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256" r:id="rId2"/>
    <p:sldId id="287" r:id="rId3"/>
    <p:sldId id="288" r:id="rId4"/>
    <p:sldId id="372" r:id="rId5"/>
    <p:sldId id="308" r:id="rId6"/>
    <p:sldId id="309" r:id="rId7"/>
    <p:sldId id="310" r:id="rId8"/>
    <p:sldId id="373" r:id="rId9"/>
    <p:sldId id="374" r:id="rId10"/>
    <p:sldId id="311" r:id="rId11"/>
    <p:sldId id="312" r:id="rId12"/>
    <p:sldId id="361" r:id="rId13"/>
    <p:sldId id="359" r:id="rId14"/>
    <p:sldId id="375" r:id="rId15"/>
    <p:sldId id="358" r:id="rId16"/>
    <p:sldId id="314" r:id="rId17"/>
    <p:sldId id="315" r:id="rId18"/>
    <p:sldId id="316" r:id="rId19"/>
    <p:sldId id="317" r:id="rId20"/>
    <p:sldId id="319" r:id="rId21"/>
    <p:sldId id="362" r:id="rId22"/>
    <p:sldId id="321" r:id="rId23"/>
    <p:sldId id="376" r:id="rId24"/>
    <p:sldId id="377" r:id="rId25"/>
    <p:sldId id="391" r:id="rId26"/>
    <p:sldId id="323" r:id="rId27"/>
    <p:sldId id="325" r:id="rId28"/>
    <p:sldId id="332" r:id="rId29"/>
    <p:sldId id="333" r:id="rId30"/>
    <p:sldId id="360" r:id="rId31"/>
    <p:sldId id="370" r:id="rId32"/>
    <p:sldId id="357" r:id="rId33"/>
    <p:sldId id="336" r:id="rId34"/>
    <p:sldId id="367" r:id="rId35"/>
    <p:sldId id="335" r:id="rId36"/>
    <p:sldId id="387" r:id="rId37"/>
    <p:sldId id="339" r:id="rId38"/>
    <p:sldId id="340" r:id="rId39"/>
    <p:sldId id="341" r:id="rId40"/>
    <p:sldId id="342" r:id="rId41"/>
    <p:sldId id="343" r:id="rId42"/>
    <p:sldId id="344" r:id="rId43"/>
    <p:sldId id="378" r:id="rId44"/>
    <p:sldId id="348" r:id="rId45"/>
    <p:sldId id="349" r:id="rId46"/>
    <p:sldId id="331" r:id="rId47"/>
    <p:sldId id="383" r:id="rId48"/>
    <p:sldId id="384" r:id="rId49"/>
    <p:sldId id="329" r:id="rId50"/>
    <p:sldId id="388" r:id="rId51"/>
    <p:sldId id="386" r:id="rId52"/>
    <p:sldId id="379" r:id="rId53"/>
    <p:sldId id="385" r:id="rId54"/>
    <p:sldId id="371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3" autoAdjust="0"/>
    <p:restoredTop sz="94660"/>
  </p:normalViewPr>
  <p:slideViewPr>
    <p:cSldViewPr snapToGrid="0">
      <p:cViewPr varScale="1">
        <p:scale>
          <a:sx n="75" d="100"/>
          <a:sy n="75" d="100"/>
        </p:scale>
        <p:origin x="8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9F67FF-1D40-1511-2A3C-2CF0FCDF3C5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605B1-DF6E-B563-E8E0-91AF0CB204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226D5-6491-4FFA-81B5-9D6DBAB0CA4A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E2861-BE86-BB18-80FB-55BB5CAF02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86650-CE83-4099-A76F-BA8F7CFC48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96136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DDD02-F2F7-44D7-8363-6E1E5D3F252B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2819C2-4E46-4F38-8BCA-0C83CF077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982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2819C2-4E46-4F38-8BCA-0C83CF07799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971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A101-81F9-9C93-DAD6-2823FB51B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54909" y="1122363"/>
            <a:ext cx="8737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A7F642-AAB6-95C2-2848-CDAB4840AC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54CBB-5AAF-07DC-0439-C362332A8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FD8A4-364F-42E9-908D-127D8AC2AFA8}" type="datetime1">
              <a:rPr lang="en-US" smtClean="0"/>
              <a:t>4/8/2026</a:t>
            </a:fld>
            <a:endParaRPr lang="en-US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604844DA-FCEF-0D15-FABF-0A36515834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58194" y="53567"/>
            <a:ext cx="787362" cy="1068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56171F25-939D-0172-D0D1-D7F4E66182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9" y="136525"/>
            <a:ext cx="1138382" cy="96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6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49A76-B8A2-FBED-8E3C-1515FBD66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5"/>
            <a:ext cx="9679710" cy="643897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AE5315-D6F7-B262-C576-C46013E0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825625"/>
            <a:ext cx="10402743" cy="4351338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A874E-C211-9F81-C685-620E3021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FD7F3-00FC-4D83-9D22-922B0B9362AA}" type="datetime1">
              <a:rPr lang="en-US" smtClean="0"/>
              <a:t>4/8/2026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63938-C2CB-7597-1D22-44E2EEFB7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13500"/>
            <a:ext cx="4962236" cy="365125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FA39CC-B5F2-890B-96E8-E9388A537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Fontasy Himali" panose="04020500000000000000" pitchFamily="82" charset="0"/>
              </a:defRPr>
            </a:lvl1pPr>
          </a:lstStyle>
          <a:p>
            <a:fld id="{3981A1E7-FBCC-4BE9-B724-D2D87968AACE}" type="slidenum">
              <a:rPr lang="en-US" smtClean="0"/>
              <a:pPr/>
              <a:t>‹#›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ED1A772-CFB8-1195-9BC9-9B2931FCD7E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3" y="90806"/>
            <a:ext cx="1090272" cy="92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45661D-FED6-EFA9-F1F3-535D564570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88180" y="88025"/>
            <a:ext cx="678481" cy="92099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5AAB62-56BE-F456-E165-68E286978C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47355F6-3A1A-B5E0-46DF-8B106DE519FF}"/>
              </a:ext>
            </a:extLst>
          </p:cNvPr>
          <p:cNvCxnSpPr/>
          <p:nvPr userDrawn="1"/>
        </p:nvCxnSpPr>
        <p:spPr>
          <a:xfrm>
            <a:off x="1339273" y="1001641"/>
            <a:ext cx="967971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65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82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7DE9DE-69E2-0C82-8FFC-6804A0DE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A8FE5C-98F7-7947-0D38-372A0E799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9BD89-162D-E710-7057-801C96B3C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9338-B5B6-402C-88E0-14B137813A0E}" type="datetime1">
              <a:rPr lang="en-US" smtClean="0"/>
              <a:t>4/8/2026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7531E-C1EB-5A90-04C4-BB68C8050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39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  <a:cs typeface="Kalimati" panose="00000400000000000000" pitchFamily="2"/>
              </a:defRPr>
            </a:lvl1pPr>
          </a:lstStyle>
          <a:p>
            <a:r>
              <a:rPr lang="ne-NP" dirty="0"/>
              <a:t>“अर्थतन्त्र मापनको लागि आर्थिक गणना”</a:t>
            </a:r>
            <a:endParaRPr lang="en-US" dirty="0">
              <a:cs typeface="Kalimati" panose="00000400000000000000" pitchFamily="2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3218B7-F542-4BBC-B2B7-B3F209114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1A1E7-FBCC-4BE9-B724-D2D87968A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38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Kalimati" panose="00000400000000000000" pitchFamily="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Kalimati" panose="00000400000000000000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F74DE-605E-6710-C484-79F164808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693591"/>
            <a:ext cx="9144000" cy="648776"/>
          </a:xfrm>
        </p:spPr>
        <p:txBody>
          <a:bodyPr>
            <a:normAutofit fontScale="90000"/>
          </a:bodyPr>
          <a:lstStyle/>
          <a:p>
            <a:r>
              <a:rPr lang="ne-NP" dirty="0"/>
              <a:t>राष्ट्रिय आर्थिक गणना</a:t>
            </a:r>
            <a:r>
              <a:rPr lang="en-US" dirty="0"/>
              <a:t>, </a:t>
            </a:r>
            <a:r>
              <a:rPr lang="ne-NP" dirty="0"/>
              <a:t>२०८२</a:t>
            </a:r>
            <a:br>
              <a:rPr lang="ne-NP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C05F15-4E7D-BC1B-A787-DAA09CB38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3522" y="5845841"/>
            <a:ext cx="4984955" cy="1118419"/>
          </a:xfrm>
        </p:spPr>
        <p:txBody>
          <a:bodyPr>
            <a:normAutofit fontScale="92500"/>
          </a:bodyPr>
          <a:lstStyle/>
          <a:p>
            <a:r>
              <a:rPr lang="ne-NP" sz="4400" dirty="0"/>
              <a:t>राष्ट्रिय तथ्याङ्क कार्यालय</a:t>
            </a:r>
          </a:p>
          <a:p>
            <a:endParaRPr lang="en-US" sz="4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BA7E85-9929-1901-65FA-906A3A235C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71" y="1846005"/>
            <a:ext cx="3716594" cy="371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29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72189"/>
            <a:ext cx="9679710" cy="936834"/>
          </a:xfrm>
        </p:spPr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131" y="1009024"/>
            <a:ext cx="8802419" cy="5848976"/>
          </a:xfrm>
        </p:spPr>
        <p:txBody>
          <a:bodyPr>
            <a:noAutofit/>
          </a:bodyPr>
          <a:lstStyle/>
          <a:p>
            <a:pPr marL="9144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सबैभन्दा पहिले फाराम भर्न लागिएको (गणना गर्न लागिएको) प्रतिष्ठानमा पुग्ने </a:t>
            </a:r>
            <a:endParaRPr lang="en-US" sz="2400" dirty="0"/>
          </a:p>
          <a:p>
            <a:pPr marL="9144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इन्टरनेटका लागि वाइफाइ वा डाटा </a:t>
            </a:r>
            <a:r>
              <a:rPr lang="en-US" sz="2400" dirty="0"/>
              <a:t>ON </a:t>
            </a:r>
            <a:r>
              <a:rPr lang="ne-NP" sz="2400" dirty="0"/>
              <a:t>गर्ने।</a:t>
            </a:r>
          </a:p>
          <a:p>
            <a:pPr marL="91440" indent="0" algn="just">
              <a:lnSpc>
                <a:spcPct val="140000"/>
              </a:lnSpc>
              <a:spcBef>
                <a:spcPts val="600"/>
              </a:spcBef>
              <a:buNone/>
            </a:pPr>
            <a:r>
              <a:rPr lang="ne-NP" sz="2400" b="1" u="sng" dirty="0"/>
              <a:t>चरण १: </a:t>
            </a:r>
            <a:r>
              <a:rPr lang="ne-NP" sz="2400" b="1" dirty="0"/>
              <a:t>मोबाइलमा ब्राउजर खोल्नुहोस् </a:t>
            </a:r>
            <a:endParaRPr lang="en-US" sz="2400" b="1" dirty="0"/>
          </a:p>
          <a:p>
            <a:pPr marL="9144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गुगल क्रोम (</a:t>
            </a:r>
            <a:r>
              <a:rPr lang="en-US" sz="2400" dirty="0"/>
              <a:t>Google Chrome</a:t>
            </a:r>
            <a:r>
              <a:rPr lang="ne-NP" dirty="0"/>
              <a:t>)</a:t>
            </a:r>
            <a:r>
              <a:rPr lang="en-US" sz="2400" dirty="0"/>
              <a:t> </a:t>
            </a:r>
            <a:r>
              <a:rPr lang="ne-NP" sz="2400" dirty="0"/>
              <a:t>वा अन्य कुनै ब्राउजर </a:t>
            </a:r>
            <a:endParaRPr lang="en-US" sz="2400" dirty="0"/>
          </a:p>
          <a:p>
            <a:pPr marL="91440" indent="-457200" algn="just">
              <a:lnSpc>
                <a:spcPct val="140000"/>
              </a:lnSpc>
              <a:spcBef>
                <a:spcPts val="600"/>
              </a:spcBef>
              <a:buNone/>
            </a:pPr>
            <a:r>
              <a:rPr lang="ne-NP" sz="2400" b="1" u="sng" dirty="0"/>
              <a:t>चरण २: </a:t>
            </a:r>
            <a:r>
              <a:rPr lang="ne-NP" sz="2400" b="1" dirty="0"/>
              <a:t>मोबाइलको </a:t>
            </a:r>
            <a:r>
              <a:rPr lang="en-US" sz="2400" dirty="0"/>
              <a:t>Location ON</a:t>
            </a:r>
            <a:r>
              <a:rPr lang="en-US" sz="2400" b="1" dirty="0"/>
              <a:t> </a:t>
            </a:r>
            <a:r>
              <a:rPr lang="ne-NP" sz="2400" b="1" dirty="0"/>
              <a:t>गर्नुहोस्</a:t>
            </a:r>
            <a:endParaRPr lang="en-US" sz="2400" b="1" dirty="0"/>
          </a:p>
          <a:p>
            <a:pPr marL="9144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प्लस कोड सही रूपमा प्राप्त गर्न मोबाइलको</a:t>
            </a:r>
            <a:r>
              <a:rPr lang="en-US" sz="2400" dirty="0"/>
              <a:t> Location (GPS) </a:t>
            </a:r>
            <a:r>
              <a:rPr lang="ne-NP" sz="2400" dirty="0"/>
              <a:t>अन हुन अनिवार्य छ।</a:t>
            </a:r>
          </a:p>
          <a:p>
            <a:pPr marL="91440" indent="-457200" algn="just">
              <a:lnSpc>
                <a:spcPct val="14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यसका लागि मोवाइल अनुसार फरक फरक तरिका हुन सक्ने भएकोले यहाँ चार तरिका दिइएको छ। </a:t>
            </a:r>
            <a:endParaRPr lang="en-US" sz="2400" dirty="0"/>
          </a:p>
          <a:p>
            <a:pPr marL="91440" indent="0" algn="just">
              <a:lnSpc>
                <a:spcPct val="140000"/>
              </a:lnSpc>
              <a:spcBef>
                <a:spcPts val="600"/>
              </a:spcBef>
              <a:buNone/>
            </a:pP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10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1560D7A-285B-EEED-BA57-1E68492778AF}"/>
              </a:ext>
            </a:extLst>
          </p:cNvPr>
          <p:cNvSpPr txBox="1">
            <a:spLocks/>
          </p:cNvSpPr>
          <p:nvPr/>
        </p:nvSpPr>
        <p:spPr>
          <a:xfrm>
            <a:off x="1339273" y="72188"/>
            <a:ext cx="9679710" cy="844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मोबाइलमा लोकेसन </a:t>
            </a:r>
            <a:r>
              <a:rPr lang="en-US" sz="3200" b="1" dirty="0"/>
              <a:t>ON</a:t>
            </a:r>
            <a:r>
              <a:rPr lang="ne-NP" sz="3200" b="1" dirty="0"/>
              <a:t> गर्ने विधि</a:t>
            </a:r>
            <a:endParaRPr lang="en-US" sz="3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A47932-489F-37BE-0CFF-8254346A09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111" y="1066172"/>
            <a:ext cx="2936758" cy="34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277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741" y="1009022"/>
            <a:ext cx="8226226" cy="558608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800" b="1" u="sng" dirty="0"/>
              <a:t>Location On गर्ने तरिका १: </a:t>
            </a:r>
            <a:r>
              <a:rPr lang="en-US" sz="2800" b="1" dirty="0"/>
              <a:t>Quick Settings </a:t>
            </a:r>
            <a:r>
              <a:rPr lang="ne-NP" sz="2800" b="1" dirty="0"/>
              <a:t>बाट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मोबाइल स्क्रिनको माथिबाट तलतर्फ </a:t>
            </a:r>
            <a:r>
              <a:rPr lang="en-GB" sz="2800" dirty="0"/>
              <a:t>Slide </a:t>
            </a:r>
            <a:r>
              <a:rPr lang="ne-NP" sz="2800" dirty="0"/>
              <a:t>गर्नुपर्दछ 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800" dirty="0"/>
              <a:t>Location / GPS </a:t>
            </a:r>
            <a:r>
              <a:rPr lang="ne-NP" sz="2800" dirty="0"/>
              <a:t>आइकन खोज्नु पर्दछ 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b="1" dirty="0"/>
              <a:t>यस्तो आइकनमा ट्याप गरी</a:t>
            </a:r>
            <a:r>
              <a:rPr lang="en-GB" sz="2800" b="1" dirty="0"/>
              <a:t> Location ON </a:t>
            </a:r>
            <a:r>
              <a:rPr lang="ne-NP" sz="2800" b="1" dirty="0"/>
              <a:t>गर्नुपर्दछ </a:t>
            </a:r>
            <a:endParaRPr lang="en-US" sz="2800" b="1" dirty="0"/>
          </a:p>
          <a:p>
            <a:pPr marL="0" indent="0" algn="just">
              <a:lnSpc>
                <a:spcPct val="150000"/>
              </a:lnSpc>
              <a:buNone/>
            </a:pPr>
            <a:endParaRPr lang="en-US" sz="2800" dirty="0"/>
          </a:p>
          <a:p>
            <a:pPr algn="just">
              <a:lnSpc>
                <a:spcPct val="150000"/>
              </a:lnSpc>
            </a:pP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11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A8F7DF1-C167-78E7-78D2-A1C49727B8BB}"/>
              </a:ext>
            </a:extLst>
          </p:cNvPr>
          <p:cNvSpPr txBox="1">
            <a:spLocks/>
          </p:cNvSpPr>
          <p:nvPr/>
        </p:nvSpPr>
        <p:spPr>
          <a:xfrm>
            <a:off x="0" y="145571"/>
            <a:ext cx="12145605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मोबाइलमा लोकेसन </a:t>
            </a:r>
            <a:r>
              <a:rPr lang="en-US" sz="3200" b="1" dirty="0"/>
              <a:t>ON</a:t>
            </a:r>
            <a:r>
              <a:rPr lang="ne-NP" sz="3200" b="1" dirty="0"/>
              <a:t> गर्ने विधि...</a:t>
            </a:r>
            <a:endParaRPr lang="en-US" sz="3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3A6CEA-07F7-4334-74D1-430010CEE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67" b="9383"/>
          <a:stretch>
            <a:fillRect/>
          </a:stretch>
        </p:blipFill>
        <p:spPr>
          <a:xfrm>
            <a:off x="8431967" y="1156567"/>
            <a:ext cx="3079670" cy="304892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1B77D8F-16CF-C494-5CAA-8EE3D43DA120}"/>
              </a:ext>
            </a:extLst>
          </p:cNvPr>
          <p:cNvCxnSpPr>
            <a:cxnSpLocks/>
          </p:cNvCxnSpPr>
          <p:nvPr/>
        </p:nvCxnSpPr>
        <p:spPr>
          <a:xfrm flipV="1">
            <a:off x="5360670" y="2946400"/>
            <a:ext cx="4098290" cy="620395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47522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996A8-0529-9A09-B88F-A7508205B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CC8CF-3E7B-B399-71E6-C6BA80DD4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4BEE0A-87F7-314D-CB36-EB99EB011B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95" y="1009023"/>
            <a:ext cx="5613071" cy="540447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800" b="1" dirty="0"/>
              <a:t>वा</a:t>
            </a:r>
            <a:endParaRPr lang="en-US" sz="2800" b="1" dirty="0"/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800" b="1" u="sng" dirty="0"/>
              <a:t>Location On गर्ने तरिका २: </a:t>
            </a:r>
            <a:r>
              <a:rPr lang="en-US" sz="2800" b="1" dirty="0"/>
              <a:t>Settings </a:t>
            </a:r>
            <a:r>
              <a:rPr lang="ne-NP" sz="2800" b="1" dirty="0"/>
              <a:t>बाट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800" dirty="0"/>
              <a:t>मोबाइलको</a:t>
            </a:r>
            <a:r>
              <a:rPr lang="en-GB" sz="2800" dirty="0"/>
              <a:t> Settings </a:t>
            </a:r>
            <a:r>
              <a:rPr lang="ne-NP" sz="2800" dirty="0"/>
              <a:t>खोल्नुपर्दछ 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GB" sz="2800" dirty="0"/>
              <a:t>Location </a:t>
            </a:r>
            <a:r>
              <a:rPr lang="ne-NP" sz="2800" dirty="0"/>
              <a:t> टाइप गरेर </a:t>
            </a:r>
            <a:r>
              <a:rPr lang="en-US" sz="2800" dirty="0"/>
              <a:t>Location access (</a:t>
            </a:r>
            <a:r>
              <a:rPr lang="ne-NP" sz="2800" dirty="0"/>
              <a:t>वा </a:t>
            </a:r>
            <a:r>
              <a:rPr lang="en-US" sz="2800" dirty="0"/>
              <a:t>Use Location)  </a:t>
            </a:r>
            <a:r>
              <a:rPr lang="ne-NP" sz="2800" dirty="0"/>
              <a:t>मा गई 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GB" sz="2800" dirty="0"/>
              <a:t>Location</a:t>
            </a:r>
            <a:r>
              <a:rPr lang="ne-NP" sz="2800" dirty="0"/>
              <a:t> </a:t>
            </a:r>
            <a:r>
              <a:rPr lang="en-US" sz="2800" dirty="0"/>
              <a:t>access (</a:t>
            </a:r>
            <a:r>
              <a:rPr lang="ne-NP" sz="2800" dirty="0"/>
              <a:t>वा </a:t>
            </a:r>
            <a:r>
              <a:rPr lang="en-US" sz="2800" dirty="0"/>
              <a:t>Use Location)</a:t>
            </a:r>
            <a:r>
              <a:rPr lang="en-GB" sz="2800" dirty="0"/>
              <a:t> ON </a:t>
            </a:r>
            <a:r>
              <a:rPr lang="ne-NP" sz="2800" dirty="0"/>
              <a:t>गर्नुपर्दछ </a:t>
            </a:r>
            <a:endParaRPr lang="en-US" sz="2800" dirty="0"/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en-US" sz="2800" dirty="0"/>
          </a:p>
          <a:p>
            <a:pPr algn="just">
              <a:lnSpc>
                <a:spcPct val="150000"/>
              </a:lnSpc>
              <a:spcBef>
                <a:spcPts val="600"/>
              </a:spcBef>
            </a:pP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E16740-F650-B3FF-4601-56252B47D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0FDABC-C135-2576-7F8F-CE47236F3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12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C9714F-FC82-86A7-9110-4C232C5A46BB}"/>
              </a:ext>
            </a:extLst>
          </p:cNvPr>
          <p:cNvSpPr txBox="1">
            <a:spLocks/>
          </p:cNvSpPr>
          <p:nvPr/>
        </p:nvSpPr>
        <p:spPr>
          <a:xfrm>
            <a:off x="0" y="145571"/>
            <a:ext cx="12145605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मोबाइलमा लोकेसन </a:t>
            </a:r>
            <a:r>
              <a:rPr lang="en-US" sz="3200" b="1" dirty="0"/>
              <a:t>ON</a:t>
            </a:r>
            <a:r>
              <a:rPr lang="ne-NP" sz="3200" b="1" dirty="0"/>
              <a:t> गर्ने विधि...</a:t>
            </a:r>
            <a:endParaRPr lang="en-US" sz="3200" dirty="0"/>
          </a:p>
        </p:txBody>
      </p:sp>
      <p:pic>
        <p:nvPicPr>
          <p:cNvPr id="1026" name="Picture 2" descr="How to Change, Fake, or Spoof Location on an Android Phone">
            <a:extLst>
              <a:ext uri="{FF2B5EF4-FFF2-40B4-BE49-F238E27FC236}">
                <a16:creationId xmlns:a16="http://schemas.microsoft.com/office/drawing/2014/main" id="{0EBEE810-EDCE-8659-2F44-528E5073F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080" y="1274211"/>
            <a:ext cx="5993131" cy="494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219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61F939-CF79-12E1-1DDF-F364E351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97500-BFFE-34B4-83D4-396AA861A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492AE-0322-4D17-9AFB-408C521A5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048" y="1005391"/>
            <a:ext cx="11373852" cy="5487484"/>
          </a:xfrm>
        </p:spPr>
        <p:txBody>
          <a:bodyPr>
            <a:normAutofit lnSpcReduction="10000"/>
          </a:bodyPr>
          <a:lstStyle/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dirty="0"/>
              <a:t>वा (आइफोनमा लोकेसन अन गर्ने विधि)</a:t>
            </a:r>
          </a:p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dirty="0"/>
              <a:t> Location On गर्ने तरिका ३: </a:t>
            </a:r>
            <a:r>
              <a:rPr lang="en-US" b="1" dirty="0"/>
              <a:t>Location Allow iPhone (Alternative)</a:t>
            </a:r>
            <a:r>
              <a:rPr lang="ne-NP" b="1" dirty="0"/>
              <a:t> 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/>
              <a:t>S</a:t>
            </a:r>
            <a:r>
              <a:rPr lang="ne-NP" dirty="0"/>
              <a:t>tep 1: आइफोन मोबाइलको setting खोजी tap गर्नुहोस 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/>
              <a:t>S</a:t>
            </a:r>
            <a:r>
              <a:rPr lang="ne-NP" dirty="0"/>
              <a:t>tep 2: setting tap गरे पछी </a:t>
            </a:r>
            <a:r>
              <a:rPr lang="en-US" dirty="0"/>
              <a:t>Privacy and Security</a:t>
            </a:r>
            <a:r>
              <a:rPr lang="ne-NP" dirty="0"/>
              <a:t> मा tap गर्नुहोस 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/>
              <a:t>S</a:t>
            </a:r>
            <a:r>
              <a:rPr lang="ne-NP" dirty="0"/>
              <a:t>tep 3: </a:t>
            </a:r>
            <a:r>
              <a:rPr lang="en-US" dirty="0"/>
              <a:t>Privacy and Security</a:t>
            </a:r>
            <a:r>
              <a:rPr lang="ne-NP" dirty="0"/>
              <a:t> मा tap गरे पछी </a:t>
            </a:r>
            <a:r>
              <a:rPr lang="en-US" dirty="0"/>
              <a:t>Location Services</a:t>
            </a:r>
            <a:r>
              <a:rPr lang="ne-NP" dirty="0"/>
              <a:t> ON गर्नुहोस् 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/>
              <a:t>S</a:t>
            </a:r>
            <a:r>
              <a:rPr lang="ne-NP" dirty="0"/>
              <a:t>tep 4: </a:t>
            </a:r>
            <a:r>
              <a:rPr lang="en-US" dirty="0"/>
              <a:t>Location Services</a:t>
            </a:r>
            <a:r>
              <a:rPr lang="ne-NP" dirty="0"/>
              <a:t> ON गरेपछि Google Chrome select गर्नुहोस् 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dirty="0"/>
              <a:t>S</a:t>
            </a:r>
            <a:r>
              <a:rPr lang="ne-NP" dirty="0"/>
              <a:t>tep 5 : Google Chrome select गरेपछि </a:t>
            </a:r>
            <a:r>
              <a:rPr lang="en-US" dirty="0"/>
              <a:t>While Using the App</a:t>
            </a:r>
            <a:r>
              <a:rPr lang="ne-NP" dirty="0"/>
              <a:t> select गर्नुहोस् </a:t>
            </a:r>
          </a:p>
          <a:p>
            <a:pPr marL="45720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/>
              <a:t>अब यसरी फोनमा लोकेसन अन गरे पछी प्लस कोड प्राप्त गर्न सकिन्छ |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i="1" dirty="0"/>
              <a:t>यदि कसैको phone मा पहिल्यै लोकेसन अन भए यो चरणहरु गर्नु पर्दैन |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5311F1-ADFF-3164-44D6-338A765BF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98B5B6-5CE9-846A-2DCD-8F6111365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13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51F9B4-36C5-854C-0EB6-EFA52F72BE2E}"/>
              </a:ext>
            </a:extLst>
          </p:cNvPr>
          <p:cNvSpPr txBox="1">
            <a:spLocks/>
          </p:cNvSpPr>
          <p:nvPr/>
        </p:nvSpPr>
        <p:spPr>
          <a:xfrm>
            <a:off x="1414652" y="49902"/>
            <a:ext cx="9679710" cy="701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मोबाइलमा लोकेसन </a:t>
            </a:r>
            <a:r>
              <a:rPr lang="en-US" sz="3200" b="1" dirty="0"/>
              <a:t>ON</a:t>
            </a:r>
            <a:r>
              <a:rPr lang="ne-NP" sz="3200" b="1" dirty="0"/>
              <a:t> गर्ने विधि...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13112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F9645-904B-3897-8B93-BA2794D82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Privacy &amp; Security">
            <a:extLst>
              <a:ext uri="{FF2B5EF4-FFF2-40B4-BE49-F238E27FC236}">
                <a16:creationId xmlns:a16="http://schemas.microsoft.com/office/drawing/2014/main" id="{7CE86C90-231A-B06C-816F-4F11148B5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841" y="2781055"/>
            <a:ext cx="1645688" cy="354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8A7B17-5701-A575-A0D7-83D5BCE62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C7A9D0-7E53-B287-39A1-34B7EDA07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638" y="481634"/>
            <a:ext cx="10072104" cy="1047974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dirty="0"/>
              <a:t>वा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e-NP" b="1" u="sng" dirty="0"/>
              <a:t> Location On गर्ने तरिका ३: </a:t>
            </a:r>
            <a:r>
              <a:rPr lang="en-US" b="1" dirty="0"/>
              <a:t>Location Allow iPhone (Alternative)</a:t>
            </a:r>
            <a:r>
              <a:rPr lang="ne-NP" b="1" dirty="0"/>
              <a:t> 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B244B7-094A-56F6-5E9C-BE77B0F4F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0B8F25-AF13-ED24-DF97-F57ADAF1E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14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707CDE-1004-1B55-92EF-C81BCE9489A9}"/>
              </a:ext>
            </a:extLst>
          </p:cNvPr>
          <p:cNvSpPr txBox="1">
            <a:spLocks/>
          </p:cNvSpPr>
          <p:nvPr/>
        </p:nvSpPr>
        <p:spPr>
          <a:xfrm>
            <a:off x="1414652" y="49902"/>
            <a:ext cx="9679710" cy="701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मोबाइलमा लोकेसन </a:t>
            </a:r>
            <a:r>
              <a:rPr lang="en-US" sz="3200" b="1" dirty="0"/>
              <a:t>ON</a:t>
            </a:r>
            <a:r>
              <a:rPr lang="ne-NP" sz="3200" b="1" dirty="0"/>
              <a:t> गर्ने विधि...</a:t>
            </a:r>
            <a:endParaRPr lang="en-US" sz="320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15C9038-34DA-B344-0470-4D837B97ACCB}"/>
              </a:ext>
            </a:extLst>
          </p:cNvPr>
          <p:cNvSpPr txBox="1">
            <a:spLocks/>
          </p:cNvSpPr>
          <p:nvPr/>
        </p:nvSpPr>
        <p:spPr>
          <a:xfrm>
            <a:off x="610947" y="1465202"/>
            <a:ext cx="2187642" cy="879867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7200" b="1" u="sng" dirty="0"/>
              <a:t>Step1</a:t>
            </a: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7200" b="1" u="sng" dirty="0"/>
              <a:t>Setting</a:t>
            </a:r>
            <a:endParaRPr lang="en-US" sz="4800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C948E6A-DD44-3063-BF39-E4F2ED84EF73}"/>
              </a:ext>
            </a:extLst>
          </p:cNvPr>
          <p:cNvSpPr txBox="1">
            <a:spLocks/>
          </p:cNvSpPr>
          <p:nvPr/>
        </p:nvSpPr>
        <p:spPr>
          <a:xfrm>
            <a:off x="2328853" y="1448999"/>
            <a:ext cx="2246194" cy="1096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800" b="1" u="sng" dirty="0"/>
              <a:t>Step2</a:t>
            </a: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800" b="1" u="sng" dirty="0"/>
              <a:t>Privacy and Security</a:t>
            </a:r>
            <a:endParaRPr lang="en-US" sz="1800" dirty="0"/>
          </a:p>
          <a:p>
            <a:pPr algn="just">
              <a:lnSpc>
                <a:spcPct val="150000"/>
              </a:lnSpc>
            </a:pPr>
            <a:endParaRPr 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E48E4FED-6051-FF7F-8A39-E51B725E9FAD}"/>
              </a:ext>
            </a:extLst>
          </p:cNvPr>
          <p:cNvSpPr txBox="1">
            <a:spLocks/>
          </p:cNvSpPr>
          <p:nvPr/>
        </p:nvSpPr>
        <p:spPr>
          <a:xfrm>
            <a:off x="4734560" y="1448999"/>
            <a:ext cx="2346960" cy="93449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u="sng" dirty="0"/>
              <a:t>Step3</a:t>
            </a: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u="sng" dirty="0"/>
              <a:t>Location Services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AF0A408-3BC3-758F-A148-89FC80176D8E}"/>
              </a:ext>
            </a:extLst>
          </p:cNvPr>
          <p:cNvSpPr txBox="1">
            <a:spLocks/>
          </p:cNvSpPr>
          <p:nvPr/>
        </p:nvSpPr>
        <p:spPr>
          <a:xfrm>
            <a:off x="6809174" y="1398151"/>
            <a:ext cx="2149955" cy="9853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300" b="1" u="sng" dirty="0"/>
              <a:t>Step4</a:t>
            </a: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800" b="1" u="sng" dirty="0"/>
              <a:t>Chrome</a:t>
            </a:r>
            <a:endParaRPr lang="en-US" sz="2000" b="1" u="sng" dirty="0"/>
          </a:p>
          <a:p>
            <a:pPr algn="just">
              <a:lnSpc>
                <a:spcPct val="150000"/>
              </a:lnSpc>
            </a:pPr>
            <a:endParaRPr lang="en-US" sz="2000" dirty="0"/>
          </a:p>
        </p:txBody>
      </p:sp>
      <p:pic>
        <p:nvPicPr>
          <p:cNvPr id="1026" name="Picture 2" descr="Find settings on iPhone - Apple Support">
            <a:extLst>
              <a:ext uri="{FF2B5EF4-FFF2-40B4-BE49-F238E27FC236}">
                <a16:creationId xmlns:a16="http://schemas.microsoft.com/office/drawing/2014/main" id="{14D25ED4-09A8-A3B2-C007-5D969F139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56" y="2623671"/>
            <a:ext cx="1842315" cy="378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5C1A380-32A7-773E-DAB0-D72F161F8329}"/>
              </a:ext>
            </a:extLst>
          </p:cNvPr>
          <p:cNvCxnSpPr>
            <a:cxnSpLocks/>
          </p:cNvCxnSpPr>
          <p:nvPr/>
        </p:nvCxnSpPr>
        <p:spPr>
          <a:xfrm>
            <a:off x="1440549" y="2389519"/>
            <a:ext cx="606672" cy="283272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2159D42-6E9A-03CB-53E9-2C7365AC5CB9}"/>
              </a:ext>
            </a:extLst>
          </p:cNvPr>
          <p:cNvCxnSpPr>
            <a:cxnSpLocks/>
          </p:cNvCxnSpPr>
          <p:nvPr/>
        </p:nvCxnSpPr>
        <p:spPr>
          <a:xfrm>
            <a:off x="3098800" y="2420626"/>
            <a:ext cx="406416" cy="354455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" name="Picture 10" descr="Location Services">
            <a:extLst>
              <a:ext uri="{FF2B5EF4-FFF2-40B4-BE49-F238E27FC236}">
                <a16:creationId xmlns:a16="http://schemas.microsoft.com/office/drawing/2014/main" id="{EBD5F0EF-FC9C-7257-31AD-130E51FF7A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644" y="2758969"/>
            <a:ext cx="1645688" cy="358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Google Chrome">
            <a:extLst>
              <a:ext uri="{FF2B5EF4-FFF2-40B4-BE49-F238E27FC236}">
                <a16:creationId xmlns:a16="http://schemas.microsoft.com/office/drawing/2014/main" id="{511CFBA6-2E13-6B62-FDD4-5CF3D82F5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182" y="2660880"/>
            <a:ext cx="1709123" cy="371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CBA9337-2F6A-40A7-7ECF-AC37915AB7F5}"/>
              </a:ext>
            </a:extLst>
          </p:cNvPr>
          <p:cNvCxnSpPr>
            <a:cxnSpLocks/>
          </p:cNvCxnSpPr>
          <p:nvPr/>
        </p:nvCxnSpPr>
        <p:spPr>
          <a:xfrm flipH="1">
            <a:off x="5382826" y="2389519"/>
            <a:ext cx="498993" cy="96328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78113C5-7916-9AB6-4D52-8DB7FB6D93D7}"/>
              </a:ext>
            </a:extLst>
          </p:cNvPr>
          <p:cNvCxnSpPr>
            <a:cxnSpLocks/>
          </p:cNvCxnSpPr>
          <p:nvPr/>
        </p:nvCxnSpPr>
        <p:spPr>
          <a:xfrm flipH="1">
            <a:off x="6937020" y="2209224"/>
            <a:ext cx="654244" cy="305809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8" name="Picture 14" descr="While Using the App">
            <a:extLst>
              <a:ext uri="{FF2B5EF4-FFF2-40B4-BE49-F238E27FC236}">
                <a16:creationId xmlns:a16="http://schemas.microsoft.com/office/drawing/2014/main" id="{AD031BB9-025E-E394-A922-DE125C89F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854" y="2669927"/>
            <a:ext cx="1709124" cy="371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93D6EDEB-4280-2217-144E-BDA7C0706C18}"/>
              </a:ext>
            </a:extLst>
          </p:cNvPr>
          <p:cNvSpPr txBox="1">
            <a:spLocks/>
          </p:cNvSpPr>
          <p:nvPr/>
        </p:nvSpPr>
        <p:spPr>
          <a:xfrm>
            <a:off x="8631452" y="1365940"/>
            <a:ext cx="2305415" cy="1214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800" b="1" u="sng" dirty="0"/>
              <a:t>Step5</a:t>
            </a: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1800" b="1" u="sng" dirty="0"/>
              <a:t>While Using the App</a:t>
            </a:r>
          </a:p>
          <a:p>
            <a:pPr algn="just">
              <a:lnSpc>
                <a:spcPct val="150000"/>
              </a:lnSpc>
            </a:pPr>
            <a:endParaRPr lang="en-US" sz="1800" dirty="0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D0E3A05A-CAF4-10C0-2485-43DD816B65E5}"/>
              </a:ext>
            </a:extLst>
          </p:cNvPr>
          <p:cNvCxnSpPr>
            <a:cxnSpLocks/>
          </p:cNvCxnSpPr>
          <p:nvPr/>
        </p:nvCxnSpPr>
        <p:spPr>
          <a:xfrm flipH="1">
            <a:off x="9244962" y="2327598"/>
            <a:ext cx="1232266" cy="149240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7551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CAA9F-3BBE-79B0-FC1A-74DAC9961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448AD-763E-4343-D42B-EED12835A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D7221-B94D-264D-F890-6AF667A002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7025" y="1048616"/>
            <a:ext cx="10744575" cy="1091411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dirty="0"/>
              <a:t>वा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e-NP" b="1" u="sng" dirty="0"/>
              <a:t>Location On गर्ने तरिका ४: </a:t>
            </a:r>
            <a:r>
              <a:rPr lang="en-US" b="1" dirty="0"/>
              <a:t>Location Allow  (Alternative)</a:t>
            </a:r>
            <a:r>
              <a:rPr lang="ne-NP" b="1" dirty="0"/>
              <a:t> 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7AC894-198D-6397-129B-6E5B5D1E2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गणना—आर्थिक गणना २०८२.”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771FC4-4D35-D4A3-9873-3BC44BB41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15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D717ABF-EA59-9690-E0B2-F5FA3D2BA6AE}"/>
              </a:ext>
            </a:extLst>
          </p:cNvPr>
          <p:cNvSpPr txBox="1">
            <a:spLocks/>
          </p:cNvSpPr>
          <p:nvPr/>
        </p:nvSpPr>
        <p:spPr>
          <a:xfrm>
            <a:off x="1339273" y="-172720"/>
            <a:ext cx="9679710" cy="1415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मोबाइलमा लोकेसन </a:t>
            </a:r>
            <a:r>
              <a:rPr lang="en-US" sz="3200" b="1" dirty="0"/>
              <a:t>ON</a:t>
            </a:r>
            <a:r>
              <a:rPr lang="ne-NP" sz="3200" b="1" dirty="0"/>
              <a:t> गर्ने विधि...</a:t>
            </a:r>
            <a:endParaRPr lang="en-US" sz="3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D26DBE2-74E6-27DB-A12F-14A8F4865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273" y="4064827"/>
            <a:ext cx="2949196" cy="11964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293590-B88A-4165-60CD-C78FDA3F53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6207" y="3274788"/>
            <a:ext cx="3124471" cy="260626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B7AE7CC-5151-E753-B8BE-80FF82810D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6388" y="2969748"/>
            <a:ext cx="2903472" cy="3444538"/>
          </a:xfrm>
          <a:prstGeom prst="rect">
            <a:avLst/>
          </a:prstGeom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869F34FC-4B01-DC5B-206A-8661712F6F85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9111351" y="2969748"/>
            <a:ext cx="2420249" cy="3108959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B81AE15-75C2-9AC5-6B89-5FA1D4C8CA4C}"/>
              </a:ext>
            </a:extLst>
          </p:cNvPr>
          <p:cNvSpPr txBox="1">
            <a:spLocks/>
          </p:cNvSpPr>
          <p:nvPr/>
        </p:nvSpPr>
        <p:spPr>
          <a:xfrm>
            <a:off x="1072655" y="3142017"/>
            <a:ext cx="1133215" cy="777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u="sng" dirty="0"/>
              <a:t>Step1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7D4869E-BCB6-0233-8EA0-4750E6759DD1}"/>
              </a:ext>
            </a:extLst>
          </p:cNvPr>
          <p:cNvSpPr txBox="1">
            <a:spLocks/>
          </p:cNvSpPr>
          <p:nvPr/>
        </p:nvSpPr>
        <p:spPr>
          <a:xfrm>
            <a:off x="4415198" y="2410872"/>
            <a:ext cx="1133215" cy="777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u="sng" dirty="0"/>
              <a:t>Step2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6EE6833-C27E-616B-A884-999B17A9573E}"/>
              </a:ext>
            </a:extLst>
          </p:cNvPr>
          <p:cNvSpPr txBox="1">
            <a:spLocks/>
          </p:cNvSpPr>
          <p:nvPr/>
        </p:nvSpPr>
        <p:spPr>
          <a:xfrm>
            <a:off x="7331215" y="2120264"/>
            <a:ext cx="1133215" cy="777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u="sng" dirty="0"/>
              <a:t>Step3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6192FFD-D927-FC1F-3CB8-A19586F9DFD9}"/>
              </a:ext>
            </a:extLst>
          </p:cNvPr>
          <p:cNvSpPr txBox="1">
            <a:spLocks/>
          </p:cNvSpPr>
          <p:nvPr/>
        </p:nvSpPr>
        <p:spPr>
          <a:xfrm>
            <a:off x="9858790" y="2120264"/>
            <a:ext cx="1133215" cy="777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u="sng" dirty="0"/>
              <a:t>Step4</a:t>
            </a:r>
            <a:endParaRPr lang="en-US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22F6C87-77E5-2ADA-E141-97E14D255080}"/>
              </a:ext>
            </a:extLst>
          </p:cNvPr>
          <p:cNvCxnSpPr/>
          <p:nvPr/>
        </p:nvCxnSpPr>
        <p:spPr>
          <a:xfrm flipH="1">
            <a:off x="1188720" y="3718560"/>
            <a:ext cx="792480" cy="64008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7E49746-FF65-588B-FB9D-72764A732D68}"/>
              </a:ext>
            </a:extLst>
          </p:cNvPr>
          <p:cNvCxnSpPr>
            <a:cxnSpLocks/>
          </p:cNvCxnSpPr>
          <p:nvPr/>
        </p:nvCxnSpPr>
        <p:spPr>
          <a:xfrm flipH="1">
            <a:off x="4709812" y="3055747"/>
            <a:ext cx="318630" cy="160730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6C11276-3C88-6822-628F-A219DACB356C}"/>
              </a:ext>
            </a:extLst>
          </p:cNvPr>
          <p:cNvCxnSpPr>
            <a:cxnSpLocks/>
          </p:cNvCxnSpPr>
          <p:nvPr/>
        </p:nvCxnSpPr>
        <p:spPr>
          <a:xfrm>
            <a:off x="7878319" y="2641280"/>
            <a:ext cx="783853" cy="291130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103B90D-0E22-40D0-BC46-82EFE4CBFAFF}"/>
              </a:ext>
            </a:extLst>
          </p:cNvPr>
          <p:cNvCxnSpPr>
            <a:cxnSpLocks/>
          </p:cNvCxnSpPr>
          <p:nvPr/>
        </p:nvCxnSpPr>
        <p:spPr>
          <a:xfrm>
            <a:off x="10397626" y="2714307"/>
            <a:ext cx="1063101" cy="246729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3049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66172"/>
            <a:ext cx="11738610" cy="5233028"/>
          </a:xfrm>
        </p:spPr>
        <p:txBody>
          <a:bodyPr>
            <a:normAutofit/>
          </a:bodyPr>
          <a:lstStyle/>
          <a:p>
            <a:pPr marL="9144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800" b="1" u="sng" dirty="0"/>
              <a:t>चरण ३: </a:t>
            </a:r>
            <a:r>
              <a:rPr lang="ne-NP" sz="2800" b="1" dirty="0"/>
              <a:t>लिङ्क खोल्ने तरिका</a:t>
            </a:r>
            <a:endParaRPr lang="en-US" sz="2800" dirty="0"/>
          </a:p>
          <a:p>
            <a:pPr marL="91440" indent="-404813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2800" dirty="0"/>
              <a:t>Search</a:t>
            </a:r>
            <a:r>
              <a:rPr lang="ne-NP" sz="2800" dirty="0"/>
              <a:t> बारमा </a:t>
            </a:r>
            <a:r>
              <a:rPr lang="en-US" sz="3200" b="1" dirty="0"/>
              <a:t>plus. Codes/map</a:t>
            </a:r>
            <a:r>
              <a:rPr lang="ne-NP" sz="3200" b="1" dirty="0"/>
              <a:t> </a:t>
            </a:r>
            <a:r>
              <a:rPr lang="ne-NP" sz="2800" dirty="0"/>
              <a:t>टाइप गर्नुपर्दछ र  </a:t>
            </a:r>
            <a:r>
              <a:rPr lang="en-US" sz="2800" b="1" dirty="0"/>
              <a:t>Enter / Go</a:t>
            </a:r>
            <a:r>
              <a:rPr lang="en-US" sz="2800" dirty="0"/>
              <a:t> </a:t>
            </a:r>
            <a:r>
              <a:rPr lang="ne-NP" sz="2800" dirty="0"/>
              <a:t>थिच्नु पर्दछ वा तलको </a:t>
            </a:r>
            <a:r>
              <a:rPr lang="en-US" sz="2800" dirty="0"/>
              <a:t>QR </a:t>
            </a:r>
            <a:r>
              <a:rPr lang="ne-NP" sz="2800" dirty="0"/>
              <a:t>कोड स्क्यान गर्नुपर्दछ</a:t>
            </a:r>
            <a:endParaRPr lang="en-US" sz="2800" dirty="0"/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16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367" y="2593022"/>
            <a:ext cx="3766033" cy="370617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0141436-EDE7-8532-CE3D-77A83DD9C0E7}"/>
              </a:ext>
            </a:extLst>
          </p:cNvPr>
          <p:cNvSpPr txBox="1">
            <a:spLocks/>
          </p:cNvSpPr>
          <p:nvPr/>
        </p:nvSpPr>
        <p:spPr>
          <a:xfrm>
            <a:off x="1339273" y="365126"/>
            <a:ext cx="9679710" cy="650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मोबाइलबाट </a:t>
            </a:r>
            <a:r>
              <a:rPr lang="en-US" sz="3200" b="1" dirty="0"/>
              <a:t>Plus Code</a:t>
            </a:r>
            <a:r>
              <a:rPr lang="ne-NP" sz="3200" b="1" dirty="0"/>
              <a:t> प्राप्त गर्ने विधि</a:t>
            </a:r>
            <a:endParaRPr lang="en-US" sz="32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0298AA4-4B78-A67F-9841-764DC1EA13BE}"/>
              </a:ext>
            </a:extLst>
          </p:cNvPr>
          <p:cNvGrpSpPr/>
          <p:nvPr/>
        </p:nvGrpSpPr>
        <p:grpSpPr>
          <a:xfrm>
            <a:off x="491490" y="2388870"/>
            <a:ext cx="5634110" cy="2388870"/>
            <a:chOff x="966863" y="2388870"/>
            <a:chExt cx="4615966" cy="20166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47AFDE2-5132-B7FB-1788-7CB965D98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6863" y="3539317"/>
              <a:ext cx="4615966" cy="8661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8100" cap="sq">
              <a:solidFill>
                <a:srgbClr val="0070C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6D155D89-1A51-5A23-EA17-F65AFC2846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81401" y="2388870"/>
              <a:ext cx="670559" cy="1293816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EEF9775-9ECA-89A2-CB0E-D6D2D1419D85}"/>
              </a:ext>
            </a:extLst>
          </p:cNvPr>
          <p:cNvGrpSpPr/>
          <p:nvPr/>
        </p:nvGrpSpPr>
        <p:grpSpPr>
          <a:xfrm>
            <a:off x="308610" y="4405469"/>
            <a:ext cx="8301990" cy="1971662"/>
            <a:chOff x="308610" y="4126230"/>
            <a:chExt cx="8069580" cy="173062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A0E9CB2-A52A-AD07-78C8-9E2B3DBFB6B0}"/>
                </a:ext>
              </a:extLst>
            </p:cNvPr>
            <p:cNvSpPr txBox="1"/>
            <p:nvPr/>
          </p:nvSpPr>
          <p:spPr>
            <a:xfrm>
              <a:off x="308610" y="5127446"/>
              <a:ext cx="7890510" cy="729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1440">
                <a:spcBef>
                  <a:spcPts val="600"/>
                </a:spcBef>
              </a:pPr>
              <a:r>
                <a:rPr lang="ne-NP" sz="2400" b="1" dirty="0">
                  <a:cs typeface="Kalimati" panose="00000400000000000000" pitchFamily="2"/>
                </a:rPr>
                <a:t>यो QR इमेज लाई तपाइको मोबाइलले स्क्यान गर्दा पनि हुन्छ | यसको लागि तपाइको मोबाइलमा WIFI on वा Data on हुनुपर्छ |</a:t>
              </a:r>
              <a:endParaRPr lang="en-US" sz="2400" b="1" dirty="0">
                <a:cs typeface="Kalimati" panose="00000400000000000000" pitchFamily="2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56C52509-6913-1470-0378-44E24827AE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66460" y="4126230"/>
              <a:ext cx="2411730" cy="97264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33090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FE817B8B-0C42-4FA2-FB74-4ECAFD48F14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995823" y="1175307"/>
            <a:ext cx="5021092" cy="45073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" y="1107441"/>
            <a:ext cx="7235190" cy="538543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9600" b="1" u="sng" dirty="0"/>
              <a:t>चरण ४: </a:t>
            </a:r>
            <a:r>
              <a:rPr lang="en-US" sz="9600" b="1" dirty="0"/>
              <a:t>Location Allow </a:t>
            </a:r>
            <a:r>
              <a:rPr lang="ne-NP" sz="9600" dirty="0"/>
              <a:t>गर्नुपर्दछ </a:t>
            </a:r>
            <a:r>
              <a:rPr lang="ne-NP" sz="9600" b="1" dirty="0"/>
              <a:t> </a:t>
            </a:r>
            <a:endParaRPr lang="en-US" sz="96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9600" dirty="0"/>
              <a:t>“Allow location” </a:t>
            </a:r>
            <a:r>
              <a:rPr lang="ne-NP" sz="9600" dirty="0"/>
              <a:t>भन्ने सन्देश आएमा </a:t>
            </a:r>
            <a:r>
              <a:rPr lang="en-US" sz="9600" b="1" dirty="0"/>
              <a:t>Allow</a:t>
            </a:r>
            <a:r>
              <a:rPr lang="en-US" sz="9600" dirty="0"/>
              <a:t> </a:t>
            </a:r>
            <a:r>
              <a:rPr lang="ne-NP" sz="9600" dirty="0"/>
              <a:t>थिच्नुपर्दछ </a:t>
            </a:r>
            <a:endParaRPr lang="en-US" sz="96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9600" dirty="0"/>
              <a:t>यसले तल देखाइए जस्तो तपाईंको वरिपरिको क्षेत्र नक्शामा देखाउँछ</a:t>
            </a:r>
            <a:r>
              <a:rPr lang="en-US" sz="9600" dirty="0"/>
              <a:t> </a:t>
            </a:r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9600" dirty="0"/>
              <a:t>यदि कुनै कारण वश प्लस कोड नदेखाएमा</a:t>
            </a:r>
            <a:r>
              <a:rPr lang="en-US" sz="9600" dirty="0"/>
              <a:t> </a:t>
            </a:r>
            <a:r>
              <a:rPr lang="en-US" sz="9600" dirty="0" err="1"/>
              <a:t>plus.codes</a:t>
            </a:r>
            <a:r>
              <a:rPr lang="en-US" sz="9600" dirty="0"/>
              <a:t>/map </a:t>
            </a:r>
            <a:r>
              <a:rPr lang="ne-NP" sz="9600" dirty="0"/>
              <a:t>को पेजमा देखिने </a:t>
            </a:r>
            <a:r>
              <a:rPr lang="en-US" sz="9600" dirty="0"/>
              <a:t>icon     </a:t>
            </a:r>
            <a:r>
              <a:rPr lang="ne-NP" sz="9600" dirty="0"/>
              <a:t>मा क्लिक गरी </a:t>
            </a:r>
            <a:r>
              <a:rPr lang="en-US" sz="9600" dirty="0"/>
              <a:t>Turn On </a:t>
            </a:r>
            <a:r>
              <a:rPr lang="ne-NP" sz="9600" dirty="0"/>
              <a:t>मा ट्याप गर्नुपर्दछ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9600" dirty="0"/>
              <a:t>नक्शाको कुनै अरु भागमा छुँदा त्यसै भागको प्लस प्लस कोड दिने हुँदा त्यसो नहोस् भनी सावधानी अपनाउनु पर्दछ।  </a:t>
            </a:r>
            <a:endParaRPr lang="en-US" sz="9600" dirty="0"/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17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097" y="3954780"/>
            <a:ext cx="405213" cy="49609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C3BFADF-F096-33B2-B9A0-913767AD0943}"/>
              </a:ext>
            </a:extLst>
          </p:cNvPr>
          <p:cNvSpPr txBox="1">
            <a:spLocks/>
          </p:cNvSpPr>
          <p:nvPr/>
        </p:nvSpPr>
        <p:spPr>
          <a:xfrm>
            <a:off x="1339273" y="365126"/>
            <a:ext cx="9679710" cy="622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मोबाइलबाट </a:t>
            </a:r>
            <a:r>
              <a:rPr lang="en-US" sz="3200" b="1" dirty="0"/>
              <a:t>Plus Code</a:t>
            </a:r>
            <a:r>
              <a:rPr lang="ne-NP" sz="3200" b="1" dirty="0"/>
              <a:t> प्राप्त गर्ने विधि...</a:t>
            </a:r>
            <a:endParaRPr lang="en-US" sz="32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7EBC06F-3811-F68A-D195-65278ADB1CB2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5909310" y="4202826"/>
            <a:ext cx="5772150" cy="248046"/>
          </a:xfrm>
          <a:prstGeom prst="straightConnector1">
            <a:avLst/>
          </a:prstGeom>
          <a:noFill/>
          <a:ln w="57150" cap="flat" cmpd="sng" algn="ctr">
            <a:solidFill>
              <a:srgbClr val="EE0000"/>
            </a:solidFill>
            <a:prstDash val="solid"/>
            <a:tailEnd type="triangle"/>
          </a:ln>
          <a:effectLst/>
        </p:spPr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1BFE790C-964B-24FF-655E-342379200162}"/>
              </a:ext>
            </a:extLst>
          </p:cNvPr>
          <p:cNvSpPr/>
          <p:nvPr/>
        </p:nvSpPr>
        <p:spPr>
          <a:xfrm>
            <a:off x="11083966" y="3764833"/>
            <a:ext cx="1057827" cy="1297623"/>
          </a:xfrm>
          <a:prstGeom prst="ellips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71D4700-A9C1-210A-6F00-4FABFB7AAD39}"/>
              </a:ext>
            </a:extLst>
          </p:cNvPr>
          <p:cNvSpPr/>
          <p:nvPr/>
        </p:nvSpPr>
        <p:spPr>
          <a:xfrm>
            <a:off x="7352623" y="4689315"/>
            <a:ext cx="1257977" cy="1241423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73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" y="1107821"/>
            <a:ext cx="6879562" cy="475576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b="1" u="sng" dirty="0"/>
              <a:t>चरण ५: </a:t>
            </a:r>
            <a:r>
              <a:rPr lang="en-US" b="1" dirty="0"/>
              <a:t>Up Arrow </a:t>
            </a:r>
            <a:r>
              <a:rPr lang="ne-NP" b="1" dirty="0"/>
              <a:t>मा ट्याप </a:t>
            </a:r>
            <a:r>
              <a:rPr lang="ne-NP" dirty="0"/>
              <a:t>गर्नुपर्दछ। 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स्थान चयन गरेपछि</a:t>
            </a:r>
            <a:r>
              <a:rPr lang="en-GB" dirty="0"/>
              <a:t> Plus Code (</a:t>
            </a:r>
            <a:r>
              <a:rPr lang="ne-NP" dirty="0"/>
              <a:t>जस्तै: </a:t>
            </a:r>
            <a:r>
              <a:rPr lang="en-GB" dirty="0"/>
              <a:t>M8V9+97) </a:t>
            </a:r>
            <a:r>
              <a:rPr lang="ne-NP" dirty="0"/>
              <a:t>देखिन्छ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उक्त </a:t>
            </a:r>
            <a:r>
              <a:rPr lang="en-GB" dirty="0"/>
              <a:t>Plus Code </a:t>
            </a:r>
            <a:r>
              <a:rPr lang="ne-NP" dirty="0"/>
              <a:t>को वायाँपट्टि रहेको </a:t>
            </a:r>
            <a:r>
              <a:rPr lang="en-GB" dirty="0"/>
              <a:t>Up Arrow  </a:t>
            </a:r>
            <a:r>
              <a:rPr lang="ne-NP" dirty="0"/>
              <a:t> चिन्हमा ट्याप गर्नुपर्दछ </a:t>
            </a:r>
            <a:endParaRPr lang="en-US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/>
              <a:t>Up Arrow </a:t>
            </a:r>
            <a:r>
              <a:rPr lang="ne-NP" dirty="0"/>
              <a:t>मा ट्याप गरेपछि स्थानको विस्तृत जानकारी खुल्दछ </a:t>
            </a:r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18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9BE7E9F-0061-002E-7C8E-FFFCBDD3A8F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39850" y="365127"/>
            <a:ext cx="9678988" cy="640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dirty="0"/>
              <a:t>मोबाइलबाट </a:t>
            </a:r>
            <a:r>
              <a:rPr lang="en-US" sz="3200" dirty="0"/>
              <a:t>Plus Code</a:t>
            </a:r>
            <a:r>
              <a:rPr lang="ne-NP" sz="3200" dirty="0"/>
              <a:t> प्राप्त गर्ने विधि...</a:t>
            </a:r>
            <a:endParaRPr lang="en-US" sz="3200" dirty="0"/>
          </a:p>
        </p:txBody>
      </p:sp>
      <p:pic>
        <p:nvPicPr>
          <p:cNvPr id="2" name="Content Placeholder 5">
            <a:extLst>
              <a:ext uri="{FF2B5EF4-FFF2-40B4-BE49-F238E27FC236}">
                <a16:creationId xmlns:a16="http://schemas.microsoft.com/office/drawing/2014/main" id="{A6373009-4C6A-648D-A739-AF60FC9B698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7005292" y="1671444"/>
            <a:ext cx="4962236" cy="4362450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2C72864-6D7F-29B3-A70F-22645512DA9C}"/>
              </a:ext>
            </a:extLst>
          </p:cNvPr>
          <p:cNvCxnSpPr>
            <a:cxnSpLocks/>
            <a:stCxn id="7" idx="4"/>
          </p:cNvCxnSpPr>
          <p:nvPr/>
        </p:nvCxnSpPr>
        <p:spPr>
          <a:xfrm>
            <a:off x="5923280" y="3835400"/>
            <a:ext cx="1631950" cy="1843974"/>
          </a:xfrm>
          <a:prstGeom prst="straightConnector1">
            <a:avLst/>
          </a:prstGeom>
          <a:noFill/>
          <a:ln w="57150" cap="flat" cmpd="sng" algn="ctr">
            <a:solidFill>
              <a:srgbClr val="EE0000"/>
            </a:solidFill>
            <a:prstDash val="solid"/>
            <a:tailEnd type="triangle"/>
          </a:ln>
          <a:effectLst/>
        </p:spPr>
      </p:cxn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B886ECB6-B379-B491-4699-BBCBFD68441F}"/>
              </a:ext>
            </a:extLst>
          </p:cNvPr>
          <p:cNvSpPr/>
          <p:nvPr/>
        </p:nvSpPr>
        <p:spPr>
          <a:xfrm>
            <a:off x="5568950" y="3515360"/>
            <a:ext cx="354330" cy="320040"/>
          </a:xfrm>
          <a:prstGeom prst="triangle">
            <a:avLst>
              <a:gd name="adj" fmla="val 46774"/>
            </a:avLst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5724455-715C-0B7C-33E4-AC0E2171B50F}"/>
              </a:ext>
            </a:extLst>
          </p:cNvPr>
          <p:cNvSpPr/>
          <p:nvPr/>
        </p:nvSpPr>
        <p:spPr>
          <a:xfrm>
            <a:off x="7359622" y="5058663"/>
            <a:ext cx="1178926" cy="1170622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02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43" y="1286195"/>
            <a:ext cx="10682340" cy="64389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ne-NP" b="1" u="sng" dirty="0"/>
              <a:t>चरण ६: </a:t>
            </a:r>
            <a:r>
              <a:rPr lang="en-US" b="1" dirty="0"/>
              <a:t>FULL Plus Code</a:t>
            </a:r>
            <a:r>
              <a:rPr lang="ne-NP" b="1" dirty="0"/>
              <a:t>‌ (</a:t>
            </a:r>
            <a:r>
              <a:rPr lang="en-US" b="1" dirty="0"/>
              <a:t>+ </a:t>
            </a:r>
            <a:r>
              <a:rPr lang="ne-NP" b="1" dirty="0"/>
              <a:t>सहितको ११ अङ्क अक्षर मिश्रित)  प्राप्त हुन्छ। </a:t>
            </a:r>
            <a:endParaRPr lang="en-US" dirty="0"/>
          </a:p>
          <a:p>
            <a:pPr algn="just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74460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19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322131" y="2094552"/>
            <a:ext cx="4946589" cy="3520274"/>
          </a:xfrm>
          <a:prstGeom prst="rect">
            <a:avLst/>
          </a:prstGeom>
        </p:spPr>
      </p:pic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3474720" y="5100320"/>
            <a:ext cx="1245870" cy="632616"/>
          </a:xfrm>
          <a:prstGeom prst="straightConnector1">
            <a:avLst/>
          </a:prstGeom>
          <a:noFill/>
          <a:ln w="57150" cap="flat" cmpd="sng" algn="ctr">
            <a:solidFill>
              <a:srgbClr val="EE0000"/>
            </a:solidFill>
            <a:prstDash val="solid"/>
            <a:tailEnd type="triangle"/>
          </a:ln>
          <a:effectLst/>
        </p:spPr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2263E0E8-83A6-21A6-829D-E488E0B14D62}"/>
              </a:ext>
            </a:extLst>
          </p:cNvPr>
          <p:cNvSpPr txBox="1">
            <a:spLocks/>
          </p:cNvSpPr>
          <p:nvPr/>
        </p:nvSpPr>
        <p:spPr>
          <a:xfrm>
            <a:off x="1173017" y="72603"/>
            <a:ext cx="9679710" cy="87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मोबाइलबाट </a:t>
            </a:r>
            <a:r>
              <a:rPr lang="en-US" sz="3200" b="1" dirty="0"/>
              <a:t>Plus Code</a:t>
            </a:r>
            <a:r>
              <a:rPr lang="ne-NP" sz="3200" b="1" dirty="0"/>
              <a:t> प्राप्त गर्ने विधि</a:t>
            </a:r>
            <a:r>
              <a:rPr lang="ne-NP" sz="3200" b="1" dirty="0">
                <a:solidFill>
                  <a:srgbClr val="0070C0"/>
                </a:solidFill>
              </a:rPr>
              <a:t>...</a:t>
            </a:r>
            <a:endParaRPr lang="en-US" sz="3200" dirty="0">
              <a:solidFill>
                <a:srgbClr val="0070C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4730E5-F8A1-8E76-00E2-93C64E77F8F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97449" y="5786360"/>
            <a:ext cx="6953249" cy="87574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F899FB6-E6C4-ED2F-236A-BFF88D048529}"/>
              </a:ext>
            </a:extLst>
          </p:cNvPr>
          <p:cNvSpPr/>
          <p:nvPr/>
        </p:nvSpPr>
        <p:spPr>
          <a:xfrm>
            <a:off x="6675120" y="1814300"/>
            <a:ext cx="5326380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e-NP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उदाहरणका लागि</a:t>
            </a:r>
            <a:r>
              <a:rPr lang="ne-NP" sz="2400" b="1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नेपाल</a:t>
            </a:r>
            <a:r>
              <a:rPr lang="hi-IN" sz="2400" b="1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ट्रेडर्स</a:t>
            </a:r>
            <a:r>
              <a:rPr lang="hi-IN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भन्ने </a:t>
            </a:r>
            <a:r>
              <a:rPr lang="ne-NP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प्रतिष्ठान</a:t>
            </a:r>
            <a:r>
              <a:rPr lang="hi-IN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मा पुग्नुभयो र त्यहाँबाट </a:t>
            </a:r>
            <a:r>
              <a:rPr lang="ne-NP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कोड</a:t>
            </a:r>
            <a:r>
              <a:rPr lang="hi-IN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निकाल्दा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7MV7P8HM+PP Plus Code </a:t>
            </a:r>
            <a:r>
              <a:rPr lang="hi-IN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आयो भने </a:t>
            </a:r>
            <a:r>
              <a:rPr lang="ne-NP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सो</a:t>
            </a:r>
            <a:r>
              <a:rPr lang="ne-NP" sz="2400" b="1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गुगल प्लस </a:t>
            </a:r>
            <a:r>
              <a:rPr lang="hi-IN" sz="2400" b="1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कोड</a:t>
            </a:r>
            <a:r>
              <a:rPr lang="hi-IN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</a:t>
            </a:r>
            <a:r>
              <a:rPr lang="ne-NP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फाराममा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 </a:t>
            </a:r>
            <a:r>
              <a:rPr lang="ne-NP" sz="2400" dirty="0">
                <a:latin typeface="Calibri" panose="020F0502020204030204" pitchFamily="34" charset="0"/>
                <a:cs typeface="Kalimati" panose="00000400000000000000" pitchFamily="2"/>
              </a:rPr>
              <a:t>खण्ड 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1 </a:t>
            </a:r>
            <a:r>
              <a:rPr lang="ne-NP" sz="2400" dirty="0">
                <a:latin typeface="Calibri" panose="020F0502020204030204" pitchFamily="34" charset="0"/>
                <a:cs typeface="Kalimati" panose="00000400000000000000" pitchFamily="2"/>
              </a:rPr>
              <a:t>को 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AI16</a:t>
            </a:r>
            <a:r>
              <a:rPr lang="ne-NP" sz="2400" dirty="0">
                <a:latin typeface="Calibri" panose="020F0502020204030204" pitchFamily="34" charset="0"/>
                <a:cs typeface="Kalimati" panose="00000400000000000000" pitchFamily="2"/>
              </a:rPr>
              <a:t> को</a:t>
            </a:r>
            <a:r>
              <a:rPr lang="en-US" sz="2400" dirty="0">
                <a:latin typeface="Calibri" panose="020F0502020204030204" pitchFamily="34" charset="0"/>
                <a:cs typeface="Kalimati" panose="00000400000000000000" pitchFamily="2"/>
              </a:rPr>
              <a:t> </a:t>
            </a:r>
            <a:r>
              <a:rPr lang="ne-NP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कोठामा लेख्नुपर्दछ</a:t>
            </a:r>
            <a:r>
              <a:rPr lang="hi-IN" sz="2400" dirty="0">
                <a:latin typeface="Calibri" panose="020F0502020204030204" pitchFamily="34" charset="0"/>
                <a:ea typeface="Times New Roman" panose="02020603050405020304" pitchFamily="18" charset="0"/>
                <a:cs typeface="Kalimati" panose="00000400000000000000" pitchFamily="2"/>
              </a:rPr>
              <a:t>।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E6A4EAF-248A-22FD-B139-3C38D1161CF4}"/>
              </a:ext>
            </a:extLst>
          </p:cNvPr>
          <p:cNvSpPr/>
          <p:nvPr/>
        </p:nvSpPr>
        <p:spPr>
          <a:xfrm flipH="1">
            <a:off x="1314521" y="4617720"/>
            <a:ext cx="2480238" cy="742950"/>
          </a:xfrm>
          <a:prstGeom prst="ellipse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7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486982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133474" y="1290320"/>
            <a:ext cx="10402743" cy="49798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ne-NP" sz="4400" b="1" dirty="0"/>
              <a:t>गणक तथा सुपरिवेक्षक तालिम</a:t>
            </a:r>
            <a:endParaRPr lang="en-US" sz="4400" b="1" dirty="0"/>
          </a:p>
          <a:p>
            <a:pPr marL="0" indent="0" algn="ctr">
              <a:buNone/>
            </a:pPr>
            <a:br>
              <a:rPr lang="ne-NP" b="1" dirty="0"/>
            </a:br>
            <a:r>
              <a:rPr lang="ne-NP" b="1" dirty="0"/>
              <a:t>मितिः २०८२ चैत</a:t>
            </a:r>
            <a:r>
              <a:rPr lang="en-US" b="1" dirty="0"/>
              <a:t> </a:t>
            </a:r>
            <a:r>
              <a:rPr lang="ne-NP" b="1" dirty="0"/>
              <a:t>२६ </a:t>
            </a:r>
          </a:p>
          <a:p>
            <a:pPr marL="0" indent="0" algn="ctr">
              <a:buNone/>
            </a:pPr>
            <a:endParaRPr lang="ne-NP" b="1" dirty="0"/>
          </a:p>
          <a:p>
            <a:pPr marL="0" indent="0" algn="ctr">
              <a:buNone/>
            </a:pPr>
            <a:r>
              <a:rPr lang="ne-NP" b="1" dirty="0"/>
              <a:t>पहिलो दिन- चौथो सत्र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ne-NP" sz="3600" b="1" dirty="0"/>
              <a:t>प्लस कोड तथा गणना क्षेत्र नक्शा प्रयोग गर्ने तरिका</a:t>
            </a:r>
          </a:p>
          <a:p>
            <a:pPr marL="0" indent="0" algn="ctr">
              <a:buNone/>
            </a:pPr>
            <a:endParaRPr lang="ne-NP" sz="400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19C7BC-34D8-92AB-7167-1A5289B77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843915"/>
          </a:xfrm>
        </p:spPr>
        <p:txBody>
          <a:bodyPr>
            <a:normAutofit/>
          </a:bodyPr>
          <a:lstStyle/>
          <a:p>
            <a:pPr algn="ctr"/>
            <a:r>
              <a:rPr lang="ne-NP" b="1" dirty="0"/>
              <a:t>राष्ट्रिय आर्थिक गणना</a:t>
            </a:r>
            <a:r>
              <a:rPr lang="en-US" b="1" dirty="0"/>
              <a:t>, </a:t>
            </a:r>
            <a:r>
              <a:rPr lang="ne-NP" b="1" dirty="0"/>
              <a:t>२०८२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1539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829310"/>
          </a:xfrm>
        </p:spPr>
        <p:txBody>
          <a:bodyPr>
            <a:normAutofit/>
          </a:bodyPr>
          <a:lstStyle/>
          <a:p>
            <a:pPr algn="ctr"/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3200400"/>
            <a:ext cx="11003280" cy="102616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ne-NP" sz="2800" dirty="0"/>
              <a:t>गणना क्षेत्र </a:t>
            </a:r>
            <a:r>
              <a:rPr lang="ne-NP" sz="2800" b="1" dirty="0"/>
              <a:t>नक्शा</a:t>
            </a:r>
            <a:endParaRPr 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20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9905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15DF9-B499-1875-AC3D-9D49CAF07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A29FE-665E-DCDF-ADB9-69477F7AF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829310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गणना क्षेत्र नक्शा (</a:t>
            </a:r>
            <a:r>
              <a:rPr lang="en-US" dirty="0"/>
              <a:t>EA Map</a:t>
            </a:r>
            <a:r>
              <a:rPr lang="ne-NP" dirty="0"/>
              <a:t>)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D6A6F-A7D4-5601-1CE9-8765F344C1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" y="1165860"/>
            <a:ext cx="11555730" cy="5190490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800" b="1" u="sng" dirty="0"/>
              <a:t>परिचय</a:t>
            </a:r>
            <a:endParaRPr lang="en-US" sz="2800" u="sng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तथ्याङ्क सङ्कलन कार्यलाई </a:t>
            </a:r>
            <a:r>
              <a:rPr lang="hi-IN" sz="2800" dirty="0"/>
              <a:t>व्यवस्थित</a:t>
            </a:r>
            <a:r>
              <a:rPr lang="en-US" sz="2800" dirty="0"/>
              <a:t>, </a:t>
            </a:r>
            <a:r>
              <a:rPr lang="ne-NP" sz="2800" dirty="0"/>
              <a:t>वैज्ञानिक र त्रुटिरहित बनाउनका लागि सम्पूर्ण भू-भागलाई साना-साना </a:t>
            </a:r>
            <a:r>
              <a:rPr lang="en-US" sz="2800" dirty="0"/>
              <a:t>(</a:t>
            </a:r>
            <a:r>
              <a:rPr lang="ne-NP" sz="2800" dirty="0"/>
              <a:t>वडा वा वडाको खण्ड</a:t>
            </a:r>
            <a:r>
              <a:rPr lang="en-US" sz="2800" dirty="0"/>
              <a:t>)</a:t>
            </a:r>
            <a:r>
              <a:rPr lang="ne-NP" sz="2800" dirty="0"/>
              <a:t> एकाइमा विभाजन गरिन्छ</a:t>
            </a:r>
            <a:r>
              <a:rPr lang="en-US" sz="2800" dirty="0"/>
              <a:t>, </a:t>
            </a:r>
            <a:r>
              <a:rPr lang="ne-NP" sz="2800" dirty="0"/>
              <a:t>जसलाई गणना क्षेत्र (</a:t>
            </a:r>
            <a:r>
              <a:rPr lang="en-US" sz="2800" dirty="0"/>
              <a:t>Enumeration Area) </a:t>
            </a:r>
            <a:r>
              <a:rPr lang="ne-NP" sz="2800" dirty="0"/>
              <a:t>भनिन्छ।</a:t>
            </a:r>
            <a:endParaRPr lang="en-US" sz="28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राष्ट्रिय आर्थिक गणनाको क्रममा प्रत्येक गणकलाई तोकिएको भौगोलिक क्षेत्र स्पष्ट रूपमा पहिचान गर्न </a:t>
            </a:r>
            <a:r>
              <a:rPr lang="ne-NP" sz="2800" b="1" dirty="0"/>
              <a:t>गणना क्षेत्र (</a:t>
            </a:r>
            <a:r>
              <a:rPr lang="en-US" sz="2800" b="1" dirty="0"/>
              <a:t>Enumeration Area) </a:t>
            </a:r>
            <a:r>
              <a:rPr lang="ne-NP" sz="2800" b="1" dirty="0"/>
              <a:t>नक्शा</a:t>
            </a:r>
            <a:r>
              <a:rPr lang="ne-NP" sz="2800" dirty="0"/>
              <a:t> प्रयोग गरिन्छ।</a:t>
            </a:r>
            <a:endParaRPr lang="en-US" sz="2800" dirty="0"/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Enumeration Area </a:t>
            </a:r>
            <a:r>
              <a:rPr lang="ne-NP" sz="2800" dirty="0"/>
              <a:t>नक्शालाई </a:t>
            </a:r>
            <a:r>
              <a:rPr lang="en-US" sz="2800" dirty="0"/>
              <a:t>EA map </a:t>
            </a:r>
            <a:r>
              <a:rPr lang="ne-NP" sz="2800" dirty="0"/>
              <a:t>पनि भनिन्छ।</a:t>
            </a:r>
          </a:p>
          <a:p>
            <a:pPr algn="just"/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99F44C-5C22-C2AB-B4EF-6C7799061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20B5B8-D9F1-A4B8-22DD-D87637ACC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21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856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D79CA-B01B-9BE9-9F20-75274C7DD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5ADA9-8ED1-F8D6-9B45-F5D45D691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6145" y="186691"/>
            <a:ext cx="9679710" cy="849630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गणना क्षेत्र नक्शा (</a:t>
            </a:r>
            <a:r>
              <a:rPr lang="en-US" dirty="0"/>
              <a:t>EA Map</a:t>
            </a:r>
            <a:r>
              <a:rPr lang="ne-NP" dirty="0"/>
              <a:t>)...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FC0367-5BF4-62BD-5B3E-117B72A4C9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620" y="1036321"/>
            <a:ext cx="11517630" cy="4278629"/>
          </a:xfrm>
        </p:spPr>
        <p:txBody>
          <a:bodyPr numCol="2" spcCol="365760">
            <a:normAutofit fontScale="70000" lnSpcReduction="20000"/>
          </a:bodyPr>
          <a:lstStyle/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प्रत्येक गणना क्षेत्र नक्शामा निम्न विवरणहरु </a:t>
            </a:r>
            <a:r>
              <a:rPr lang="ne-NP" sz="3900" b="1" dirty="0"/>
              <a:t>उल्लेख गरिएको छ।</a:t>
            </a:r>
            <a:r>
              <a:rPr lang="ne-NP" sz="3900" dirty="0"/>
              <a:t>छन्: </a:t>
            </a:r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प्रदेश</a:t>
            </a:r>
            <a:r>
              <a:rPr lang="en-US" sz="3900" dirty="0"/>
              <a:t>,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जिल्ला</a:t>
            </a:r>
            <a:r>
              <a:rPr lang="en-US" sz="3900" dirty="0"/>
              <a:t>,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स्थानीय तहको नाम</a:t>
            </a:r>
            <a:r>
              <a:rPr lang="en-US" sz="3900" dirty="0"/>
              <a:t>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वडा नम्बर</a:t>
            </a:r>
            <a:r>
              <a:rPr lang="en-US" sz="3900" dirty="0"/>
              <a:t>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गणना क्षेत्र नम्बर</a:t>
            </a:r>
            <a:r>
              <a:rPr lang="en-US" sz="3900" dirty="0"/>
              <a:t>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नक्शा नम्बर</a:t>
            </a:r>
            <a:r>
              <a:rPr lang="en-US" sz="3900" dirty="0"/>
              <a:t>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3900" dirty="0"/>
              <a:t>Open street Base Map;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स्केल</a:t>
            </a:r>
            <a:r>
              <a:rPr lang="en-US" sz="3900" dirty="0"/>
              <a:t>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3900" dirty="0"/>
              <a:t>North Arrow; </a:t>
            </a:r>
            <a:endParaRPr lang="ne-NP" sz="3900" dirty="0"/>
          </a:p>
          <a:p>
            <a:pPr marL="18288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3900" dirty="0"/>
              <a:t>गणना क्षेत्रको सिमाना</a:t>
            </a:r>
            <a:r>
              <a:rPr lang="en-US" sz="3900" dirty="0"/>
              <a:t> </a:t>
            </a:r>
            <a:r>
              <a:rPr lang="ne-NP" sz="3900" dirty="0"/>
              <a:t>र सिमानामा</a:t>
            </a:r>
            <a:r>
              <a:rPr lang="ne-NP" sz="3900" b="1" dirty="0"/>
              <a:t> ओपन लोकेशन कोड</a:t>
            </a:r>
            <a:r>
              <a:rPr lang="en-US" sz="3900" b="1" dirty="0"/>
              <a:t> (OLC)</a:t>
            </a:r>
            <a:endParaRPr lang="ne-NP" sz="39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EE1817-F278-0CD0-B26A-D8B1EC9A3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349F52-9410-39E6-386E-64066A22B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22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791698-E753-A8EC-0D99-1D8A745BD320}"/>
              </a:ext>
            </a:extLst>
          </p:cNvPr>
          <p:cNvSpPr txBox="1"/>
          <p:nvPr/>
        </p:nvSpPr>
        <p:spPr>
          <a:xfrm>
            <a:off x="285750" y="5616557"/>
            <a:ext cx="11750039" cy="96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ne-NP" sz="2400" i="1" dirty="0">
                <a:cs typeface="Kalimati" panose="00000400000000000000" pitchFamily="2"/>
              </a:rPr>
              <a:t>यीनै सुचनाहरूको सहायताबाट गणकले आफ्नो कार्य क्षेत्र पत्ता लगाई तोकिएको कार्य सम्पन्न गर्नुपर्दछ।</a:t>
            </a:r>
          </a:p>
        </p:txBody>
      </p:sp>
    </p:spTree>
    <p:extLst>
      <p:ext uri="{BB962C8B-B14F-4D97-AF65-F5344CB8AC3E}">
        <p14:creationId xmlns:p14="http://schemas.microsoft.com/office/powerpoint/2010/main" val="33341590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DA6E4-F606-1D96-4322-B1C2BB5D0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A33AE-605B-369D-5944-6D3ECFDA8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829310"/>
          </a:xfrm>
        </p:spPr>
        <p:txBody>
          <a:bodyPr>
            <a:normAutofit/>
          </a:bodyPr>
          <a:lstStyle/>
          <a:p>
            <a:pPr algn="ctr"/>
            <a:r>
              <a:rPr lang="ne-NP" dirty="0">
                <a:solidFill>
                  <a:srgbClr val="0070C0"/>
                </a:solidFill>
              </a:rPr>
              <a:t>गणना क्षेत्र नक्शा </a:t>
            </a:r>
            <a:r>
              <a:rPr lang="ne-NP" dirty="0"/>
              <a:t>(</a:t>
            </a:r>
            <a:r>
              <a:rPr lang="en-US" dirty="0"/>
              <a:t>EA Map</a:t>
            </a:r>
            <a:r>
              <a:rPr lang="ne-NP" dirty="0"/>
              <a:t>)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89F40-BF4C-26D0-7268-43D8B3B2D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646011-A862-F163-EEEB-33F43E3CA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23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AC9553-E9A5-0A01-83BD-039D05C2B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3" y="0"/>
            <a:ext cx="10361464" cy="667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9271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DCA04-D98D-8E9A-BB1E-E70E132DE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2A7E3-F005-0AFC-8563-CAF4E0CD9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227" y="186691"/>
            <a:ext cx="9679710" cy="829310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गणना क्षेत्र नक्शा (</a:t>
            </a:r>
            <a:r>
              <a:rPr lang="en-US" dirty="0"/>
              <a:t>EA Map</a:t>
            </a:r>
            <a:r>
              <a:rPr lang="ne-NP" dirty="0"/>
              <a:t>)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2A5534-AEBA-DAAF-1514-5B69C7434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C36479-45A9-2790-B99E-7FDE669C3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24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3FBA4C-D5FA-EF04-B787-596016051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210459"/>
            <a:ext cx="5728392" cy="3933567"/>
          </a:xfrm>
          <a:prstGeom prst="rect">
            <a:avLst/>
          </a:prstGeom>
        </p:spPr>
      </p:pic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0DA02556-D64F-7EB9-1A0B-29AAF16B2E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7" y="1016001"/>
            <a:ext cx="6166543" cy="5340349"/>
          </a:xfrm>
        </p:spPr>
        <p:txBody>
          <a:bodyPr>
            <a:normAutofit lnSpcReduction="10000"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प्रत्येक गणकलाई आफ्नो कार्यक्षेत्रको गणना क्षेत्र नक्शा उपलब्ध गराइएको हुन्छ।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एक जना गणकले एक वा </a:t>
            </a:r>
            <a:r>
              <a:rPr lang="ne-NP" sz="2800" b="1" dirty="0"/>
              <a:t>एकभन्दा बढी</a:t>
            </a:r>
            <a:r>
              <a:rPr lang="ne-NP" sz="2800" dirty="0"/>
              <a:t> गणना क्षेत्रमा काम गर्नुपर्ने हुन सक्छ</a:t>
            </a:r>
            <a:r>
              <a:rPr lang="en-GB" sz="2800" dirty="0"/>
              <a:t>,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तर एउटा गणना क्षेत्रमा एकभन्दा बढी गणकले काम गर्नुहुँदैन (जुध्नु हुँदैन)</a:t>
            </a:r>
            <a:r>
              <a:rPr lang="en-US" sz="2800" dirty="0"/>
              <a:t> </a:t>
            </a:r>
            <a:r>
              <a:rPr lang="ne-NP" sz="2800" dirty="0"/>
              <a:t>।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129271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46D156-E33E-45F1-3DAF-A53473B1D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733A9-1062-B727-B082-282146388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6145" y="257493"/>
            <a:ext cx="9679710" cy="634047"/>
          </a:xfrm>
        </p:spPr>
        <p:txBody>
          <a:bodyPr>
            <a:normAutofit/>
          </a:bodyPr>
          <a:lstStyle/>
          <a:p>
            <a:pPr algn="ctr"/>
            <a:r>
              <a:rPr lang="ne-NP" b="1" dirty="0"/>
              <a:t>गणना क्षेत्र नक्शामा  प्रयोग </a:t>
            </a:r>
            <a:r>
              <a:rPr lang="ne-NP" dirty="0"/>
              <a:t>भएको</a:t>
            </a:r>
            <a:r>
              <a:rPr lang="en-US" dirty="0"/>
              <a:t> </a:t>
            </a:r>
            <a:r>
              <a:rPr lang="ne-NP" dirty="0"/>
              <a:t>प्रविधी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98D288-69EB-68F1-A751-590747295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D3AC04-0A6D-55EA-7CFC-1EEEAD596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25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4C37252-FA48-63D6-ACE0-30C66955A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9" y="1345250"/>
            <a:ext cx="11498802" cy="48955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60805F-6B88-7E86-9F5A-9DAD55EED6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" y="1488890"/>
            <a:ext cx="5252720" cy="384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64354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6525"/>
            <a:ext cx="12120880" cy="788036"/>
          </a:xfrm>
        </p:spPr>
        <p:txBody>
          <a:bodyPr>
            <a:noAutofit/>
          </a:bodyPr>
          <a:lstStyle/>
          <a:p>
            <a:pPr algn="ctr"/>
            <a:r>
              <a:rPr lang="ne-NP" dirty="0"/>
              <a:t>गणना क्षेत्र नक्शामा प्रयोग भएको</a:t>
            </a:r>
            <a:r>
              <a:rPr lang="en-US" dirty="0"/>
              <a:t> </a:t>
            </a:r>
            <a:r>
              <a:rPr lang="ne-NP" dirty="0"/>
              <a:t>प्रविधी</a:t>
            </a:r>
            <a:r>
              <a:rPr lang="en-US" dirty="0"/>
              <a:t>…</a:t>
            </a:r>
            <a:r>
              <a:rPr lang="en-US" b="1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1" y="981711"/>
            <a:ext cx="11892279" cy="562419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en-US" b="1" u="sng" dirty="0"/>
              <a:t>OpenStreetMap (OSM)</a:t>
            </a:r>
            <a:endParaRPr lang="en-US" u="sng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en-US" dirty="0"/>
              <a:t>OSM </a:t>
            </a:r>
            <a:r>
              <a:rPr lang="ne-NP" dirty="0"/>
              <a:t>एक </a:t>
            </a:r>
            <a:r>
              <a:rPr lang="en-US" dirty="0"/>
              <a:t>open source </a:t>
            </a:r>
            <a:r>
              <a:rPr lang="ne-NP" dirty="0"/>
              <a:t>र </a:t>
            </a:r>
            <a:r>
              <a:rPr lang="en-US" dirty="0"/>
              <a:t>free </a:t>
            </a:r>
            <a:r>
              <a:rPr lang="ne-NP" dirty="0"/>
              <a:t>डिजिटल नक्शा प्रणाली हो</a:t>
            </a:r>
            <a:r>
              <a:rPr lang="en-US" dirty="0"/>
              <a:t>, </a:t>
            </a:r>
            <a:r>
              <a:rPr lang="ne-NP" dirty="0"/>
              <a:t>जसमा विश्वभरका सडक</a:t>
            </a:r>
            <a:r>
              <a:rPr lang="en-US" dirty="0"/>
              <a:t>, </a:t>
            </a:r>
            <a:r>
              <a:rPr lang="ne-NP" dirty="0"/>
              <a:t>गल्ली</a:t>
            </a:r>
            <a:r>
              <a:rPr lang="en-US" dirty="0"/>
              <a:t>, </a:t>
            </a:r>
            <a:r>
              <a:rPr lang="ne-NP" dirty="0"/>
              <a:t>नदी</a:t>
            </a:r>
            <a:r>
              <a:rPr lang="en-US" dirty="0"/>
              <a:t>, </a:t>
            </a:r>
            <a:r>
              <a:rPr lang="ne-NP" dirty="0"/>
              <a:t>भवन</a:t>
            </a:r>
            <a:r>
              <a:rPr lang="en-US" dirty="0"/>
              <a:t>, </a:t>
            </a:r>
            <a:r>
              <a:rPr lang="ne-NP" dirty="0"/>
              <a:t>सार्वजनिक स्थल तथा अन्य भौगोलिक विवरणहरू समावेश गरिएका हुन्छन् </a:t>
            </a:r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b="1" dirty="0"/>
              <a:t>आर्थिक गणनामा प्रयोग हुने गणना क्षेत्रको नक्शामा </a:t>
            </a:r>
            <a:r>
              <a:rPr lang="en-US" b="1" dirty="0"/>
              <a:t>OSM </a:t>
            </a:r>
            <a:r>
              <a:rPr lang="ne-NP" b="1" dirty="0"/>
              <a:t>लाई </a:t>
            </a:r>
            <a:r>
              <a:rPr lang="en-US" b="1" dirty="0"/>
              <a:t>Base map </a:t>
            </a:r>
            <a:r>
              <a:rPr lang="ne-NP" b="1" dirty="0"/>
              <a:t>का रूपमा प्रयोग गरिएको छ</a:t>
            </a:r>
            <a:endParaRPr lang="en-US" b="1" dirty="0"/>
          </a:p>
          <a:p>
            <a:pPr marL="457200" indent="-457200" algn="just">
              <a:lnSpc>
                <a:spcPct val="17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जसले सिमा पहिचान गर्न</a:t>
            </a:r>
            <a:r>
              <a:rPr lang="en-US" dirty="0"/>
              <a:t>, </a:t>
            </a:r>
            <a:r>
              <a:rPr lang="ne-NP" dirty="0"/>
              <a:t>सडक र चिनारीका स्थानहरू चिन्न तथा फिल्डमा वास्तविक अवस्थासँग नक्शा मिलान गर्न सहयोग पुर्याउँछ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26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6683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4000"/>
            <a:ext cx="12123477" cy="763114"/>
          </a:xfrm>
        </p:spPr>
        <p:txBody>
          <a:bodyPr>
            <a:normAutofit/>
          </a:bodyPr>
          <a:lstStyle/>
          <a:p>
            <a:pPr algn="ctr"/>
            <a:r>
              <a:rPr lang="ne-NP" b="1" dirty="0"/>
              <a:t>गणना क्षेत्र (</a:t>
            </a:r>
            <a:r>
              <a:rPr lang="en-GB" b="1" dirty="0"/>
              <a:t>EA)</a:t>
            </a:r>
            <a:r>
              <a:rPr lang="ne-NP" b="1" dirty="0"/>
              <a:t> को उद्देश्य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304" y="987626"/>
            <a:ext cx="11810082" cy="5704361"/>
          </a:xfrm>
        </p:spPr>
        <p:txBody>
          <a:bodyPr>
            <a:normAutofit/>
          </a:bodyPr>
          <a:lstStyle/>
          <a:p>
            <a:pPr marL="514350" indent="-514350" algn="just">
              <a:lnSpc>
                <a:spcPct val="13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hi-IN" sz="2800" dirty="0"/>
              <a:t>पूर्ण कभरेज सुनिश्चित गर्न</a:t>
            </a:r>
            <a:endParaRPr lang="ne-NP" sz="2800" dirty="0"/>
          </a:p>
          <a:p>
            <a:pPr marL="514350" indent="-514350" algn="just">
              <a:lnSpc>
                <a:spcPct val="13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hi-IN" sz="2800" dirty="0"/>
              <a:t>दोहोरोपना हुन नदिन</a:t>
            </a:r>
            <a:endParaRPr lang="en-US" sz="2800" dirty="0"/>
          </a:p>
          <a:p>
            <a:pPr marL="514350" indent="-514350" algn="just">
              <a:lnSpc>
                <a:spcPct val="13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hi-IN" sz="2800" dirty="0"/>
              <a:t>कार्यभारको समान बाँडफाँड</a:t>
            </a:r>
            <a:r>
              <a:rPr lang="ne-NP" sz="2800" dirty="0"/>
              <a:t> गर्न </a:t>
            </a:r>
            <a:endParaRPr lang="en-US" sz="2800" dirty="0"/>
          </a:p>
          <a:p>
            <a:pPr marL="514350" indent="-514350" algn="just">
              <a:lnSpc>
                <a:spcPct val="13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ne-NP" sz="2800" dirty="0"/>
              <a:t>नक्साङ्कन र </a:t>
            </a:r>
            <a:r>
              <a:rPr lang="hi-IN" sz="2800" dirty="0"/>
              <a:t>स्थान पहिचान सहज</a:t>
            </a:r>
            <a:r>
              <a:rPr lang="ne-NP" sz="2800" dirty="0"/>
              <a:t> बनाउन </a:t>
            </a:r>
            <a:endParaRPr lang="en-US" sz="2800" dirty="0"/>
          </a:p>
          <a:p>
            <a:pPr marL="514350" indent="-514350" algn="just">
              <a:lnSpc>
                <a:spcPct val="13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hi-IN" sz="2800" dirty="0"/>
              <a:t>सुपरिवेक्षण र अनुगमन</a:t>
            </a:r>
            <a:r>
              <a:rPr lang="ne-NP" sz="2800" dirty="0"/>
              <a:t>मा सहजता प्रदान</a:t>
            </a:r>
            <a:r>
              <a:rPr lang="hi-IN" sz="2800" dirty="0"/>
              <a:t> गर्न</a:t>
            </a:r>
            <a:endParaRPr lang="ne-NP" sz="2800" dirty="0"/>
          </a:p>
          <a:p>
            <a:pPr marL="514350" indent="-514350" algn="just">
              <a:lnSpc>
                <a:spcPct val="130000"/>
              </a:lnSpc>
              <a:spcBef>
                <a:spcPts val="600"/>
              </a:spcBef>
              <a:buFont typeface="+mj-lt"/>
              <a:buAutoNum type="arabicPeriod"/>
            </a:pPr>
            <a:endParaRPr lang="ne-NP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27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5018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365126"/>
            <a:ext cx="9679710" cy="878048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    </a:t>
            </a:r>
            <a:r>
              <a:rPr lang="ne-NP" b="1" dirty="0"/>
              <a:t>नक्शामा हुने आधारभूत विवरण</a:t>
            </a:r>
            <a:r>
              <a:rPr lang="en-US" b="1" dirty="0"/>
              <a:t>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28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994" y="1243174"/>
            <a:ext cx="11826341" cy="484915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ne-NP" sz="2800" b="1" u="sng" dirty="0"/>
              <a:t>प्रशासनिक विवरण</a:t>
            </a:r>
            <a:endParaRPr lang="en-US" sz="2800" u="sng" dirty="0"/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गणना क्षेत्र नक्शाबाट सम्बन्धित गणना क्षेत्र कुन प्रदेश</a:t>
            </a:r>
            <a:r>
              <a:rPr lang="en-US" sz="2800" dirty="0"/>
              <a:t>, </a:t>
            </a:r>
            <a:r>
              <a:rPr lang="ne-NP" sz="2800" dirty="0"/>
              <a:t>जिल्ला</a:t>
            </a:r>
            <a:r>
              <a:rPr lang="en-US" sz="2800" dirty="0"/>
              <a:t>, </a:t>
            </a:r>
            <a:r>
              <a:rPr lang="ne-NP" sz="2800" dirty="0"/>
              <a:t>पालिका र वडाभित्र पर्दछ भन्ने स्पष्ट जानकारी प्राप्त गर्न सकिन्छ</a:t>
            </a:r>
            <a:endParaRPr lang="en-US" sz="2800" dirty="0"/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नक्शामा तोकिएको गणना क्षेत्र (</a:t>
            </a:r>
            <a:r>
              <a:rPr lang="en-US" sz="2800" dirty="0"/>
              <a:t>EA) </a:t>
            </a:r>
            <a:r>
              <a:rPr lang="ne-NP" sz="2800" dirty="0"/>
              <a:t>नम्बर पनि उल्लेख गरिएको हुन्छ। 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यी प्रशासनिक विवरणले गणक तथा सुपरिवेक्षकलाई आफू कुन क्षेत्रमा उपस्थित छु भन्ने कुरा यकिन गर्न सहयोग पुर्‍याउँछन्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419375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6074D-C0A2-732C-FBD3-883DAD0D7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98D60-91C6-C4B8-8272-867CAF84A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795" y="233681"/>
            <a:ext cx="9679710" cy="77216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    </a:t>
            </a:r>
            <a:r>
              <a:rPr lang="ne-NP" b="1" dirty="0"/>
              <a:t>नक्शामा हुने आधारभूत विवरण</a:t>
            </a:r>
            <a:r>
              <a:rPr lang="en-US" b="1" dirty="0"/>
              <a:t>…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E52287-18D8-3360-C846-8E6477373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48364" y="6251049"/>
            <a:ext cx="4962236" cy="365125"/>
          </a:xfrm>
        </p:spPr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4D72C0-60E5-0F5C-A1EE-2CD68194D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29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3C221B-FC89-9EE7-3279-0F62089BBA16}"/>
              </a:ext>
            </a:extLst>
          </p:cNvPr>
          <p:cNvSpPr txBox="1"/>
          <p:nvPr/>
        </p:nvSpPr>
        <p:spPr>
          <a:xfrm>
            <a:off x="292161" y="1183600"/>
            <a:ext cx="4749845" cy="3524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sz="2400" b="1" u="sng" dirty="0">
                <a:cs typeface="Kalimati" panose="00000400000000000000" pitchFamily="2"/>
              </a:rPr>
              <a:t>गणना क्षेत्र (</a:t>
            </a:r>
            <a:r>
              <a:rPr lang="en-US" sz="2400" b="1" u="sng" dirty="0">
                <a:cs typeface="Kalimati" panose="00000400000000000000" pitchFamily="2"/>
              </a:rPr>
              <a:t>EA) </a:t>
            </a:r>
            <a:r>
              <a:rPr lang="ne-NP" sz="2400" b="1" u="sng" dirty="0">
                <a:cs typeface="Kalimati" panose="00000400000000000000" pitchFamily="2"/>
              </a:rPr>
              <a:t>सम्बन्धी सूचना</a:t>
            </a:r>
            <a:endParaRPr lang="en-US" sz="2400" u="sng" dirty="0">
              <a:cs typeface="Kalimati" panose="00000400000000000000" pitchFamily="2"/>
            </a:endParaRP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नक्शामा कोरिएको रातो रङको बन्द रेखाले गणना क्षेत्रको पूर्ण भौगोलिक सिमानालाई जनाउँछ।</a:t>
            </a:r>
          </a:p>
          <a:p>
            <a:pPr marL="91440" indent="-457200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यस घेराभित्र पर्ने सम्पूर्ण भू-भाग नै तोकिएको गणना क्षेत्र हो।</a:t>
            </a:r>
            <a:endParaRPr lang="en-US" sz="2400" dirty="0">
              <a:cs typeface="Kalimati" panose="00000400000000000000" pitchFamily="2"/>
            </a:endParaRPr>
          </a:p>
        </p:txBody>
      </p:sp>
      <p:pic>
        <p:nvPicPr>
          <p:cNvPr id="9" name="Content Placeholder 7">
            <a:extLst>
              <a:ext uri="{FF2B5EF4-FFF2-40B4-BE49-F238E27FC236}">
                <a16:creationId xmlns:a16="http://schemas.microsoft.com/office/drawing/2014/main" id="{1D425B6F-7683-3627-F202-CFB08FAB4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9038" y="1183600"/>
            <a:ext cx="7137495" cy="4980133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E4FC3E3-B2B7-7A82-04BE-8CBC55676BD5}"/>
              </a:ext>
            </a:extLst>
          </p:cNvPr>
          <p:cNvSpPr/>
          <p:nvPr/>
        </p:nvSpPr>
        <p:spPr>
          <a:xfrm>
            <a:off x="6111576" y="2142286"/>
            <a:ext cx="4749846" cy="3392790"/>
          </a:xfrm>
          <a:custGeom>
            <a:avLst/>
            <a:gdLst>
              <a:gd name="csX0" fmla="*/ 4123 w 4839996"/>
              <a:gd name="csY0" fmla="*/ 1752616 h 3421919"/>
              <a:gd name="csX1" fmla="*/ 732257 w 4839996"/>
              <a:gd name="csY1" fmla="*/ 1286950 h 3421919"/>
              <a:gd name="csX2" fmla="*/ 799990 w 4839996"/>
              <a:gd name="csY2" fmla="*/ 1126083 h 3421919"/>
              <a:gd name="csX3" fmla="*/ 943923 w 4839996"/>
              <a:gd name="csY3" fmla="*/ 1007550 h 3421919"/>
              <a:gd name="csX4" fmla="*/ 1096323 w 4839996"/>
              <a:gd name="csY4" fmla="*/ 880550 h 3421919"/>
              <a:gd name="csX5" fmla="*/ 1147123 w 4839996"/>
              <a:gd name="csY5" fmla="*/ 736616 h 3421919"/>
              <a:gd name="csX6" fmla="*/ 1121723 w 4839996"/>
              <a:gd name="csY6" fmla="*/ 499550 h 3421919"/>
              <a:gd name="csX7" fmla="*/ 1248723 w 4839996"/>
              <a:gd name="csY7" fmla="*/ 313283 h 3421919"/>
              <a:gd name="csX8" fmla="*/ 1324923 w 4839996"/>
              <a:gd name="csY8" fmla="*/ 118550 h 3421919"/>
              <a:gd name="csX9" fmla="*/ 1316457 w 4839996"/>
              <a:gd name="csY9" fmla="*/ 16 h 3421919"/>
              <a:gd name="csX10" fmla="*/ 2425590 w 4839996"/>
              <a:gd name="csY10" fmla="*/ 110083 h 3421919"/>
              <a:gd name="csX11" fmla="*/ 2544123 w 4839996"/>
              <a:gd name="csY11" fmla="*/ 127016 h 3421919"/>
              <a:gd name="csX12" fmla="*/ 3407723 w 4839996"/>
              <a:gd name="csY12" fmla="*/ 287883 h 3421919"/>
              <a:gd name="csX13" fmla="*/ 3610923 w 4839996"/>
              <a:gd name="csY13" fmla="*/ 245550 h 3421919"/>
              <a:gd name="csX14" fmla="*/ 3974990 w 4839996"/>
              <a:gd name="csY14" fmla="*/ 93150 h 3421919"/>
              <a:gd name="csX15" fmla="*/ 4169723 w 4839996"/>
              <a:gd name="csY15" fmla="*/ 245550 h 3421919"/>
              <a:gd name="csX16" fmla="*/ 4525323 w 4839996"/>
              <a:gd name="csY16" fmla="*/ 406416 h 3421919"/>
              <a:gd name="csX17" fmla="*/ 4838590 w 4839996"/>
              <a:gd name="csY17" fmla="*/ 821283 h 3421919"/>
              <a:gd name="csX18" fmla="*/ 4398323 w 4839996"/>
              <a:gd name="csY18" fmla="*/ 1794950 h 3421919"/>
              <a:gd name="csX19" fmla="*/ 4110457 w 4839996"/>
              <a:gd name="csY19" fmla="*/ 2353750 h 3421919"/>
              <a:gd name="csX20" fmla="*/ 4000390 w 4839996"/>
              <a:gd name="csY20" fmla="*/ 2641616 h 3421919"/>
              <a:gd name="csX21" fmla="*/ 3797190 w 4839996"/>
              <a:gd name="csY21" fmla="*/ 2887150 h 3421919"/>
              <a:gd name="csX22" fmla="*/ 3720990 w 4839996"/>
              <a:gd name="csY22" fmla="*/ 3039550 h 3421919"/>
              <a:gd name="csX23" fmla="*/ 3737923 w 4839996"/>
              <a:gd name="csY23" fmla="*/ 3141150 h 3421919"/>
              <a:gd name="csX24" fmla="*/ 3831057 w 4839996"/>
              <a:gd name="csY24" fmla="*/ 3217350 h 3421919"/>
              <a:gd name="csX25" fmla="*/ 3771790 w 4839996"/>
              <a:gd name="csY25" fmla="*/ 3420550 h 3421919"/>
              <a:gd name="csX26" fmla="*/ 3280723 w 4839996"/>
              <a:gd name="csY26" fmla="*/ 3302016 h 3421919"/>
              <a:gd name="csX27" fmla="*/ 3077523 w 4839996"/>
              <a:gd name="csY27" fmla="*/ 3217350 h 3421919"/>
              <a:gd name="csX28" fmla="*/ 2831990 w 4839996"/>
              <a:gd name="csY28" fmla="*/ 3141150 h 3421919"/>
              <a:gd name="csX29" fmla="*/ 2637257 w 4839996"/>
              <a:gd name="csY29" fmla="*/ 3064950 h 3421919"/>
              <a:gd name="csX30" fmla="*/ 2374790 w 4839996"/>
              <a:gd name="csY30" fmla="*/ 3073416 h 3421919"/>
              <a:gd name="csX31" fmla="*/ 1621257 w 4839996"/>
              <a:gd name="csY31" fmla="*/ 2726283 h 3421919"/>
              <a:gd name="csX32" fmla="*/ 1316457 w 4839996"/>
              <a:gd name="csY32" fmla="*/ 2523083 h 3421919"/>
              <a:gd name="csX33" fmla="*/ 1104790 w 4839996"/>
              <a:gd name="csY33" fmla="*/ 2455350 h 3421919"/>
              <a:gd name="csX34" fmla="*/ 4123 w 4839996"/>
              <a:gd name="csY34" fmla="*/ 1752616 h 342191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</a:cxnLst>
            <a:rect l="l" t="t" r="r" b="b"/>
            <a:pathLst>
              <a:path w="4839996" h="3421919">
                <a:moveTo>
                  <a:pt x="4123" y="1752616"/>
                </a:moveTo>
                <a:cubicBezTo>
                  <a:pt x="-57966" y="1557883"/>
                  <a:pt x="599612" y="1391372"/>
                  <a:pt x="732257" y="1286950"/>
                </a:cubicBezTo>
                <a:cubicBezTo>
                  <a:pt x="864902" y="1182528"/>
                  <a:pt x="764712" y="1172650"/>
                  <a:pt x="799990" y="1126083"/>
                </a:cubicBezTo>
                <a:cubicBezTo>
                  <a:pt x="835268" y="1079516"/>
                  <a:pt x="943923" y="1007550"/>
                  <a:pt x="943923" y="1007550"/>
                </a:cubicBezTo>
                <a:cubicBezTo>
                  <a:pt x="993312" y="966628"/>
                  <a:pt x="1062456" y="925706"/>
                  <a:pt x="1096323" y="880550"/>
                </a:cubicBezTo>
                <a:cubicBezTo>
                  <a:pt x="1130190" y="835394"/>
                  <a:pt x="1142890" y="800116"/>
                  <a:pt x="1147123" y="736616"/>
                </a:cubicBezTo>
                <a:cubicBezTo>
                  <a:pt x="1151356" y="673116"/>
                  <a:pt x="1104790" y="570105"/>
                  <a:pt x="1121723" y="499550"/>
                </a:cubicBezTo>
                <a:cubicBezTo>
                  <a:pt x="1138656" y="428995"/>
                  <a:pt x="1214856" y="376783"/>
                  <a:pt x="1248723" y="313283"/>
                </a:cubicBezTo>
                <a:cubicBezTo>
                  <a:pt x="1282590" y="249783"/>
                  <a:pt x="1313634" y="170761"/>
                  <a:pt x="1324923" y="118550"/>
                </a:cubicBezTo>
                <a:cubicBezTo>
                  <a:pt x="1336212" y="66339"/>
                  <a:pt x="1133013" y="1427"/>
                  <a:pt x="1316457" y="16"/>
                </a:cubicBezTo>
                <a:cubicBezTo>
                  <a:pt x="1499901" y="-1395"/>
                  <a:pt x="2220979" y="88916"/>
                  <a:pt x="2425590" y="110083"/>
                </a:cubicBezTo>
                <a:cubicBezTo>
                  <a:pt x="2630201" y="131250"/>
                  <a:pt x="2544123" y="127016"/>
                  <a:pt x="2544123" y="127016"/>
                </a:cubicBezTo>
                <a:cubicBezTo>
                  <a:pt x="2707812" y="156649"/>
                  <a:pt x="3229923" y="268127"/>
                  <a:pt x="3407723" y="287883"/>
                </a:cubicBezTo>
                <a:cubicBezTo>
                  <a:pt x="3585523" y="307639"/>
                  <a:pt x="3516379" y="278005"/>
                  <a:pt x="3610923" y="245550"/>
                </a:cubicBezTo>
                <a:cubicBezTo>
                  <a:pt x="3705467" y="213095"/>
                  <a:pt x="3881857" y="93150"/>
                  <a:pt x="3974990" y="93150"/>
                </a:cubicBezTo>
                <a:cubicBezTo>
                  <a:pt x="4068123" y="93150"/>
                  <a:pt x="4078001" y="193339"/>
                  <a:pt x="4169723" y="245550"/>
                </a:cubicBezTo>
                <a:cubicBezTo>
                  <a:pt x="4261445" y="297761"/>
                  <a:pt x="4413845" y="310461"/>
                  <a:pt x="4525323" y="406416"/>
                </a:cubicBezTo>
                <a:cubicBezTo>
                  <a:pt x="4636801" y="502371"/>
                  <a:pt x="4859757" y="589861"/>
                  <a:pt x="4838590" y="821283"/>
                </a:cubicBezTo>
                <a:cubicBezTo>
                  <a:pt x="4817423" y="1052705"/>
                  <a:pt x="4519678" y="1539539"/>
                  <a:pt x="4398323" y="1794950"/>
                </a:cubicBezTo>
                <a:cubicBezTo>
                  <a:pt x="4276968" y="2050361"/>
                  <a:pt x="4176779" y="2212639"/>
                  <a:pt x="4110457" y="2353750"/>
                </a:cubicBezTo>
                <a:cubicBezTo>
                  <a:pt x="4044135" y="2494861"/>
                  <a:pt x="4052601" y="2552716"/>
                  <a:pt x="4000390" y="2641616"/>
                </a:cubicBezTo>
                <a:cubicBezTo>
                  <a:pt x="3948179" y="2730516"/>
                  <a:pt x="3843757" y="2820828"/>
                  <a:pt x="3797190" y="2887150"/>
                </a:cubicBezTo>
                <a:cubicBezTo>
                  <a:pt x="3750623" y="2953472"/>
                  <a:pt x="3730868" y="2997217"/>
                  <a:pt x="3720990" y="3039550"/>
                </a:cubicBezTo>
                <a:cubicBezTo>
                  <a:pt x="3711112" y="3081883"/>
                  <a:pt x="3719578" y="3111517"/>
                  <a:pt x="3737923" y="3141150"/>
                </a:cubicBezTo>
                <a:cubicBezTo>
                  <a:pt x="3756268" y="3170783"/>
                  <a:pt x="3825413" y="3170783"/>
                  <a:pt x="3831057" y="3217350"/>
                </a:cubicBezTo>
                <a:cubicBezTo>
                  <a:pt x="3836701" y="3263917"/>
                  <a:pt x="3863512" y="3406439"/>
                  <a:pt x="3771790" y="3420550"/>
                </a:cubicBezTo>
                <a:cubicBezTo>
                  <a:pt x="3680068" y="3434661"/>
                  <a:pt x="3396434" y="3335883"/>
                  <a:pt x="3280723" y="3302016"/>
                </a:cubicBezTo>
                <a:cubicBezTo>
                  <a:pt x="3165012" y="3268149"/>
                  <a:pt x="3152312" y="3244161"/>
                  <a:pt x="3077523" y="3217350"/>
                </a:cubicBezTo>
                <a:cubicBezTo>
                  <a:pt x="3002734" y="3190539"/>
                  <a:pt x="2831990" y="3141150"/>
                  <a:pt x="2831990" y="3141150"/>
                </a:cubicBezTo>
                <a:cubicBezTo>
                  <a:pt x="2758612" y="3115750"/>
                  <a:pt x="2713457" y="3076239"/>
                  <a:pt x="2637257" y="3064950"/>
                </a:cubicBezTo>
                <a:cubicBezTo>
                  <a:pt x="2561057" y="3053661"/>
                  <a:pt x="2544123" y="3129861"/>
                  <a:pt x="2374790" y="3073416"/>
                </a:cubicBezTo>
                <a:cubicBezTo>
                  <a:pt x="2205457" y="3016971"/>
                  <a:pt x="1797646" y="2818005"/>
                  <a:pt x="1621257" y="2726283"/>
                </a:cubicBezTo>
                <a:cubicBezTo>
                  <a:pt x="1444868" y="2634561"/>
                  <a:pt x="1402535" y="2568239"/>
                  <a:pt x="1316457" y="2523083"/>
                </a:cubicBezTo>
                <a:cubicBezTo>
                  <a:pt x="1230379" y="2477928"/>
                  <a:pt x="1323512" y="2590817"/>
                  <a:pt x="1104790" y="2455350"/>
                </a:cubicBezTo>
                <a:cubicBezTo>
                  <a:pt x="886068" y="2319883"/>
                  <a:pt x="66212" y="1947349"/>
                  <a:pt x="4123" y="1752616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95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प्रस्तुतिका विषय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2068" y="5486903"/>
            <a:ext cx="11969932" cy="996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91440" algn="ctr">
              <a:spcBef>
                <a:spcPts val="600"/>
              </a:spcBef>
            </a:pPr>
            <a:r>
              <a:rPr lang="ne-NP" sz="2800" dirty="0">
                <a:cs typeface="Kalimati" panose="00000400000000000000" pitchFamily="2"/>
              </a:rPr>
              <a:t>सन्दर्भ सामाग्रीः गणना पुस्तिका भाग ५ (पेज 49-५१) र भाग ६(पेज ११०-११८)</a:t>
            </a:r>
            <a:endParaRPr lang="en-US" sz="2800" dirty="0">
              <a:cs typeface="Kalimati" panose="00000400000000000000" pitchFamily="2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E8AB18-B0A7-888E-1955-D897755E24E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281" y="1026608"/>
            <a:ext cx="2975966" cy="4134410"/>
          </a:xfrm>
          <a:prstGeom prst="rect">
            <a:avLst/>
          </a:prstGeom>
        </p:spPr>
      </p:pic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0" y="978796"/>
            <a:ext cx="8877845" cy="4134410"/>
          </a:xfrm>
          <a:prstGeom prst="rect">
            <a:avLst/>
          </a:prstGeom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0080" lvl="1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/>
              <a:t>प्लस कोड र यो प्राप्त गर्ने विधि</a:t>
            </a:r>
          </a:p>
          <a:p>
            <a:pPr marL="640080" lvl="2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गणना क्षेत्र नक्शाको उद्देश्य</a:t>
            </a:r>
          </a:p>
          <a:p>
            <a:pPr marL="640080" lvl="2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गणना क्षेत्र नक्शा प्रयोग गर्ने तरिका</a:t>
            </a:r>
          </a:p>
          <a:p>
            <a:pPr marL="640080" lvl="2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नक्शामा हुने आधारभूत विवरण </a:t>
            </a:r>
          </a:p>
          <a:p>
            <a:pPr marL="640080" lvl="2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गणना क्षेत्र (</a:t>
            </a:r>
            <a:r>
              <a:rPr lang="en-GB" sz="2400" dirty="0"/>
              <a:t>EA) </a:t>
            </a:r>
            <a:r>
              <a:rPr lang="ne-NP" sz="2400" dirty="0"/>
              <a:t>पहिचान गर्ने विधि</a:t>
            </a:r>
          </a:p>
          <a:p>
            <a:pPr marL="640080" lvl="2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/>
              <a:t>प्लस कोड तथा गणना क्षेत्र को अभ्यास</a:t>
            </a:r>
          </a:p>
          <a:p>
            <a:pPr marL="0" lvl="1" indent="0">
              <a:lnSpc>
                <a:spcPct val="170000"/>
              </a:lnSpc>
              <a:spcBef>
                <a:spcPts val="600"/>
              </a:spcBef>
              <a:buNone/>
            </a:pPr>
            <a:endParaRPr lang="ne-NP" sz="1000" b="1" dirty="0"/>
          </a:p>
          <a:p>
            <a:pPr marL="182880" lvl="1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sz="1000" b="1" dirty="0"/>
          </a:p>
          <a:p>
            <a:pPr marL="182880" lvl="1" indent="-457200">
              <a:lnSpc>
                <a:spcPct val="17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ne-NP" sz="1000" b="1" dirty="0"/>
          </a:p>
        </p:txBody>
      </p:sp>
    </p:spTree>
    <p:extLst>
      <p:ext uri="{BB962C8B-B14F-4D97-AF65-F5344CB8AC3E}">
        <p14:creationId xmlns:p14="http://schemas.microsoft.com/office/powerpoint/2010/main" val="30315835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7CCF4-380F-9B92-D890-CE7533423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EFD5E-85A6-EFB1-923B-CB4FDC911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FBC1CB1-5650-57CB-51A3-F1303F1C30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50560" y="1370948"/>
            <a:ext cx="6190072" cy="4842116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523254-9C3A-D508-04A7-EF8BD10CB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1E2A21-4398-E2D8-095D-983B0FB22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30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068C20-CEE4-855F-2A25-E11E883E980C}"/>
              </a:ext>
            </a:extLst>
          </p:cNvPr>
          <p:cNvSpPr txBox="1">
            <a:spLocks/>
          </p:cNvSpPr>
          <p:nvPr/>
        </p:nvSpPr>
        <p:spPr>
          <a:xfrm>
            <a:off x="1256145" y="365125"/>
            <a:ext cx="9679710" cy="59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नक्शामा हुने आधारभूत विवरण</a:t>
            </a:r>
            <a:r>
              <a:rPr lang="en-US" sz="3200" b="1" dirty="0"/>
              <a:t>…</a:t>
            </a:r>
            <a:endParaRPr lang="en-US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436D1A-B747-6462-A541-BC0FF5AB27F7}"/>
              </a:ext>
            </a:extLst>
          </p:cNvPr>
          <p:cNvSpPr txBox="1"/>
          <p:nvPr/>
        </p:nvSpPr>
        <p:spPr>
          <a:xfrm>
            <a:off x="248990" y="1289913"/>
            <a:ext cx="5847010" cy="5307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e-NP" sz="2400" b="1" dirty="0">
                <a:cs typeface="Kalimati" panose="00000400000000000000" pitchFamily="2"/>
              </a:rPr>
              <a:t>नक्शा नं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यो ९ अङ्कको हुन्छ।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यसको पहिलो अङ्कले नक्शा रहेको प्रदेश कोड दिन्छ।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त्यसपछिको दुई अङ्कले जिल्ला कोड हो।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त्यसपछिको दुई अङ्क स्थानीय तहको कोड हो।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त्यसपछिको दुई अङ्क वडाको कोड हो।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अन्तिमको दुई अङ्क गणना क्षेत्रको कोड हो।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000" dirty="0">
              <a:cs typeface="Kalimati" panose="00000400000000000000" pitchFamily="2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2A87FDD-07A2-8003-012F-EFAF4840D232}"/>
              </a:ext>
            </a:extLst>
          </p:cNvPr>
          <p:cNvSpPr/>
          <p:nvPr/>
        </p:nvSpPr>
        <p:spPr>
          <a:xfrm>
            <a:off x="10647680" y="1653468"/>
            <a:ext cx="1292952" cy="713812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17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52FB3-638A-76B4-EBE5-B0BB49814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5BD92-80A6-6A55-51E6-F4B0D70C1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FACB25E-B36B-21BE-BEFD-31FD721554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1327" y="1406162"/>
            <a:ext cx="7483026" cy="5167965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8F039B-68A1-0322-530F-211D1FD5F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66363-7C7E-58D0-16A3-80CC6CA7B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31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48FA92-2699-19B0-F717-AB8606C8C75F}"/>
              </a:ext>
            </a:extLst>
          </p:cNvPr>
          <p:cNvSpPr txBox="1">
            <a:spLocks/>
          </p:cNvSpPr>
          <p:nvPr/>
        </p:nvSpPr>
        <p:spPr>
          <a:xfrm>
            <a:off x="1256145" y="365125"/>
            <a:ext cx="9679710" cy="59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नक्शामा हुने आधारभूत विवरण</a:t>
            </a:r>
            <a:r>
              <a:rPr lang="en-US" sz="3200" b="1" dirty="0"/>
              <a:t>…</a:t>
            </a:r>
            <a:endParaRPr lang="en-US" sz="3200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8DE41AE-54BA-A9EE-E12B-2A7B7F7D6A13}"/>
              </a:ext>
            </a:extLst>
          </p:cNvPr>
          <p:cNvSpPr/>
          <p:nvPr/>
        </p:nvSpPr>
        <p:spPr>
          <a:xfrm>
            <a:off x="5542280" y="3392609"/>
            <a:ext cx="1107440" cy="568960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38C3293-966E-2031-0B33-3BE9C63A11FD}"/>
              </a:ext>
            </a:extLst>
          </p:cNvPr>
          <p:cNvSpPr/>
          <p:nvPr/>
        </p:nvSpPr>
        <p:spPr>
          <a:xfrm>
            <a:off x="7213600" y="5256131"/>
            <a:ext cx="1107440" cy="548640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92A7264-2542-5793-AF04-D63D38C60625}"/>
              </a:ext>
            </a:extLst>
          </p:cNvPr>
          <p:cNvSpPr/>
          <p:nvPr/>
        </p:nvSpPr>
        <p:spPr>
          <a:xfrm>
            <a:off x="8874760" y="4551493"/>
            <a:ext cx="1107440" cy="548640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AAC9A69-A1B5-D45D-07CB-1DD821D76998}"/>
              </a:ext>
            </a:extLst>
          </p:cNvPr>
          <p:cNvSpPr/>
          <p:nvPr/>
        </p:nvSpPr>
        <p:spPr>
          <a:xfrm>
            <a:off x="8321040" y="2306507"/>
            <a:ext cx="1107440" cy="548640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CE0F96-C7D4-B4E0-1527-5C4EA9BB321C}"/>
              </a:ext>
            </a:extLst>
          </p:cNvPr>
          <p:cNvSpPr txBox="1"/>
          <p:nvPr/>
        </p:nvSpPr>
        <p:spPr>
          <a:xfrm>
            <a:off x="363556" y="1043568"/>
            <a:ext cx="11828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e-NP" sz="2800" b="1" dirty="0">
                <a:cs typeface="Kalimati" panose="00000400000000000000" pitchFamily="2"/>
              </a:rPr>
              <a:t>ओपन लोकेसन कोड: </a:t>
            </a:r>
            <a:r>
              <a:rPr lang="ne-NP" sz="2800" dirty="0">
                <a:cs typeface="Kalimati" panose="00000400000000000000" pitchFamily="2"/>
              </a:rPr>
              <a:t>हरेक गणना क्षेत्रको नक्शामा ४ वटा प्लस कोड उपलव्ध छ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04487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E8344-D492-CF50-DD70-DD3FB82EF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E704C-ACD1-97DC-6A45-A7758A826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795" y="457200"/>
            <a:ext cx="9679710" cy="378652"/>
          </a:xfrm>
        </p:spPr>
        <p:txBody>
          <a:bodyPr>
            <a:noAutofit/>
          </a:bodyPr>
          <a:lstStyle/>
          <a:p>
            <a:pPr algn="ctr"/>
            <a:r>
              <a:rPr lang="en-US" b="1" dirty="0"/>
              <a:t>    </a:t>
            </a:r>
            <a:r>
              <a:rPr lang="ne-NP" b="1" dirty="0"/>
              <a:t>नक्शामा हुने आधारभूत विवरण</a:t>
            </a:r>
            <a:r>
              <a:rPr lang="en-US" b="1" dirty="0"/>
              <a:t>…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7C7089-E5D6-8395-AD4A-08CD532A7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3B2012-49C8-3754-8EBA-3123B38A7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32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E9EB1C-7936-08FD-2543-D2ADF5DA8B94}"/>
              </a:ext>
            </a:extLst>
          </p:cNvPr>
          <p:cNvSpPr txBox="1"/>
          <p:nvPr/>
        </p:nvSpPr>
        <p:spPr>
          <a:xfrm>
            <a:off x="143219" y="1134738"/>
            <a:ext cx="11801130" cy="3999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e-NP" sz="2800" b="1" u="sng" dirty="0">
                <a:cs typeface="Kalimati" panose="00000400000000000000" pitchFamily="2"/>
              </a:rPr>
              <a:t>नक्शामा हुने विशेषता</a:t>
            </a:r>
            <a:endParaRPr lang="en-US" sz="2800" u="sng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नक्शामा गणना क्षेत्रभित्र र वरिपरि रहेका प्राकृतिक सम्पदाहरू (जस्तै: नदी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जङ्गल) तथा भौतिक संरचनाहरू (जस्तै: मुख्य सडक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सहायक बाटो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बस्ती</a:t>
            </a:r>
            <a:r>
              <a:rPr lang="en-US" sz="2800" dirty="0">
                <a:cs typeface="Kalimati" panose="00000400000000000000" pitchFamily="2"/>
              </a:rPr>
              <a:t>, </a:t>
            </a:r>
            <a:r>
              <a:rPr lang="ne-NP" sz="2800" dirty="0">
                <a:cs typeface="Kalimati" panose="00000400000000000000" pitchFamily="2"/>
              </a:rPr>
              <a:t>महत्त्वपूर्ण स्थलहरू) देखाइएको हुन्छ</a:t>
            </a:r>
            <a:endParaRPr lang="en-US" sz="2800" dirty="0">
              <a:cs typeface="Kalimati" panose="00000400000000000000" pitchFamily="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>
                <a:cs typeface="Kalimati" panose="00000400000000000000" pitchFamily="2"/>
              </a:rPr>
              <a:t>यस्ता सङ्केत चिन्हहरू (</a:t>
            </a:r>
            <a:r>
              <a:rPr lang="en-US" sz="2800" dirty="0">
                <a:cs typeface="Kalimati" panose="00000400000000000000" pitchFamily="2"/>
              </a:rPr>
              <a:t>Landmarks) </a:t>
            </a:r>
            <a:r>
              <a:rPr lang="ne-NP" sz="2800" dirty="0">
                <a:cs typeface="Kalimati" panose="00000400000000000000" pitchFamily="2"/>
              </a:rPr>
              <a:t>गणना क्षेत्रको सिमाना पहिचान गर्न अत्यन्त उपयोगी हुन्छन्</a:t>
            </a:r>
            <a:endParaRPr lang="en-US" sz="2800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8335181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F3F81-B934-8F19-B919-828D80DC4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63656-3DFF-8509-25D8-4180592E8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795" y="256309"/>
            <a:ext cx="9679710" cy="541067"/>
          </a:xfrm>
        </p:spPr>
        <p:txBody>
          <a:bodyPr>
            <a:noAutofit/>
          </a:bodyPr>
          <a:lstStyle/>
          <a:p>
            <a:pPr algn="ctr"/>
            <a:r>
              <a:rPr lang="en-US" b="1" dirty="0"/>
              <a:t>    </a:t>
            </a:r>
            <a:r>
              <a:rPr lang="ne-NP" b="1" dirty="0"/>
              <a:t>नक्शामा हुने आधारभूत विवरण</a:t>
            </a:r>
            <a:r>
              <a:rPr lang="en-US" b="1" dirty="0"/>
              <a:t>  </a:t>
            </a:r>
            <a:r>
              <a:rPr lang="ne-NP" b="1" dirty="0"/>
              <a:t>...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D9EEED-B42A-56CF-3279-20DF1631B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61DA19-798C-1D26-5640-A50E8836E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33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4C0AC6-B665-CC13-208C-36C4D8AAB5C5}"/>
              </a:ext>
            </a:extLst>
          </p:cNvPr>
          <p:cNvSpPr txBox="1"/>
          <p:nvPr/>
        </p:nvSpPr>
        <p:spPr>
          <a:xfrm>
            <a:off x="264405" y="1227946"/>
            <a:ext cx="11541515" cy="3689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ne-NP" sz="2800" b="1" u="sng" dirty="0">
                <a:cs typeface="Kalimati" panose="00000400000000000000" pitchFamily="2"/>
              </a:rPr>
              <a:t>स्केल</a:t>
            </a:r>
            <a:endParaRPr lang="en-US" sz="2800" b="1" u="sng" dirty="0">
              <a:cs typeface="Kalimati" panose="00000400000000000000" pitchFamily="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हरेक नक्शामा नापको स्केल समावेश गरिएको हुन्छ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यसको प्रयोग गरी नक्शामा देखाइएको दुई बिन्दुबीचको दूरी नापेर त्यसलाई वास्तविक जमिनको दूरीमा रूपान्तरण वा अनुमान गर्न सकिन्छ</a:t>
            </a:r>
            <a:r>
              <a:rPr lang="en-US" sz="2600" dirty="0">
                <a:cs typeface="Kalimati" panose="00000400000000000000" pitchFamily="2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चित्रमा देखाइएको रेखा बराबर वास्तविक जमिनमा १</a:t>
            </a:r>
            <a:r>
              <a:rPr lang="en-US" sz="2600" dirty="0">
                <a:cs typeface="Kalimati" panose="00000400000000000000" pitchFamily="2"/>
              </a:rPr>
              <a:t>,</a:t>
            </a:r>
            <a:r>
              <a:rPr lang="ne-NP" sz="2600" dirty="0">
                <a:cs typeface="Kalimati" panose="00000400000000000000" pitchFamily="2"/>
              </a:rPr>
              <a:t>७४० मिटर हुन्छ</a:t>
            </a:r>
            <a:endParaRPr lang="en-US" sz="2600" dirty="0">
              <a:cs typeface="Kalimati" panose="00000400000000000000" pitchFamily="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यसै आधारमा नक्शाको अरु भागको जमिनको दुरी अनुमान गर्नुपर्दछ</a:t>
            </a:r>
            <a:endParaRPr lang="en-US" sz="2600" dirty="0">
              <a:cs typeface="Kalimati" panose="00000400000000000000" pitchFamily="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FB20CF-297C-9C91-1CAE-26F737DA8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8540" y="5815283"/>
            <a:ext cx="2994920" cy="541067"/>
          </a:xfrm>
          <a:prstGeom prst="rect">
            <a:avLst/>
          </a:prstGeom>
        </p:spPr>
      </p:pic>
      <p:sp>
        <p:nvSpPr>
          <p:cNvPr id="11" name="Left Brace 10">
            <a:extLst>
              <a:ext uri="{FF2B5EF4-FFF2-40B4-BE49-F238E27FC236}">
                <a16:creationId xmlns:a16="http://schemas.microsoft.com/office/drawing/2014/main" id="{D2715DE5-6815-9B10-0744-46C0440C558D}"/>
              </a:ext>
            </a:extLst>
          </p:cNvPr>
          <p:cNvSpPr/>
          <p:nvPr/>
        </p:nvSpPr>
        <p:spPr>
          <a:xfrm rot="5400000">
            <a:off x="5495256" y="4670907"/>
            <a:ext cx="544010" cy="1915259"/>
          </a:xfrm>
          <a:prstGeom prst="leftBrace">
            <a:avLst>
              <a:gd name="adj1" fmla="val 8333"/>
              <a:gd name="adj2" fmla="val 51209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9ECF4E1-B325-DC9B-3545-9909CF3165D3}"/>
              </a:ext>
            </a:extLst>
          </p:cNvPr>
          <p:cNvSpPr/>
          <p:nvPr/>
        </p:nvSpPr>
        <p:spPr>
          <a:xfrm>
            <a:off x="4848959" y="4925961"/>
            <a:ext cx="1797646" cy="43057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dirty="0">
                <a:solidFill>
                  <a:schemeClr val="tx1"/>
                </a:solidFill>
              </a:rPr>
              <a:t>१७४० मिटर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1497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77A79-F5C8-5AE8-B655-FE1627455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3991E-3D9B-FC53-8476-9B5466791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859989C-5F0C-70B1-6D22-4476BD4973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95440" y="1373555"/>
            <a:ext cx="4658360" cy="5167965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8AD21C-9833-9E86-6A55-B62DC5C9E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2796B3-AC05-DD78-3F91-79C7CA467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34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301E449-ED3A-ED91-E9DF-6B83ED14EF7E}"/>
              </a:ext>
            </a:extLst>
          </p:cNvPr>
          <p:cNvSpPr txBox="1">
            <a:spLocks/>
          </p:cNvSpPr>
          <p:nvPr/>
        </p:nvSpPr>
        <p:spPr>
          <a:xfrm>
            <a:off x="1256145" y="365125"/>
            <a:ext cx="9679710" cy="59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नक्शामा हुने आधारभूत विवरण</a:t>
            </a:r>
            <a:r>
              <a:rPr lang="en-US" sz="3200" b="1" dirty="0"/>
              <a:t>…</a:t>
            </a:r>
            <a:endParaRPr lang="en-US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638D89-C400-0CFB-3368-46306EE243F2}"/>
              </a:ext>
            </a:extLst>
          </p:cNvPr>
          <p:cNvSpPr txBox="1"/>
          <p:nvPr/>
        </p:nvSpPr>
        <p:spPr>
          <a:xfrm>
            <a:off x="92296" y="858906"/>
            <a:ext cx="6603144" cy="5278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">
              <a:lnSpc>
                <a:spcPct val="150000"/>
              </a:lnSpc>
              <a:spcBef>
                <a:spcPts val="600"/>
              </a:spcBef>
            </a:pPr>
            <a:r>
              <a:rPr lang="ne-NP" sz="2800" b="1" u="sng" dirty="0">
                <a:cs typeface="Kalimati" panose="00000400000000000000" pitchFamily="2"/>
              </a:rPr>
              <a:t>स्केल ...</a:t>
            </a:r>
            <a:endParaRPr lang="en-US" sz="2800" b="1" u="sng" dirty="0">
              <a:cs typeface="Kalimati" panose="00000400000000000000" pitchFamily="2"/>
            </a:endParaRPr>
          </a:p>
          <a:p>
            <a:pPr marL="548640" lvl="1" indent="-3429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सामान्यतः एक मिटर दुरी तय गर्न दुई पाइला हिँड्नुपर्दछ यसै अनुरुप गणना क्षेत्रको सिमाना वरिपरि दुरीको हेक्का हाल्नुपर्दछ।</a:t>
            </a:r>
          </a:p>
          <a:p>
            <a:pPr marL="548640" lvl="1" indent="-3429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cs typeface="Kalimati" panose="00000400000000000000" pitchFamily="2"/>
              </a:rPr>
              <a:t>मानौँ की चित्रमा दिइएको २वटा प्लस कोड (रातो रेखाको छेउको) विचको दुरी नक्शाको स्केललाई आधार मान्दा लगभग ३०० मिटर छ भने एक छेउको प्लस कोडवाट अर्को छेउसम्म पुग्दा मोटामोटी ६०० पाइला हिड्नुपर्दछ।</a:t>
            </a:r>
            <a:endParaRPr lang="en-US" sz="2400" dirty="0">
              <a:cs typeface="Kalimati" panose="00000400000000000000" pitchFamily="2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8B87DF5-90B8-5581-DECA-D7FFEBCF0BBC}"/>
              </a:ext>
            </a:extLst>
          </p:cNvPr>
          <p:cNvCxnSpPr>
            <a:cxnSpLocks/>
          </p:cNvCxnSpPr>
          <p:nvPr/>
        </p:nvCxnSpPr>
        <p:spPr>
          <a:xfrm>
            <a:off x="9024620" y="5588000"/>
            <a:ext cx="952038" cy="33412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26DD16C-B165-A60A-8F94-C1C574A6BD97}"/>
              </a:ext>
            </a:extLst>
          </p:cNvPr>
          <p:cNvCxnSpPr>
            <a:cxnSpLocks/>
          </p:cNvCxnSpPr>
          <p:nvPr/>
        </p:nvCxnSpPr>
        <p:spPr>
          <a:xfrm flipH="1">
            <a:off x="9865360" y="4892419"/>
            <a:ext cx="232756" cy="104843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34EDAEE-2604-501F-60E7-7B659C0BDB66}"/>
              </a:ext>
            </a:extLst>
          </p:cNvPr>
          <p:cNvSpPr/>
          <p:nvPr/>
        </p:nvSpPr>
        <p:spPr>
          <a:xfrm>
            <a:off x="7938570" y="2333524"/>
            <a:ext cx="1707615" cy="1289052"/>
          </a:xfrm>
          <a:custGeom>
            <a:avLst/>
            <a:gdLst>
              <a:gd name="csX0" fmla="*/ 0 w 1707615"/>
              <a:gd name="csY0" fmla="*/ 1289052 h 1289052"/>
              <a:gd name="csX1" fmla="*/ 253388 w 1707615"/>
              <a:gd name="csY1" fmla="*/ 804310 h 1289052"/>
              <a:gd name="csX2" fmla="*/ 231354 w 1707615"/>
              <a:gd name="csY2" fmla="*/ 517871 h 1289052"/>
              <a:gd name="csX3" fmla="*/ 374574 w 1707615"/>
              <a:gd name="csY3" fmla="*/ 143298 h 1289052"/>
              <a:gd name="csX4" fmla="*/ 374574 w 1707615"/>
              <a:gd name="csY4" fmla="*/ 79 h 1289052"/>
              <a:gd name="csX5" fmla="*/ 1035586 w 1707615"/>
              <a:gd name="csY5" fmla="*/ 121264 h 1289052"/>
              <a:gd name="csX6" fmla="*/ 1476260 w 1707615"/>
              <a:gd name="csY6" fmla="*/ 209399 h 1289052"/>
              <a:gd name="csX7" fmla="*/ 1707615 w 1707615"/>
              <a:gd name="csY7" fmla="*/ 286517 h 1289052"/>
              <a:gd name="csX8" fmla="*/ 1707615 w 1707615"/>
              <a:gd name="csY8" fmla="*/ 286517 h 128905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707615" h="1289052">
                <a:moveTo>
                  <a:pt x="0" y="1289052"/>
                </a:moveTo>
                <a:cubicBezTo>
                  <a:pt x="107414" y="1110946"/>
                  <a:pt x="214829" y="932840"/>
                  <a:pt x="253388" y="804310"/>
                </a:cubicBezTo>
                <a:cubicBezTo>
                  <a:pt x="291947" y="675780"/>
                  <a:pt x="211156" y="628040"/>
                  <a:pt x="231354" y="517871"/>
                </a:cubicBezTo>
                <a:cubicBezTo>
                  <a:pt x="251552" y="407702"/>
                  <a:pt x="350704" y="229596"/>
                  <a:pt x="374574" y="143298"/>
                </a:cubicBezTo>
                <a:cubicBezTo>
                  <a:pt x="398444" y="57000"/>
                  <a:pt x="264405" y="3751"/>
                  <a:pt x="374574" y="79"/>
                </a:cubicBezTo>
                <a:cubicBezTo>
                  <a:pt x="484743" y="-3593"/>
                  <a:pt x="1035586" y="121264"/>
                  <a:pt x="1035586" y="121264"/>
                </a:cubicBezTo>
                <a:cubicBezTo>
                  <a:pt x="1219200" y="156151"/>
                  <a:pt x="1364255" y="181857"/>
                  <a:pt x="1476260" y="209399"/>
                </a:cubicBezTo>
                <a:cubicBezTo>
                  <a:pt x="1588265" y="236941"/>
                  <a:pt x="1707615" y="286517"/>
                  <a:pt x="1707615" y="286517"/>
                </a:cubicBezTo>
                <a:lnTo>
                  <a:pt x="1707615" y="286517"/>
                </a:lnTo>
              </a:path>
            </a:pathLst>
          </a:cu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98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D2F2D3-CAF4-8212-DC2D-1DECF04EA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6E26CC-BEA6-A442-1E50-15E11CD66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CDF626-FC69-0E06-9CF0-3EEF9C97D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35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BB3140-10F9-BB43-BCE6-245B1A7D4D39}"/>
              </a:ext>
            </a:extLst>
          </p:cNvPr>
          <p:cNvSpPr txBox="1"/>
          <p:nvPr/>
        </p:nvSpPr>
        <p:spPr>
          <a:xfrm>
            <a:off x="5387248" y="931975"/>
            <a:ext cx="6680766" cy="48436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1963" indent="-46196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नक्शामा दिशा सूचक समावेश गरिएको हुन्छ।</a:t>
            </a:r>
            <a:endParaRPr lang="en-US" sz="2600" dirty="0">
              <a:cs typeface="Kalimati" panose="00000400000000000000" pitchFamily="2"/>
            </a:endParaRPr>
          </a:p>
          <a:p>
            <a:pPr marL="461963" indent="-46196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नक्शा हेर्दा सधैँ यो चिन्ह वा नक्शाको सिरान भागलाई उत्तरतर्फ फर्काएर हेर्नुपर्दछ।</a:t>
            </a:r>
            <a:endParaRPr lang="en-US" sz="2600" dirty="0">
              <a:cs typeface="Kalimati" panose="00000400000000000000" pitchFamily="2"/>
            </a:endParaRPr>
          </a:p>
          <a:p>
            <a:pPr marL="461963" indent="-46196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नक्शाको सिरानतर्फ उत्तर दिशा हुन्छ भने दायाँ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ne-NP" sz="2600" dirty="0">
                <a:cs typeface="Kalimati" panose="00000400000000000000" pitchFamily="2"/>
              </a:rPr>
              <a:t>तल तथा बायाँतर्फ क्रमशः पूर्व</a:t>
            </a:r>
            <a:r>
              <a:rPr lang="en-US" sz="2600" dirty="0">
                <a:cs typeface="Kalimati" panose="00000400000000000000" pitchFamily="2"/>
              </a:rPr>
              <a:t>, </a:t>
            </a:r>
            <a:r>
              <a:rPr lang="ne-NP" sz="2600" dirty="0">
                <a:cs typeface="Kalimati" panose="00000400000000000000" pitchFamily="2"/>
              </a:rPr>
              <a:t>दक्षिण तथा पश्चिम दिशा हुन्छ।</a:t>
            </a:r>
          </a:p>
          <a:p>
            <a:pPr marL="461963" indent="-461963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600" dirty="0">
                <a:cs typeface="Kalimati" panose="00000400000000000000" pitchFamily="2"/>
              </a:rPr>
              <a:t>नक्शामा आफ्नो वा अन्य </a:t>
            </a:r>
            <a:r>
              <a:rPr lang="en-US" sz="2600" dirty="0">
                <a:cs typeface="Kalimati" panose="00000400000000000000" pitchFamily="2"/>
              </a:rPr>
              <a:t>landmark </a:t>
            </a:r>
            <a:r>
              <a:rPr lang="ne-NP" sz="2600" dirty="0">
                <a:cs typeface="Kalimati" panose="00000400000000000000" pitchFamily="2"/>
              </a:rPr>
              <a:t>पहिचान गर्ने</a:t>
            </a:r>
            <a:endParaRPr lang="en-US" sz="2600" dirty="0">
              <a:cs typeface="Kalimati" panose="00000400000000000000" pitchFamily="2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99BC4624-91E5-E045-33D8-0BC04E78A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00000">
            <a:off x="1421772" y="2522595"/>
            <a:ext cx="3594256" cy="3586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FABE507A-3ED9-9363-E593-D2C04A62A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30" y="1696424"/>
            <a:ext cx="1667047" cy="136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6ACA61-83FF-3C38-4650-9982F51A570D}"/>
              </a:ext>
            </a:extLst>
          </p:cNvPr>
          <p:cNvSpPr txBox="1"/>
          <p:nvPr/>
        </p:nvSpPr>
        <p:spPr>
          <a:xfrm>
            <a:off x="251290" y="1135074"/>
            <a:ext cx="51359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e-NP" sz="2400" b="1" dirty="0">
                <a:cs typeface="Kalimati" panose="00000400000000000000" pitchFamily="2"/>
              </a:rPr>
              <a:t>नक्शाको अभिमुखीकरण तथा </a:t>
            </a:r>
            <a:r>
              <a:rPr lang="en-US" sz="2400" b="1" dirty="0">
                <a:cs typeface="Kalimati" panose="00000400000000000000" pitchFamily="2"/>
              </a:rPr>
              <a:t> </a:t>
            </a:r>
            <a:r>
              <a:rPr lang="ne-NP" sz="2400" b="1" dirty="0">
                <a:cs typeface="Kalimati" panose="00000400000000000000" pitchFamily="2"/>
              </a:rPr>
              <a:t>स्थिति निर्धारण</a:t>
            </a:r>
            <a:endParaRPr lang="en-US" sz="2400" b="1" dirty="0">
              <a:cs typeface="Kalimati" panose="00000400000000000000" pitchFamily="2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DF608BF-EEB6-4D94-D7FB-0336BDEBCC77}"/>
              </a:ext>
            </a:extLst>
          </p:cNvPr>
          <p:cNvSpPr txBox="1">
            <a:spLocks/>
          </p:cNvSpPr>
          <p:nvPr/>
        </p:nvSpPr>
        <p:spPr>
          <a:xfrm>
            <a:off x="1256145" y="100073"/>
            <a:ext cx="9679710" cy="59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नक्शामा हुने आधारभूत विवरण</a:t>
            </a:r>
            <a:r>
              <a:rPr lang="en-US" sz="3200" b="1" dirty="0"/>
              <a:t>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6360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00028-4CAB-9352-9156-56A137492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BCD84-D0DF-19B3-2B4C-35BD11C8C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9360" y="3277552"/>
            <a:ext cx="9361977" cy="34439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e-NP" sz="4000" b="1" dirty="0"/>
              <a:t>गणना क्षेत्र (</a:t>
            </a:r>
            <a:r>
              <a:rPr lang="en-GB" sz="4000" b="1" dirty="0"/>
              <a:t>EA) </a:t>
            </a:r>
            <a:r>
              <a:rPr lang="ne-NP" sz="4000" b="1" dirty="0"/>
              <a:t>पहिचान गर्ने विधि</a:t>
            </a:r>
            <a:endParaRPr lang="en-US" sz="4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202B59-0D2C-2719-3912-79F02E74B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9D6BDB-62B8-A71F-BEC1-8C93E543A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36</a:t>
            </a:fld>
            <a:endParaRPr lang="en-US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4594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37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D7CB23-235E-FCA8-5667-C7A530D92552}"/>
              </a:ext>
            </a:extLst>
          </p:cNvPr>
          <p:cNvSpPr txBox="1">
            <a:spLocks/>
          </p:cNvSpPr>
          <p:nvPr/>
        </p:nvSpPr>
        <p:spPr>
          <a:xfrm>
            <a:off x="0" y="130974"/>
            <a:ext cx="12192000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गणना क्षेत्र (</a:t>
            </a:r>
            <a:r>
              <a:rPr lang="en-GB" sz="3200" b="1" dirty="0"/>
              <a:t>EA) </a:t>
            </a:r>
            <a:r>
              <a:rPr lang="ne-NP" sz="3200" b="1" dirty="0"/>
              <a:t>पहिचान गर्ने विधि</a:t>
            </a:r>
            <a:endParaRPr lang="en-US" sz="32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210" y="1595120"/>
            <a:ext cx="8073390" cy="4398056"/>
          </a:xfrm>
        </p:spPr>
        <p:txBody>
          <a:bodyPr>
            <a:normAutofit lnSpcReduction="10000"/>
          </a:bodyPr>
          <a:lstStyle/>
          <a:p>
            <a:pPr marL="457200" lvl="1" indent="0">
              <a:lnSpc>
                <a:spcPct val="150000"/>
              </a:lnSpc>
              <a:buNone/>
            </a:pPr>
            <a:r>
              <a:rPr lang="ne-NP" sz="3200" b="1" u="sng" dirty="0"/>
              <a:t>आवश्यक सामग्री</a:t>
            </a:r>
            <a:r>
              <a:rPr lang="en-US" sz="3200" b="1" u="sng" dirty="0"/>
              <a:t> </a:t>
            </a:r>
            <a:endParaRPr lang="en-US" sz="3200" u="sng" dirty="0"/>
          </a:p>
          <a:p>
            <a:pPr marL="914400" lvl="0" indent="-5127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सम्बन्धित गणना क्षेत्रको नक्शा (</a:t>
            </a:r>
            <a:r>
              <a:rPr lang="en-GB" sz="2800" dirty="0"/>
              <a:t>EA Map)</a:t>
            </a:r>
            <a:endParaRPr lang="en-US" sz="2800" dirty="0"/>
          </a:p>
          <a:p>
            <a:pPr marL="914400" lvl="0" indent="-5127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स्मार्ट फोन</a:t>
            </a:r>
            <a:endParaRPr lang="en-US" sz="2800" dirty="0"/>
          </a:p>
          <a:p>
            <a:pPr marL="914400" lvl="0" indent="-5127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800" dirty="0"/>
              <a:t>Google Maps </a:t>
            </a:r>
            <a:r>
              <a:rPr lang="ne-NP" sz="2800" dirty="0"/>
              <a:t>एप</a:t>
            </a:r>
            <a:endParaRPr lang="en-US" sz="2800" dirty="0"/>
          </a:p>
          <a:p>
            <a:pPr marL="914400" lvl="0" indent="-5127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इन्टरनेट</a:t>
            </a:r>
            <a:endParaRPr lang="en-US" sz="2800" dirty="0"/>
          </a:p>
          <a:p>
            <a:pPr marL="914400" lvl="0" indent="-5127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मोबाइलमा लोकेसन </a:t>
            </a:r>
            <a:r>
              <a:rPr lang="en-US" sz="2800" dirty="0"/>
              <a:t>ON</a:t>
            </a:r>
            <a:r>
              <a:rPr lang="ne-NP" sz="2800" dirty="0"/>
              <a:t> हुनुपर्ने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5981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759" y="1080769"/>
            <a:ext cx="11299367" cy="5110711"/>
          </a:xfrm>
        </p:spPr>
        <p:txBody>
          <a:bodyPr>
            <a:normAutofit fontScale="92500" lnSpcReduction="10000"/>
          </a:bodyPr>
          <a:lstStyle/>
          <a:p>
            <a:pPr marL="457200" lvl="1" indent="0" algn="just">
              <a:lnSpc>
                <a:spcPct val="150000"/>
              </a:lnSpc>
              <a:buNone/>
            </a:pPr>
            <a:r>
              <a:rPr lang="ne-NP" sz="2800" b="1" u="sng" dirty="0"/>
              <a:t>गणना क्षेत्र नक्शा बुझ्ने तरिका</a:t>
            </a:r>
            <a:endParaRPr lang="en-US" sz="2800" u="sng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गणना क्षेत्र</a:t>
            </a:r>
            <a:r>
              <a:rPr lang="en-US" sz="2800" dirty="0"/>
              <a:t> (EA) </a:t>
            </a:r>
            <a:r>
              <a:rPr lang="ne-NP" sz="2800" dirty="0"/>
              <a:t>नक्शामा रातो रङको बन्द रेखाले घेरिएको भाग नै तोकिएको गणना क्षेत्र </a:t>
            </a:r>
            <a:r>
              <a:rPr lang="en-US" sz="2800" dirty="0"/>
              <a:t>(EA) </a:t>
            </a:r>
            <a:r>
              <a:rPr lang="ne-NP" sz="2800" dirty="0"/>
              <a:t>हो ।</a:t>
            </a:r>
            <a:endParaRPr lang="en-US" sz="2800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यसको सिमाना यकिन गर्न सजिलो होस् भनी नक्शाको सिमानामा ४ वटा </a:t>
            </a:r>
            <a:r>
              <a:rPr lang="ne-NP" sz="2800" b="1" u="sng" dirty="0"/>
              <a:t>प्लस कोड</a:t>
            </a:r>
            <a:r>
              <a:rPr lang="ne-NP" sz="2800" b="1" dirty="0"/>
              <a:t> </a:t>
            </a:r>
            <a:r>
              <a:rPr lang="ne-NP" sz="2800" dirty="0"/>
              <a:t>राखिएको हुन्छ ।</a:t>
            </a:r>
            <a:endParaRPr lang="en-US" sz="2800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यी कोडहरूले फिल्डमा सिमाना पहिचान गर्न </a:t>
            </a:r>
            <a:r>
              <a:rPr lang="en-US" sz="2800" dirty="0"/>
              <a:t>'</a:t>
            </a:r>
            <a:r>
              <a:rPr lang="ne-NP" sz="2800" dirty="0"/>
              <a:t>रेफरेन्स पोइन्ट</a:t>
            </a:r>
            <a:r>
              <a:rPr lang="en-US" sz="2800" dirty="0"/>
              <a:t>' </a:t>
            </a:r>
            <a:r>
              <a:rPr lang="ne-NP" sz="2800" dirty="0"/>
              <a:t>को काम गर्दछन्।</a:t>
            </a:r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सिमाना पहिचान गर्दा नक्शामा भएका स्थायी भौगोलिक चिन्हहरू (जस्तै: खोल्सा</a:t>
            </a:r>
            <a:r>
              <a:rPr lang="en-GB" sz="2800" dirty="0"/>
              <a:t>, </a:t>
            </a:r>
            <a:r>
              <a:rPr lang="ne-NP" sz="2800" dirty="0"/>
              <a:t>बाटो</a:t>
            </a:r>
            <a:r>
              <a:rPr lang="en-GB" sz="2800" dirty="0"/>
              <a:t>, </a:t>
            </a:r>
            <a:r>
              <a:rPr lang="ne-NP" sz="2800" dirty="0"/>
              <a:t>डाँडो</a:t>
            </a:r>
            <a:r>
              <a:rPr lang="en-GB" sz="2800" dirty="0"/>
              <a:t>, </a:t>
            </a:r>
            <a:r>
              <a:rPr lang="ne-NP" sz="2800" dirty="0"/>
              <a:t>जङ्गल</a:t>
            </a:r>
            <a:r>
              <a:rPr lang="en-GB" sz="2800" dirty="0"/>
              <a:t>, </a:t>
            </a:r>
            <a:r>
              <a:rPr lang="ne-NP" sz="2800" dirty="0"/>
              <a:t>सडक</a:t>
            </a:r>
            <a:r>
              <a:rPr lang="en-GB" sz="2800" dirty="0"/>
              <a:t>, </a:t>
            </a:r>
            <a:r>
              <a:rPr lang="ne-NP" sz="2800" dirty="0"/>
              <a:t>मन्दिर</a:t>
            </a:r>
            <a:r>
              <a:rPr lang="en-GB" sz="2800" dirty="0"/>
              <a:t> , </a:t>
            </a:r>
            <a:r>
              <a:rPr lang="ne-NP" sz="2800" dirty="0"/>
              <a:t>विद्यालय आदि) को सहायता लिनुहोस्।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38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E521F52-FDBA-45CC-DF1C-FF19A6AEFF72}"/>
              </a:ext>
            </a:extLst>
          </p:cNvPr>
          <p:cNvSpPr txBox="1">
            <a:spLocks/>
          </p:cNvSpPr>
          <p:nvPr/>
        </p:nvSpPr>
        <p:spPr>
          <a:xfrm>
            <a:off x="1330702" y="136525"/>
            <a:ext cx="9679710" cy="7981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गणना क्षेत्र (</a:t>
            </a:r>
            <a:r>
              <a:rPr lang="en-GB" sz="3200" b="1" dirty="0"/>
              <a:t>EA) </a:t>
            </a:r>
            <a:r>
              <a:rPr lang="ne-NP" sz="3200" b="1" dirty="0"/>
              <a:t>पहिचान गर्ने विधि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82057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39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9DE578-E0AD-732F-4B52-184A6C76F957}"/>
              </a:ext>
            </a:extLst>
          </p:cNvPr>
          <p:cNvSpPr txBox="1">
            <a:spLocks/>
          </p:cNvSpPr>
          <p:nvPr/>
        </p:nvSpPr>
        <p:spPr>
          <a:xfrm>
            <a:off x="1330702" y="0"/>
            <a:ext cx="9679710" cy="14876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गणना क्षेत्र (</a:t>
            </a:r>
            <a:r>
              <a:rPr lang="en-GB" sz="3200" b="1" dirty="0"/>
              <a:t>EA) </a:t>
            </a:r>
            <a:r>
              <a:rPr lang="ne-NP" sz="3200" b="1" dirty="0"/>
              <a:t>पहिचान गर्ने विधि</a:t>
            </a:r>
            <a:r>
              <a:rPr lang="en-US" sz="3200" b="1" dirty="0"/>
              <a:t>…</a:t>
            </a:r>
            <a:endParaRPr lang="en-US" sz="32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330" y="1198217"/>
            <a:ext cx="11325339" cy="3089226"/>
          </a:xfrm>
        </p:spPr>
        <p:txBody>
          <a:bodyPr>
            <a:noAutofit/>
          </a:bodyPr>
          <a:lstStyle/>
          <a:p>
            <a:pPr marL="457200" lvl="1" indent="0" algn="just">
              <a:lnSpc>
                <a:spcPct val="150000"/>
              </a:lnSpc>
              <a:buNone/>
            </a:pPr>
            <a:r>
              <a:rPr lang="ne-NP" sz="2800" b="1" u="sng" dirty="0"/>
              <a:t>गणना क्षेत्रको सिमाना पहिचान गर्ने चरणहरू</a:t>
            </a:r>
            <a:endParaRPr lang="en-US" sz="2800" u="sng" dirty="0"/>
          </a:p>
          <a:p>
            <a:pPr marL="568325" indent="0" algn="just">
              <a:lnSpc>
                <a:spcPct val="150000"/>
              </a:lnSpc>
              <a:buNone/>
            </a:pPr>
            <a:r>
              <a:rPr lang="ne-NP" sz="2800" u="sng" dirty="0"/>
              <a:t>चरण १: तयारी</a:t>
            </a:r>
            <a:endParaRPr lang="en-US" sz="2800" u="sng" dirty="0"/>
          </a:p>
          <a:p>
            <a:pPr marL="568325" lvl="0" indent="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मोबाइलमा </a:t>
            </a:r>
            <a:r>
              <a:rPr lang="en-GB" sz="2800" dirty="0"/>
              <a:t>'Location' (GPS) </a:t>
            </a:r>
            <a:r>
              <a:rPr lang="ne-NP" sz="2800" dirty="0"/>
              <a:t>र </a:t>
            </a:r>
            <a:r>
              <a:rPr lang="en-GB" sz="2800" dirty="0"/>
              <a:t>'Mobile Data' </a:t>
            </a:r>
            <a:r>
              <a:rPr lang="ne-NP" sz="2800" dirty="0"/>
              <a:t>अन (</a:t>
            </a:r>
            <a:r>
              <a:rPr lang="en-GB" sz="2800" dirty="0"/>
              <a:t>ON) </a:t>
            </a:r>
            <a:r>
              <a:rPr lang="ne-NP" sz="2800" dirty="0"/>
              <a:t>गर्नुहोस्</a:t>
            </a:r>
            <a:endParaRPr lang="en-US" sz="2800" dirty="0"/>
          </a:p>
          <a:p>
            <a:pPr marL="568325" lvl="0" indent="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GB" sz="2800" dirty="0"/>
              <a:t>'Google Maps' </a:t>
            </a:r>
            <a:r>
              <a:rPr lang="ne-NP" sz="2800" dirty="0"/>
              <a:t>एप खोल्नुहोस्</a:t>
            </a:r>
            <a:endParaRPr lang="en-US" sz="2800" dirty="0"/>
          </a:p>
          <a:p>
            <a:pPr algn="just">
              <a:lnSpc>
                <a:spcPct val="150000"/>
              </a:lnSpc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2482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99631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सत्र</a:t>
            </a:r>
            <a:r>
              <a:rPr lang="ne-NP" b="1" dirty="0"/>
              <a:t>का उद्देश्य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 txBox="1">
            <a:spLocks/>
          </p:cNvSpPr>
          <p:nvPr/>
        </p:nvSpPr>
        <p:spPr>
          <a:xfrm>
            <a:off x="101600" y="1198881"/>
            <a:ext cx="11897360" cy="45859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/>
              <a:t>प्लस कोडको आधारमा गणना क्षेत्रको भौगोलिक अवस्थिति पत्ता लगाउनु,</a:t>
            </a:r>
          </a:p>
          <a:p>
            <a:pPr marL="914400" indent="-457200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ne-NP" dirty="0"/>
              <a:t>प्रतिष्ठानको रहेको स्थानको प्लस कोडको प्राप्त गर्नु,</a:t>
            </a:r>
          </a:p>
          <a:p>
            <a:pPr marL="457200" indent="0">
              <a:spcBef>
                <a:spcPts val="600"/>
              </a:spcBef>
              <a:buNone/>
              <a:defRPr/>
            </a:pP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6796A8E-3196-7E8B-6BA3-290F0C624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09139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गणना—आर्थिक गणना २०८२.”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40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9DE578-E0AD-732F-4B52-184A6C76F957}"/>
              </a:ext>
            </a:extLst>
          </p:cNvPr>
          <p:cNvSpPr txBox="1">
            <a:spLocks/>
          </p:cNvSpPr>
          <p:nvPr/>
        </p:nvSpPr>
        <p:spPr>
          <a:xfrm>
            <a:off x="1339273" y="171352"/>
            <a:ext cx="9679710" cy="735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गणना क्षेत्र (</a:t>
            </a:r>
            <a:r>
              <a:rPr lang="en-GB" sz="3200" b="1" dirty="0"/>
              <a:t>EA) </a:t>
            </a:r>
            <a:r>
              <a:rPr lang="ne-NP" sz="3200" b="1" dirty="0"/>
              <a:t>पहिचान गर्ने विधि</a:t>
            </a:r>
            <a:r>
              <a:rPr lang="en-US" sz="3200" b="1" dirty="0"/>
              <a:t>…</a:t>
            </a:r>
            <a:endParaRPr lang="en-US" sz="32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A317255-34B0-CA14-57DE-4C77AC194EF1}"/>
              </a:ext>
            </a:extLst>
          </p:cNvPr>
          <p:cNvSpPr txBox="1">
            <a:spLocks/>
          </p:cNvSpPr>
          <p:nvPr/>
        </p:nvSpPr>
        <p:spPr>
          <a:xfrm>
            <a:off x="396607" y="1243175"/>
            <a:ext cx="11413475" cy="4879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e-NP" b="1" u="sng" dirty="0"/>
              <a:t>चरण २: पहिलो बिन्दु (</a:t>
            </a:r>
            <a:r>
              <a:rPr lang="en-US" b="1" u="sng" dirty="0"/>
              <a:t>Plus Code) </a:t>
            </a:r>
            <a:r>
              <a:rPr lang="ne-NP" b="1" u="sng" dirty="0"/>
              <a:t>मा पुग्ने</a:t>
            </a:r>
            <a:endParaRPr lang="en-US" b="1" u="sng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गणना क्षेत्र नक्शामा दिइएको पहिलो </a:t>
            </a:r>
            <a:r>
              <a:rPr lang="en-GB" dirty="0"/>
              <a:t>'Plus Code' </a:t>
            </a:r>
            <a:r>
              <a:rPr lang="ne-NP" dirty="0"/>
              <a:t>लाई </a:t>
            </a:r>
            <a:r>
              <a:rPr lang="en-GB" dirty="0"/>
              <a:t>Google Maps </a:t>
            </a:r>
            <a:r>
              <a:rPr lang="ne-NP" dirty="0"/>
              <a:t>को सर्च बक्समा टाइप गर्नुहोस्</a:t>
            </a:r>
            <a:endParaRPr lang="en-US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dirty="0"/>
              <a:t>Google Maps </a:t>
            </a:r>
            <a:r>
              <a:rPr lang="ne-NP" dirty="0"/>
              <a:t>को </a:t>
            </a:r>
            <a:r>
              <a:rPr lang="en-GB" dirty="0"/>
              <a:t>'Get Direction' </a:t>
            </a:r>
            <a:r>
              <a:rPr lang="ne-NP" dirty="0"/>
              <a:t>सुविधा प्रयोग गरी सो स्थानमा पुग्नुहोस्</a:t>
            </a:r>
            <a:endParaRPr lang="en-US" dirty="0"/>
          </a:p>
          <a:p>
            <a:pPr marL="461963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उक्त स्थानमा पुगेपछि यो नै गणना क्षेत्रको  सिमानाको सुरूवाती बिन्दु हो भन्ने कुरा सुनिश्चित गर्नुहोस्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4493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627" y="136525"/>
            <a:ext cx="9679710" cy="643897"/>
          </a:xfrm>
        </p:spPr>
        <p:txBody>
          <a:bodyPr/>
          <a:lstStyle/>
          <a:p>
            <a:pPr lvl="0" algn="ctr"/>
            <a:r>
              <a:rPr lang="ne-NP" dirty="0"/>
              <a:t>गणना क्षेत्र (</a:t>
            </a:r>
            <a:r>
              <a:rPr lang="en-GB" dirty="0"/>
              <a:t>EA) </a:t>
            </a:r>
            <a:r>
              <a:rPr lang="ne-NP" dirty="0"/>
              <a:t>पहिचान गर्ने विधि</a:t>
            </a:r>
            <a:r>
              <a:rPr lang="en-US" dirty="0"/>
              <a:t>…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41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727" y="1062943"/>
            <a:ext cx="11325204" cy="5658532"/>
          </a:xfrm>
        </p:spPr>
        <p:txBody>
          <a:bodyPr>
            <a:normAutofit/>
          </a:bodyPr>
          <a:lstStyle/>
          <a:p>
            <a:pPr marL="9144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ne-NP" b="1" u="sng" dirty="0"/>
              <a:t>चरण ३: सिमानै-सिमाना अगाडि बढ्ने</a:t>
            </a:r>
            <a:endParaRPr lang="en-US" b="1" u="sng" dirty="0"/>
          </a:p>
          <a:p>
            <a:pPr marL="461963" lvl="0" indent="-458788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पहिलो बिन्दुमा पुगेपछि</a:t>
            </a:r>
            <a:r>
              <a:rPr lang="en-GB" dirty="0"/>
              <a:t>, </a:t>
            </a:r>
            <a:r>
              <a:rPr lang="ne-NP" dirty="0"/>
              <a:t>अब </a:t>
            </a:r>
            <a:r>
              <a:rPr lang="en-GB" dirty="0"/>
              <a:t>EA </a:t>
            </a:r>
            <a:r>
              <a:rPr lang="ne-NP" dirty="0"/>
              <a:t>नक्शामा देखाइएको रातो सिमाना रेखालाई पछ्याउँदै अगाडि बढ्नुहोस्</a:t>
            </a:r>
            <a:endParaRPr lang="en-US" dirty="0"/>
          </a:p>
          <a:p>
            <a:pPr marL="461963" lvl="0" indent="-458788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b="1" dirty="0"/>
              <a:t>सावधानी:</a:t>
            </a:r>
            <a:r>
              <a:rPr lang="ne-NP" dirty="0"/>
              <a:t> </a:t>
            </a:r>
            <a:r>
              <a:rPr lang="en-GB" dirty="0"/>
              <a:t>Google Maps </a:t>
            </a:r>
            <a:r>
              <a:rPr lang="ne-NP" dirty="0"/>
              <a:t>को </a:t>
            </a:r>
            <a:r>
              <a:rPr lang="en-GB" dirty="0"/>
              <a:t>'Get Direction' </a:t>
            </a:r>
            <a:r>
              <a:rPr lang="ne-NP" dirty="0"/>
              <a:t>ले गन्तव्यमा पुग्न छोटो वा सजिलो बाटो देखाउन सक्छ</a:t>
            </a:r>
            <a:r>
              <a:rPr lang="en-GB" dirty="0"/>
              <a:t>, </a:t>
            </a:r>
            <a:r>
              <a:rPr lang="ne-NP" dirty="0"/>
              <a:t>जुन गणना क्षेत्रको वास्तविक सिमाना नहुन सक्छ</a:t>
            </a:r>
            <a:endParaRPr lang="en-US" dirty="0"/>
          </a:p>
          <a:p>
            <a:pPr marL="461963" lvl="0" indent="-458788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तसर्थ: </a:t>
            </a:r>
            <a:r>
              <a:rPr lang="en-GB" b="1" dirty="0"/>
              <a:t>Google Maps </a:t>
            </a:r>
            <a:r>
              <a:rPr lang="ne-NP" b="1" dirty="0"/>
              <a:t>लाई आफ्नो अवस्थिति (</a:t>
            </a:r>
            <a:r>
              <a:rPr lang="en-GB" b="1" dirty="0"/>
              <a:t>Location) </a:t>
            </a:r>
            <a:r>
              <a:rPr lang="ne-NP" b="1" dirty="0"/>
              <a:t>थाहा पाउने सहायक उपकरणको रूपमा मात्र प्रयोग गर्नुहोस्</a:t>
            </a:r>
            <a:endParaRPr lang="en-US" b="1" dirty="0"/>
          </a:p>
          <a:p>
            <a:pPr marL="461963" lvl="0" indent="-458788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हिँड्दा सधैँ गणना क्षेत्र नक्शामा कोरिएको रातो रेखा र जमिनको अवस्थितिलाई मुख्य आधार मान्नुहोस्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389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42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105C505-8398-5B2F-A5C4-C83B7C2F2796}"/>
              </a:ext>
            </a:extLst>
          </p:cNvPr>
          <p:cNvSpPr txBox="1">
            <a:spLocks/>
          </p:cNvSpPr>
          <p:nvPr/>
        </p:nvSpPr>
        <p:spPr>
          <a:xfrm>
            <a:off x="1256145" y="307975"/>
            <a:ext cx="9679710" cy="617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गणना क्षेत्र (</a:t>
            </a:r>
            <a:r>
              <a:rPr lang="en-GB" sz="3200" b="1" dirty="0"/>
              <a:t>EA) </a:t>
            </a:r>
            <a:r>
              <a:rPr lang="ne-NP" sz="3200" b="1" dirty="0"/>
              <a:t>पहिचान गर्ने विधि</a:t>
            </a:r>
            <a:r>
              <a:rPr lang="en-US" sz="3200" b="1" dirty="0"/>
              <a:t>…</a:t>
            </a:r>
            <a:endParaRPr lang="en-US" sz="32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590" y="1145754"/>
            <a:ext cx="11545677" cy="494961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800" b="1" u="sng" dirty="0"/>
              <a:t>चरण ४: अन्य बिन्दुहरू पहिचान गर्ने</a:t>
            </a:r>
            <a:endParaRPr lang="en-US" sz="2800" b="1" u="sng" dirty="0"/>
          </a:p>
          <a:p>
            <a:pPr marL="461963" lvl="0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सिमानै-सिमाना हिँड्दै नक्शामा उल्लिखित दोस्रो </a:t>
            </a:r>
            <a:r>
              <a:rPr lang="en-GB" sz="2800" dirty="0"/>
              <a:t>Plus Code </a:t>
            </a:r>
            <a:r>
              <a:rPr lang="ne-NP" sz="2800" dirty="0"/>
              <a:t>भएको स्थानमा पुग्नुहोस्</a:t>
            </a:r>
            <a:endParaRPr lang="en-US" sz="2800" dirty="0"/>
          </a:p>
          <a:p>
            <a:pPr marL="461963" lvl="0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त्यसैगरी क्रमशः तेस्रो र अन्तिम (चौथो) </a:t>
            </a:r>
            <a:r>
              <a:rPr lang="en-GB" sz="2800" dirty="0"/>
              <a:t>Plus Code </a:t>
            </a:r>
            <a:r>
              <a:rPr lang="ne-NP" sz="2800" dirty="0"/>
              <a:t>सम्म पुग्नुहोस्</a:t>
            </a:r>
            <a:endParaRPr lang="en-US" sz="2800" dirty="0"/>
          </a:p>
          <a:p>
            <a:pPr marL="461963" lvl="0" indent="-46196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यसरी चारै वटा बिन्दुहरूलाई जोड्दा गणना क्षेत्रको पूर्ण घेरा (सिमाना) पहिचान हुन्छ</a:t>
            </a:r>
            <a:endParaRPr lang="en-US" sz="2800" dirty="0"/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518073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9B5022-B0FF-EC42-B87B-BD67E695F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गणना”</a:t>
            </a:r>
            <a:endParaRPr lang="en-US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7B41D6-39FA-254B-467C-15B0FCF57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43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F7BA43EA-F75F-12D7-CD8C-30C85B629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371" y="335301"/>
            <a:ext cx="9424923" cy="6078199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628F528-406C-505D-EAFA-3C360317AFFD}"/>
              </a:ext>
            </a:extLst>
          </p:cNvPr>
          <p:cNvSpPr/>
          <p:nvPr/>
        </p:nvSpPr>
        <p:spPr>
          <a:xfrm>
            <a:off x="5894024" y="4403122"/>
            <a:ext cx="2199239" cy="1239947"/>
          </a:xfrm>
          <a:custGeom>
            <a:avLst/>
            <a:gdLst>
              <a:gd name="csX0" fmla="*/ 0 w 2199239"/>
              <a:gd name="csY0" fmla="*/ 851924 h 1239947"/>
              <a:gd name="csX1" fmla="*/ 341523 w 2199239"/>
              <a:gd name="csY1" fmla="*/ 818873 h 1239947"/>
              <a:gd name="csX2" fmla="*/ 793215 w 2199239"/>
              <a:gd name="csY2" fmla="*/ 951076 h 1239947"/>
              <a:gd name="csX3" fmla="*/ 1167788 w 2199239"/>
              <a:gd name="csY3" fmla="*/ 1050227 h 1239947"/>
              <a:gd name="csX4" fmla="*/ 1233889 w 2199239"/>
              <a:gd name="csY4" fmla="*/ 1094295 h 1239947"/>
              <a:gd name="csX5" fmla="*/ 1751682 w 2199239"/>
              <a:gd name="csY5" fmla="*/ 1237514 h 1239947"/>
              <a:gd name="csX6" fmla="*/ 1850834 w 2199239"/>
              <a:gd name="csY6" fmla="*/ 962092 h 1239947"/>
              <a:gd name="csX7" fmla="*/ 1718631 w 2199239"/>
              <a:gd name="csY7" fmla="*/ 708705 h 1239947"/>
              <a:gd name="csX8" fmla="*/ 1961003 w 2199239"/>
              <a:gd name="csY8" fmla="*/ 378198 h 1239947"/>
              <a:gd name="csX9" fmla="*/ 2181340 w 2199239"/>
              <a:gd name="csY9" fmla="*/ 36676 h 1239947"/>
              <a:gd name="csX10" fmla="*/ 2170323 w 2199239"/>
              <a:gd name="csY10" fmla="*/ 25659 h 123994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199239" h="1239947">
                <a:moveTo>
                  <a:pt x="0" y="851924"/>
                </a:moveTo>
                <a:cubicBezTo>
                  <a:pt x="104660" y="827136"/>
                  <a:pt x="209321" y="802348"/>
                  <a:pt x="341523" y="818873"/>
                </a:cubicBezTo>
                <a:cubicBezTo>
                  <a:pt x="473725" y="835398"/>
                  <a:pt x="655504" y="912517"/>
                  <a:pt x="793215" y="951076"/>
                </a:cubicBezTo>
                <a:cubicBezTo>
                  <a:pt x="930926" y="989635"/>
                  <a:pt x="1094342" y="1026357"/>
                  <a:pt x="1167788" y="1050227"/>
                </a:cubicBezTo>
                <a:cubicBezTo>
                  <a:pt x="1241234" y="1074097"/>
                  <a:pt x="1136573" y="1063081"/>
                  <a:pt x="1233889" y="1094295"/>
                </a:cubicBezTo>
                <a:cubicBezTo>
                  <a:pt x="1331205" y="1125509"/>
                  <a:pt x="1648858" y="1259548"/>
                  <a:pt x="1751682" y="1237514"/>
                </a:cubicBezTo>
                <a:cubicBezTo>
                  <a:pt x="1854506" y="1215480"/>
                  <a:pt x="1856343" y="1050227"/>
                  <a:pt x="1850834" y="962092"/>
                </a:cubicBezTo>
                <a:cubicBezTo>
                  <a:pt x="1845326" y="873957"/>
                  <a:pt x="1700270" y="806020"/>
                  <a:pt x="1718631" y="708705"/>
                </a:cubicBezTo>
                <a:cubicBezTo>
                  <a:pt x="1736992" y="611390"/>
                  <a:pt x="1883885" y="490203"/>
                  <a:pt x="1961003" y="378198"/>
                </a:cubicBezTo>
                <a:cubicBezTo>
                  <a:pt x="2038121" y="266193"/>
                  <a:pt x="2181340" y="36676"/>
                  <a:pt x="2181340" y="36676"/>
                </a:cubicBezTo>
                <a:cubicBezTo>
                  <a:pt x="2216227" y="-22081"/>
                  <a:pt x="2193275" y="1789"/>
                  <a:pt x="2170323" y="25659"/>
                </a:cubicBezTo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CB7E160-6A62-1AFE-32EA-BEEC34153F74}"/>
              </a:ext>
            </a:extLst>
          </p:cNvPr>
          <p:cNvSpPr/>
          <p:nvPr/>
        </p:nvSpPr>
        <p:spPr>
          <a:xfrm>
            <a:off x="2863579" y="3040655"/>
            <a:ext cx="2975361" cy="2170323"/>
          </a:xfrm>
          <a:custGeom>
            <a:avLst/>
            <a:gdLst>
              <a:gd name="csX0" fmla="*/ 2975361 w 2975361"/>
              <a:gd name="csY0" fmla="*/ 2170323 h 2170323"/>
              <a:gd name="csX1" fmla="*/ 2391467 w 2975361"/>
              <a:gd name="csY1" fmla="*/ 1905918 h 2170323"/>
              <a:gd name="csX2" fmla="*/ 1609269 w 2975361"/>
              <a:gd name="csY2" fmla="*/ 1531345 h 2170323"/>
              <a:gd name="csX3" fmla="*/ 1377915 w 2975361"/>
              <a:gd name="csY3" fmla="*/ 1410159 h 2170323"/>
              <a:gd name="csX4" fmla="*/ 320296 w 2975361"/>
              <a:gd name="csY4" fmla="*/ 760164 h 2170323"/>
              <a:gd name="csX5" fmla="*/ 807 w 2975361"/>
              <a:gd name="csY5" fmla="*/ 572878 h 2170323"/>
              <a:gd name="csX6" fmla="*/ 243178 w 2975361"/>
              <a:gd name="csY6" fmla="*/ 374574 h 2170323"/>
              <a:gd name="csX7" fmla="*/ 672835 w 2975361"/>
              <a:gd name="csY7" fmla="*/ 154237 h 2170323"/>
              <a:gd name="csX8" fmla="*/ 893173 w 2975361"/>
              <a:gd name="csY8" fmla="*/ 0 h 2170323"/>
              <a:gd name="csX9" fmla="*/ 893173 w 2975361"/>
              <a:gd name="csY9" fmla="*/ 0 h 217032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2975361" h="2170323">
                <a:moveTo>
                  <a:pt x="2975361" y="2170323"/>
                </a:moveTo>
                <a:lnTo>
                  <a:pt x="2391467" y="1905918"/>
                </a:lnTo>
                <a:cubicBezTo>
                  <a:pt x="2163785" y="1799422"/>
                  <a:pt x="1778194" y="1613971"/>
                  <a:pt x="1609269" y="1531345"/>
                </a:cubicBezTo>
                <a:cubicBezTo>
                  <a:pt x="1440344" y="1448719"/>
                  <a:pt x="1592744" y="1538689"/>
                  <a:pt x="1377915" y="1410159"/>
                </a:cubicBezTo>
                <a:cubicBezTo>
                  <a:pt x="1163086" y="1281629"/>
                  <a:pt x="549814" y="899711"/>
                  <a:pt x="320296" y="760164"/>
                </a:cubicBezTo>
                <a:cubicBezTo>
                  <a:pt x="90778" y="620617"/>
                  <a:pt x="13660" y="637143"/>
                  <a:pt x="807" y="572878"/>
                </a:cubicBezTo>
                <a:cubicBezTo>
                  <a:pt x="-12046" y="508613"/>
                  <a:pt x="131173" y="444348"/>
                  <a:pt x="243178" y="374574"/>
                </a:cubicBezTo>
                <a:cubicBezTo>
                  <a:pt x="355183" y="304800"/>
                  <a:pt x="564503" y="216666"/>
                  <a:pt x="672835" y="154237"/>
                </a:cubicBezTo>
                <a:cubicBezTo>
                  <a:pt x="781167" y="91808"/>
                  <a:pt x="893173" y="0"/>
                  <a:pt x="893173" y="0"/>
                </a:cubicBezTo>
                <a:lnTo>
                  <a:pt x="893173" y="0"/>
                </a:lnTo>
              </a:path>
            </a:pathLst>
          </a:cu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4BA0933-0221-1240-C8C3-BE2855083F33}"/>
              </a:ext>
            </a:extLst>
          </p:cNvPr>
          <p:cNvSpPr/>
          <p:nvPr/>
        </p:nvSpPr>
        <p:spPr>
          <a:xfrm>
            <a:off x="3822853" y="1507158"/>
            <a:ext cx="3437263" cy="1467396"/>
          </a:xfrm>
          <a:custGeom>
            <a:avLst/>
            <a:gdLst>
              <a:gd name="csX0" fmla="*/ 0 w 3437263"/>
              <a:gd name="csY0" fmla="*/ 1467396 h 1467396"/>
              <a:gd name="csX1" fmla="*/ 473725 w 3437263"/>
              <a:gd name="csY1" fmla="*/ 927570 h 1467396"/>
              <a:gd name="csX2" fmla="*/ 396607 w 3437263"/>
              <a:gd name="csY2" fmla="*/ 652148 h 1467396"/>
              <a:gd name="csX3" fmla="*/ 462708 w 3437263"/>
              <a:gd name="csY3" fmla="*/ 486895 h 1467396"/>
              <a:gd name="csX4" fmla="*/ 694063 w 3437263"/>
              <a:gd name="csY4" fmla="*/ 167406 h 1467396"/>
              <a:gd name="csX5" fmla="*/ 705080 w 3437263"/>
              <a:gd name="csY5" fmla="*/ 2153 h 1467396"/>
              <a:gd name="csX6" fmla="*/ 1685581 w 3437263"/>
              <a:gd name="csY6" fmla="*/ 79271 h 1467396"/>
              <a:gd name="csX7" fmla="*/ 2170323 w 3437263"/>
              <a:gd name="csY7" fmla="*/ 167406 h 1467396"/>
              <a:gd name="csX8" fmla="*/ 3227942 w 3437263"/>
              <a:gd name="csY8" fmla="*/ 321642 h 1467396"/>
              <a:gd name="csX9" fmla="*/ 3437263 w 3437263"/>
              <a:gd name="csY9" fmla="*/ 321642 h 1467396"/>
              <a:gd name="csX10" fmla="*/ 3437263 w 3437263"/>
              <a:gd name="csY10" fmla="*/ 321642 h 146739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3437263" h="1467396">
                <a:moveTo>
                  <a:pt x="0" y="1467396"/>
                </a:moveTo>
                <a:cubicBezTo>
                  <a:pt x="203812" y="1265420"/>
                  <a:pt x="407624" y="1063445"/>
                  <a:pt x="473725" y="927570"/>
                </a:cubicBezTo>
                <a:cubicBezTo>
                  <a:pt x="539826" y="791695"/>
                  <a:pt x="398443" y="725594"/>
                  <a:pt x="396607" y="652148"/>
                </a:cubicBezTo>
                <a:cubicBezTo>
                  <a:pt x="394771" y="578702"/>
                  <a:pt x="413132" y="567685"/>
                  <a:pt x="462708" y="486895"/>
                </a:cubicBezTo>
                <a:cubicBezTo>
                  <a:pt x="512284" y="406105"/>
                  <a:pt x="653668" y="248196"/>
                  <a:pt x="694063" y="167406"/>
                </a:cubicBezTo>
                <a:cubicBezTo>
                  <a:pt x="734458" y="86616"/>
                  <a:pt x="539827" y="16842"/>
                  <a:pt x="705080" y="2153"/>
                </a:cubicBezTo>
                <a:cubicBezTo>
                  <a:pt x="870333" y="-12536"/>
                  <a:pt x="1441374" y="51729"/>
                  <a:pt x="1685581" y="79271"/>
                </a:cubicBezTo>
                <a:cubicBezTo>
                  <a:pt x="1929788" y="106813"/>
                  <a:pt x="1913263" y="127011"/>
                  <a:pt x="2170323" y="167406"/>
                </a:cubicBezTo>
                <a:cubicBezTo>
                  <a:pt x="2427383" y="207801"/>
                  <a:pt x="3016785" y="295936"/>
                  <a:pt x="3227942" y="321642"/>
                </a:cubicBezTo>
                <a:cubicBezTo>
                  <a:pt x="3439099" y="347348"/>
                  <a:pt x="3437263" y="321642"/>
                  <a:pt x="3437263" y="321642"/>
                </a:cubicBezTo>
                <a:lnTo>
                  <a:pt x="3437263" y="321642"/>
                </a:lnTo>
              </a:path>
            </a:pathLst>
          </a:cu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4B5763B-9077-9F30-3D1C-656BB51A321F}"/>
              </a:ext>
            </a:extLst>
          </p:cNvPr>
          <p:cNvSpPr/>
          <p:nvPr/>
        </p:nvSpPr>
        <p:spPr>
          <a:xfrm>
            <a:off x="7326217" y="1625170"/>
            <a:ext cx="1720586" cy="2748526"/>
          </a:xfrm>
          <a:custGeom>
            <a:avLst/>
            <a:gdLst>
              <a:gd name="csX0" fmla="*/ 0 w 1720586"/>
              <a:gd name="csY0" fmla="*/ 170579 h 2748526"/>
              <a:gd name="csX1" fmla="*/ 616944 w 1720586"/>
              <a:gd name="csY1" fmla="*/ 5326 h 2748526"/>
              <a:gd name="csX2" fmla="*/ 1255923 w 1720586"/>
              <a:gd name="csY2" fmla="*/ 346849 h 2748526"/>
              <a:gd name="csX3" fmla="*/ 1718631 w 1720586"/>
              <a:gd name="csY3" fmla="*/ 875659 h 2748526"/>
              <a:gd name="csX4" fmla="*/ 1079653 w 1720586"/>
              <a:gd name="csY4" fmla="*/ 2263784 h 2748526"/>
              <a:gd name="csX5" fmla="*/ 771181 w 1720586"/>
              <a:gd name="csY5" fmla="*/ 2748526 h 274852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1720586" h="2748526">
                <a:moveTo>
                  <a:pt x="0" y="170579"/>
                </a:moveTo>
                <a:cubicBezTo>
                  <a:pt x="203812" y="73263"/>
                  <a:pt x="407624" y="-24052"/>
                  <a:pt x="616944" y="5326"/>
                </a:cubicBezTo>
                <a:cubicBezTo>
                  <a:pt x="826265" y="34704"/>
                  <a:pt x="1072309" y="201794"/>
                  <a:pt x="1255923" y="346849"/>
                </a:cubicBezTo>
                <a:cubicBezTo>
                  <a:pt x="1439537" y="491904"/>
                  <a:pt x="1748009" y="556170"/>
                  <a:pt x="1718631" y="875659"/>
                </a:cubicBezTo>
                <a:cubicBezTo>
                  <a:pt x="1689253" y="1195148"/>
                  <a:pt x="1237561" y="1951640"/>
                  <a:pt x="1079653" y="2263784"/>
                </a:cubicBezTo>
                <a:cubicBezTo>
                  <a:pt x="921745" y="2575928"/>
                  <a:pt x="846463" y="2662227"/>
                  <a:pt x="771181" y="2748526"/>
                </a:cubicBezTo>
              </a:path>
            </a:pathLst>
          </a:cu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18DE2C3-9BF8-A252-6B38-DCA6281CFCDC}"/>
              </a:ext>
            </a:extLst>
          </p:cNvPr>
          <p:cNvSpPr txBox="1">
            <a:spLocks/>
          </p:cNvSpPr>
          <p:nvPr/>
        </p:nvSpPr>
        <p:spPr>
          <a:xfrm>
            <a:off x="1256145" y="78590"/>
            <a:ext cx="9540385" cy="6174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गणना क्षेत्र (</a:t>
            </a:r>
            <a:r>
              <a:rPr lang="en-GB" sz="3200" b="1" dirty="0"/>
              <a:t>EA) </a:t>
            </a:r>
            <a:r>
              <a:rPr lang="ne-NP" sz="3200" b="1" dirty="0"/>
              <a:t>पहिचान गर्ने विधि</a:t>
            </a:r>
            <a:r>
              <a:rPr lang="en-US" sz="3200" b="1" dirty="0"/>
              <a:t>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7514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7" grpId="0" animBg="1"/>
      <p:bldP spid="1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/>
              <a:t>“अर्थतन्त्र मापनको लागि आर्थिक गणना—आर्थिक गणना २०८२.”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44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63297" y="227046"/>
            <a:ext cx="89590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e-NP" sz="3200" b="1" dirty="0">
                <a:cs typeface="Kalimati" panose="00000400000000000000" pitchFamily="2"/>
              </a:rPr>
              <a:t>सिङ्गो वडा नै गणना क्षेत्र रहेको नक्शा </a:t>
            </a:r>
            <a:endParaRPr lang="en-US" sz="3200" b="1" dirty="0">
              <a:cs typeface="Kalimati" panose="00000400000000000000" pitchFamily="2"/>
            </a:endParaRPr>
          </a:p>
        </p:txBody>
      </p:sp>
      <p:pic>
        <p:nvPicPr>
          <p:cNvPr id="8" name="Image2"/>
          <p:cNvPicPr>
            <a:picLocks noGrp="1"/>
          </p:cNvPicPr>
          <p:nvPr>
            <p:ph idx="1"/>
          </p:nvPr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4054206" y="811821"/>
            <a:ext cx="8020279" cy="560167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1852E9F-3C68-A470-9F82-99327A7154EA}"/>
              </a:ext>
            </a:extLst>
          </p:cNvPr>
          <p:cNvSpPr txBox="1"/>
          <p:nvPr/>
        </p:nvSpPr>
        <p:spPr>
          <a:xfrm>
            <a:off x="117513" y="1584954"/>
            <a:ext cx="3936693" cy="3924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1963" marR="0" lvl="0" indent="-461963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यदि पूरै वडा नै एउटा गणनाक्षेत्र कायम भएको छ भने</a:t>
            </a: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, </a:t>
            </a:r>
            <a:r>
              <a:rPr lang="ne-NP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alimati" panose="00000400000000000000" pitchFamily="2"/>
              </a:rPr>
              <a:t>स्थानीय जानकार व्यक्तिहरूसँग परामर्श गर्ने र वडाको नक्सा भिडाएर सिमाना निर्क्यौल गर्न सकिन्छ।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Mangal" panose="02040503050203030202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597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2497"/>
            <a:ext cx="12199418" cy="544821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/>
              <a:t> </a:t>
            </a:r>
            <a:r>
              <a:rPr lang="ne-NP" sz="3200" b="1" dirty="0"/>
              <a:t>एउटा वडामा दुई वा सो भन्दा बढि गणना क्षेत्र रहेको</a:t>
            </a:r>
            <a:endParaRPr lang="en-US" sz="32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45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A4A34F-2E95-8381-8073-10D5CECA6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0"/>
            <a:ext cx="4560570" cy="5719614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2327905F-CCF5-19AF-F813-C1FA4F6724C0}"/>
              </a:ext>
            </a:extLst>
          </p:cNvPr>
          <p:cNvSpPr/>
          <p:nvPr/>
        </p:nvSpPr>
        <p:spPr>
          <a:xfrm>
            <a:off x="5492114" y="1904932"/>
            <a:ext cx="6459462" cy="2932781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e-NP" sz="2000" b="1" dirty="0">
                <a:solidFill>
                  <a:schemeClr val="tx1"/>
                </a:solidFill>
                <a:cs typeface="Kalimati" panose="00000400000000000000" pitchFamily="2"/>
              </a:rPr>
              <a:t>यस ताप्लेजुङ् जिल्ला फुङलिंग नगरपालिका   वडा नम्बर ०4 मा ९ वटा गणना क्षेत्र रहेकोले ९ वटै गणना नक्शा उपलव्ध हुनेछ </a:t>
            </a:r>
            <a:endParaRPr lang="en-US" sz="2000" b="1" dirty="0">
              <a:solidFill>
                <a:schemeClr val="tx1"/>
              </a:solidFill>
              <a:cs typeface="Kalimati" panose="00000400000000000000" pitchFamily="2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9E45631-C002-8086-A1C3-41B1BCBB031F}"/>
              </a:ext>
            </a:extLst>
          </p:cNvPr>
          <p:cNvSpPr/>
          <p:nvPr/>
        </p:nvSpPr>
        <p:spPr>
          <a:xfrm>
            <a:off x="205740" y="2343150"/>
            <a:ext cx="4457700" cy="3371850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32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203162"/>
            <a:ext cx="9679710" cy="643897"/>
          </a:xfrm>
        </p:spPr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46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46AE2CD-D191-6878-0BD9-1C911A0D5DC2}"/>
              </a:ext>
            </a:extLst>
          </p:cNvPr>
          <p:cNvSpPr txBox="1">
            <a:spLocks/>
          </p:cNvSpPr>
          <p:nvPr/>
        </p:nvSpPr>
        <p:spPr>
          <a:xfrm>
            <a:off x="1289627" y="139432"/>
            <a:ext cx="9679710" cy="814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>
              <a:lnSpc>
                <a:spcPct val="150000"/>
              </a:lnSpc>
            </a:pPr>
            <a:r>
              <a:rPr lang="hi-IN" sz="3200" b="1" dirty="0"/>
              <a:t>गणकले ध्यान दिनुपर्ने </a:t>
            </a:r>
            <a:r>
              <a:rPr lang="ne-NP" sz="3200" b="1" dirty="0"/>
              <a:t>विषय</a:t>
            </a:r>
            <a:endParaRPr lang="en-US" sz="320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202" y="1055350"/>
            <a:ext cx="11898217" cy="5407869"/>
          </a:xfrm>
        </p:spPr>
        <p:txBody>
          <a:bodyPr>
            <a:noAutofit/>
          </a:bodyPr>
          <a:lstStyle/>
          <a:p>
            <a:pPr marL="548640" lvl="1" indent="-461963" algn="just">
              <a:lnSpc>
                <a:spcPct val="13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ne-NP" dirty="0"/>
              <a:t>गणकले काम सुरू गर्नुअघि आफूलाई तोकिएको गणना क्षेत्रको नक्शा र सिमाना स्थलगत रूपमा यकिन गर्नुपर्दछ।</a:t>
            </a:r>
          </a:p>
          <a:p>
            <a:pPr marL="548640" lvl="1" indent="-461963" algn="just">
              <a:lnSpc>
                <a:spcPct val="13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ne-NP" dirty="0"/>
              <a:t>गणना कार्य सुरू गर्नु अगाडि आफ्नो गणना क्षेत्रको सिमानासँग जोडिएका अन्य गणकहरूसँग समन्वय गरी आ-आफ्नो सिमाना यकिन गर्नुपर्दछ।</a:t>
            </a:r>
          </a:p>
          <a:p>
            <a:pPr marL="548640" lvl="1" indent="-461963" algn="just">
              <a:lnSpc>
                <a:spcPct val="13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en-GB" dirty="0"/>
              <a:t>Google Maps </a:t>
            </a:r>
            <a:r>
              <a:rPr lang="ne-NP" dirty="0"/>
              <a:t>ले देखाउने बाटो र गणना क्षेत्रको सिमाना फरक पर्न सक्छ</a:t>
            </a:r>
            <a:r>
              <a:rPr lang="en-GB" dirty="0"/>
              <a:t>, </a:t>
            </a:r>
            <a:r>
              <a:rPr lang="ne-NP" dirty="0"/>
              <a:t>त्यसैले आँखाले नक्शा र जमिनको तुलना गर्दै </a:t>
            </a:r>
            <a:r>
              <a:rPr lang="ne-NP" b="1" dirty="0"/>
              <a:t>सिमानै-सिमाना हिँड्नु</a:t>
            </a:r>
            <a:r>
              <a:rPr lang="ne-NP" dirty="0"/>
              <a:t> अनिवार्य छ।</a:t>
            </a:r>
          </a:p>
          <a:p>
            <a:pPr marL="548640" lvl="1" indent="-461963" algn="just">
              <a:lnSpc>
                <a:spcPct val="13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ne-NP" dirty="0"/>
              <a:t>सिमाना पहिचान गर्दा नक्सामा भएका स्थायी भौगोलिक चिन्हहरू (जस्तै: खोल्सा</a:t>
            </a:r>
            <a:r>
              <a:rPr lang="en-GB" dirty="0"/>
              <a:t>, </a:t>
            </a:r>
            <a:r>
              <a:rPr lang="ne-NP" dirty="0"/>
              <a:t>बाटो</a:t>
            </a:r>
            <a:r>
              <a:rPr lang="en-GB" dirty="0"/>
              <a:t>, </a:t>
            </a:r>
            <a:r>
              <a:rPr lang="ne-NP" dirty="0"/>
              <a:t>डाँडो</a:t>
            </a:r>
            <a:r>
              <a:rPr lang="en-GB" dirty="0"/>
              <a:t>, </a:t>
            </a:r>
            <a:r>
              <a:rPr lang="ne-NP" dirty="0"/>
              <a:t>जङ्गल</a:t>
            </a:r>
            <a:r>
              <a:rPr lang="en-GB" dirty="0"/>
              <a:t>, </a:t>
            </a:r>
            <a:r>
              <a:rPr lang="ne-NP" dirty="0"/>
              <a:t>सडक</a:t>
            </a:r>
            <a:r>
              <a:rPr lang="en-GB" dirty="0"/>
              <a:t>, </a:t>
            </a:r>
            <a:r>
              <a:rPr lang="ne-NP" dirty="0"/>
              <a:t>मन्दिर आदि) को सहायता लिनुहोस्।</a:t>
            </a:r>
            <a:endParaRPr lang="en-US" dirty="0"/>
          </a:p>
          <a:p>
            <a:pPr marL="548640" lvl="1" indent="-461963" algn="just">
              <a:lnSpc>
                <a:spcPct val="130000"/>
              </a:lnSpc>
              <a:spcBef>
                <a:spcPts val="600"/>
              </a:spcBef>
              <a:buFont typeface="+mj-lt"/>
              <a:buAutoNum type="alphaLcPeriod"/>
            </a:pPr>
            <a:r>
              <a:rPr lang="ne-NP" dirty="0"/>
              <a:t>नक्शामा भएको सिमानाभन्दा बाहिर गएर गणना गर्नु हुँदैन र आफ्नो सिमानाभित्रको कुनै पनि प्रतिष्ठान/व्यवसाय छोड्नु हुँदैन।</a:t>
            </a:r>
            <a:endParaRPr lang="en-US" dirty="0"/>
          </a:p>
          <a:p>
            <a:pPr marL="91440" algn="just">
              <a:lnSpc>
                <a:spcPct val="130000"/>
              </a:lnSpc>
              <a:spcBef>
                <a:spcPts val="6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6268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1B1209-8767-A449-F115-B47978FE7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3A25A-AC40-02D9-6BAE-7F11AA5C8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203162"/>
            <a:ext cx="9679710" cy="643897"/>
          </a:xfrm>
        </p:spPr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5D8483-259B-0A57-8E55-14302C2BC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204329-33D5-3CA2-56A7-769D97941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47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DED795-84BB-AA4D-13BB-F8D820D589AD}"/>
              </a:ext>
            </a:extLst>
          </p:cNvPr>
          <p:cNvSpPr txBox="1">
            <a:spLocks/>
          </p:cNvSpPr>
          <p:nvPr/>
        </p:nvSpPr>
        <p:spPr>
          <a:xfrm>
            <a:off x="330506" y="245536"/>
            <a:ext cx="10638831" cy="559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>
                <a:solidFill>
                  <a:srgbClr val="0070C0"/>
                </a:solidFill>
              </a:rPr>
              <a:t>गणनाक्षेत्रको पहिचान गर्न समस्या भएमा के गर्ने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C0D836F-90C8-E253-0BDF-5D4277CE3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35" y="1011282"/>
            <a:ext cx="11997369" cy="5767343"/>
          </a:xfrm>
        </p:spPr>
        <p:txBody>
          <a:bodyPr>
            <a:noAutofit/>
          </a:bodyPr>
          <a:lstStyle/>
          <a:p>
            <a:pPr marL="640080" lvl="2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शंकास्पद सीमा भएका प्रतिष्ठानको सूची अलगै बनाएर सुपरिवेक्षकलाई जानकारी गराउने</a:t>
            </a:r>
            <a:endParaRPr lang="en-US" sz="2600" dirty="0"/>
          </a:p>
          <a:p>
            <a:pPr marL="640080" lvl="2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समस्यादेखिएमा तत्काल सुपरिवेक्षकलाई जानकारी गरी निर्देशनअनुसार मात्र अगाडि बढ्ने</a:t>
            </a:r>
            <a:endParaRPr lang="en-US" sz="2600" dirty="0"/>
          </a:p>
          <a:p>
            <a:pPr marL="640080" lvl="2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प्रत्येक दिनको अन्त्यमा कभर गरिएको क्षेत्रको प्रगति रिपोर्ट गर्ने साथै </a:t>
            </a:r>
            <a:r>
              <a:rPr lang="ne-NP" sz="2600" b="1" dirty="0"/>
              <a:t>दिइएको गणनाक्षेत्र नक्सामा मार्क गर्ने (</a:t>
            </a:r>
            <a:r>
              <a:rPr lang="en-GB" sz="2600" b="1" dirty="0">
                <a:sym typeface="Symbol" panose="05050102010706020507" pitchFamily="18" charset="2"/>
              </a:rPr>
              <a:t></a:t>
            </a:r>
            <a:r>
              <a:rPr lang="ne-NP" sz="2600" b="1" dirty="0"/>
              <a:t>)</a:t>
            </a:r>
            <a:r>
              <a:rPr lang="ne-NP" sz="2600" dirty="0"/>
              <a:t> र </a:t>
            </a:r>
            <a:endParaRPr lang="en-US" sz="2600" dirty="0"/>
          </a:p>
          <a:p>
            <a:pPr marL="640080" lvl="2" indent="-461963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600" dirty="0"/>
              <a:t>गणनाक्षेत्रको सिमाना जोडिएका अन्य गणनाक्षेत्रमा गणना गर्ने गणकहरूसँग समन्वय गर्ने</a:t>
            </a:r>
            <a:r>
              <a:rPr lang="ne-NP" sz="2600" b="1" dirty="0"/>
              <a:t>।</a:t>
            </a:r>
            <a:r>
              <a:rPr lang="ne-NP" sz="2600" dirty="0"/>
              <a:t> </a:t>
            </a:r>
            <a:endParaRPr lang="en-US" sz="2600" dirty="0"/>
          </a:p>
          <a:p>
            <a:pPr marL="182880" lvl="1" indent="0" algn="just">
              <a:lnSpc>
                <a:spcPct val="130000"/>
              </a:lnSpc>
              <a:spcBef>
                <a:spcPts val="600"/>
              </a:spcBef>
              <a:buNone/>
            </a:pP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7633287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BEEDC-14D5-D0C5-9194-276A271E5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7D728-8AEB-4555-A22F-02B17332C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9273" y="203162"/>
            <a:ext cx="9679710" cy="643897"/>
          </a:xfrm>
        </p:spPr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DE881A-1321-17BD-72AF-C357B6877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032DEF-953F-E5D6-7D55-B1408356F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48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35A669-EEEC-4411-D44E-CF80D7B2B808}"/>
              </a:ext>
            </a:extLst>
          </p:cNvPr>
          <p:cNvSpPr txBox="1">
            <a:spLocks/>
          </p:cNvSpPr>
          <p:nvPr/>
        </p:nvSpPr>
        <p:spPr>
          <a:xfrm>
            <a:off x="330506" y="245536"/>
            <a:ext cx="10638831" cy="559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>
                <a:solidFill>
                  <a:srgbClr val="0070C0"/>
                </a:solidFill>
              </a:rPr>
              <a:t>गणनाक्षेत्रको पहिचान गर्न समस्या भएमा के गर्ने</a:t>
            </a:r>
            <a:r>
              <a:rPr lang="en-US" sz="3200" b="1" dirty="0">
                <a:solidFill>
                  <a:srgbClr val="0070C0"/>
                </a:solidFill>
              </a:rPr>
              <a:t>: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DCECC1B-C054-F5AE-F85A-BF44D79DFC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321" y="1047932"/>
            <a:ext cx="8062736" cy="5625713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2F6F7F4-0B24-34ED-3B99-C6C35AA0D487}"/>
              </a:ext>
            </a:extLst>
          </p:cNvPr>
          <p:cNvGrpSpPr/>
          <p:nvPr/>
        </p:nvGrpSpPr>
        <p:grpSpPr>
          <a:xfrm>
            <a:off x="3372942" y="2392572"/>
            <a:ext cx="3163316" cy="2773745"/>
            <a:chOff x="3372942" y="2392572"/>
            <a:chExt cx="3163316" cy="2773745"/>
          </a:xfrm>
        </p:grpSpPr>
        <p:pic>
          <p:nvPicPr>
            <p:cNvPr id="11" name="Graphic 10" descr="Checkmark with solid fill">
              <a:extLst>
                <a:ext uri="{FF2B5EF4-FFF2-40B4-BE49-F238E27FC236}">
                  <a16:creationId xmlns:a16="http://schemas.microsoft.com/office/drawing/2014/main" id="{88EB3BB9-EC06-01AF-B3BE-BB1AB7766888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372942" y="3749496"/>
              <a:ext cx="275422" cy="275422"/>
            </a:xfrm>
            <a:prstGeom prst="rect">
              <a:avLst/>
            </a:prstGeom>
          </p:spPr>
        </p:pic>
        <p:pic>
          <p:nvPicPr>
            <p:cNvPr id="13" name="Graphic 12" descr="Checkmark with solid fill">
              <a:extLst>
                <a:ext uri="{FF2B5EF4-FFF2-40B4-BE49-F238E27FC236}">
                  <a16:creationId xmlns:a16="http://schemas.microsoft.com/office/drawing/2014/main" id="{91B06A66-E641-3355-F7C8-97AA878088D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791176" y="3072169"/>
              <a:ext cx="275422" cy="275422"/>
            </a:xfrm>
            <a:prstGeom prst="rect">
              <a:avLst/>
            </a:prstGeom>
          </p:spPr>
        </p:pic>
        <p:pic>
          <p:nvPicPr>
            <p:cNvPr id="14" name="Graphic 13" descr="Checkmark with solid fill">
              <a:extLst>
                <a:ext uri="{FF2B5EF4-FFF2-40B4-BE49-F238E27FC236}">
                  <a16:creationId xmlns:a16="http://schemas.microsoft.com/office/drawing/2014/main" id="{8E8EC3E0-2D99-CE43-3B30-BB0604B1DC71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46679" y="3732881"/>
              <a:ext cx="275422" cy="275422"/>
            </a:xfrm>
            <a:prstGeom prst="rect">
              <a:avLst/>
            </a:prstGeom>
          </p:spPr>
        </p:pic>
        <p:pic>
          <p:nvPicPr>
            <p:cNvPr id="15" name="Graphic 14" descr="Checkmark with solid fill">
              <a:extLst>
                <a:ext uri="{FF2B5EF4-FFF2-40B4-BE49-F238E27FC236}">
                  <a16:creationId xmlns:a16="http://schemas.microsoft.com/office/drawing/2014/main" id="{C1C50605-E7DB-32E4-A94E-7A80536DC70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260836" y="2599361"/>
              <a:ext cx="275422" cy="275422"/>
            </a:xfrm>
            <a:prstGeom prst="rect">
              <a:avLst/>
            </a:prstGeom>
          </p:spPr>
        </p:pic>
        <p:pic>
          <p:nvPicPr>
            <p:cNvPr id="16" name="Graphic 15" descr="Checkmark with solid fill">
              <a:extLst>
                <a:ext uri="{FF2B5EF4-FFF2-40B4-BE49-F238E27FC236}">
                  <a16:creationId xmlns:a16="http://schemas.microsoft.com/office/drawing/2014/main" id="{4E1AB9E6-6A03-C7F9-12D3-87EC3474CA3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308968" y="2392572"/>
              <a:ext cx="275422" cy="275422"/>
            </a:xfrm>
            <a:prstGeom prst="rect">
              <a:avLst/>
            </a:prstGeom>
          </p:spPr>
        </p:pic>
        <p:pic>
          <p:nvPicPr>
            <p:cNvPr id="17" name="Graphic 16" descr="Checkmark with solid fill">
              <a:extLst>
                <a:ext uri="{FF2B5EF4-FFF2-40B4-BE49-F238E27FC236}">
                  <a16:creationId xmlns:a16="http://schemas.microsoft.com/office/drawing/2014/main" id="{0EC975C1-F627-C5F2-B240-6CC04505878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033546" y="4530384"/>
              <a:ext cx="275422" cy="275422"/>
            </a:xfrm>
            <a:prstGeom prst="rect">
              <a:avLst/>
            </a:prstGeom>
          </p:spPr>
        </p:pic>
        <p:pic>
          <p:nvPicPr>
            <p:cNvPr id="18" name="Graphic 17" descr="Checkmark with solid fill">
              <a:extLst>
                <a:ext uri="{FF2B5EF4-FFF2-40B4-BE49-F238E27FC236}">
                  <a16:creationId xmlns:a16="http://schemas.microsoft.com/office/drawing/2014/main" id="{98423D04-0023-7833-3418-0FFCB9FA622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863742" y="3787313"/>
              <a:ext cx="275422" cy="275422"/>
            </a:xfrm>
            <a:prstGeom prst="rect">
              <a:avLst/>
            </a:prstGeom>
          </p:spPr>
        </p:pic>
        <p:pic>
          <p:nvPicPr>
            <p:cNvPr id="23" name="Graphic 22" descr="Checkmark with solid fill">
              <a:extLst>
                <a:ext uri="{FF2B5EF4-FFF2-40B4-BE49-F238E27FC236}">
                  <a16:creationId xmlns:a16="http://schemas.microsoft.com/office/drawing/2014/main" id="{4C3863CD-EB23-E4C7-0C72-EC2E0D9B015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083648" y="4410904"/>
              <a:ext cx="275422" cy="275422"/>
            </a:xfrm>
            <a:prstGeom prst="rect">
              <a:avLst/>
            </a:prstGeom>
          </p:spPr>
        </p:pic>
        <p:pic>
          <p:nvPicPr>
            <p:cNvPr id="24" name="Graphic 23" descr="Checkmark with solid fill">
              <a:extLst>
                <a:ext uri="{FF2B5EF4-FFF2-40B4-BE49-F238E27FC236}">
                  <a16:creationId xmlns:a16="http://schemas.microsoft.com/office/drawing/2014/main" id="{1FF439C4-8B53-4A7B-1E31-33CF5C15B5A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847703" y="4890895"/>
              <a:ext cx="275422" cy="275422"/>
            </a:xfrm>
            <a:prstGeom prst="rect">
              <a:avLst/>
            </a:prstGeom>
          </p:spPr>
        </p:pic>
        <p:pic>
          <p:nvPicPr>
            <p:cNvPr id="25" name="Graphic 24" descr="Checkmark with solid fill">
              <a:extLst>
                <a:ext uri="{FF2B5EF4-FFF2-40B4-BE49-F238E27FC236}">
                  <a16:creationId xmlns:a16="http://schemas.microsoft.com/office/drawing/2014/main" id="{BFAAF75B-E1DB-5070-40FE-5F653EF9B50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971417" y="4506431"/>
              <a:ext cx="275422" cy="275422"/>
            </a:xfrm>
            <a:prstGeom prst="rect">
              <a:avLst/>
            </a:prstGeom>
          </p:spPr>
        </p:pic>
        <p:pic>
          <p:nvPicPr>
            <p:cNvPr id="26" name="Graphic 25" descr="Checkmark with solid fill">
              <a:extLst>
                <a:ext uri="{FF2B5EF4-FFF2-40B4-BE49-F238E27FC236}">
                  <a16:creationId xmlns:a16="http://schemas.microsoft.com/office/drawing/2014/main" id="{134F8206-5D25-4349-D4F1-5C1D1283A46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74499" y="2530283"/>
              <a:ext cx="275422" cy="275422"/>
            </a:xfrm>
            <a:prstGeom prst="rect">
              <a:avLst/>
            </a:prstGeom>
          </p:spPr>
        </p:pic>
        <p:pic>
          <p:nvPicPr>
            <p:cNvPr id="27" name="Graphic 26" descr="Checkmark with solid fill">
              <a:extLst>
                <a:ext uri="{FF2B5EF4-FFF2-40B4-BE49-F238E27FC236}">
                  <a16:creationId xmlns:a16="http://schemas.microsoft.com/office/drawing/2014/main" id="{BC485640-B30C-B0B7-1961-00EA8477251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594266" y="3054033"/>
              <a:ext cx="275422" cy="275422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CF02A4E3-39FB-E9B5-99CF-4735CB4DFD8F}"/>
              </a:ext>
            </a:extLst>
          </p:cNvPr>
          <p:cNvSpPr txBox="1"/>
          <p:nvPr/>
        </p:nvSpPr>
        <p:spPr>
          <a:xfrm>
            <a:off x="2339482" y="690968"/>
            <a:ext cx="60978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e-NP" b="1" dirty="0">
                <a:solidFill>
                  <a:srgbClr val="0070C0"/>
                </a:solidFill>
                <a:cs typeface="Kalimati" panose="00000400000000000000" pitchFamily="2"/>
              </a:rPr>
              <a:t>गणना गरिसकिएको स्थानलाई </a:t>
            </a:r>
            <a:r>
              <a:rPr lang="ne-NP" sz="1800" b="1" dirty="0">
                <a:solidFill>
                  <a:srgbClr val="0070C0"/>
                </a:solidFill>
                <a:cs typeface="Kalimati" panose="00000400000000000000" pitchFamily="2"/>
              </a:rPr>
              <a:t>गणनाक्षेत्र नक्सामा मार्क गर्ने (</a:t>
            </a:r>
            <a:r>
              <a:rPr lang="en-GB" sz="1800" b="1" dirty="0">
                <a:solidFill>
                  <a:srgbClr val="0070C0"/>
                </a:solidFill>
                <a:cs typeface="Kalimati" panose="00000400000000000000" pitchFamily="2"/>
                <a:sym typeface="Symbol" panose="05050102010706020507" pitchFamily="18" charset="2"/>
              </a:rPr>
              <a:t></a:t>
            </a:r>
            <a:r>
              <a:rPr lang="ne-NP" sz="1800" b="1" dirty="0">
                <a:solidFill>
                  <a:srgbClr val="0070C0"/>
                </a:solidFill>
                <a:cs typeface="Kalimati" panose="00000400000000000000" pitchFamily="2"/>
              </a:rPr>
              <a:t>)</a:t>
            </a:r>
            <a:r>
              <a:rPr lang="ne-NP" sz="1800" dirty="0">
                <a:solidFill>
                  <a:srgbClr val="0070C0"/>
                </a:solidFill>
                <a:cs typeface="Kalimati" panose="00000400000000000000" pitchFamily="2"/>
              </a:rPr>
              <a:t> </a:t>
            </a:r>
            <a:endParaRPr lang="en-US" dirty="0">
              <a:cs typeface="Kalimati" panose="00000400000000000000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26439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CCE79-798A-6E57-FB0B-00683274B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80327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गणनाक्षेत्रको बेव एप्लिकेसन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49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216917" y="1005840"/>
            <a:ext cx="11758165" cy="498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राष्ट्रिय आर्थिक गणना</a:t>
            </a:r>
            <a:r>
              <a:rPr lang="en-US" dirty="0"/>
              <a:t>,</a:t>
            </a:r>
            <a:r>
              <a:rPr lang="ne-NP" dirty="0"/>
              <a:t> २०८२ प्रयोजनको लागि गणकलाई आफ्नो कार्य क्षेत्रको गणना क्षेत्र नक्शा डिजिटल हेर्न मिल्ने गरी गणनाक्षेत्र वेब एप्लिकेसन बनाइएको छ |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यसबाट गणना क्षेत्र पहिचान गर्न सहज हुनेछ र स्पष्ट हुनेछ |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यो एप्लिकेसनमा </a:t>
            </a:r>
            <a:r>
              <a:rPr lang="en-US" dirty="0"/>
              <a:t>Satellite Image </a:t>
            </a:r>
            <a:r>
              <a:rPr lang="ne-NP" dirty="0"/>
              <a:t>लाइ </a:t>
            </a:r>
            <a:r>
              <a:rPr lang="en-US" dirty="0"/>
              <a:t>Base Image </a:t>
            </a:r>
            <a:r>
              <a:rPr lang="ne-NP" dirty="0"/>
              <a:t>को रुपमा प्रयोग गरियको छ</a:t>
            </a:r>
          </a:p>
        </p:txBody>
      </p:sp>
    </p:spTree>
    <p:extLst>
      <p:ext uri="{BB962C8B-B14F-4D97-AF65-F5344CB8AC3E}">
        <p14:creationId xmlns:p14="http://schemas.microsoft.com/office/powerpoint/2010/main" val="1721009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753B1-DE74-8CE1-2A52-1487CE3B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e-NP" dirty="0"/>
              <a:t>प्लस कोड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122099-72DE-3C30-554B-678E640B3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EF6E32-5502-CE1F-605E-284B5635E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/>
              <a:pPr/>
              <a:t>5</a:t>
            </a:fld>
            <a:endParaRPr lang="en-US" dirty="0">
              <a:latin typeface="Fontasy Himali" panose="04020500000000000000" pitchFamily="82" charset="0"/>
            </a:endParaRPr>
          </a:p>
        </p:txBody>
      </p:sp>
      <p:pic>
        <p:nvPicPr>
          <p:cNvPr id="1026" name="Picture 2" descr="Guide to Google Plus Codes: Encoding &amp; Decoding Locations">
            <a:extLst>
              <a:ext uri="{FF2B5EF4-FFF2-40B4-BE49-F238E27FC236}">
                <a16:creationId xmlns:a16="http://schemas.microsoft.com/office/drawing/2014/main" id="{0A606FE9-4B73-1172-9445-33B26C95CAD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815" y="1915394"/>
            <a:ext cx="7522369" cy="376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8962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C647F-9359-0DC2-7CE2-3D7803D12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C6312-6585-538E-89A2-C892F1F98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80327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गणनाक्षेत्रको बेव एप्लिकेसन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8E946C-0FA2-7269-20F1-2D4349EDA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EB40E87-7611-0A54-31AB-005AF6689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50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2EFB66-2E2A-EF7A-24DB-9226C5969A1D}"/>
              </a:ext>
            </a:extLst>
          </p:cNvPr>
          <p:cNvSpPr txBox="1">
            <a:spLocks/>
          </p:cNvSpPr>
          <p:nvPr/>
        </p:nvSpPr>
        <p:spPr>
          <a:xfrm>
            <a:off x="216917" y="1005840"/>
            <a:ext cx="8307323" cy="56495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Step1: </a:t>
            </a:r>
            <a:r>
              <a:rPr lang="ne-NP" sz="2000" dirty="0"/>
              <a:t>मोवाइलमा इन्टरनेट र लोकेसन अन गर्ने।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Step2:</a:t>
            </a:r>
            <a:r>
              <a:rPr lang="ne-NP" sz="2000" dirty="0"/>
              <a:t> </a:t>
            </a:r>
            <a:r>
              <a:rPr lang="en-US" sz="2000" dirty="0"/>
              <a:t>Chrome </a:t>
            </a:r>
            <a:r>
              <a:rPr lang="ne-NP" sz="2000" dirty="0"/>
              <a:t>वा अन्य ब्राउजरमा गएर </a:t>
            </a:r>
            <a:r>
              <a:rPr lang="en-US" sz="2000" dirty="0"/>
              <a:t>  gis.nsonepal.gov.np</a:t>
            </a:r>
            <a:r>
              <a:rPr lang="ne-NP" sz="2000" dirty="0"/>
              <a:t> टाइप गर्ने।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Step3 : </a:t>
            </a:r>
            <a:r>
              <a:rPr lang="ne-NP" sz="2000" dirty="0"/>
              <a:t>आफूले कार्य गर्न लागेको गणना क्षेत्रको कागजी नक्शाबाट नक्शा नम्बर प्रविष्ट गर्ने।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Step4: </a:t>
            </a:r>
            <a:r>
              <a:rPr lang="ne-NP" sz="2000" dirty="0"/>
              <a:t>यस पश्चात आफूले कार्य गर्न लागेको गणना क्षेत्रको सिमाना रातो रङ्गको घेरामा तथा आफ्नो हालको स्थान निलो डटको रुपमा देखिन्छ।</a:t>
            </a:r>
          </a:p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en-US" sz="2000" dirty="0"/>
              <a:t>Step5:  </a:t>
            </a:r>
            <a:r>
              <a:rPr lang="ne-NP" sz="2000" dirty="0"/>
              <a:t>आफू रातो घेरभन्दा भित्र बाहिर भए रातो घेरा तिर जाने र यसको पूरा चक्कर लगाएपछि आफुले काम गर्न लागेको गणना क्षेत्रको सिमाना यकिन हुन्छ।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ne-NP" sz="2000" dirty="0"/>
              <a:t>गणकले यसै घेरा  भित्र रहेका सम्पूर्ण प्रतिष्ठानको गणना गर्नुपर्दछ। यसरी नै गणकले आफ्नो जिम्मा रहेका सबै गणना क्षेत्रको सिमाना पत्ता लगाई त्यसभित्र कार्य गर्नुपर्दछ। </a:t>
            </a:r>
            <a:endParaRPr lang="en-US" sz="2000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12492AE5-3B4C-716C-DF98-28433D9E96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97360" y="1253331"/>
            <a:ext cx="238719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539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779F5-71C5-52C8-7541-757330777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4EFE8-1D57-9EAC-BB64-7D4D7260A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80327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सत्र पुनरावलोकन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F4B045-CA3C-9F81-B9B7-05A52446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FBED5F50-8AC1-215F-510B-29EBCBA6D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51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D9E32-D6FA-1D51-799A-1E0CCCF1E83E}"/>
              </a:ext>
            </a:extLst>
          </p:cNvPr>
          <p:cNvSpPr txBox="1">
            <a:spLocks/>
          </p:cNvSpPr>
          <p:nvPr/>
        </p:nvSpPr>
        <p:spPr>
          <a:xfrm>
            <a:off x="782198" y="1303976"/>
            <a:ext cx="11193137" cy="4243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1963" indent="-46196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नक्सा अभिमुखीकरण भनेको के हो </a:t>
            </a:r>
            <a:r>
              <a:rPr lang="en-US" dirty="0"/>
              <a:t>?</a:t>
            </a:r>
            <a:endParaRPr lang="ne-NP" dirty="0"/>
          </a:p>
          <a:p>
            <a:pPr marL="461963" indent="-46196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मोवाइलमा प्लस कोड कसरी पत्ता लगाउने</a:t>
            </a:r>
            <a:r>
              <a:rPr lang="en-US" dirty="0"/>
              <a:t>?</a:t>
            </a:r>
            <a:endParaRPr lang="ne-NP" dirty="0"/>
          </a:p>
          <a:p>
            <a:pPr marL="461963" indent="-46196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dirty="0"/>
              <a:t>मोवाइलको गुगल म्याप अनुसार हिँडेर गणना क्षेत्र सीमाना पत्ता लगाउन सकिन्छ </a:t>
            </a:r>
            <a:r>
              <a:rPr lang="en-US" dirty="0"/>
              <a:t>?</a:t>
            </a:r>
          </a:p>
          <a:p>
            <a:pPr marL="461963" indent="-461963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endParaRPr lang="ne-NP" dirty="0"/>
          </a:p>
          <a:p>
            <a:pPr algn="just">
              <a:lnSpc>
                <a:spcPct val="16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41559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8F544-B2B1-5D66-C93E-333095045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01120-749F-148D-69DE-4955D5237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202565"/>
            <a:ext cx="12090399" cy="803275"/>
          </a:xfrm>
        </p:spPr>
        <p:txBody>
          <a:bodyPr>
            <a:normAutofit/>
          </a:bodyPr>
          <a:lstStyle/>
          <a:p>
            <a:pPr algn="ctr"/>
            <a:r>
              <a:rPr lang="ne-NP" dirty="0"/>
              <a:t>सत्र पुनरावलोकन</a:t>
            </a:r>
            <a:r>
              <a:rPr lang="ne-NP" dirty="0">
                <a:solidFill>
                  <a:srgbClr val="0070C0"/>
                </a:solidFill>
              </a:rPr>
              <a:t>-उत्तर</a:t>
            </a:r>
            <a:r>
              <a:rPr lang="ne-NP" dirty="0"/>
              <a:t>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998D91-0ACB-E3A5-C986-493BE09B9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068E81D-CEDE-BF15-2C0E-30038562F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52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3A939DA-82AE-EE3E-E14D-D11BE64162CD}"/>
              </a:ext>
            </a:extLst>
          </p:cNvPr>
          <p:cNvSpPr txBox="1">
            <a:spLocks/>
          </p:cNvSpPr>
          <p:nvPr/>
        </p:nvSpPr>
        <p:spPr>
          <a:xfrm>
            <a:off x="275421" y="1005840"/>
            <a:ext cx="11666863" cy="54076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46196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नक्सा अभिमुखीकरण भनेको के हो </a:t>
            </a:r>
          </a:p>
          <a:p>
            <a:pPr marL="91440" lvl="1" indent="-46196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000" i="1" dirty="0"/>
              <a:t>नक्सा अभिमुखीकरण (</a:t>
            </a:r>
            <a:r>
              <a:rPr lang="en-US" sz="2000" i="1" dirty="0"/>
              <a:t>Map Orientation) </a:t>
            </a:r>
            <a:r>
              <a:rPr lang="ne-NP" sz="2000" i="1" dirty="0"/>
              <a:t>भनेको नक्सालाई जमिनको वास्तविक दिशासँग मिलाउने प्रक्रिया हो। सरल भाषामा भन्नुपर्दा, नक्साको 'उत्तर' दिशा र जमिनको 'उत्तर' दिशालाई एउटै रेखामा पार्नु नै नक्सा अभिमुखीकरण हो।</a:t>
            </a:r>
          </a:p>
          <a:p>
            <a:pPr marL="91440" indent="-46196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मोवाइलमा प्लस कोड कसरी पत्ता लगाउने</a:t>
            </a:r>
            <a:r>
              <a:rPr lang="en-US" dirty="0"/>
              <a:t>?</a:t>
            </a:r>
            <a:endParaRPr lang="ne-NP" dirty="0"/>
          </a:p>
          <a:p>
            <a:pPr marL="91440" lvl="1" indent="-46196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000" i="1" dirty="0"/>
              <a:t>आफ्नो एन्ड्रोइड (</a:t>
            </a:r>
            <a:r>
              <a:rPr lang="en-US" sz="2000" i="1" dirty="0"/>
              <a:t>Android) </a:t>
            </a:r>
            <a:r>
              <a:rPr lang="ne-NP" sz="2000" i="1" dirty="0"/>
              <a:t>वा आईफोन (</a:t>
            </a:r>
            <a:r>
              <a:rPr lang="en-US" sz="2000" i="1" dirty="0"/>
              <a:t>iPhone) </a:t>
            </a:r>
            <a:r>
              <a:rPr lang="ne-NP" sz="2000" i="1" dirty="0"/>
              <a:t>मा </a:t>
            </a:r>
            <a:r>
              <a:rPr lang="en-US" sz="2000" i="1" dirty="0"/>
              <a:t>Google Maps </a:t>
            </a:r>
            <a:r>
              <a:rPr lang="ne-NP" sz="2000" i="1" dirty="0"/>
              <a:t>एप खोल्नुहोस्।र </a:t>
            </a:r>
            <a:r>
              <a:rPr lang="en-US" sz="2000" i="1" dirty="0"/>
              <a:t>plus codes/map</a:t>
            </a:r>
            <a:r>
              <a:rPr lang="ne-NP" sz="2000" i="1" dirty="0"/>
              <a:t> लाई </a:t>
            </a:r>
            <a:r>
              <a:rPr lang="en-US" sz="2000" i="1" dirty="0"/>
              <a:t>browser</a:t>
            </a:r>
            <a:r>
              <a:rPr lang="ne-NP" sz="2000" i="1" dirty="0"/>
              <a:t> मा टाइप गर्नुहोस् र इन्टर गर्नुहोस/ नक्सामा आफु रहेको विद्यमान अवस्थितिको प्लसकोड देखिन्छ / </a:t>
            </a:r>
            <a:r>
              <a:rPr lang="en-US" sz="2000" i="1" dirty="0"/>
              <a:t> </a:t>
            </a:r>
            <a:r>
              <a:rPr lang="ne-NP" sz="2000" i="1" dirty="0"/>
              <a:t>त्यो कोडलाई फाराममा लेख्नुहोस् </a:t>
            </a:r>
          </a:p>
          <a:p>
            <a:pPr marL="91440" indent="-46196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dirty="0"/>
              <a:t>मोवाइलको गुगल म्याप अनुसार हिँडेर गणना क्षेत्र सीमाना पत्ता लगाउन सकिन्छ </a:t>
            </a:r>
            <a:r>
              <a:rPr lang="en-US" dirty="0"/>
              <a:t>?</a:t>
            </a:r>
            <a:endParaRPr lang="ne-NP" dirty="0"/>
          </a:p>
          <a:p>
            <a:pPr marL="91440" lvl="1" indent="-461963" algn="just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ne-NP" sz="2000" i="1" dirty="0"/>
              <a:t>सकिन्छ / प्लस कोडको आधारमा र स्थानीय सँग सोधखोज गरी /</a:t>
            </a:r>
          </a:p>
          <a:p>
            <a:pPr marL="91440" algn="just">
              <a:lnSpc>
                <a:spcPct val="130000"/>
              </a:lnSpc>
              <a:spcBef>
                <a:spcPts val="6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3333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D50693-CFBD-F573-A82B-941A3DB7A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9B7918-4180-56CE-24D5-E8B8E55D5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5911" y="202565"/>
            <a:ext cx="9144000" cy="803275"/>
          </a:xfrm>
        </p:spPr>
        <p:txBody>
          <a:bodyPr>
            <a:normAutofit/>
          </a:bodyPr>
          <a:lstStyle/>
          <a:p>
            <a:pPr marL="914400" lvl="1">
              <a:lnSpc>
                <a:spcPct val="150000"/>
              </a:lnSpc>
              <a:spcBef>
                <a:spcPts val="600"/>
              </a:spcBef>
            </a:pPr>
            <a:r>
              <a:rPr lang="ne-NP" sz="2800" b="1" dirty="0">
                <a:solidFill>
                  <a:schemeClr val="accent1"/>
                </a:solidFill>
                <a:cs typeface="Kalimati" panose="00000400000000000000" pitchFamily="2"/>
              </a:rPr>
              <a:t>प्लस कोड तथा गणना नक्सा प्रयोग गर्ने अभ्यास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477EDF-1D26-9496-72ED-7FE9B2DD1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90AE6D9-438E-28B5-60A9-389633F5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53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B61D2-C82B-4764-5BEF-616BD7DEC5DD}"/>
              </a:ext>
            </a:extLst>
          </p:cNvPr>
          <p:cNvSpPr txBox="1">
            <a:spLocks/>
          </p:cNvSpPr>
          <p:nvPr/>
        </p:nvSpPr>
        <p:spPr>
          <a:xfrm>
            <a:off x="782198" y="1176297"/>
            <a:ext cx="10734888" cy="51095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lnSpc>
                <a:spcPct val="160000"/>
              </a:lnSpc>
              <a:buFont typeface="Wingdings" panose="05000000000000000000" pitchFamily="2" charset="2"/>
              <a:buChar char="Ø"/>
            </a:pPr>
            <a:r>
              <a:rPr lang="ne-NP" sz="3200" dirty="0"/>
              <a:t>प्लस कोड तथा गणना नक्सा प्रयोग गर्ने अभ्यासको लागि प्रशिक्षकले प्रशिक्षार्थीहरुको समुह बनाई तालिमस्थल नजिकैको गणना क्षेत्र नक्सा उपलब्ध गरी गणना क्षेत्र पहिचान गर्ने अभ्यास गराउनुपर्छ।</a:t>
            </a:r>
          </a:p>
        </p:txBody>
      </p:sp>
    </p:spTree>
    <p:extLst>
      <p:ext uri="{BB962C8B-B14F-4D97-AF65-F5344CB8AC3E}">
        <p14:creationId xmlns:p14="http://schemas.microsoft.com/office/powerpoint/2010/main" val="269284331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A983-CB20-5925-DCB3-A8DD61FB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2BE918-4F26-421F-8F23-7A33340C4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788" y="1570491"/>
            <a:ext cx="10402743" cy="4503738"/>
          </a:xfrm>
        </p:spPr>
        <p:txBody>
          <a:bodyPr/>
          <a:lstStyle/>
          <a:p>
            <a:endParaRPr lang="ne-NP" sz="40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707CBA-5EA2-0112-AE4F-22A031F86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e-NP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</a:rPr>
              <a:t>“अर्थतन्त्र मापनको लागि आर्थिक गणना”</a:t>
            </a:r>
            <a:endParaRPr kumimoji="0" lang="en-US" sz="120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8E446A-E6F7-6946-C425-BE953F186AFD}"/>
              </a:ext>
            </a:extLst>
          </p:cNvPr>
          <p:cNvSpPr txBox="1">
            <a:spLocks/>
          </p:cNvSpPr>
          <p:nvPr/>
        </p:nvSpPr>
        <p:spPr>
          <a:xfrm>
            <a:off x="193040" y="1978025"/>
            <a:ext cx="11897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e-NP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Kalimati" panose="00000400000000000000" pitchFamily="2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BD94D58-5510-FFBE-D1A6-9444FD537F04}"/>
              </a:ext>
            </a:extLst>
          </p:cNvPr>
          <p:cNvSpPr txBox="1">
            <a:spLocks/>
          </p:cNvSpPr>
          <p:nvPr/>
        </p:nvSpPr>
        <p:spPr>
          <a:xfrm>
            <a:off x="101600" y="4887686"/>
            <a:ext cx="11988800" cy="150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ne-NP" sz="3600" b="1" dirty="0"/>
              <a:t>गुणस्तरीय गणनाको शुभकामना सहित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ne-NP" sz="4000" b="1" dirty="0"/>
              <a:t>धन्यवाद!</a:t>
            </a:r>
            <a:endParaRPr lang="en-US" sz="3600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5F7AF26-8D9C-4380-428D-35D9C66C0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7086" y="6285821"/>
            <a:ext cx="609600" cy="544512"/>
          </a:xfrm>
        </p:spPr>
        <p:txBody>
          <a:bodyPr/>
          <a:lstStyle/>
          <a:p>
            <a:pPr algn="ctr"/>
            <a:fld id="{3981A1E7-FBCC-4BE9-B724-D2D87968AACE}" type="slidenum">
              <a:rPr lang="en-US" sz="1800" b="1" smtClean="0">
                <a:latin typeface="Fontasy Himali" panose="04020500000000000000" pitchFamily="82" charset="0"/>
              </a:rPr>
              <a:pPr algn="ctr"/>
              <a:t>54</a:t>
            </a:fld>
            <a:endParaRPr lang="en-US" sz="1800" b="1" dirty="0">
              <a:latin typeface="Fontasy Himali" panose="04020500000000000000" pitchFamily="8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DDB7F48-E704-DE42-BBC1-7F62552C82B9}"/>
              </a:ext>
            </a:extLst>
          </p:cNvPr>
          <p:cNvSpPr txBox="1">
            <a:spLocks/>
          </p:cNvSpPr>
          <p:nvPr/>
        </p:nvSpPr>
        <p:spPr>
          <a:xfrm>
            <a:off x="254000" y="-21768"/>
            <a:ext cx="11988800" cy="93616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Kalimati" panose="00000400000000000000" pitchFamily="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ne-NP" sz="4000" b="1" dirty="0"/>
              <a:t>छलफल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E70D4-4FC1-79EF-0BD4-3F00ED64F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005" y="1041400"/>
            <a:ext cx="5429795" cy="361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82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B34AB-DC72-C74B-3CEA-75510D598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6714-94D6-1E4C-96BF-64B5D03E9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9154" y="1360967"/>
            <a:ext cx="10784206" cy="499538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ne-NP" sz="2800" b="1" u="sng" dirty="0"/>
              <a:t>परिचय</a:t>
            </a:r>
            <a:endParaRPr lang="en-US" sz="2800" b="1" u="sng" dirty="0"/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Plus Code </a:t>
            </a:r>
            <a:r>
              <a:rPr lang="ne-NP" sz="2800" dirty="0"/>
              <a:t>भनेको </a:t>
            </a:r>
            <a:r>
              <a:rPr lang="ne-NP" sz="2800" b="1" dirty="0"/>
              <a:t>डिजिटल</a:t>
            </a:r>
            <a:r>
              <a:rPr lang="ne-NP" sz="2800" dirty="0"/>
              <a:t> </a:t>
            </a:r>
            <a:r>
              <a:rPr lang="ne-NP" sz="2800" b="1" dirty="0"/>
              <a:t>ठेगाना प्रणाली</a:t>
            </a:r>
            <a:r>
              <a:rPr lang="ne-NP" sz="2800" dirty="0"/>
              <a:t> हो</a:t>
            </a:r>
            <a:r>
              <a:rPr lang="en-US" sz="2800" dirty="0"/>
              <a:t> </a:t>
            </a:r>
            <a:r>
              <a:rPr lang="ne-NP" sz="2800" dirty="0"/>
              <a:t>जसले </a:t>
            </a:r>
            <a:r>
              <a:rPr lang="ne-NP" sz="2800" b="1" dirty="0"/>
              <a:t>कुनै स्थान पहिचान गर्न</a:t>
            </a:r>
            <a:r>
              <a:rPr lang="ne-NP" sz="2800" dirty="0"/>
              <a:t> मद्दत गर्छ</a:t>
            </a:r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यसलाई </a:t>
            </a:r>
            <a:r>
              <a:rPr lang="en-US" sz="2800" dirty="0"/>
              <a:t>Open Location Code </a:t>
            </a:r>
            <a:r>
              <a:rPr lang="ne-NP" sz="2800" dirty="0"/>
              <a:t>पनि भनिन्छ</a:t>
            </a:r>
            <a:endParaRPr lang="en-US" sz="2800" dirty="0"/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स्मार्ट फोनको सहायताले ११ अंकको गुगल प्लस कोड पहिचान गरी गणना गरिने प्रतिष्ठान/व्यवसायको प्लस कोड फाराममा भर्नुपर्दछ</a:t>
            </a:r>
          </a:p>
          <a:p>
            <a:pPr marL="457200" indent="-40481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B6058-D2F6-A60E-5B33-57855C64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D9B89-AB7E-5A75-369B-036C462C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6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C0B360-5055-4F26-ED6D-3A3B41639D7F}"/>
              </a:ext>
            </a:extLst>
          </p:cNvPr>
          <p:cNvSpPr txBox="1">
            <a:spLocks/>
          </p:cNvSpPr>
          <p:nvPr/>
        </p:nvSpPr>
        <p:spPr>
          <a:xfrm>
            <a:off x="1330702" y="136525"/>
            <a:ext cx="9679710" cy="8593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lvl="0" algn="ctr"/>
            <a:r>
              <a:rPr lang="ne-NP" sz="3200" b="1" dirty="0"/>
              <a:t>प्लस कोड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97607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CD41A-D510-AE0C-A4EC-8B335027A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597E9-5AC5-52EA-8BB0-92E6D7472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CCCFD-3FDF-091F-3DCF-B7B06160F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4" y="1345916"/>
            <a:ext cx="10835006" cy="5085364"/>
          </a:xfrm>
        </p:spPr>
        <p:txBody>
          <a:bodyPr>
            <a:normAutofit/>
          </a:bodyPr>
          <a:lstStyle/>
          <a:p>
            <a:pPr marL="457200" lvl="1" indent="0">
              <a:lnSpc>
                <a:spcPct val="150000"/>
              </a:lnSpc>
              <a:buNone/>
            </a:pPr>
            <a:endParaRPr lang="ne-NP" sz="2800" b="1" u="sng" dirty="0"/>
          </a:p>
          <a:p>
            <a:pPr marL="457200" lvl="1" indent="0">
              <a:lnSpc>
                <a:spcPct val="150000"/>
              </a:lnSpc>
              <a:buNone/>
            </a:pPr>
            <a:r>
              <a:rPr lang="ne-NP" sz="2800" b="1" u="sng" dirty="0"/>
              <a:t>आवश्यक सामग्री</a:t>
            </a:r>
            <a:endParaRPr lang="en-US" sz="2800" u="sng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स्मार्ट मोबाइल फोन</a:t>
            </a:r>
            <a:endParaRPr lang="en-US" sz="2800" dirty="0"/>
          </a:p>
          <a:p>
            <a:pPr marL="457200" lvl="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इन्टरनेट 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281777-30B8-2A6B-94C4-227265F9D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016371-45A0-BE88-447D-CF35FDE7B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7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8E3333-6604-402F-C240-E31CA30048A4}"/>
              </a:ext>
            </a:extLst>
          </p:cNvPr>
          <p:cNvSpPr txBox="1">
            <a:spLocks/>
          </p:cNvSpPr>
          <p:nvPr/>
        </p:nvSpPr>
        <p:spPr>
          <a:xfrm>
            <a:off x="1289627" y="79375"/>
            <a:ext cx="9679710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प्लस कोड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2140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87EDB-6DAD-A8E7-7A6E-8848E2CF5D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015A6-B3C1-1DFB-4440-1A1CBE147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075A3-39D4-8D95-5CC5-FD71A0B754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066172"/>
            <a:ext cx="11704320" cy="5347328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lnSpc>
                <a:spcPct val="150000"/>
              </a:lnSpc>
              <a:buNone/>
            </a:pPr>
            <a:r>
              <a:rPr lang="ne-NP" sz="2800" dirty="0"/>
              <a:t>यस आर्थिक गणनामा प्लस कोडको निम्न दुई अवस्थामा प्रयोग हुन्छ: </a:t>
            </a:r>
            <a:endParaRPr lang="en-US" sz="2800" dirty="0"/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ne-NP" sz="2800" b="1" dirty="0"/>
              <a:t>गणकलाई तोकिएको गणना क्षेत्रको अवस्थिति पत्ता लगाउन: </a:t>
            </a: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उपलब्ध गरिएको गणना क्षेत्र नक्साको सिमानामा प्लसकोडहरु अंकित गरिएको हुन्छ | </a:t>
            </a: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यी कोडहरुको माध्यमबाट गणना क्षेत्र पहिचान गर्न र पुग्न सकिन्छ |  </a:t>
            </a: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ne-NP" sz="2800" b="1" dirty="0"/>
              <a:t>गणना क्षेत्र रहेका गणना गर्नु पर्ने प्रत्येक प्रतिष्ठानको प्लस कोड प्राप्त गरी मुख्य प्रश्नावलीमा भर्न : </a:t>
            </a:r>
          </a:p>
          <a:p>
            <a:pPr marL="914400"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e-NP" sz="2800" dirty="0"/>
              <a:t>स्मार्ट मोबाइलको माध्यमबाट गणना गर्नुपर्ने प्रत्येक प्रतिष्ठानको प्लस कोड टिपी मुख्य प्रश्नावलीमा लेख्नु पर्दछ | </a:t>
            </a: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0322D0-5761-4245-E7A1-37C345F64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6FEDBA-5211-9E7B-1C92-9DB20F33C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8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A104E7-706D-4D1B-B398-CCD5A8A0330B}"/>
              </a:ext>
            </a:extLst>
          </p:cNvPr>
          <p:cNvSpPr txBox="1">
            <a:spLocks/>
          </p:cNvSpPr>
          <p:nvPr/>
        </p:nvSpPr>
        <p:spPr>
          <a:xfrm>
            <a:off x="1289627" y="79375"/>
            <a:ext cx="9679710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आर्थिक गणनामा प्लस कोडको प्रयोग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0608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1063E-160A-686E-FEFB-D6CA9B89C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3A6EE-DBCD-5B06-F99B-5FCD1B5D3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 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047EBC-14C3-E13C-3436-CB08B4766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060" y="2106302"/>
            <a:ext cx="11498580" cy="1471288"/>
          </a:xfrm>
        </p:spPr>
        <p:txBody>
          <a:bodyPr>
            <a:normAutofit/>
          </a:bodyPr>
          <a:lstStyle/>
          <a:p>
            <a:pPr marL="514350" lvl="0" indent="-514350" algn="just">
              <a:lnSpc>
                <a:spcPct val="150000"/>
              </a:lnSpc>
              <a:buFont typeface="+mj-lt"/>
              <a:buAutoNum type="arabicPeriod" startAt="2"/>
            </a:pPr>
            <a:r>
              <a:rPr lang="ne-NP" sz="2800" b="1" dirty="0"/>
              <a:t>गणना क्षेत्र रहेका गणना गर्नु पर्ने प्रत्येक प्रतिष्ठानको प्लस कोड प्राप्त गरी मुख्य प्रश्नावलीमा भर्न तलदिइएको चरणहरूको पालना गर्नुपर्दछ।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A9955-F722-8776-C48A-615951C8D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e-NP" dirty="0"/>
              <a:t>“अर्थतन्त्र मापनको लागि आर्थिक गणना”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0FA853-CD1B-4CDF-AE6E-884095116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A1E7-FBCC-4BE9-B724-D2D87968AACE}" type="slidenum">
              <a:rPr lang="en-US" smtClean="0">
                <a:latin typeface="Fontasy Himali" panose="04020500000000000000" pitchFamily="82" charset="0"/>
              </a:rPr>
              <a:t>9</a:t>
            </a:fld>
            <a:endParaRPr lang="en-US" dirty="0">
              <a:latin typeface="Fontasy Himali" panose="04020500000000000000" pitchFamily="8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79E9A3-932C-8E32-3E39-10820596F11B}"/>
              </a:ext>
            </a:extLst>
          </p:cNvPr>
          <p:cNvSpPr txBox="1">
            <a:spLocks/>
          </p:cNvSpPr>
          <p:nvPr/>
        </p:nvSpPr>
        <p:spPr>
          <a:xfrm>
            <a:off x="1289627" y="79375"/>
            <a:ext cx="9679710" cy="878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Kalimati" panose="00000400000000000000" pitchFamily="2"/>
              </a:defRPr>
            </a:lvl1pPr>
          </a:lstStyle>
          <a:p>
            <a:pPr algn="ctr"/>
            <a:r>
              <a:rPr lang="ne-NP" sz="3200" b="1" dirty="0"/>
              <a:t>आर्थिक गणनामा प्लस कोडको प्रयोग....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7828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9B64A9F8-A527-46FB-8E34-DB6608EA9E65}">
  <we:reference id="wa200005566" version="3.0.0.3" store="en-US" storeType="OMEX"/>
  <we:alternateReferences>
    <we:reference id="wa200005566" version="3.0.0.3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2671</TotalTime>
  <Words>2976</Words>
  <Application>Microsoft Office PowerPoint</Application>
  <PresentationFormat>Widescreen</PresentationFormat>
  <Paragraphs>394</Paragraphs>
  <Slides>54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3" baseType="lpstr">
      <vt:lpstr>Arial</vt:lpstr>
      <vt:lpstr>Calibri</vt:lpstr>
      <vt:lpstr>Calibri Light</vt:lpstr>
      <vt:lpstr>Fontasy Himali</vt:lpstr>
      <vt:lpstr>Kalimati</vt:lpstr>
      <vt:lpstr>Symbol</vt:lpstr>
      <vt:lpstr>Times New Roman</vt:lpstr>
      <vt:lpstr>Wingdings</vt:lpstr>
      <vt:lpstr>Office Theme</vt:lpstr>
      <vt:lpstr>राष्ट्रिय आर्थिक गणना, २०८२ </vt:lpstr>
      <vt:lpstr>राष्ट्रिय आर्थिक गणना, २०८२</vt:lpstr>
      <vt:lpstr>प्रस्तुतिका विषय</vt:lpstr>
      <vt:lpstr>सत्रका उद्देश्य</vt:lpstr>
      <vt:lpstr>प्लस कोड</vt:lpstr>
      <vt:lpstr>      </vt:lpstr>
      <vt:lpstr>      </vt:lpstr>
      <vt:lpstr>      </vt:lpstr>
      <vt:lpstr>      </vt:lpstr>
      <vt:lpstr>      </vt:lpstr>
      <vt:lpstr>      </vt:lpstr>
      <vt:lpstr>      </vt:lpstr>
      <vt:lpstr>      </vt:lpstr>
      <vt:lpstr>      </vt:lpstr>
      <vt:lpstr>      </vt:lpstr>
      <vt:lpstr>      </vt:lpstr>
      <vt:lpstr>      </vt:lpstr>
      <vt:lpstr>मोबाइलबाट Plus Code प्राप्त गर्ने विधि...</vt:lpstr>
      <vt:lpstr>      </vt:lpstr>
      <vt:lpstr>PowerPoint Presentation</vt:lpstr>
      <vt:lpstr>गणना क्षेत्र नक्शा (EA Map)</vt:lpstr>
      <vt:lpstr>गणना क्षेत्र नक्शा (EA Map)...</vt:lpstr>
      <vt:lpstr>गणना क्षेत्र नक्शा (EA Map)</vt:lpstr>
      <vt:lpstr>गणना क्षेत्र नक्शा (EA Map)</vt:lpstr>
      <vt:lpstr>गणना क्षेत्र नक्शामा  प्रयोग भएको प्रविधी</vt:lpstr>
      <vt:lpstr>गणना क्षेत्र नक्शामा प्रयोग भएको प्रविधी… </vt:lpstr>
      <vt:lpstr>गणना क्षेत्र (EA) को उद्देश्य</vt:lpstr>
      <vt:lpstr>    नक्शामा हुने आधारभूत विवरण  </vt:lpstr>
      <vt:lpstr>    नक्शामा हुने आधारभूत विवरण…  </vt:lpstr>
      <vt:lpstr>      </vt:lpstr>
      <vt:lpstr>      </vt:lpstr>
      <vt:lpstr>    नक्शामा हुने आधारभूत विवरण…</vt:lpstr>
      <vt:lpstr>    नक्शामा हुने आधारभूत विवरण  ...</vt:lpstr>
      <vt:lpstr>      </vt:lpstr>
      <vt:lpstr>PowerPoint Presentation</vt:lpstr>
      <vt:lpstr>PowerPoint Presentation</vt:lpstr>
      <vt:lpstr>PowerPoint Presentation</vt:lpstr>
      <vt:lpstr>      </vt:lpstr>
      <vt:lpstr>      </vt:lpstr>
      <vt:lpstr>      </vt:lpstr>
      <vt:lpstr>गणना क्षेत्र (EA) पहिचान गर्ने विधि…</vt:lpstr>
      <vt:lpstr>      </vt:lpstr>
      <vt:lpstr>PowerPoint Presentation</vt:lpstr>
      <vt:lpstr>PowerPoint Presentation</vt:lpstr>
      <vt:lpstr> एउटा वडामा दुई वा सो भन्दा बढि गणना क्षेत्र रहेको</vt:lpstr>
      <vt:lpstr>      </vt:lpstr>
      <vt:lpstr>      </vt:lpstr>
      <vt:lpstr>      </vt:lpstr>
      <vt:lpstr>गणनाक्षेत्रको बेव एप्लिकेसन </vt:lpstr>
      <vt:lpstr>गणनाक्षेत्रको बेव एप्लिकेसन </vt:lpstr>
      <vt:lpstr>सत्र पुनरावलोकन</vt:lpstr>
      <vt:lpstr>सत्र पुनरावलोकन-उत्तर </vt:lpstr>
      <vt:lpstr>प्लस कोड तथा गणना नक्सा प्रयोग गर्ने अभ्यास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राष्ट्रिय आर्थिक गणना, २०८२</dc:title>
  <dc:creator>sabindra maharjan</dc:creator>
  <cp:lastModifiedBy>sabindra maharjan</cp:lastModifiedBy>
  <cp:revision>264</cp:revision>
  <dcterms:created xsi:type="dcterms:W3CDTF">2025-12-12T08:42:46Z</dcterms:created>
  <dcterms:modified xsi:type="dcterms:W3CDTF">2026-04-08T12:27:52Z</dcterms:modified>
</cp:coreProperties>
</file>