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7"/>
  </p:notesMasterIdLst>
  <p:handoutMasterIdLst>
    <p:handoutMasterId r:id="rId48"/>
  </p:handoutMasterIdLst>
  <p:sldIdLst>
    <p:sldId id="256" r:id="rId2"/>
    <p:sldId id="287" r:id="rId3"/>
    <p:sldId id="330" r:id="rId4"/>
    <p:sldId id="597" r:id="rId5"/>
    <p:sldId id="598" r:id="rId6"/>
    <p:sldId id="599" r:id="rId7"/>
    <p:sldId id="600" r:id="rId8"/>
    <p:sldId id="603" r:id="rId9"/>
    <p:sldId id="604" r:id="rId10"/>
    <p:sldId id="605" r:id="rId11"/>
    <p:sldId id="606" r:id="rId12"/>
    <p:sldId id="607" r:id="rId13"/>
    <p:sldId id="608" r:id="rId14"/>
    <p:sldId id="609" r:id="rId15"/>
    <p:sldId id="610" r:id="rId16"/>
    <p:sldId id="505" r:id="rId17"/>
    <p:sldId id="541" r:id="rId18"/>
    <p:sldId id="542" r:id="rId19"/>
    <p:sldId id="586" r:id="rId20"/>
    <p:sldId id="587" r:id="rId21"/>
    <p:sldId id="588" r:id="rId22"/>
    <p:sldId id="589" r:id="rId23"/>
    <p:sldId id="550" r:id="rId24"/>
    <p:sldId id="344" r:id="rId25"/>
    <p:sldId id="476" r:id="rId26"/>
    <p:sldId id="357" r:id="rId27"/>
    <p:sldId id="478" r:id="rId28"/>
    <p:sldId id="498" r:id="rId29"/>
    <p:sldId id="363" r:id="rId30"/>
    <p:sldId id="388" r:id="rId31"/>
    <p:sldId id="366" r:id="rId32"/>
    <p:sldId id="391" r:id="rId33"/>
    <p:sldId id="393" r:id="rId34"/>
    <p:sldId id="596" r:id="rId35"/>
    <p:sldId id="368" r:id="rId36"/>
    <p:sldId id="398" r:id="rId37"/>
    <p:sldId id="395" r:id="rId38"/>
    <p:sldId id="556" r:id="rId39"/>
    <p:sldId id="396" r:id="rId40"/>
    <p:sldId id="584" r:id="rId41"/>
    <p:sldId id="582" r:id="rId42"/>
    <p:sldId id="585" r:id="rId43"/>
    <p:sldId id="350" r:id="rId44"/>
    <p:sldId id="331" r:id="rId45"/>
    <p:sldId id="373"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3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0" d="100"/>
          <a:sy n="60" d="100"/>
        </p:scale>
        <p:origin x="840" y="76"/>
      </p:cViewPr>
      <p:guideLst/>
    </p:cSldViewPr>
  </p:slideViewPr>
  <p:notesTextViewPr>
    <p:cViewPr>
      <p:scale>
        <a:sx n="1" d="1"/>
        <a:sy n="1" d="1"/>
      </p:scale>
      <p:origin x="0" y="0"/>
    </p:cViewPr>
  </p:notesTextViewPr>
  <p:notesViewPr>
    <p:cSldViewPr snapToGrid="0">
      <p:cViewPr varScale="1">
        <p:scale>
          <a:sx n="45" d="100"/>
          <a:sy n="45" d="100"/>
        </p:scale>
        <p:origin x="2760" y="6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D9F67FF-1D40-1511-2A3C-2CF0FCDF3C5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84605B1-DF6E-B563-E8E0-91AF0CB204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2226D5-6491-4FFA-81B5-9D6DBAB0CA4A}" type="datetimeFigureOut">
              <a:rPr lang="en-US" smtClean="0"/>
              <a:t>03-Apr-26</a:t>
            </a:fld>
            <a:endParaRPr lang="en-US"/>
          </a:p>
        </p:txBody>
      </p:sp>
      <p:sp>
        <p:nvSpPr>
          <p:cNvPr id="5" name="Slide Number Placeholder 4">
            <a:extLst>
              <a:ext uri="{FF2B5EF4-FFF2-40B4-BE49-F238E27FC236}">
                <a16:creationId xmlns:a16="http://schemas.microsoft.com/office/drawing/2014/main" id="{C6FE2861-BE86-BB18-80FB-55BB5CAF029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E086650-CE83-4099-A76F-BA8F7CFC481A}" type="slidenum">
              <a:rPr lang="en-US" smtClean="0"/>
              <a:t>‹#›</a:t>
            </a:fld>
            <a:endParaRPr lang="en-US"/>
          </a:p>
        </p:txBody>
      </p:sp>
    </p:spTree>
    <p:extLst>
      <p:ext uri="{BB962C8B-B14F-4D97-AF65-F5344CB8AC3E}">
        <p14:creationId xmlns:p14="http://schemas.microsoft.com/office/powerpoint/2010/main" val="94296136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9DDD02-F2F7-44D7-8363-6E1E5D3F252B}" type="datetimeFigureOut">
              <a:rPr lang="en-US" smtClean="0"/>
              <a:t>03-Apr-26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819C2-4E46-4F38-8BCA-0C83CF07799E}" type="slidenum">
              <a:rPr lang="en-US" smtClean="0"/>
              <a:t>‹#›</a:t>
            </a:fld>
            <a:endParaRPr lang="en-US"/>
          </a:p>
        </p:txBody>
      </p:sp>
    </p:spTree>
    <p:extLst>
      <p:ext uri="{BB962C8B-B14F-4D97-AF65-F5344CB8AC3E}">
        <p14:creationId xmlns:p14="http://schemas.microsoft.com/office/powerpoint/2010/main" val="69369822"/>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EA101-81F9-9C93-DAD6-2823FB51B923}"/>
              </a:ext>
            </a:extLst>
          </p:cNvPr>
          <p:cNvSpPr>
            <a:spLocks noGrp="1"/>
          </p:cNvSpPr>
          <p:nvPr>
            <p:ph type="ctrTitle" hasCustomPrompt="1"/>
          </p:nvPr>
        </p:nvSpPr>
        <p:spPr>
          <a:xfrm>
            <a:off x="1754909" y="1122363"/>
            <a:ext cx="8737600" cy="2387600"/>
          </a:xfrm>
        </p:spPr>
        <p:txBody>
          <a:bodyPr anchor="b"/>
          <a:lstStyle>
            <a:lvl1pPr algn="ctr">
              <a:defRPr sz="6000"/>
            </a:lvl1pPr>
          </a:lstStyle>
          <a:p>
            <a:r>
              <a:rPr lang="ne-NP" dirty="0"/>
              <a:t>राष्ट्रिय आर्थिक गणना</a:t>
            </a:r>
            <a:r>
              <a:rPr lang="en-US" dirty="0"/>
              <a:t>, </a:t>
            </a:r>
            <a:r>
              <a:rPr lang="ne-NP" dirty="0"/>
              <a:t>२०८२</a:t>
            </a:r>
            <a:endParaRPr lang="en-US" dirty="0"/>
          </a:p>
        </p:txBody>
      </p:sp>
      <p:sp>
        <p:nvSpPr>
          <p:cNvPr id="3" name="Subtitle 2">
            <a:extLst>
              <a:ext uri="{FF2B5EF4-FFF2-40B4-BE49-F238E27FC236}">
                <a16:creationId xmlns:a16="http://schemas.microsoft.com/office/drawing/2014/main" id="{C3A7F642-AAB6-95C2-2848-CDAB4840AC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4" name="Date Placeholder 3">
            <a:extLst>
              <a:ext uri="{FF2B5EF4-FFF2-40B4-BE49-F238E27FC236}">
                <a16:creationId xmlns:a16="http://schemas.microsoft.com/office/drawing/2014/main" id="{0C254CBB-5AAF-07DC-0439-C362332A810F}"/>
              </a:ext>
            </a:extLst>
          </p:cNvPr>
          <p:cNvSpPr>
            <a:spLocks noGrp="1"/>
          </p:cNvSpPr>
          <p:nvPr>
            <p:ph type="dt" sz="half" idx="10"/>
          </p:nvPr>
        </p:nvSpPr>
        <p:spPr/>
        <p:txBody>
          <a:bodyPr/>
          <a:lstStyle/>
          <a:p>
            <a:fld id="{D8BFD8A4-364F-42E9-908D-127D8AC2AFA8}" type="datetime1">
              <a:rPr lang="en-US" smtClean="0"/>
              <a:t>03-Apr-26</a:t>
            </a:fld>
            <a:endParaRPr lang="en-US"/>
          </a:p>
        </p:txBody>
      </p:sp>
      <p:pic>
        <p:nvPicPr>
          <p:cNvPr id="7" name="Picture 7">
            <a:extLst>
              <a:ext uri="{FF2B5EF4-FFF2-40B4-BE49-F238E27FC236}">
                <a16:creationId xmlns:a16="http://schemas.microsoft.com/office/drawing/2014/main" id="{604844DA-FCEF-0D15-FABF-0A3651583480}"/>
              </a:ext>
            </a:extLst>
          </p:cNvPr>
          <p:cNvPicPr>
            <a:picLocks noChangeAspect="1"/>
          </p:cNvPicPr>
          <p:nvPr userDrawn="1"/>
        </p:nvPicPr>
        <p:blipFill>
          <a:blip r:embed="rId2"/>
          <a:stretch>
            <a:fillRect/>
          </a:stretch>
        </p:blipFill>
        <p:spPr>
          <a:xfrm>
            <a:off x="11158194" y="53567"/>
            <a:ext cx="787362" cy="1068796"/>
          </a:xfrm>
          <a:prstGeom prst="rect">
            <a:avLst/>
          </a:prstGeom>
          <a:noFill/>
          <a:ln cap="flat">
            <a:noFill/>
          </a:ln>
        </p:spPr>
      </p:pic>
      <p:pic>
        <p:nvPicPr>
          <p:cNvPr id="1026" name="Picture 2">
            <a:extLst>
              <a:ext uri="{FF2B5EF4-FFF2-40B4-BE49-F238E27FC236}">
                <a16:creationId xmlns:a16="http://schemas.microsoft.com/office/drawing/2014/main" id="{56171F25-939D-0172-D0D1-D7F4E66182F8}"/>
              </a:ext>
            </a:extLst>
          </p:cNvPr>
          <p:cNvPicPr>
            <a:picLocks noChangeAspect="1" noChangeArrowheads="1"/>
          </p:cNvPicPr>
          <p:nvPr userDrawn="1"/>
        </p:nvPicPr>
        <p:blipFill>
          <a:blip r:embed="rId3" cstate="hqprint">
            <a:extLst>
              <a:ext uri="{28A0092B-C50C-407E-A947-70E740481C1C}">
                <a14:useLocalDpi xmlns:a14="http://schemas.microsoft.com/office/drawing/2010/main" val="0"/>
              </a:ext>
            </a:extLst>
          </a:blip>
          <a:srcRect/>
          <a:stretch>
            <a:fillRect/>
          </a:stretch>
        </p:blipFill>
        <p:spPr bwMode="auto">
          <a:xfrm>
            <a:off x="154709" y="136525"/>
            <a:ext cx="1138382" cy="9616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5716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49A76-B8A2-FBED-8E3C-1515FBD66ACB}"/>
              </a:ext>
            </a:extLst>
          </p:cNvPr>
          <p:cNvSpPr>
            <a:spLocks noGrp="1"/>
          </p:cNvSpPr>
          <p:nvPr>
            <p:ph type="title"/>
          </p:nvPr>
        </p:nvSpPr>
        <p:spPr>
          <a:xfrm>
            <a:off x="1339273" y="365125"/>
            <a:ext cx="9679710" cy="1325563"/>
          </a:xfrm>
        </p:spPr>
        <p:txBody>
          <a:bodyP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1AAE5315-D6F7-B262-C576-C46013E0CC50}"/>
              </a:ext>
            </a:extLst>
          </p:cNvPr>
          <p:cNvSpPr>
            <a:spLocks noGrp="1"/>
          </p:cNvSpPr>
          <p:nvPr>
            <p:ph idx="1"/>
          </p:nvPr>
        </p:nvSpPr>
        <p:spPr>
          <a:xfrm>
            <a:off x="637954" y="1825625"/>
            <a:ext cx="10940902" cy="4351338"/>
          </a:xfrm>
        </p:spPr>
        <p:txBody>
          <a:bodyPr/>
          <a:lstStyle>
            <a:lvl1pPr marL="0">
              <a:lnSpc>
                <a:spcPct val="100000"/>
              </a:lnSpc>
              <a:spcBef>
                <a:spcPts val="600"/>
              </a:spcBef>
              <a:defRPr sz="2800"/>
            </a:lvl1pPr>
            <a:lvl2pPr marL="0">
              <a:lnSpc>
                <a:spcPct val="100000"/>
              </a:lnSpc>
              <a:spcBef>
                <a:spcPts val="600"/>
              </a:spcBef>
              <a:defRPr sz="2800"/>
            </a:lvl2pPr>
            <a:lvl3pPr marL="0">
              <a:lnSpc>
                <a:spcPct val="100000"/>
              </a:lnSpc>
              <a:spcBef>
                <a:spcPts val="600"/>
              </a:spcBef>
              <a:defRPr sz="2800"/>
            </a:lvl3pPr>
            <a:lvl4pPr marL="0">
              <a:lnSpc>
                <a:spcPct val="100000"/>
              </a:lnSpc>
              <a:spcBef>
                <a:spcPts val="600"/>
              </a:spcBef>
              <a:defRPr sz="2800"/>
            </a:lvl4pPr>
            <a:lvl5pPr marL="0">
              <a:lnSpc>
                <a:spcPct val="100000"/>
              </a:lnSpc>
              <a:spcBef>
                <a:spcPts val="600"/>
              </a:spcBef>
              <a:defRPr sz="2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F7A874E-C211-9F81-C685-620E30215CDE}"/>
              </a:ext>
            </a:extLst>
          </p:cNvPr>
          <p:cNvSpPr>
            <a:spLocks noGrp="1"/>
          </p:cNvSpPr>
          <p:nvPr>
            <p:ph type="dt" sz="half" idx="10"/>
          </p:nvPr>
        </p:nvSpPr>
        <p:spPr/>
        <p:txBody>
          <a:bodyPr/>
          <a:lstStyle/>
          <a:p>
            <a:fld id="{311FD7F3-00FC-4D83-9D22-922B0B9362AA}" type="datetime1">
              <a:rPr lang="en-US" smtClean="0"/>
              <a:t>03-Apr-26</a:t>
            </a:fld>
            <a:endParaRPr lang="en-US"/>
          </a:p>
        </p:txBody>
      </p:sp>
      <p:sp>
        <p:nvSpPr>
          <p:cNvPr id="5" name="Footer Placeholder 4">
            <a:extLst>
              <a:ext uri="{FF2B5EF4-FFF2-40B4-BE49-F238E27FC236}">
                <a16:creationId xmlns:a16="http://schemas.microsoft.com/office/drawing/2014/main" id="{29063938-C2CB-7597-1D22-44E2EEFB7772}"/>
              </a:ext>
            </a:extLst>
          </p:cNvPr>
          <p:cNvSpPr>
            <a:spLocks noGrp="1"/>
          </p:cNvSpPr>
          <p:nvPr>
            <p:ph type="ftr" sz="quarter" idx="11"/>
          </p:nvPr>
        </p:nvSpPr>
        <p:spPr>
          <a:xfrm>
            <a:off x="3648364" y="6413500"/>
            <a:ext cx="4962236" cy="365125"/>
          </a:xfrm>
          <a:prstGeom prst="rect">
            <a:avLst/>
          </a:prstGeom>
        </p:spPr>
        <p:txBody>
          <a:bodyPr/>
          <a:lstStyle>
            <a:lvl1pPr>
              <a:defRPr b="1"/>
            </a:lvl1pPr>
          </a:lstStyle>
          <a:p>
            <a:r>
              <a:rPr lang="ne-NP" dirty="0"/>
              <a:t>“अर्थतन्त्र मापनको लागि आर्थिक गणना”</a:t>
            </a:r>
            <a:endParaRPr lang="en-US" b="1" dirty="0"/>
          </a:p>
        </p:txBody>
      </p:sp>
      <p:sp>
        <p:nvSpPr>
          <p:cNvPr id="6" name="Slide Number Placeholder 5">
            <a:extLst>
              <a:ext uri="{FF2B5EF4-FFF2-40B4-BE49-F238E27FC236}">
                <a16:creationId xmlns:a16="http://schemas.microsoft.com/office/drawing/2014/main" id="{D9FA39CC-B5F2-890B-96E8-E9388A537DF0}"/>
              </a:ext>
            </a:extLst>
          </p:cNvPr>
          <p:cNvSpPr>
            <a:spLocks noGrp="1"/>
          </p:cNvSpPr>
          <p:nvPr>
            <p:ph type="sldNum" sz="quarter" idx="12"/>
          </p:nvPr>
        </p:nvSpPr>
        <p:spPr/>
        <p:txBody>
          <a:bodyPr/>
          <a:lstStyle>
            <a:lvl1pPr>
              <a:defRPr>
                <a:latin typeface="Fontasy Himali" panose="04020500000000000000" pitchFamily="82" charset="0"/>
              </a:defRPr>
            </a:lvl1pPr>
          </a:lstStyle>
          <a:p>
            <a:fld id="{3981A1E7-FBCC-4BE9-B724-D2D87968AACE}" type="slidenum">
              <a:rPr lang="en-US" smtClean="0"/>
              <a:pPr/>
              <a:t>‹#›</a:t>
            </a:fld>
            <a:endParaRPr lang="en-US" dirty="0">
              <a:latin typeface="Fontasy Himali" panose="04020500000000000000" pitchFamily="82" charset="0"/>
            </a:endParaRPr>
          </a:p>
        </p:txBody>
      </p:sp>
      <p:pic>
        <p:nvPicPr>
          <p:cNvPr id="7" name="Picture 2">
            <a:extLst>
              <a:ext uri="{FF2B5EF4-FFF2-40B4-BE49-F238E27FC236}">
                <a16:creationId xmlns:a16="http://schemas.microsoft.com/office/drawing/2014/main" id="{DED1A772-CFB8-1195-9BC9-9B2931FCD7E6}"/>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87283" y="90806"/>
            <a:ext cx="1090272" cy="92099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8C45661D-FED6-EFA9-F1F3-535D56457004}"/>
              </a:ext>
            </a:extLst>
          </p:cNvPr>
          <p:cNvPicPr>
            <a:picLocks noChangeAspect="1"/>
          </p:cNvPicPr>
          <p:nvPr userDrawn="1"/>
        </p:nvPicPr>
        <p:blipFill>
          <a:blip r:embed="rId3"/>
          <a:stretch>
            <a:fillRect/>
          </a:stretch>
        </p:blipFill>
        <p:spPr>
          <a:xfrm>
            <a:off x="11388180" y="88025"/>
            <a:ext cx="678481" cy="920997"/>
          </a:xfrm>
          <a:prstGeom prst="rect">
            <a:avLst/>
          </a:prstGeom>
          <a:noFill/>
          <a:ln cap="flat">
            <a:noFill/>
          </a:ln>
        </p:spPr>
      </p:pic>
      <p:pic>
        <p:nvPicPr>
          <p:cNvPr id="9" name="Picture 8">
            <a:extLst>
              <a:ext uri="{FF2B5EF4-FFF2-40B4-BE49-F238E27FC236}">
                <a16:creationId xmlns:a16="http://schemas.microsoft.com/office/drawing/2014/main" id="{5E5AAB62-56BE-F456-E165-68E286978C53}"/>
              </a:ext>
            </a:extLst>
          </p:cNvPr>
          <p:cNvPicPr>
            <a:picLocks noChangeAspect="1"/>
          </p:cNvPicPr>
          <p:nvPr userDrawn="1"/>
        </p:nvPicPr>
        <p:blipFill>
          <a:blip r:embed="rId4">
            <a:alphaModFix amt="16000"/>
            <a:extLst>
              <a:ext uri="{28A0092B-C50C-407E-A947-70E740481C1C}">
                <a14:useLocalDpi xmlns:a14="http://schemas.microsoft.com/office/drawing/2010/main" val="0"/>
              </a:ext>
            </a:extLst>
          </a:blip>
          <a:stretch>
            <a:fillRect/>
          </a:stretch>
        </p:blipFill>
        <p:spPr>
          <a:xfrm>
            <a:off x="4532671" y="1846005"/>
            <a:ext cx="3716594" cy="3716594"/>
          </a:xfrm>
          <a:prstGeom prst="rect">
            <a:avLst/>
          </a:prstGeom>
          <a:effectLst>
            <a:outerShdw blurRad="50800" dist="50800" dir="5400000" algn="ctr" rotWithShape="0">
              <a:srgbClr val="000000">
                <a:alpha val="0"/>
              </a:srgbClr>
            </a:outerShdw>
          </a:effectLst>
        </p:spPr>
      </p:pic>
      <p:cxnSp>
        <p:nvCxnSpPr>
          <p:cNvPr id="11" name="Straight Connector 10">
            <a:extLst>
              <a:ext uri="{FF2B5EF4-FFF2-40B4-BE49-F238E27FC236}">
                <a16:creationId xmlns:a16="http://schemas.microsoft.com/office/drawing/2014/main" id="{C47355F6-3A1A-B5E0-46DF-8B106DE519FF}"/>
              </a:ext>
            </a:extLst>
          </p:cNvPr>
          <p:cNvCxnSpPr/>
          <p:nvPr userDrawn="1"/>
        </p:nvCxnSpPr>
        <p:spPr>
          <a:xfrm>
            <a:off x="1339273" y="1001641"/>
            <a:ext cx="9679710"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265451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0082">
              <a:schemeClr val="bg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7DE9DE-69E2-0C82-8FFC-6804A0DED9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DA8FE5C-98F7-7947-0D38-372A0E799B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CC9BD89-162D-E710-7057-801C96B3C3E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E59338-B5B6-402C-88E0-14B137813A0E}" type="datetime1">
              <a:rPr lang="en-US" smtClean="0"/>
              <a:t>03-Apr-26</a:t>
            </a:fld>
            <a:endParaRPr lang="en-US"/>
          </a:p>
        </p:txBody>
      </p:sp>
      <p:sp>
        <p:nvSpPr>
          <p:cNvPr id="5" name="Footer Placeholder 4">
            <a:extLst>
              <a:ext uri="{FF2B5EF4-FFF2-40B4-BE49-F238E27FC236}">
                <a16:creationId xmlns:a16="http://schemas.microsoft.com/office/drawing/2014/main" id="{92F7531E-C1EB-5A90-04C4-BB68C80509BE}"/>
              </a:ext>
            </a:extLst>
          </p:cNvPr>
          <p:cNvSpPr>
            <a:spLocks noGrp="1"/>
          </p:cNvSpPr>
          <p:nvPr>
            <p:ph type="ftr" sz="quarter" idx="3"/>
          </p:nvPr>
        </p:nvSpPr>
        <p:spPr>
          <a:xfrm>
            <a:off x="4038600" y="6403975"/>
            <a:ext cx="4114800" cy="365125"/>
          </a:xfrm>
          <a:prstGeom prst="rect">
            <a:avLst/>
          </a:prstGeom>
        </p:spPr>
        <p:txBody>
          <a:bodyPr vert="horz" lIns="91440" tIns="45720" rIns="91440" bIns="45720" rtlCol="0" anchor="ctr"/>
          <a:lstStyle>
            <a:lvl1pPr algn="ctr">
              <a:defRPr sz="1200" b="1">
                <a:solidFill>
                  <a:schemeClr val="tx1">
                    <a:tint val="75000"/>
                  </a:schemeClr>
                </a:solidFill>
                <a:cs typeface="Kalimati" panose="00000400000000000000" pitchFamily="2"/>
              </a:defRPr>
            </a:lvl1pPr>
          </a:lstStyle>
          <a:p>
            <a:r>
              <a:rPr lang="ne-NP" dirty="0"/>
              <a:t>“अर्थतन्त्र मापनको लागि आर्थिक गणना”</a:t>
            </a:r>
            <a:endParaRPr lang="en-US" dirty="0">
              <a:cs typeface="Kalimati" panose="00000400000000000000" pitchFamily="2"/>
            </a:endParaRPr>
          </a:p>
        </p:txBody>
      </p:sp>
      <p:sp>
        <p:nvSpPr>
          <p:cNvPr id="6" name="Slide Number Placeholder 5">
            <a:extLst>
              <a:ext uri="{FF2B5EF4-FFF2-40B4-BE49-F238E27FC236}">
                <a16:creationId xmlns:a16="http://schemas.microsoft.com/office/drawing/2014/main" id="{A23218B7-F542-4BBC-B2B7-B3F2091146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81A1E7-FBCC-4BE9-B724-D2D87968AACE}" type="slidenum">
              <a:rPr lang="en-US" smtClean="0"/>
              <a:t>‹#›</a:t>
            </a:fld>
            <a:endParaRPr lang="en-US"/>
          </a:p>
        </p:txBody>
      </p:sp>
    </p:spTree>
    <p:extLst>
      <p:ext uri="{BB962C8B-B14F-4D97-AF65-F5344CB8AC3E}">
        <p14:creationId xmlns:p14="http://schemas.microsoft.com/office/powerpoint/2010/main" val="2118438513"/>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Kalimati" panose="00000400000000000000" pitchFamily="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4.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F74DE-605E-6710-C484-79F164808DFA}"/>
              </a:ext>
            </a:extLst>
          </p:cNvPr>
          <p:cNvSpPr>
            <a:spLocks noGrp="1"/>
          </p:cNvSpPr>
          <p:nvPr>
            <p:ph type="ctrTitle"/>
          </p:nvPr>
        </p:nvSpPr>
        <p:spPr>
          <a:xfrm>
            <a:off x="1523998" y="1693591"/>
            <a:ext cx="9144000" cy="648776"/>
          </a:xfrm>
        </p:spPr>
        <p:txBody>
          <a:bodyPr>
            <a:normAutofit fontScale="90000"/>
          </a:bodyPr>
          <a:lstStyle/>
          <a:p>
            <a:r>
              <a:rPr lang="ne-NP" dirty="0"/>
              <a:t>राष्ट्रिय आर्थिक गणना</a:t>
            </a:r>
            <a:r>
              <a:rPr lang="en-US" dirty="0"/>
              <a:t>, </a:t>
            </a:r>
            <a:r>
              <a:rPr lang="ne-NP" dirty="0"/>
              <a:t>२०८२</a:t>
            </a:r>
            <a:br>
              <a:rPr lang="ne-NP" dirty="0"/>
            </a:br>
            <a:endParaRPr lang="en-US" dirty="0"/>
          </a:p>
        </p:txBody>
      </p:sp>
      <p:sp>
        <p:nvSpPr>
          <p:cNvPr id="3" name="Subtitle 2">
            <a:extLst>
              <a:ext uri="{FF2B5EF4-FFF2-40B4-BE49-F238E27FC236}">
                <a16:creationId xmlns:a16="http://schemas.microsoft.com/office/drawing/2014/main" id="{0BC05F15-4E7D-BC1B-A787-DAA09CB3877D}"/>
              </a:ext>
            </a:extLst>
          </p:cNvPr>
          <p:cNvSpPr>
            <a:spLocks noGrp="1"/>
          </p:cNvSpPr>
          <p:nvPr>
            <p:ph type="subTitle" idx="1"/>
          </p:nvPr>
        </p:nvSpPr>
        <p:spPr>
          <a:xfrm>
            <a:off x="3603522" y="5845841"/>
            <a:ext cx="4984955" cy="1118419"/>
          </a:xfrm>
        </p:spPr>
        <p:txBody>
          <a:bodyPr>
            <a:normAutofit fontScale="92500"/>
          </a:bodyPr>
          <a:lstStyle/>
          <a:p>
            <a:r>
              <a:rPr lang="ne-NP" sz="4400" dirty="0"/>
              <a:t>राष्ट्रिय तथ्याङ्क कार्यालय</a:t>
            </a:r>
          </a:p>
          <a:p>
            <a:endParaRPr lang="en-US" sz="4400" dirty="0"/>
          </a:p>
        </p:txBody>
      </p:sp>
      <p:pic>
        <p:nvPicPr>
          <p:cNvPr id="6" name="Picture 5">
            <a:extLst>
              <a:ext uri="{FF2B5EF4-FFF2-40B4-BE49-F238E27FC236}">
                <a16:creationId xmlns:a16="http://schemas.microsoft.com/office/drawing/2014/main" id="{57BA7E85-9929-1901-65FA-906A3A235C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2671" y="1846005"/>
            <a:ext cx="3716594" cy="3716594"/>
          </a:xfrm>
          <a:prstGeom prst="rect">
            <a:avLst/>
          </a:prstGeom>
        </p:spPr>
      </p:pic>
    </p:spTree>
    <p:extLst>
      <p:ext uri="{BB962C8B-B14F-4D97-AF65-F5344CB8AC3E}">
        <p14:creationId xmlns:p14="http://schemas.microsoft.com/office/powerpoint/2010/main" val="16288294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B9C651-7D2D-C7C2-7C58-515EDE3B8E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37CB4A-9642-29B5-E83C-20CB1F223D75}"/>
              </a:ext>
            </a:extLst>
          </p:cNvPr>
          <p:cNvSpPr>
            <a:spLocks noGrp="1"/>
          </p:cNvSpPr>
          <p:nvPr>
            <p:ph type="title"/>
          </p:nvPr>
        </p:nvSpPr>
        <p:spPr>
          <a:xfrm>
            <a:off x="2016760" y="79375"/>
            <a:ext cx="8757919" cy="870903"/>
          </a:xfrm>
        </p:spPr>
        <p:txBody>
          <a:bodyPr>
            <a:noAutofit/>
          </a:bodyPr>
          <a:lstStyle/>
          <a:p>
            <a:pPr algn="ctr"/>
            <a:r>
              <a:rPr lang="en-US" b="1" dirty="0">
                <a:solidFill>
                  <a:schemeClr val="accent1"/>
                </a:solidFill>
              </a:rPr>
              <a:t/>
            </a:r>
            <a:br>
              <a:rPr lang="en-US" b="1" dirty="0">
                <a:solidFill>
                  <a:schemeClr val="accent1"/>
                </a:solidFill>
              </a:rPr>
            </a:br>
            <a:r>
              <a:rPr lang="ne-NP" b="1" dirty="0">
                <a:solidFill>
                  <a:schemeClr val="accent1"/>
                </a:solidFill>
              </a:rPr>
              <a:t>मुख्य प्रश्नावलीको खण्ड </a:t>
            </a:r>
            <a:r>
              <a:rPr lang="en-US" b="1" dirty="0">
                <a:solidFill>
                  <a:schemeClr val="accent1"/>
                </a:solidFill>
              </a:rPr>
              <a:t>2</a:t>
            </a:r>
            <a:r>
              <a:rPr lang="en-US" dirty="0"/>
              <a:t/>
            </a:r>
            <a:br>
              <a:rPr lang="en-US" dirty="0"/>
            </a:br>
            <a:endParaRPr lang="en-US" sz="4000" b="1" dirty="0"/>
          </a:p>
        </p:txBody>
      </p:sp>
      <p:sp>
        <p:nvSpPr>
          <p:cNvPr id="3" name="Content Placeholder 2">
            <a:extLst>
              <a:ext uri="{FF2B5EF4-FFF2-40B4-BE49-F238E27FC236}">
                <a16:creationId xmlns:a16="http://schemas.microsoft.com/office/drawing/2014/main" id="{4F1AA5A3-538D-ECAF-BB3E-2FBF12FFF76C}"/>
              </a:ext>
            </a:extLst>
          </p:cNvPr>
          <p:cNvSpPr>
            <a:spLocks noGrp="1"/>
          </p:cNvSpPr>
          <p:nvPr>
            <p:ph idx="1"/>
          </p:nvPr>
        </p:nvSpPr>
        <p:spPr>
          <a:xfrm>
            <a:off x="160828" y="950278"/>
            <a:ext cx="5935172" cy="5621972"/>
          </a:xfrm>
        </p:spPr>
        <p:txBody>
          <a:bodyPr>
            <a:noAutofit/>
          </a:bodyPr>
          <a:lstStyle/>
          <a:p>
            <a:pPr indent="0" algn="just">
              <a:spcBef>
                <a:spcPts val="1200"/>
              </a:spcBef>
              <a:buNone/>
            </a:pPr>
            <a:r>
              <a:rPr lang="ne-NP" sz="2400" b="1" dirty="0"/>
              <a:t>NSIC कोड पहिचान गर्ने विधि</a:t>
            </a:r>
            <a:r>
              <a:rPr lang="en-US" sz="2400" b="1" dirty="0"/>
              <a:t>… </a:t>
            </a:r>
          </a:p>
          <a:p>
            <a:pPr marL="0" lvl="0" indent="0" algn="just">
              <a:spcBef>
                <a:spcPts val="1200"/>
              </a:spcBef>
              <a:buNone/>
            </a:pPr>
            <a:r>
              <a:rPr lang="ne-NP" sz="2000" b="1" dirty="0">
                <a:highlight>
                  <a:srgbClr val="FFFF00"/>
                </a:highlight>
              </a:rPr>
              <a:t>खण्ड (</a:t>
            </a:r>
            <a:r>
              <a:rPr lang="en-US" sz="2000" b="1" dirty="0">
                <a:highlight>
                  <a:srgbClr val="FFFF00"/>
                </a:highlight>
              </a:rPr>
              <a:t>Section) </a:t>
            </a:r>
            <a:r>
              <a:rPr lang="ne-NP" sz="2000" b="1" dirty="0">
                <a:highlight>
                  <a:srgbClr val="FFFF00"/>
                </a:highlight>
              </a:rPr>
              <a:t>पहिचान: </a:t>
            </a:r>
          </a:p>
          <a:p>
            <a:pPr marL="457200" lvl="0" indent="-457200" algn="just">
              <a:spcBef>
                <a:spcPts val="1200"/>
              </a:spcBef>
              <a:buFont typeface="Wingdings" panose="05000000000000000000" pitchFamily="2" charset="2"/>
              <a:buChar char="Ø"/>
            </a:pPr>
            <a:r>
              <a:rPr lang="ne-NP" sz="2000" dirty="0"/>
              <a:t>पहिले प्रतिष्ठानको आर्थिक क्रियाकलापको व्यापक क्षेत्र छान्नुहोस् | (जस्तै: </a:t>
            </a:r>
            <a:r>
              <a:rPr lang="en-US" sz="2000" dirty="0"/>
              <a:t>Section C - </a:t>
            </a:r>
            <a:r>
              <a:rPr lang="ne-NP" sz="2000" dirty="0"/>
              <a:t>उत्पादन)। </a:t>
            </a:r>
          </a:p>
          <a:p>
            <a:pPr marL="0" indent="0" algn="just">
              <a:spcBef>
                <a:spcPts val="1200"/>
              </a:spcBef>
              <a:buNone/>
            </a:pPr>
            <a:r>
              <a:rPr lang="ne-NP" sz="2000" b="1" dirty="0">
                <a:highlight>
                  <a:srgbClr val="FFFF00"/>
                </a:highlight>
              </a:rPr>
              <a:t>डिभिजन (</a:t>
            </a:r>
            <a:r>
              <a:rPr lang="en-US" sz="2000" b="1" dirty="0">
                <a:highlight>
                  <a:srgbClr val="FFFF00"/>
                </a:highlight>
              </a:rPr>
              <a:t>Division) </a:t>
            </a:r>
            <a:r>
              <a:rPr lang="ne-NP" sz="2000" b="1" dirty="0">
                <a:highlight>
                  <a:srgbClr val="FFFF00"/>
                </a:highlight>
              </a:rPr>
              <a:t>पहिचान :</a:t>
            </a:r>
            <a:r>
              <a:rPr lang="ne-NP" sz="2000" dirty="0">
                <a:highlight>
                  <a:srgbClr val="FFFF00"/>
                </a:highlight>
              </a:rPr>
              <a:t>  </a:t>
            </a:r>
          </a:p>
          <a:p>
            <a:pPr marL="457200" indent="-457200" algn="just">
              <a:spcBef>
                <a:spcPts val="1200"/>
              </a:spcBef>
              <a:buFont typeface="Wingdings" panose="05000000000000000000" pitchFamily="2" charset="2"/>
              <a:buChar char="Ø"/>
            </a:pPr>
            <a:r>
              <a:rPr lang="ne-NP" sz="2000" dirty="0"/>
              <a:t>प्रतिष्ठानले संचालन गरेको आर्थिक क्रियाकलापको व्यापक क्षेत्र अर्थात् खण्ड पहिचान </a:t>
            </a:r>
            <a:r>
              <a:rPr lang="ne-NP" sz="2000" dirty="0" smtClean="0"/>
              <a:t>गरेपछि </a:t>
            </a:r>
            <a:r>
              <a:rPr lang="ne-NP" sz="2000" dirty="0"/>
              <a:t>त्यसभित्रको मुख्य </a:t>
            </a:r>
            <a:r>
              <a:rPr lang="ne-NP" sz="2000" b="1" dirty="0"/>
              <a:t>डिभिजन </a:t>
            </a:r>
            <a:r>
              <a:rPr lang="ne-NP" sz="2000" dirty="0"/>
              <a:t>पहिचान गर्नुहोस् (जस्तै: </a:t>
            </a:r>
            <a:r>
              <a:rPr lang="en-US" sz="2000" dirty="0"/>
              <a:t>Division </a:t>
            </a:r>
            <a:r>
              <a:rPr lang="ne-NP" sz="2000" dirty="0"/>
              <a:t>१० - खाद्य पदार्थ उत्पादन)।</a:t>
            </a:r>
          </a:p>
          <a:p>
            <a:pPr marL="0" indent="0" algn="just">
              <a:spcBef>
                <a:spcPts val="1200"/>
              </a:spcBef>
              <a:buNone/>
            </a:pPr>
            <a:r>
              <a:rPr lang="ne-NP" sz="2000" b="1" dirty="0">
                <a:highlight>
                  <a:srgbClr val="FFFF00"/>
                </a:highlight>
              </a:rPr>
              <a:t>समूह (</a:t>
            </a:r>
            <a:r>
              <a:rPr lang="en-US" sz="2000" b="1" dirty="0">
                <a:highlight>
                  <a:srgbClr val="FFFF00"/>
                </a:highlight>
              </a:rPr>
              <a:t>Group) </a:t>
            </a:r>
            <a:r>
              <a:rPr lang="ne-NP" sz="2000" b="1" dirty="0">
                <a:highlight>
                  <a:srgbClr val="FFFF00"/>
                </a:highlight>
              </a:rPr>
              <a:t>पहिचान :</a:t>
            </a:r>
            <a:r>
              <a:rPr lang="ne-NP" sz="2000" dirty="0">
                <a:highlight>
                  <a:srgbClr val="FFFF00"/>
                </a:highlight>
              </a:rPr>
              <a:t>  </a:t>
            </a:r>
            <a:endParaRPr lang="en-US" sz="2000" dirty="0">
              <a:highlight>
                <a:srgbClr val="FFFF00"/>
              </a:highlight>
            </a:endParaRPr>
          </a:p>
          <a:p>
            <a:pPr marL="457200" indent="-457200" algn="just">
              <a:spcBef>
                <a:spcPts val="1200"/>
              </a:spcBef>
              <a:buFont typeface="Wingdings" panose="05000000000000000000" pitchFamily="2" charset="2"/>
              <a:buChar char="Ø"/>
            </a:pPr>
            <a:r>
              <a:rPr lang="ne-NP" sz="2000" dirty="0"/>
              <a:t>प्रतिष्ठानले संचालन गरेको आर्थिक क्रियाकलापको खण्ड अन्तर्गतको  </a:t>
            </a:r>
            <a:r>
              <a:rPr lang="ne-NP" sz="2000" b="1" dirty="0"/>
              <a:t>डिभिजन </a:t>
            </a:r>
            <a:r>
              <a:rPr lang="ne-NP" sz="2000" dirty="0"/>
              <a:t>पहिचान </a:t>
            </a:r>
            <a:r>
              <a:rPr lang="ne-NP" sz="2000" dirty="0" smtClean="0"/>
              <a:t>गरेपछि </a:t>
            </a:r>
            <a:r>
              <a:rPr lang="ne-NP" sz="2000" dirty="0"/>
              <a:t>अझ भित्र गएर विशिष्ट </a:t>
            </a:r>
            <a:r>
              <a:rPr lang="ne-NP" sz="2000" b="1" dirty="0"/>
              <a:t>समूह</a:t>
            </a:r>
            <a:r>
              <a:rPr lang="ne-NP" sz="2000" dirty="0"/>
              <a:t> पहिचान गर्नुहोस् (जस्तै: </a:t>
            </a:r>
            <a:r>
              <a:rPr lang="en-US" sz="2000" dirty="0"/>
              <a:t>Group </a:t>
            </a:r>
            <a:r>
              <a:rPr lang="ne-NP" sz="2000" dirty="0"/>
              <a:t>१०७ - अन्य खाद्य पदार्थ)।</a:t>
            </a:r>
          </a:p>
          <a:p>
            <a:pPr algn="just">
              <a:spcBef>
                <a:spcPts val="1200"/>
              </a:spcBef>
              <a:buFont typeface="Wingdings" panose="05000000000000000000" pitchFamily="2" charset="2"/>
              <a:buChar char="Ø"/>
            </a:pPr>
            <a:endParaRPr lang="en-US" sz="2000" dirty="0"/>
          </a:p>
        </p:txBody>
      </p:sp>
      <p:sp>
        <p:nvSpPr>
          <p:cNvPr id="4" name="Footer Placeholder 3">
            <a:extLst>
              <a:ext uri="{FF2B5EF4-FFF2-40B4-BE49-F238E27FC236}">
                <a16:creationId xmlns:a16="http://schemas.microsoft.com/office/drawing/2014/main" id="{5BC50CD9-7140-5134-32F6-7DFBAA719A9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5551C737-6F23-1125-7523-52F4787326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0640E10B-AD69-636C-F15A-78C92D782FCD}"/>
              </a:ext>
            </a:extLst>
          </p:cNvPr>
          <p:cNvSpPr txBox="1">
            <a:spLocks/>
          </p:cNvSpPr>
          <p:nvPr/>
        </p:nvSpPr>
        <p:spPr>
          <a:xfrm>
            <a:off x="6535651" y="950277"/>
            <a:ext cx="5504642" cy="5885497"/>
          </a:xfrm>
          <a:prstGeom prst="rect">
            <a:avLst/>
          </a:prstGeom>
        </p:spPr>
        <p:txBody>
          <a:bodyPr vert="horz" lIns="91440" tIns="45720" rIns="91440" bIns="45720" rtlCol="0">
            <a:noAutofit/>
          </a:bodyPr>
          <a:lstStyle>
            <a:lvl1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2pPr>
            <a:lvl3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3pPr>
            <a:lvl4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4pPr>
            <a:lvl5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just">
              <a:lnSpc>
                <a:spcPct val="120000"/>
              </a:lnSpc>
              <a:buNone/>
            </a:pPr>
            <a:r>
              <a:rPr lang="ne-NP" sz="2000" b="1" dirty="0">
                <a:highlight>
                  <a:srgbClr val="FFFF00"/>
                </a:highlight>
              </a:rPr>
              <a:t>वर्ग (</a:t>
            </a:r>
            <a:r>
              <a:rPr lang="en-US" sz="2000" b="1" dirty="0">
                <a:highlight>
                  <a:srgbClr val="FFFF00"/>
                </a:highlight>
              </a:rPr>
              <a:t>Class/4-digit)</a:t>
            </a:r>
            <a:r>
              <a:rPr lang="ne-NP" sz="2000" b="1" dirty="0">
                <a:highlight>
                  <a:srgbClr val="FFFF00"/>
                </a:highlight>
              </a:rPr>
              <a:t> पहिचान </a:t>
            </a:r>
            <a:r>
              <a:rPr lang="en-US" sz="2000" b="1" dirty="0">
                <a:highlight>
                  <a:srgbClr val="FFFF00"/>
                </a:highlight>
              </a:rPr>
              <a:t>:</a:t>
            </a:r>
            <a:r>
              <a:rPr lang="en-US" sz="2000" dirty="0">
                <a:highlight>
                  <a:srgbClr val="FFFF00"/>
                </a:highlight>
              </a:rPr>
              <a:t> </a:t>
            </a:r>
          </a:p>
          <a:p>
            <a:pPr marL="457200" indent="-457200" algn="just">
              <a:lnSpc>
                <a:spcPct val="120000"/>
              </a:lnSpc>
              <a:spcBef>
                <a:spcPts val="1200"/>
              </a:spcBef>
              <a:buFont typeface="Wingdings" panose="05000000000000000000" pitchFamily="2" charset="2"/>
              <a:buChar char="Ø"/>
            </a:pPr>
            <a:r>
              <a:rPr lang="ne-NP" sz="2000" b="1" dirty="0"/>
              <a:t>डिभिजन र समूह </a:t>
            </a:r>
            <a:r>
              <a:rPr lang="ne-NP" sz="2000" dirty="0"/>
              <a:t>पहिचान </a:t>
            </a:r>
            <a:r>
              <a:rPr lang="ne-NP" sz="2000" dirty="0" smtClean="0"/>
              <a:t>गरेपछि </a:t>
            </a:r>
            <a:r>
              <a:rPr lang="ne-NP" sz="2000" dirty="0"/>
              <a:t>यो भन्दा पनि अझ </a:t>
            </a:r>
            <a:r>
              <a:rPr lang="ne-NP" sz="2000" dirty="0" smtClean="0"/>
              <a:t>विस्तृत </a:t>
            </a:r>
            <a:r>
              <a:rPr lang="ne-NP" sz="2000" dirty="0"/>
              <a:t>4 अंकको बर्ग पहिचान गर्नुहोस र ठ्याक्कै मिल्ने ४-अङ्कको कोड रोज्नुहोस् (जस्तै: १०७२ - चिनी उत्पादन)। </a:t>
            </a:r>
            <a:endParaRPr lang="en-US" sz="2000" dirty="0"/>
          </a:p>
          <a:p>
            <a:pPr marL="457200" indent="-457200" algn="just">
              <a:lnSpc>
                <a:spcPct val="120000"/>
              </a:lnSpc>
              <a:spcBef>
                <a:spcPts val="1200"/>
              </a:spcBef>
              <a:buFont typeface="Wingdings" panose="05000000000000000000" pitchFamily="2" charset="2"/>
              <a:buChar char="Ø"/>
            </a:pPr>
            <a:r>
              <a:rPr lang="ne-NP" sz="2000" dirty="0"/>
              <a:t>यस 4 अंकको आर्थिक क्रियाकलापको </a:t>
            </a:r>
            <a:r>
              <a:rPr lang="ne-NP" sz="2000" dirty="0">
                <a:solidFill>
                  <a:srgbClr val="0070C0"/>
                </a:solidFill>
              </a:rPr>
              <a:t>वर्गीकरण</a:t>
            </a:r>
            <a:r>
              <a:rPr lang="ne-NP" sz="2000" dirty="0"/>
              <a:t>मा एक वा एक भन्दा धेरै आर्थिक क्रियाकलापहरुको विवरण रहेको हुन्छ</a:t>
            </a:r>
            <a:endParaRPr lang="en-US" sz="2000" dirty="0"/>
          </a:p>
          <a:p>
            <a:pPr marL="457200" indent="-457200" algn="just">
              <a:lnSpc>
                <a:spcPct val="120000"/>
              </a:lnSpc>
              <a:spcBef>
                <a:spcPts val="1200"/>
              </a:spcBef>
              <a:buFont typeface="Wingdings" panose="05000000000000000000" pitchFamily="2" charset="2"/>
              <a:buChar char="Ø"/>
            </a:pPr>
            <a:r>
              <a:rPr lang="ne-NP" sz="2000" dirty="0" smtClean="0"/>
              <a:t>जस्तैः </a:t>
            </a:r>
            <a:r>
              <a:rPr lang="ne-NP" sz="2000" dirty="0"/>
              <a:t>उखुको रस प्रशोधन गरी </a:t>
            </a:r>
            <a:r>
              <a:rPr lang="ne-NP" sz="2000"/>
              <a:t>गुडको </a:t>
            </a:r>
            <a:r>
              <a:rPr lang="ne-NP" sz="2000" smtClean="0"/>
              <a:t>उत्पादन; </a:t>
            </a:r>
            <a:r>
              <a:rPr lang="ne-NP" sz="2000" dirty="0"/>
              <a:t>चिनीको उत्पादन) </a:t>
            </a:r>
            <a:endParaRPr lang="en-US" sz="2000" dirty="0"/>
          </a:p>
          <a:p>
            <a:pPr marL="457200" indent="-457200" algn="just">
              <a:lnSpc>
                <a:spcPct val="120000"/>
              </a:lnSpc>
              <a:spcBef>
                <a:spcPts val="1200"/>
              </a:spcBef>
              <a:buFont typeface="Wingdings" panose="05000000000000000000" pitchFamily="2" charset="2"/>
              <a:buChar char="Ø"/>
            </a:pPr>
            <a:r>
              <a:rPr lang="ne-NP" sz="2000" dirty="0"/>
              <a:t>विवरणहरु </a:t>
            </a:r>
            <a:r>
              <a:rPr lang="ne-NP" sz="2000" dirty="0" smtClean="0"/>
              <a:t>विस्तृत </a:t>
            </a:r>
            <a:r>
              <a:rPr lang="ne-NP" sz="2000" dirty="0"/>
              <a:t>अध्ययन गरेर यदि प्रतिष्ठानको  क्रियाकलाप उक्त 4 डिजिट आर्थिक क्रियाकलापको विवरणसंग ठ्याक्कै मिल्ने वा मिल्दो पाइए </a:t>
            </a:r>
            <a:r>
              <a:rPr lang="ne-NP" sz="2000" dirty="0" smtClean="0"/>
              <a:t>यकिन </a:t>
            </a:r>
            <a:r>
              <a:rPr lang="ne-NP" sz="2000" dirty="0"/>
              <a:t>गरि उक्त कोड </a:t>
            </a:r>
            <a:r>
              <a:rPr lang="ne-NP" sz="2000" dirty="0" smtClean="0"/>
              <a:t>लेख्नुपर्दछ</a:t>
            </a:r>
            <a:endParaRPr lang="en-US" sz="2000" dirty="0"/>
          </a:p>
        </p:txBody>
      </p:sp>
    </p:spTree>
    <p:extLst>
      <p:ext uri="{BB962C8B-B14F-4D97-AF65-F5344CB8AC3E}">
        <p14:creationId xmlns:p14="http://schemas.microsoft.com/office/powerpoint/2010/main" val="182802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15EAB-D649-66E0-5E36-BAF0779112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C77AAC-56E8-2467-2B8F-F242B9C8719F}"/>
              </a:ext>
            </a:extLst>
          </p:cNvPr>
          <p:cNvSpPr>
            <a:spLocks noGrp="1"/>
          </p:cNvSpPr>
          <p:nvPr>
            <p:ph type="title"/>
          </p:nvPr>
        </p:nvSpPr>
        <p:spPr>
          <a:xfrm>
            <a:off x="1936750" y="169228"/>
            <a:ext cx="8757919" cy="870903"/>
          </a:xfrm>
        </p:spPr>
        <p:txBody>
          <a:bodyPr>
            <a:normAutofit fontScale="90000"/>
          </a:bodyPr>
          <a:lstStyle/>
          <a:p>
            <a:pPr algn="ctr"/>
            <a:r>
              <a:rPr lang="en-US" b="1" dirty="0">
                <a:solidFill>
                  <a:schemeClr val="accent1"/>
                </a:solidFill>
              </a:rPr>
              <a:t/>
            </a:r>
            <a:br>
              <a:rPr lang="en-US" b="1" dirty="0">
                <a:solidFill>
                  <a:schemeClr val="accent1"/>
                </a:solidFill>
              </a:rPr>
            </a:br>
            <a:r>
              <a:rPr lang="ne-NP" b="1" dirty="0">
                <a:solidFill>
                  <a:schemeClr val="accent1"/>
                </a:solidFill>
              </a:rPr>
              <a:t>मुख्य प्रश्नावलीको खण्ड </a:t>
            </a:r>
            <a:r>
              <a:rPr lang="en-US" b="1" dirty="0">
                <a:solidFill>
                  <a:schemeClr val="accent1"/>
                </a:solidFill>
              </a:rPr>
              <a:t>2</a:t>
            </a:r>
            <a:r>
              <a:rPr lang="en-US" dirty="0"/>
              <a:t/>
            </a:r>
            <a:br>
              <a:rPr lang="en-US" dirty="0"/>
            </a:br>
            <a:endParaRPr lang="en-US" sz="4000" b="1" dirty="0"/>
          </a:p>
        </p:txBody>
      </p:sp>
      <p:sp>
        <p:nvSpPr>
          <p:cNvPr id="3" name="Content Placeholder 2">
            <a:extLst>
              <a:ext uri="{FF2B5EF4-FFF2-40B4-BE49-F238E27FC236}">
                <a16:creationId xmlns:a16="http://schemas.microsoft.com/office/drawing/2014/main" id="{E1FD4B58-A4D1-1103-F3E8-16AF08E17B55}"/>
              </a:ext>
            </a:extLst>
          </p:cNvPr>
          <p:cNvSpPr>
            <a:spLocks noGrp="1"/>
          </p:cNvSpPr>
          <p:nvPr>
            <p:ph idx="1"/>
          </p:nvPr>
        </p:nvSpPr>
        <p:spPr>
          <a:xfrm>
            <a:off x="0" y="1040130"/>
            <a:ext cx="11955780" cy="5554979"/>
          </a:xfrm>
        </p:spPr>
        <p:txBody>
          <a:bodyPr>
            <a:normAutofit fontScale="77500" lnSpcReduction="20000"/>
          </a:bodyPr>
          <a:lstStyle/>
          <a:p>
            <a:pPr indent="0" algn="just">
              <a:lnSpc>
                <a:spcPct val="150000"/>
              </a:lnSpc>
              <a:spcBef>
                <a:spcPts val="0"/>
              </a:spcBef>
              <a:buNone/>
            </a:pPr>
            <a:r>
              <a:rPr lang="ne-NP" sz="3600" b="1" dirty="0"/>
              <a:t>NSIC कोड पहिचान गर्ने विधि</a:t>
            </a:r>
            <a:r>
              <a:rPr lang="en-US" sz="3600" b="1" dirty="0"/>
              <a:t>… </a:t>
            </a:r>
          </a:p>
          <a:p>
            <a:pPr marL="457200" lvl="0" indent="-457200" algn="just">
              <a:lnSpc>
                <a:spcPct val="150000"/>
              </a:lnSpc>
              <a:spcBef>
                <a:spcPts val="0"/>
              </a:spcBef>
              <a:buFont typeface="Wingdings" panose="05000000000000000000" pitchFamily="2" charset="2"/>
              <a:buChar char="Ø"/>
            </a:pPr>
            <a:r>
              <a:rPr lang="ne-NP" dirty="0">
                <a:solidFill>
                  <a:srgbClr val="002060"/>
                </a:solidFill>
              </a:rPr>
              <a:t>आर्थिक गणनाको क्रममा गणकसँग एउटा </a:t>
            </a:r>
            <a:r>
              <a:rPr lang="en-US" b="1" dirty="0">
                <a:solidFill>
                  <a:srgbClr val="002060"/>
                </a:solidFill>
              </a:rPr>
              <a:t>NSIC</a:t>
            </a:r>
            <a:r>
              <a:rPr lang="ne-NP" b="1" dirty="0">
                <a:solidFill>
                  <a:srgbClr val="002060"/>
                </a:solidFill>
              </a:rPr>
              <a:t> को संक्षिप्त पुस्तिका (</a:t>
            </a:r>
            <a:r>
              <a:rPr lang="en-US" b="1" dirty="0">
                <a:solidFill>
                  <a:srgbClr val="002060"/>
                </a:solidFill>
              </a:rPr>
              <a:t>Brief Manual)</a:t>
            </a:r>
            <a:r>
              <a:rPr lang="en-US" dirty="0">
                <a:solidFill>
                  <a:srgbClr val="002060"/>
                </a:solidFill>
              </a:rPr>
              <a:t> </a:t>
            </a:r>
            <a:r>
              <a:rPr lang="ne-NP" dirty="0">
                <a:solidFill>
                  <a:srgbClr val="002060"/>
                </a:solidFill>
              </a:rPr>
              <a:t>को डिजिटल (</a:t>
            </a:r>
            <a:r>
              <a:rPr lang="en-US" dirty="0">
                <a:solidFill>
                  <a:srgbClr val="002060"/>
                </a:solidFill>
              </a:rPr>
              <a:t>PDF, HTML)</a:t>
            </a:r>
            <a:r>
              <a:rPr lang="ne-NP" dirty="0">
                <a:solidFill>
                  <a:srgbClr val="002060"/>
                </a:solidFill>
              </a:rPr>
              <a:t> र हार्डकपि पुस्तक हुनेछ</a:t>
            </a:r>
            <a:endParaRPr lang="en-US" dirty="0">
              <a:solidFill>
                <a:srgbClr val="002060"/>
              </a:solidFill>
            </a:endParaRPr>
          </a:p>
          <a:p>
            <a:pPr marL="457200" lvl="0" indent="-457200" algn="just">
              <a:lnSpc>
                <a:spcPct val="150000"/>
              </a:lnSpc>
              <a:spcBef>
                <a:spcPts val="0"/>
              </a:spcBef>
              <a:buFont typeface="Wingdings" panose="05000000000000000000" pitchFamily="2" charset="2"/>
              <a:buChar char="Ø"/>
            </a:pPr>
            <a:r>
              <a:rPr lang="ne-NP" dirty="0"/>
              <a:t>यदि </a:t>
            </a:r>
            <a:r>
              <a:rPr lang="ne-NP" b="1" dirty="0"/>
              <a:t>डिजिटल पुस्तक </a:t>
            </a:r>
            <a:r>
              <a:rPr lang="ne-NP" b="1" dirty="0">
                <a:solidFill>
                  <a:srgbClr val="0070C0"/>
                </a:solidFill>
              </a:rPr>
              <a:t>वा एप्लिकेसन </a:t>
            </a:r>
            <a:r>
              <a:rPr lang="ne-NP" b="1" dirty="0"/>
              <a:t>प्रयोग</a:t>
            </a:r>
            <a:r>
              <a:rPr lang="ne-NP" dirty="0"/>
              <a:t> गर्ने हो भने युनिकोडको नेपाली रोमन अक्षर अनुसार </a:t>
            </a:r>
            <a:r>
              <a:rPr lang="en-US" dirty="0"/>
              <a:t>Find</a:t>
            </a:r>
            <a:r>
              <a:rPr lang="ne-NP" dirty="0"/>
              <a:t> </a:t>
            </a:r>
            <a:r>
              <a:rPr lang="en-US" dirty="0"/>
              <a:t>index</a:t>
            </a:r>
            <a:r>
              <a:rPr lang="ne-NP" dirty="0"/>
              <a:t> वा search बाट आर्थिक क्रियाकलापको मुख्य उत्पादनको अक्षर टाइप गरि पत्ता लगाउन सकिन्छ जस्तै “जुत्ता उत्पादन” हो भने  </a:t>
            </a:r>
            <a:r>
              <a:rPr lang="en-US" dirty="0"/>
              <a:t>'</a:t>
            </a:r>
            <a:r>
              <a:rPr lang="ne-NP" dirty="0"/>
              <a:t>जु </a:t>
            </a:r>
            <a:r>
              <a:rPr lang="en-US" dirty="0"/>
              <a:t>' </a:t>
            </a:r>
            <a:r>
              <a:rPr lang="ne-NP" dirty="0"/>
              <a:t>वा </a:t>
            </a:r>
            <a:r>
              <a:rPr lang="en-US" dirty="0"/>
              <a:t>'Ju' </a:t>
            </a:r>
            <a:r>
              <a:rPr lang="ne-NP" dirty="0"/>
              <a:t>बाट </a:t>
            </a:r>
            <a:r>
              <a:rPr lang="en-US" dirty="0"/>
              <a:t>'</a:t>
            </a:r>
            <a:r>
              <a:rPr lang="ne-NP" dirty="0"/>
              <a:t>जुत्ता</a:t>
            </a:r>
            <a:r>
              <a:rPr lang="en-US" dirty="0"/>
              <a:t>'</a:t>
            </a:r>
            <a:r>
              <a:rPr lang="ne-NP" dirty="0"/>
              <a:t> टाइप गर्ने |</a:t>
            </a:r>
            <a:r>
              <a:rPr lang="en-US" dirty="0"/>
              <a:t> </a:t>
            </a:r>
            <a:r>
              <a:rPr lang="ne-NP" dirty="0"/>
              <a:t>यसरी टाइप गर्दा </a:t>
            </a:r>
            <a:r>
              <a:rPr lang="ne-NP" dirty="0">
                <a:solidFill>
                  <a:srgbClr val="002060"/>
                </a:solidFill>
              </a:rPr>
              <a:t>उक्त डिजिटल डकुमेन्ट भरि “जुत्ता” हाइलाइट वा </a:t>
            </a:r>
            <a:r>
              <a:rPr lang="ne-NP" dirty="0">
                <a:solidFill>
                  <a:srgbClr val="0070C0"/>
                </a:solidFill>
              </a:rPr>
              <a:t>select</a:t>
            </a:r>
            <a:r>
              <a:rPr lang="ne-NP" dirty="0">
                <a:solidFill>
                  <a:srgbClr val="002060"/>
                </a:solidFill>
              </a:rPr>
              <a:t>  हुँदै जान्छ र अध्ययन गरि मिल्दो क्रियाकलाप पहिचान </a:t>
            </a:r>
            <a:r>
              <a:rPr lang="ne-NP" dirty="0" smtClean="0">
                <a:solidFill>
                  <a:srgbClr val="002060"/>
                </a:solidFill>
              </a:rPr>
              <a:t>गर्नुपर्छ </a:t>
            </a:r>
            <a:r>
              <a:rPr lang="ne-NP" dirty="0">
                <a:solidFill>
                  <a:srgbClr val="002060"/>
                </a:solidFill>
              </a:rPr>
              <a:t>|</a:t>
            </a:r>
          </a:p>
          <a:p>
            <a:pPr marL="457200" lvl="0" indent="-457200" algn="just">
              <a:lnSpc>
                <a:spcPct val="130000"/>
              </a:lnSpc>
              <a:spcBef>
                <a:spcPts val="600"/>
              </a:spcBef>
              <a:buFont typeface="Wingdings" panose="05000000000000000000" pitchFamily="2" charset="2"/>
              <a:buChar char="Ø"/>
            </a:pPr>
            <a:r>
              <a:rPr lang="ne-NP" dirty="0"/>
              <a:t>यदि </a:t>
            </a:r>
            <a:r>
              <a:rPr lang="ne-NP" b="1" dirty="0"/>
              <a:t>हार्डकपि पुस्तक प्रयोग</a:t>
            </a:r>
            <a:r>
              <a:rPr lang="ne-NP" dirty="0"/>
              <a:t> गरिएको भए प्रतिष्ठानको आर्थिक क्रियाकलापको क्रमशः खण्ड, डिभिजन</a:t>
            </a:r>
            <a:r>
              <a:rPr lang="en-US" dirty="0"/>
              <a:t>,</a:t>
            </a:r>
            <a:r>
              <a:rPr lang="ne-NP" dirty="0"/>
              <a:t> समुह र बर्ग अध्ययन गरि वास्तविक कोड निर्क्यौल </a:t>
            </a:r>
            <a:r>
              <a:rPr lang="ne-NP" dirty="0" smtClean="0"/>
              <a:t>गर्नुपर्दछ </a:t>
            </a:r>
            <a:endParaRPr lang="en-US" dirty="0"/>
          </a:p>
          <a:p>
            <a:pPr marL="457200" lvl="0" indent="-457200" algn="just">
              <a:lnSpc>
                <a:spcPct val="130000"/>
              </a:lnSpc>
              <a:spcBef>
                <a:spcPts val="600"/>
              </a:spcBef>
              <a:buFont typeface="Wingdings" panose="05000000000000000000" pitchFamily="2" charset="2"/>
              <a:buChar char="Ø"/>
            </a:pPr>
            <a:r>
              <a:rPr lang="ne-NP" i="1" dirty="0">
                <a:solidFill>
                  <a:srgbClr val="002060"/>
                </a:solidFill>
              </a:rPr>
              <a:t>उदाहरण:</a:t>
            </a:r>
            <a:r>
              <a:rPr lang="ne-NP" dirty="0">
                <a:solidFill>
                  <a:srgbClr val="002060"/>
                </a:solidFill>
              </a:rPr>
              <a:t> यदि कसैले जुत्ता मर्मत गर्छ भने</a:t>
            </a:r>
            <a:r>
              <a:rPr lang="en-US" dirty="0">
                <a:solidFill>
                  <a:srgbClr val="002060"/>
                </a:solidFill>
              </a:rPr>
              <a:t>, </a:t>
            </a:r>
            <a:r>
              <a:rPr lang="ne-NP" dirty="0">
                <a:solidFill>
                  <a:srgbClr val="002060"/>
                </a:solidFill>
              </a:rPr>
              <a:t>उक्त क्रियाकलापलाई </a:t>
            </a:r>
            <a:r>
              <a:rPr lang="en-US" b="1" dirty="0">
                <a:solidFill>
                  <a:srgbClr val="002060"/>
                </a:solidFill>
              </a:rPr>
              <a:t>'</a:t>
            </a:r>
            <a:r>
              <a:rPr lang="ne-NP" b="1" dirty="0">
                <a:solidFill>
                  <a:srgbClr val="002060"/>
                </a:solidFill>
              </a:rPr>
              <a:t>उत्पादन</a:t>
            </a:r>
            <a:r>
              <a:rPr lang="en-US" b="1" dirty="0">
                <a:solidFill>
                  <a:srgbClr val="002060"/>
                </a:solidFill>
              </a:rPr>
              <a:t>' (</a:t>
            </a:r>
            <a:r>
              <a:rPr lang="ne-NP" b="1" dirty="0">
                <a:solidFill>
                  <a:srgbClr val="002060"/>
                </a:solidFill>
              </a:rPr>
              <a:t>१५२०) </a:t>
            </a:r>
            <a:r>
              <a:rPr lang="ne-NP" dirty="0">
                <a:solidFill>
                  <a:srgbClr val="002060"/>
                </a:solidFill>
              </a:rPr>
              <a:t>मा होइन</a:t>
            </a:r>
            <a:r>
              <a:rPr lang="en-US" dirty="0">
                <a:solidFill>
                  <a:srgbClr val="002060"/>
                </a:solidFill>
              </a:rPr>
              <a:t>, </a:t>
            </a:r>
            <a:r>
              <a:rPr lang="en-US" b="1" dirty="0">
                <a:solidFill>
                  <a:srgbClr val="002060"/>
                </a:solidFill>
              </a:rPr>
              <a:t>'</a:t>
            </a:r>
            <a:r>
              <a:rPr lang="ne-NP" b="1" dirty="0">
                <a:solidFill>
                  <a:srgbClr val="002060"/>
                </a:solidFill>
              </a:rPr>
              <a:t>मर्मत</a:t>
            </a:r>
            <a:r>
              <a:rPr lang="en-US" b="1" dirty="0">
                <a:solidFill>
                  <a:srgbClr val="002060"/>
                </a:solidFill>
              </a:rPr>
              <a:t>' (</a:t>
            </a:r>
            <a:r>
              <a:rPr lang="ne-NP" b="1" dirty="0">
                <a:solidFill>
                  <a:srgbClr val="002060"/>
                </a:solidFill>
              </a:rPr>
              <a:t>९५२३) को </a:t>
            </a:r>
            <a:r>
              <a:rPr lang="ne-NP" b="1" dirty="0">
                <a:solidFill>
                  <a:srgbClr val="0070C0"/>
                </a:solidFill>
              </a:rPr>
              <a:t>कोड </a:t>
            </a:r>
            <a:r>
              <a:rPr lang="ne-NP" b="1" dirty="0" smtClean="0">
                <a:solidFill>
                  <a:srgbClr val="0070C0"/>
                </a:solidFill>
              </a:rPr>
              <a:t>राख्नुपर्दछ </a:t>
            </a:r>
            <a:r>
              <a:rPr lang="ne-NP" dirty="0">
                <a:solidFill>
                  <a:srgbClr val="002060"/>
                </a:solidFill>
              </a:rPr>
              <a:t>|</a:t>
            </a:r>
            <a:endParaRPr lang="en-US" sz="2600" dirty="0">
              <a:solidFill>
                <a:srgbClr val="002060"/>
              </a:solidFill>
            </a:endParaRPr>
          </a:p>
          <a:p>
            <a:pPr algn="just">
              <a:lnSpc>
                <a:spcPct val="150000"/>
              </a:lnSpc>
              <a:spcBef>
                <a:spcPts val="0"/>
              </a:spcBef>
              <a:buFont typeface="Wingdings" panose="05000000000000000000" pitchFamily="2" charset="2"/>
              <a:buChar char="Ø"/>
            </a:pPr>
            <a:endParaRPr lang="ne-NP" sz="2600" dirty="0"/>
          </a:p>
          <a:p>
            <a:pPr algn="just">
              <a:lnSpc>
                <a:spcPct val="150000"/>
              </a:lnSpc>
              <a:spcBef>
                <a:spcPts val="0"/>
              </a:spcBef>
              <a:buFont typeface="Wingdings" panose="05000000000000000000" pitchFamily="2" charset="2"/>
              <a:buChar char="Ø"/>
            </a:pPr>
            <a:endParaRPr lang="en-US" dirty="0"/>
          </a:p>
        </p:txBody>
      </p:sp>
      <p:sp>
        <p:nvSpPr>
          <p:cNvPr id="4" name="Footer Placeholder 3">
            <a:extLst>
              <a:ext uri="{FF2B5EF4-FFF2-40B4-BE49-F238E27FC236}">
                <a16:creationId xmlns:a16="http://schemas.microsoft.com/office/drawing/2014/main" id="{A21B9EB3-B1BE-47A1-D4D1-5C8FF131E0B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85DC5F1A-EFF5-F295-5267-61B95EC7F57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Tree>
    <p:extLst>
      <p:ext uri="{BB962C8B-B14F-4D97-AF65-F5344CB8AC3E}">
        <p14:creationId xmlns:p14="http://schemas.microsoft.com/office/powerpoint/2010/main" val="29383606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10E140-8B8A-6EA1-EC38-B789662FFF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BD812C-7BE8-BFE8-20E2-4531BD98FBB2}"/>
              </a:ext>
            </a:extLst>
          </p:cNvPr>
          <p:cNvSpPr>
            <a:spLocks noGrp="1"/>
          </p:cNvSpPr>
          <p:nvPr>
            <p:ph type="title"/>
          </p:nvPr>
        </p:nvSpPr>
        <p:spPr>
          <a:xfrm>
            <a:off x="1936750" y="169228"/>
            <a:ext cx="8757919" cy="870903"/>
          </a:xfrm>
        </p:spPr>
        <p:txBody>
          <a:bodyPr>
            <a:normAutofit fontScale="90000"/>
          </a:bodyPr>
          <a:lstStyle/>
          <a:p>
            <a:pPr algn="ctr"/>
            <a:r>
              <a:rPr lang="en-US" b="1" dirty="0">
                <a:solidFill>
                  <a:schemeClr val="accent1"/>
                </a:solidFill>
              </a:rPr>
              <a:t/>
            </a:r>
            <a:br>
              <a:rPr lang="en-US" b="1" dirty="0">
                <a:solidFill>
                  <a:schemeClr val="accent1"/>
                </a:solidFill>
              </a:rPr>
            </a:br>
            <a:r>
              <a:rPr lang="ne-NP" b="1" dirty="0">
                <a:solidFill>
                  <a:schemeClr val="accent1"/>
                </a:solidFill>
              </a:rPr>
              <a:t>मुख्य प्रश्नावलीको खण्ड </a:t>
            </a:r>
            <a:r>
              <a:rPr lang="en-US" b="1" dirty="0">
                <a:solidFill>
                  <a:schemeClr val="accent1"/>
                </a:solidFill>
              </a:rPr>
              <a:t>2</a:t>
            </a:r>
            <a:r>
              <a:rPr lang="en-US" dirty="0"/>
              <a:t/>
            </a:r>
            <a:br>
              <a:rPr lang="en-US" dirty="0"/>
            </a:br>
            <a:endParaRPr lang="en-US" sz="4000" b="1" dirty="0"/>
          </a:p>
        </p:txBody>
      </p:sp>
      <p:sp>
        <p:nvSpPr>
          <p:cNvPr id="4" name="Footer Placeholder 3">
            <a:extLst>
              <a:ext uri="{FF2B5EF4-FFF2-40B4-BE49-F238E27FC236}">
                <a16:creationId xmlns:a16="http://schemas.microsoft.com/office/drawing/2014/main" id="{C8C85415-93ED-3156-0645-B957385A9B6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CDC44FD5-F46E-4695-04FA-962E0E976AE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8" name="TextBox 7">
            <a:extLst>
              <a:ext uri="{FF2B5EF4-FFF2-40B4-BE49-F238E27FC236}">
                <a16:creationId xmlns:a16="http://schemas.microsoft.com/office/drawing/2014/main" id="{762CF262-F0BA-E685-8689-F997FACD5307}"/>
              </a:ext>
            </a:extLst>
          </p:cNvPr>
          <p:cNvSpPr txBox="1"/>
          <p:nvPr/>
        </p:nvSpPr>
        <p:spPr>
          <a:xfrm>
            <a:off x="1154430" y="566925"/>
            <a:ext cx="3241464" cy="473206"/>
          </a:xfrm>
          <a:prstGeom prst="rect">
            <a:avLst/>
          </a:prstGeom>
          <a:noFill/>
        </p:spPr>
        <p:txBody>
          <a:bodyPr wrap="square">
            <a:spAutoFit/>
          </a:bodyPr>
          <a:lstStyle/>
          <a:p>
            <a:pPr indent="0" algn="ctr">
              <a:lnSpc>
                <a:spcPct val="150000"/>
              </a:lnSpc>
              <a:spcBef>
                <a:spcPts val="0"/>
              </a:spcBef>
              <a:buNone/>
            </a:pPr>
            <a:r>
              <a:rPr lang="ne-NP" b="1" dirty="0">
                <a:cs typeface="Kalimati" panose="00000400000000000000" pitchFamily="2"/>
              </a:rPr>
              <a:t>NSIC कोड पहिचान गर्ने विधि</a:t>
            </a:r>
            <a:r>
              <a:rPr lang="en-US" b="1" dirty="0">
                <a:cs typeface="Kalimati" panose="00000400000000000000" pitchFamily="2"/>
              </a:rPr>
              <a:t>… </a:t>
            </a:r>
          </a:p>
        </p:txBody>
      </p:sp>
      <p:pic>
        <p:nvPicPr>
          <p:cNvPr id="10" name="Picture 9">
            <a:extLst>
              <a:ext uri="{FF2B5EF4-FFF2-40B4-BE49-F238E27FC236}">
                <a16:creationId xmlns:a16="http://schemas.microsoft.com/office/drawing/2014/main" id="{36FC9357-9037-6AC0-7C0D-B5AD91240303}"/>
              </a:ext>
            </a:extLst>
          </p:cNvPr>
          <p:cNvPicPr>
            <a:picLocks noChangeAspect="1"/>
          </p:cNvPicPr>
          <p:nvPr/>
        </p:nvPicPr>
        <p:blipFill>
          <a:blip r:embed="rId2"/>
          <a:stretch>
            <a:fillRect/>
          </a:stretch>
        </p:blipFill>
        <p:spPr>
          <a:xfrm>
            <a:off x="1741687" y="1230543"/>
            <a:ext cx="3448277" cy="973486"/>
          </a:xfrm>
          <a:prstGeom prst="rect">
            <a:avLst/>
          </a:prstGeom>
          <a:ln w="76200">
            <a:solidFill>
              <a:srgbClr val="FFFF00"/>
            </a:solidFill>
          </a:ln>
        </p:spPr>
        <p:style>
          <a:lnRef idx="2">
            <a:schemeClr val="accent1"/>
          </a:lnRef>
          <a:fillRef idx="1">
            <a:schemeClr val="lt1"/>
          </a:fillRef>
          <a:effectRef idx="0">
            <a:schemeClr val="accent1"/>
          </a:effectRef>
          <a:fontRef idx="minor">
            <a:schemeClr val="dk1"/>
          </a:fontRef>
        </p:style>
      </p:pic>
      <p:pic>
        <p:nvPicPr>
          <p:cNvPr id="11" name="Picture 10">
            <a:extLst>
              <a:ext uri="{FF2B5EF4-FFF2-40B4-BE49-F238E27FC236}">
                <a16:creationId xmlns:a16="http://schemas.microsoft.com/office/drawing/2014/main" id="{DC08F4BD-2BE8-AF25-5D0B-A5384479776E}"/>
              </a:ext>
            </a:extLst>
          </p:cNvPr>
          <p:cNvPicPr>
            <a:picLocks noChangeAspect="1"/>
          </p:cNvPicPr>
          <p:nvPr/>
        </p:nvPicPr>
        <p:blipFill>
          <a:blip r:embed="rId3"/>
          <a:srcRect t="22684"/>
          <a:stretch>
            <a:fillRect/>
          </a:stretch>
        </p:blipFill>
        <p:spPr>
          <a:xfrm>
            <a:off x="5293993" y="1253556"/>
            <a:ext cx="6532054" cy="1776091"/>
          </a:xfrm>
          <a:prstGeom prst="rect">
            <a:avLst/>
          </a:prstGeom>
          <a:ln w="57150">
            <a:solidFill>
              <a:srgbClr val="FFFF00"/>
            </a:solidFill>
          </a:ln>
        </p:spPr>
      </p:pic>
      <p:pic>
        <p:nvPicPr>
          <p:cNvPr id="12" name="Picture 11">
            <a:extLst>
              <a:ext uri="{FF2B5EF4-FFF2-40B4-BE49-F238E27FC236}">
                <a16:creationId xmlns:a16="http://schemas.microsoft.com/office/drawing/2014/main" id="{53BC3FEC-13C8-707B-9297-1248B9B0F607}"/>
              </a:ext>
            </a:extLst>
          </p:cNvPr>
          <p:cNvPicPr>
            <a:picLocks noChangeAspect="1"/>
          </p:cNvPicPr>
          <p:nvPr/>
        </p:nvPicPr>
        <p:blipFill>
          <a:blip r:embed="rId4"/>
          <a:srcRect t="6110"/>
          <a:stretch>
            <a:fillRect/>
          </a:stretch>
        </p:blipFill>
        <p:spPr>
          <a:xfrm>
            <a:off x="285453" y="2521424"/>
            <a:ext cx="5008542" cy="2515259"/>
          </a:xfrm>
          <a:prstGeom prst="rect">
            <a:avLst/>
          </a:prstGeom>
          <a:ln w="57150">
            <a:solidFill>
              <a:srgbClr val="FFFF00"/>
            </a:solidFill>
          </a:ln>
        </p:spPr>
      </p:pic>
      <p:pic>
        <p:nvPicPr>
          <p:cNvPr id="13" name="Picture 12">
            <a:extLst>
              <a:ext uri="{FF2B5EF4-FFF2-40B4-BE49-F238E27FC236}">
                <a16:creationId xmlns:a16="http://schemas.microsoft.com/office/drawing/2014/main" id="{1478836D-DF42-001F-057A-EB51C54E83E3}"/>
              </a:ext>
            </a:extLst>
          </p:cNvPr>
          <p:cNvPicPr>
            <a:picLocks noChangeAspect="1"/>
          </p:cNvPicPr>
          <p:nvPr/>
        </p:nvPicPr>
        <p:blipFill>
          <a:blip r:embed="rId5"/>
          <a:stretch>
            <a:fillRect/>
          </a:stretch>
        </p:blipFill>
        <p:spPr>
          <a:xfrm>
            <a:off x="5314661" y="3086796"/>
            <a:ext cx="6511386" cy="2803633"/>
          </a:xfrm>
          <a:prstGeom prst="rect">
            <a:avLst/>
          </a:prstGeom>
          <a:ln w="57150">
            <a:solidFill>
              <a:srgbClr val="FFFF00"/>
            </a:solidFill>
          </a:ln>
        </p:spPr>
      </p:pic>
      <p:pic>
        <p:nvPicPr>
          <p:cNvPr id="17" name="Picture 16">
            <a:extLst>
              <a:ext uri="{FF2B5EF4-FFF2-40B4-BE49-F238E27FC236}">
                <a16:creationId xmlns:a16="http://schemas.microsoft.com/office/drawing/2014/main" id="{4DDDDB6B-9AD3-281B-4ECF-30F197F57E41}"/>
              </a:ext>
            </a:extLst>
          </p:cNvPr>
          <p:cNvPicPr>
            <a:picLocks noChangeAspect="1"/>
          </p:cNvPicPr>
          <p:nvPr/>
        </p:nvPicPr>
        <p:blipFill>
          <a:blip r:embed="rId6"/>
          <a:stretch>
            <a:fillRect/>
          </a:stretch>
        </p:blipFill>
        <p:spPr>
          <a:xfrm>
            <a:off x="410598" y="5167912"/>
            <a:ext cx="4779367" cy="871043"/>
          </a:xfrm>
          <a:prstGeom prst="rect">
            <a:avLst/>
          </a:prstGeom>
          <a:ln w="57150">
            <a:solidFill>
              <a:srgbClr val="FFFF00"/>
            </a:solidFill>
          </a:ln>
        </p:spPr>
      </p:pic>
      <p:pic>
        <p:nvPicPr>
          <p:cNvPr id="22" name="Picture 21">
            <a:extLst>
              <a:ext uri="{FF2B5EF4-FFF2-40B4-BE49-F238E27FC236}">
                <a16:creationId xmlns:a16="http://schemas.microsoft.com/office/drawing/2014/main" id="{CE53F664-3D68-8621-34CC-62DF5B5C60F7}"/>
              </a:ext>
            </a:extLst>
          </p:cNvPr>
          <p:cNvPicPr>
            <a:picLocks noChangeAspect="1"/>
          </p:cNvPicPr>
          <p:nvPr/>
        </p:nvPicPr>
        <p:blipFill>
          <a:blip r:embed="rId7"/>
          <a:stretch>
            <a:fillRect/>
          </a:stretch>
        </p:blipFill>
        <p:spPr>
          <a:xfrm>
            <a:off x="285453" y="1105710"/>
            <a:ext cx="1352205" cy="1202289"/>
          </a:xfrm>
          <a:prstGeom prst="rect">
            <a:avLst/>
          </a:prstGeom>
        </p:spPr>
      </p:pic>
    </p:spTree>
    <p:extLst>
      <p:ext uri="{BB962C8B-B14F-4D97-AF65-F5344CB8AC3E}">
        <p14:creationId xmlns:p14="http://schemas.microsoft.com/office/powerpoint/2010/main" val="44540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B1C28CB-6975-48C3-E94E-EE508EE3C9FC}"/>
              </a:ext>
            </a:extLst>
          </p:cNvPr>
          <p:cNvSpPr>
            <a:spLocks noGrp="1"/>
          </p:cNvSpPr>
          <p:nvPr>
            <p:ph idx="1"/>
          </p:nvPr>
        </p:nvSpPr>
        <p:spPr>
          <a:xfrm>
            <a:off x="228600" y="1188721"/>
            <a:ext cx="11818620" cy="5224780"/>
          </a:xfrm>
        </p:spPr>
        <p:txBody>
          <a:bodyPr>
            <a:normAutofit lnSpcReduction="10000"/>
          </a:bodyPr>
          <a:lstStyle/>
          <a:p>
            <a:pPr indent="0">
              <a:lnSpc>
                <a:spcPct val="150000"/>
              </a:lnSpc>
              <a:buNone/>
            </a:pPr>
            <a:r>
              <a:rPr lang="ne-NP" b="1" dirty="0"/>
              <a:t>NSIC कोड पहिचान गर्ने विधि</a:t>
            </a:r>
            <a:r>
              <a:rPr lang="en-US" b="1" dirty="0"/>
              <a:t>… </a:t>
            </a:r>
          </a:p>
          <a:p>
            <a:pPr marL="0" indent="0">
              <a:lnSpc>
                <a:spcPct val="150000"/>
              </a:lnSpc>
              <a:spcBef>
                <a:spcPts val="600"/>
              </a:spcBef>
              <a:buNone/>
            </a:pPr>
            <a:r>
              <a:rPr lang="ne-NP" b="1" dirty="0"/>
              <a:t>विस्तृत </a:t>
            </a:r>
            <a:r>
              <a:rPr lang="ne-NP" b="1" dirty="0" smtClean="0"/>
              <a:t>पुस्तिका </a:t>
            </a:r>
            <a:r>
              <a:rPr lang="ne-NP" b="1" dirty="0"/>
              <a:t>हेर्ने </a:t>
            </a:r>
            <a:endParaRPr lang="en-US" dirty="0"/>
          </a:p>
          <a:p>
            <a:pPr marL="457200" lvl="0" indent="-457200">
              <a:lnSpc>
                <a:spcPct val="150000"/>
              </a:lnSpc>
              <a:spcBef>
                <a:spcPts val="600"/>
              </a:spcBef>
              <a:buFont typeface="Wingdings" panose="05000000000000000000" pitchFamily="2" charset="2"/>
              <a:buChar char="Ø"/>
            </a:pPr>
            <a:r>
              <a:rPr lang="ne-NP" dirty="0"/>
              <a:t>प्रतिष्ठानको आर्थिक क्रियाकलापको आधारमा वास्तविक कोड पहिचान गर्न द्विविधा भएमा वा कठिनाइ भएमा आफु निकटको सुपरिवेक्षकसँग सम्पर्क गरि निर्देशन अनुसार </a:t>
            </a:r>
            <a:r>
              <a:rPr lang="ne-NP" dirty="0" smtClean="0"/>
              <a:t>गर्नुपर्दछ </a:t>
            </a:r>
            <a:endParaRPr lang="en-US" dirty="0"/>
          </a:p>
          <a:p>
            <a:pPr marL="457200" lvl="0" indent="-457200">
              <a:lnSpc>
                <a:spcPct val="150000"/>
              </a:lnSpc>
              <a:spcBef>
                <a:spcPts val="600"/>
              </a:spcBef>
              <a:buFont typeface="Wingdings" panose="05000000000000000000" pitchFamily="2" charset="2"/>
              <a:buChar char="Ø"/>
            </a:pPr>
            <a:r>
              <a:rPr lang="ne-NP" dirty="0"/>
              <a:t>यस्तो अवस्थामा नेपाल स्तरीय औद्योगिक वर्गिकरणको विस्तृत </a:t>
            </a:r>
            <a:r>
              <a:rPr lang="ne-NP" dirty="0" smtClean="0"/>
              <a:t>पुस्तिका </a:t>
            </a:r>
            <a:r>
              <a:rPr lang="ne-NP" dirty="0"/>
              <a:t>अध्ययन गरी सम्बन्धित अधिकारीले द्विविधा भएको क्रियाकलापको लागि उपयुक्त कोडको लागि निर्देशन दिनेछ र गणकले उक्त कोड </a:t>
            </a:r>
            <a:r>
              <a:rPr lang="ne-NP" dirty="0" smtClean="0"/>
              <a:t>लेख्नुपर्दछ  </a:t>
            </a:r>
            <a:endParaRPr lang="en-US" dirty="0"/>
          </a:p>
          <a:p>
            <a:pPr>
              <a:lnSpc>
                <a:spcPct val="150000"/>
              </a:lnSpc>
              <a:spcBef>
                <a:spcPts val="600"/>
              </a:spcBef>
              <a:buFont typeface="Wingdings" panose="05000000000000000000" pitchFamily="2" charset="2"/>
              <a:buChar char="Ø"/>
            </a:pPr>
            <a:endParaRPr lang="en-US" dirty="0"/>
          </a:p>
        </p:txBody>
      </p:sp>
      <p:sp>
        <p:nvSpPr>
          <p:cNvPr id="4" name="Footer Placeholder 3">
            <a:extLst>
              <a:ext uri="{FF2B5EF4-FFF2-40B4-BE49-F238E27FC236}">
                <a16:creationId xmlns:a16="http://schemas.microsoft.com/office/drawing/2014/main" id="{A79B0D9C-ECC8-D934-BE27-2687CDD8662C}"/>
              </a:ext>
            </a:extLst>
          </p:cNvPr>
          <p:cNvSpPr>
            <a:spLocks noGrp="1"/>
          </p:cNvSpPr>
          <p:nvPr>
            <p:ph type="ftr" sz="quarter" idx="11"/>
          </p:nvPr>
        </p:nvSpPr>
        <p:spPr/>
        <p:txBody>
          <a:bodyPr/>
          <a:lstStyle/>
          <a:p>
            <a:r>
              <a:rPr lang="ne-NP" dirty="0"/>
              <a:t>“अर्थतन्त्र मापनको लागि आर्थिक गणना”</a:t>
            </a:r>
            <a:endParaRPr lang="en-US" dirty="0"/>
          </a:p>
        </p:txBody>
      </p:sp>
      <p:sp>
        <p:nvSpPr>
          <p:cNvPr id="5" name="Slide Number Placeholder 4">
            <a:extLst>
              <a:ext uri="{FF2B5EF4-FFF2-40B4-BE49-F238E27FC236}">
                <a16:creationId xmlns:a16="http://schemas.microsoft.com/office/drawing/2014/main" id="{D7D6F649-1FDA-E354-E73F-E1B88E533184}"/>
              </a:ext>
            </a:extLst>
          </p:cNvPr>
          <p:cNvSpPr>
            <a:spLocks noGrp="1"/>
          </p:cNvSpPr>
          <p:nvPr>
            <p:ph type="sldNum" sz="quarter" idx="12"/>
          </p:nvPr>
        </p:nvSpPr>
        <p:spPr/>
        <p:txBody>
          <a:bodyPr/>
          <a:lstStyle/>
          <a:p>
            <a:fld id="{3981A1E7-FBCC-4BE9-B724-D2D87968AACE}" type="slidenum">
              <a:rPr lang="en-US" smtClean="0"/>
              <a:pPr/>
              <a:t>13</a:t>
            </a:fld>
            <a:endParaRPr lang="en-US" dirty="0">
              <a:latin typeface="Fontasy Himali" panose="04020500000000000000" pitchFamily="82" charset="0"/>
            </a:endParaRPr>
          </a:p>
        </p:txBody>
      </p:sp>
      <p:sp>
        <p:nvSpPr>
          <p:cNvPr id="6" name="Title 1">
            <a:extLst>
              <a:ext uri="{FF2B5EF4-FFF2-40B4-BE49-F238E27FC236}">
                <a16:creationId xmlns:a16="http://schemas.microsoft.com/office/drawing/2014/main" id="{4B196956-D9E2-D34D-1A1A-4CB7C2F2F236}"/>
              </a:ext>
            </a:extLst>
          </p:cNvPr>
          <p:cNvSpPr>
            <a:spLocks noGrp="1"/>
          </p:cNvSpPr>
          <p:nvPr>
            <p:ph type="title"/>
          </p:nvPr>
        </p:nvSpPr>
        <p:spPr>
          <a:xfrm>
            <a:off x="1717040" y="193675"/>
            <a:ext cx="8757919" cy="701993"/>
          </a:xfrm>
        </p:spPr>
        <p:txBody>
          <a:bodyPr>
            <a:noAutofit/>
          </a:bodyPr>
          <a:lstStyle/>
          <a:p>
            <a:pPr algn="ctr"/>
            <a:r>
              <a:rPr lang="en-US" b="1" dirty="0">
                <a:solidFill>
                  <a:schemeClr val="accent1"/>
                </a:solidFill>
              </a:rPr>
              <a:t/>
            </a:r>
            <a:br>
              <a:rPr lang="en-US" b="1" dirty="0">
                <a:solidFill>
                  <a:schemeClr val="accent1"/>
                </a:solidFill>
              </a:rPr>
            </a:br>
            <a:r>
              <a:rPr lang="ne-NP" b="1" dirty="0">
                <a:solidFill>
                  <a:schemeClr val="accent1"/>
                </a:solidFill>
              </a:rPr>
              <a:t>मुख्य प्रश्नावलीको खण्ड </a:t>
            </a:r>
            <a:r>
              <a:rPr lang="en-US" b="1" dirty="0">
                <a:solidFill>
                  <a:schemeClr val="accent1"/>
                </a:solidFill>
              </a:rPr>
              <a:t>2</a:t>
            </a:r>
            <a:r>
              <a:rPr lang="ne-NP" b="1" dirty="0">
                <a:solidFill>
                  <a:schemeClr val="accent1"/>
                </a:solidFill>
              </a:rPr>
              <a:t>....</a:t>
            </a:r>
            <a:r>
              <a:rPr lang="en-US" dirty="0"/>
              <a:t/>
            </a:r>
            <a:br>
              <a:rPr lang="en-US" dirty="0"/>
            </a:br>
            <a:endParaRPr lang="en-US" sz="4000" b="1" dirty="0"/>
          </a:p>
        </p:txBody>
      </p:sp>
    </p:spTree>
    <p:extLst>
      <p:ext uri="{BB962C8B-B14F-4D97-AF65-F5344CB8AC3E}">
        <p14:creationId xmlns:p14="http://schemas.microsoft.com/office/powerpoint/2010/main" val="42020207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8F2396-510C-9F4A-70A3-9F6B71B33F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C978F1-C723-50CC-61AF-B87EAEDD35E7}"/>
              </a:ext>
            </a:extLst>
          </p:cNvPr>
          <p:cNvSpPr>
            <a:spLocks noGrp="1"/>
          </p:cNvSpPr>
          <p:nvPr>
            <p:ph type="title"/>
          </p:nvPr>
        </p:nvSpPr>
        <p:spPr>
          <a:xfrm>
            <a:off x="1383031" y="202565"/>
            <a:ext cx="9624060" cy="631825"/>
          </a:xfrm>
        </p:spPr>
        <p:txBody>
          <a:bodyPr>
            <a:normAutofit fontScale="90000"/>
          </a:bodyPr>
          <a:lstStyle/>
          <a:p>
            <a:pPr algn="ctr"/>
            <a:r>
              <a:rPr lang="ne-NP" sz="4000" b="1" dirty="0">
                <a:solidFill>
                  <a:schemeClr val="accent1"/>
                </a:solidFill>
              </a:rPr>
              <a:t>मुख्य प्रश्नावलीको खण्ड </a:t>
            </a:r>
            <a:r>
              <a:rPr lang="en-US" sz="4000" b="1" dirty="0">
                <a:solidFill>
                  <a:schemeClr val="accent1"/>
                </a:solidFill>
              </a:rPr>
              <a:t>2</a:t>
            </a:r>
            <a:r>
              <a:rPr lang="ne-NP" sz="4000" b="1" dirty="0">
                <a:solidFill>
                  <a:schemeClr val="accent1"/>
                </a:solidFill>
              </a:rPr>
              <a:t>...</a:t>
            </a:r>
            <a:endParaRPr lang="en-US" sz="4000" dirty="0"/>
          </a:p>
        </p:txBody>
      </p:sp>
      <p:sp>
        <p:nvSpPr>
          <p:cNvPr id="4" name="Footer Placeholder 3">
            <a:extLst>
              <a:ext uri="{FF2B5EF4-FFF2-40B4-BE49-F238E27FC236}">
                <a16:creationId xmlns:a16="http://schemas.microsoft.com/office/drawing/2014/main" id="{41EDC831-9509-5D34-CD33-775C56849EC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8B97F11D-563C-9B79-53D9-C16750033BAB}"/>
              </a:ext>
            </a:extLst>
          </p:cNvPr>
          <p:cNvSpPr txBox="1">
            <a:spLocks/>
          </p:cNvSpPr>
          <p:nvPr/>
        </p:nvSpPr>
        <p:spPr>
          <a:xfrm>
            <a:off x="65314" y="931342"/>
            <a:ext cx="12126686" cy="572409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600"/>
              </a:spcBef>
              <a:buNone/>
            </a:pPr>
            <a:r>
              <a:rPr lang="ne-NP" sz="2400" b="1" dirty="0"/>
              <a:t>नेपाल स्तरीय औद्योगिक वर्गीकरण</a:t>
            </a:r>
            <a:r>
              <a:rPr lang="en-US" sz="2400" b="1" dirty="0"/>
              <a:t>,</a:t>
            </a:r>
            <a:r>
              <a:rPr lang="ne-NP" sz="2400" b="1" dirty="0"/>
              <a:t> (</a:t>
            </a:r>
            <a:r>
              <a:rPr lang="en-US" sz="2400" b="1" dirty="0"/>
              <a:t>NSIC</a:t>
            </a:r>
            <a:r>
              <a:rPr lang="ne-NP" sz="2400" b="1" dirty="0"/>
              <a:t>) ...</a:t>
            </a:r>
            <a:endParaRPr lang="en-US" sz="2400" dirty="0"/>
          </a:p>
          <a:p>
            <a:pPr marL="0" indent="0" algn="just">
              <a:lnSpc>
                <a:spcPct val="100000"/>
              </a:lnSpc>
              <a:spcBef>
                <a:spcPts val="600"/>
              </a:spcBef>
              <a:buNone/>
            </a:pPr>
            <a:r>
              <a:rPr lang="hi-IN" sz="2400" b="1" dirty="0"/>
              <a:t>उदाहरण:</a:t>
            </a:r>
            <a:endParaRPr lang="en-US" sz="2400" dirty="0"/>
          </a:p>
          <a:p>
            <a:pPr marL="457200" lvl="0" indent="-457200" algn="just">
              <a:lnSpc>
                <a:spcPct val="100000"/>
              </a:lnSpc>
              <a:spcBef>
                <a:spcPts val="600"/>
              </a:spcBef>
              <a:buFont typeface="Wingdings" panose="05000000000000000000" pitchFamily="2" charset="2"/>
              <a:buChar char="Ø"/>
            </a:pPr>
            <a:r>
              <a:rPr lang="hi-IN" sz="2400" dirty="0"/>
              <a:t>प्रतिष्ठानको नाम: </a:t>
            </a:r>
            <a:r>
              <a:rPr lang="ne-NP" sz="2400" dirty="0"/>
              <a:t>हिमाली जुत्ता पसल (आफ्नै घरमा पसल) </a:t>
            </a:r>
            <a:endParaRPr lang="en-US" sz="2400" dirty="0"/>
          </a:p>
          <a:p>
            <a:pPr marL="457200" lvl="0" indent="-457200" algn="just">
              <a:lnSpc>
                <a:spcPct val="100000"/>
              </a:lnSpc>
              <a:spcBef>
                <a:spcPts val="600"/>
              </a:spcBef>
              <a:buFont typeface="Wingdings" panose="05000000000000000000" pitchFamily="2" charset="2"/>
              <a:buChar char="Ø"/>
            </a:pPr>
            <a:r>
              <a:rPr lang="hi-IN" sz="2400" b="1" dirty="0"/>
              <a:t>मुख्य आर्थिक क्रियाकलाप: </a:t>
            </a:r>
            <a:r>
              <a:rPr lang="ne-NP" sz="2400" b="1" dirty="0"/>
              <a:t>विभिन्न जुत्ता चप्पलको खुद्रा बिक्री  गर्न,</a:t>
            </a:r>
          </a:p>
          <a:p>
            <a:pPr marL="0" lvl="0" indent="0" algn="just">
              <a:lnSpc>
                <a:spcPct val="100000"/>
              </a:lnSpc>
              <a:spcBef>
                <a:spcPts val="600"/>
              </a:spcBef>
              <a:buNone/>
            </a:pPr>
            <a:r>
              <a:rPr lang="ne-NP" sz="2400" i="1" dirty="0"/>
              <a:t>यो सेवा क्रियाकलाप हो। यसैले खुद्रा विक्री  भएकोले यो  “G” खण्डमा पर्दछ।</a:t>
            </a:r>
            <a:r>
              <a:rPr lang="ne-NP" sz="2000" i="1" dirty="0"/>
              <a:t> </a:t>
            </a:r>
          </a:p>
          <a:p>
            <a:pPr marL="457200" lvl="0" indent="-457200" algn="just">
              <a:lnSpc>
                <a:spcPct val="100000"/>
              </a:lnSpc>
              <a:spcBef>
                <a:spcPts val="600"/>
              </a:spcBef>
              <a:buFont typeface="Wingdings" panose="05000000000000000000" pitchFamily="2" charset="2"/>
              <a:buChar char="Ø"/>
            </a:pPr>
            <a:r>
              <a:rPr lang="en-US" sz="2400" b="1" dirty="0"/>
              <a:t>NSIC </a:t>
            </a:r>
            <a:r>
              <a:rPr lang="hi-IN" sz="2400" b="1" dirty="0"/>
              <a:t>वर्गीकरण (४ अङ्कमा):</a:t>
            </a:r>
            <a:endParaRPr lang="en-US" sz="2400" dirty="0"/>
          </a:p>
          <a:p>
            <a:pPr marL="457200" lvl="0" indent="-457200" algn="just">
              <a:lnSpc>
                <a:spcPct val="100000"/>
              </a:lnSpc>
              <a:spcBef>
                <a:spcPts val="600"/>
              </a:spcBef>
              <a:buFont typeface="Wingdings" panose="05000000000000000000" pitchFamily="2" charset="2"/>
              <a:buChar char="Ø"/>
            </a:pPr>
            <a:r>
              <a:rPr lang="hi-IN" sz="2400" dirty="0"/>
              <a:t>खण्ड (</a:t>
            </a:r>
            <a:r>
              <a:rPr lang="en-GB" sz="2400" dirty="0"/>
              <a:t>Section</a:t>
            </a:r>
            <a:r>
              <a:rPr lang="hi-IN" sz="2400" dirty="0"/>
              <a:t>)</a:t>
            </a:r>
            <a:r>
              <a:rPr lang="en-GB" sz="2400" dirty="0"/>
              <a:t> </a:t>
            </a:r>
            <a:r>
              <a:rPr lang="ne-NP" sz="2400" dirty="0"/>
              <a:t>G </a:t>
            </a:r>
            <a:r>
              <a:rPr lang="en-GB" sz="2400" dirty="0"/>
              <a:t>: </a:t>
            </a:r>
            <a:r>
              <a:rPr lang="ne-NP" sz="2400" dirty="0"/>
              <a:t>..... वस्तुको थोक तथा खुद्रा बिक्री </a:t>
            </a:r>
          </a:p>
          <a:p>
            <a:pPr marL="914400" lvl="1" indent="-457200" algn="just">
              <a:lnSpc>
                <a:spcPct val="100000"/>
              </a:lnSpc>
              <a:spcBef>
                <a:spcPts val="600"/>
              </a:spcBef>
              <a:buFont typeface="Wingdings" panose="05000000000000000000" pitchFamily="2" charset="2"/>
              <a:buChar char="Ø"/>
            </a:pPr>
            <a:r>
              <a:rPr lang="hi-IN" dirty="0"/>
              <a:t>डिभिजन (</a:t>
            </a:r>
            <a:r>
              <a:rPr lang="en-GB" dirty="0"/>
              <a:t>Division</a:t>
            </a:r>
            <a:r>
              <a:rPr lang="hi-IN" dirty="0"/>
              <a:t>)</a:t>
            </a:r>
            <a:r>
              <a:rPr lang="en-GB" dirty="0"/>
              <a:t> : </a:t>
            </a:r>
            <a:r>
              <a:rPr lang="ne-NP" i="1" dirty="0"/>
              <a:t>यो वस्तुको खुद्रा बिक्री भएको ले डिभिजन </a:t>
            </a:r>
            <a:r>
              <a:rPr lang="en-US" b="1" i="1" dirty="0"/>
              <a:t>47</a:t>
            </a:r>
            <a:r>
              <a:rPr lang="ne-NP" b="1" i="1" dirty="0"/>
              <a:t> </a:t>
            </a:r>
            <a:r>
              <a:rPr lang="ne-NP" i="1" dirty="0"/>
              <a:t>मा पर्दछ|</a:t>
            </a:r>
            <a:endParaRPr lang="en-US" i="1" dirty="0"/>
          </a:p>
          <a:p>
            <a:pPr marL="1371600" lvl="2" indent="-457200" algn="just">
              <a:lnSpc>
                <a:spcPct val="100000"/>
              </a:lnSpc>
              <a:spcBef>
                <a:spcPts val="600"/>
              </a:spcBef>
              <a:buFont typeface="Wingdings" panose="05000000000000000000" pitchFamily="2" charset="2"/>
              <a:buChar char="Ø"/>
            </a:pPr>
            <a:r>
              <a:rPr lang="hi-IN" sz="2400" dirty="0"/>
              <a:t>समूह (</a:t>
            </a:r>
            <a:r>
              <a:rPr lang="en-GB" sz="2400" dirty="0"/>
              <a:t>Group</a:t>
            </a:r>
            <a:r>
              <a:rPr lang="hi-IN" sz="2400" dirty="0"/>
              <a:t>)</a:t>
            </a:r>
            <a:r>
              <a:rPr lang="en-GB" sz="2400" dirty="0"/>
              <a:t>: </a:t>
            </a:r>
            <a:r>
              <a:rPr lang="ne-NP" sz="2400" i="1" dirty="0"/>
              <a:t>यो विशिष्टीकृत पसलमा गरिने अन्य सामानहरुको खुद्रा बिक्री अन्तर्गतको 			क्रियाकलाप भएकोले समुह </a:t>
            </a:r>
            <a:r>
              <a:rPr lang="en-US" sz="2400" b="1" i="1" dirty="0"/>
              <a:t>477</a:t>
            </a:r>
            <a:r>
              <a:rPr lang="ne-NP" sz="2400" i="1" dirty="0"/>
              <a:t> मा पर्दछ।</a:t>
            </a:r>
            <a:endParaRPr lang="ne-NP" sz="2400" dirty="0"/>
          </a:p>
          <a:p>
            <a:pPr marL="1828800" lvl="3" indent="-457200" algn="just">
              <a:lnSpc>
                <a:spcPct val="100000"/>
              </a:lnSpc>
              <a:spcBef>
                <a:spcPts val="600"/>
              </a:spcBef>
              <a:buFont typeface="Wingdings" panose="05000000000000000000" pitchFamily="2" charset="2"/>
              <a:buChar char="Ø"/>
            </a:pPr>
            <a:r>
              <a:rPr lang="hi-IN" sz="2400" dirty="0"/>
              <a:t>वर्ग (</a:t>
            </a:r>
            <a:r>
              <a:rPr lang="en-GB" sz="2400" dirty="0"/>
              <a:t>Class</a:t>
            </a:r>
            <a:r>
              <a:rPr lang="hi-IN" sz="2400" dirty="0"/>
              <a:t>)</a:t>
            </a:r>
            <a:r>
              <a:rPr lang="en-GB" sz="2400" dirty="0"/>
              <a:t>: </a:t>
            </a:r>
            <a:r>
              <a:rPr lang="ne-NP" sz="2400" i="1" dirty="0"/>
              <a:t>यो खुट्टामा लगाउने वस्तुको खुद्रा विक्री अन्तर्गत पर्ने भएकोले </a:t>
            </a:r>
            <a:r>
              <a:rPr lang="ne-NP" sz="2400" b="1" i="1" dirty="0"/>
              <a:t>यसको 			सही कोड </a:t>
            </a:r>
            <a:r>
              <a:rPr lang="en-US" sz="2400" b="1" i="1" dirty="0"/>
              <a:t>4771</a:t>
            </a:r>
            <a:r>
              <a:rPr lang="ne-NP" sz="2400" b="1" i="1" dirty="0"/>
              <a:t> हो।</a:t>
            </a:r>
            <a:endParaRPr lang="en-US" sz="2400" b="1" i="1" dirty="0"/>
          </a:p>
          <a:p>
            <a:pPr marL="1828800" lvl="3" indent="-457200" algn="just">
              <a:lnSpc>
                <a:spcPct val="100000"/>
              </a:lnSpc>
              <a:spcBef>
                <a:spcPts val="600"/>
              </a:spcBef>
              <a:buFont typeface="Wingdings" panose="05000000000000000000" pitchFamily="2" charset="2"/>
              <a:buChar char="Ø"/>
            </a:pPr>
            <a:r>
              <a:rPr lang="ne-NP" sz="2000" i="1" dirty="0"/>
              <a:t>यदि स्टल, खुल्ला सडक पसलमा विक्री गरिने भए यसको कोड </a:t>
            </a:r>
            <a:r>
              <a:rPr lang="en-US" sz="2000" b="1" i="1" dirty="0"/>
              <a:t>4782</a:t>
            </a:r>
            <a:r>
              <a:rPr lang="ne-NP" sz="2000" i="1" dirty="0"/>
              <a:t> हुने थियो|</a:t>
            </a:r>
            <a:endParaRPr lang="en-US" sz="2000" i="1" dirty="0"/>
          </a:p>
          <a:p>
            <a:pPr marL="1828800" lvl="3" indent="-457200" algn="just">
              <a:lnSpc>
                <a:spcPct val="130000"/>
              </a:lnSpc>
              <a:spcBef>
                <a:spcPts val="600"/>
              </a:spcBef>
              <a:buFont typeface="Wingdings" panose="05000000000000000000" pitchFamily="2" charset="2"/>
              <a:buChar char="Ø"/>
            </a:pPr>
            <a:endParaRPr lang="en-US" sz="1600" i="1" dirty="0"/>
          </a:p>
        </p:txBody>
      </p:sp>
      <p:sp>
        <p:nvSpPr>
          <p:cNvPr id="11" name="Slide Number Placeholder 4">
            <a:extLst>
              <a:ext uri="{FF2B5EF4-FFF2-40B4-BE49-F238E27FC236}">
                <a16:creationId xmlns:a16="http://schemas.microsoft.com/office/drawing/2014/main" id="{5CAB8CD5-A15C-58EC-25A5-0D7F0D743FDA}"/>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14</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37014111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C1DFC-86F7-A2C5-3905-63785A342D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F84DB5-9CEA-22D0-1335-5BBBCD0A7F9B}"/>
              </a:ext>
            </a:extLst>
          </p:cNvPr>
          <p:cNvSpPr>
            <a:spLocks noGrp="1"/>
          </p:cNvSpPr>
          <p:nvPr>
            <p:ph type="title"/>
          </p:nvPr>
        </p:nvSpPr>
        <p:spPr>
          <a:xfrm>
            <a:off x="101600" y="202565"/>
            <a:ext cx="12090399" cy="996315"/>
          </a:xfrm>
        </p:spPr>
        <p:txBody>
          <a:bodyPr>
            <a:normAutofit/>
          </a:bodyPr>
          <a:lstStyle/>
          <a:p>
            <a:pPr algn="ctr"/>
            <a:r>
              <a:rPr lang="ne-NP" sz="4000" b="1" dirty="0">
                <a:solidFill>
                  <a:schemeClr val="accent1"/>
                </a:solidFill>
              </a:rPr>
              <a:t>मुख्य प्रश्नावलीको खण्ड </a:t>
            </a:r>
            <a:r>
              <a:rPr lang="en-US" sz="4000" b="1" dirty="0">
                <a:solidFill>
                  <a:schemeClr val="accent1"/>
                </a:solidFill>
              </a:rPr>
              <a:t>2</a:t>
            </a:r>
            <a:endParaRPr lang="en-US" sz="4000" dirty="0"/>
          </a:p>
        </p:txBody>
      </p:sp>
      <p:sp>
        <p:nvSpPr>
          <p:cNvPr id="4" name="Footer Placeholder 3">
            <a:extLst>
              <a:ext uri="{FF2B5EF4-FFF2-40B4-BE49-F238E27FC236}">
                <a16:creationId xmlns:a16="http://schemas.microsoft.com/office/drawing/2014/main" id="{258C8168-B3BD-5820-07F0-E00BB843D3A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FFC09939-2DDF-D861-8D40-30450D7E0D6D}"/>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15</a:t>
            </a:fld>
            <a:endParaRPr lang="en-US" sz="1800" b="1" dirty="0">
              <a:latin typeface="Fontasy Himali" panose="04020500000000000000" pitchFamily="82" charset="0"/>
            </a:endParaRPr>
          </a:p>
        </p:txBody>
      </p:sp>
      <p:pic>
        <p:nvPicPr>
          <p:cNvPr id="3" name="Picture 2">
            <a:extLst>
              <a:ext uri="{FF2B5EF4-FFF2-40B4-BE49-F238E27FC236}">
                <a16:creationId xmlns:a16="http://schemas.microsoft.com/office/drawing/2014/main" id="{2277051E-A144-96BE-233F-2D276A210E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7198" y="957456"/>
            <a:ext cx="9851990" cy="5588770"/>
          </a:xfrm>
          <a:prstGeom prst="rect">
            <a:avLst/>
          </a:prstGeom>
        </p:spPr>
      </p:pic>
      <p:sp>
        <p:nvSpPr>
          <p:cNvPr id="9" name="TextBox 8">
            <a:extLst>
              <a:ext uri="{FF2B5EF4-FFF2-40B4-BE49-F238E27FC236}">
                <a16:creationId xmlns:a16="http://schemas.microsoft.com/office/drawing/2014/main" id="{5FE8C495-90D9-BD10-7874-5DF3F863640C}"/>
              </a:ext>
            </a:extLst>
          </p:cNvPr>
          <p:cNvSpPr txBox="1"/>
          <p:nvPr/>
        </p:nvSpPr>
        <p:spPr>
          <a:xfrm>
            <a:off x="1684093" y="5024040"/>
            <a:ext cx="4289955" cy="338554"/>
          </a:xfrm>
          <a:prstGeom prst="rect">
            <a:avLst/>
          </a:prstGeom>
          <a:noFill/>
        </p:spPr>
        <p:txBody>
          <a:bodyPr wrap="square" rtlCol="0">
            <a:spAutoFit/>
          </a:bodyPr>
          <a:lstStyle/>
          <a:p>
            <a:r>
              <a:rPr lang="ne-NP" sz="1600" b="1" dirty="0">
                <a:solidFill>
                  <a:srgbClr val="0070C0"/>
                </a:solidFill>
                <a:cs typeface="Kalimati" panose="00000400000000000000" pitchFamily="2"/>
              </a:rPr>
              <a:t>आफ्नै पसलमा जुत्ताको मात्र खुद्रा विक्री गर्ने </a:t>
            </a:r>
            <a:endParaRPr lang="en-US" sz="1600" b="1" dirty="0">
              <a:solidFill>
                <a:srgbClr val="0070C0"/>
              </a:solidFill>
              <a:cs typeface="Kalimati" panose="00000400000000000000" pitchFamily="2"/>
            </a:endParaRPr>
          </a:p>
        </p:txBody>
      </p:sp>
      <p:grpSp>
        <p:nvGrpSpPr>
          <p:cNvPr id="5" name="Group 4">
            <a:extLst>
              <a:ext uri="{FF2B5EF4-FFF2-40B4-BE49-F238E27FC236}">
                <a16:creationId xmlns:a16="http://schemas.microsoft.com/office/drawing/2014/main" id="{67DC3336-2CA0-4857-9D8B-34432AFA17B5}"/>
              </a:ext>
            </a:extLst>
          </p:cNvPr>
          <p:cNvGrpSpPr/>
          <p:nvPr/>
        </p:nvGrpSpPr>
        <p:grpSpPr>
          <a:xfrm>
            <a:off x="468162" y="4827978"/>
            <a:ext cx="10378907" cy="1585522"/>
            <a:chOff x="779173" y="4785994"/>
            <a:chExt cx="10220014" cy="1744230"/>
          </a:xfrm>
        </p:grpSpPr>
        <p:sp>
          <p:nvSpPr>
            <p:cNvPr id="7" name="Speech Bubble: Rectangle 6">
              <a:extLst>
                <a:ext uri="{FF2B5EF4-FFF2-40B4-BE49-F238E27FC236}">
                  <a16:creationId xmlns:a16="http://schemas.microsoft.com/office/drawing/2014/main" id="{0042873A-1F3C-9A80-24D0-1BFBE60AE50B}"/>
                </a:ext>
              </a:extLst>
            </p:cNvPr>
            <p:cNvSpPr/>
            <p:nvPr/>
          </p:nvSpPr>
          <p:spPr>
            <a:xfrm rot="17804089">
              <a:off x="307779" y="5257388"/>
              <a:ext cx="1744230" cy="801442"/>
            </a:xfrm>
            <a:prstGeom prst="wedgeRectCallout">
              <a:avLst>
                <a:gd name="adj1" fmla="val 30370"/>
                <a:gd name="adj2" fmla="val 192121"/>
              </a:avLst>
            </a:prstGeom>
            <a:solidFill>
              <a:schemeClr val="bg1">
                <a:lumMod val="8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e-NP" sz="1400" b="1" dirty="0">
                  <a:solidFill>
                    <a:srgbClr val="0070C0"/>
                  </a:solidFill>
                  <a:cs typeface="Kalimati" panose="00000400000000000000" pitchFamily="2"/>
                </a:rPr>
                <a:t>मुख्य आर्थिक क्रियाकलापको बिस्तृत विवरण लेख्ने </a:t>
              </a:r>
              <a:endParaRPr lang="en-US" sz="1400" b="1" dirty="0">
                <a:solidFill>
                  <a:srgbClr val="0070C0"/>
                </a:solidFill>
                <a:cs typeface="Kalimati" panose="00000400000000000000" pitchFamily="2"/>
              </a:endParaRPr>
            </a:p>
          </p:txBody>
        </p:sp>
        <p:sp>
          <p:nvSpPr>
            <p:cNvPr id="10" name="Rectangle 9">
              <a:extLst>
                <a:ext uri="{FF2B5EF4-FFF2-40B4-BE49-F238E27FC236}">
                  <a16:creationId xmlns:a16="http://schemas.microsoft.com/office/drawing/2014/main" id="{99164FE6-235A-36E0-B7E5-E9BE93C2F469}"/>
                </a:ext>
              </a:extLst>
            </p:cNvPr>
            <p:cNvSpPr/>
            <p:nvPr/>
          </p:nvSpPr>
          <p:spPr>
            <a:xfrm>
              <a:off x="6142664" y="5698055"/>
              <a:ext cx="750570" cy="582251"/>
            </a:xfrm>
            <a:prstGeom prst="rect">
              <a:avLst/>
            </a:prstGeom>
            <a:solidFill>
              <a:schemeClr val="bg1">
                <a:lumMod val="8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0093D2"/>
                  </a:solidFill>
                </a:rPr>
                <a:t>G</a:t>
              </a:r>
              <a:r>
                <a:rPr lang="ne-NP" sz="3600" b="1" dirty="0">
                  <a:solidFill>
                    <a:srgbClr val="0093D2"/>
                  </a:solidFill>
                </a:rPr>
                <a:t> </a:t>
              </a:r>
              <a:endParaRPr lang="en-US" sz="3600" b="1" dirty="0">
                <a:solidFill>
                  <a:srgbClr val="0093D2"/>
                </a:solidFill>
              </a:endParaRPr>
            </a:p>
          </p:txBody>
        </p:sp>
        <p:sp>
          <p:nvSpPr>
            <p:cNvPr id="12" name="Rectangle 11">
              <a:extLst>
                <a:ext uri="{FF2B5EF4-FFF2-40B4-BE49-F238E27FC236}">
                  <a16:creationId xmlns:a16="http://schemas.microsoft.com/office/drawing/2014/main" id="{BAA99C2E-BF1A-FABA-90A7-FE1B1D106D97}"/>
                </a:ext>
              </a:extLst>
            </p:cNvPr>
            <p:cNvSpPr/>
            <p:nvPr/>
          </p:nvSpPr>
          <p:spPr>
            <a:xfrm>
              <a:off x="7035848" y="5663530"/>
              <a:ext cx="1847018" cy="582251"/>
            </a:xfrm>
            <a:prstGeom prst="rect">
              <a:avLst/>
            </a:prstGeom>
            <a:solidFill>
              <a:schemeClr val="bg1">
                <a:lumMod val="8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ne-NP" sz="3200" b="1" dirty="0">
                  <a:solidFill>
                    <a:srgbClr val="0093D2"/>
                  </a:solidFill>
                </a:rPr>
                <a:t> </a:t>
              </a:r>
              <a:r>
                <a:rPr lang="en-US" sz="3200" b="1" dirty="0">
                  <a:solidFill>
                    <a:srgbClr val="0093D2"/>
                  </a:solidFill>
                </a:rPr>
                <a:t>4</a:t>
              </a:r>
              <a:r>
                <a:rPr lang="ne-NP" sz="3200" b="1" dirty="0">
                  <a:solidFill>
                    <a:srgbClr val="0093D2"/>
                  </a:solidFill>
                </a:rPr>
                <a:t> </a:t>
              </a:r>
              <a:r>
                <a:rPr lang="en-US" sz="3200" b="1" dirty="0">
                  <a:solidFill>
                    <a:srgbClr val="0093D2"/>
                  </a:solidFill>
                </a:rPr>
                <a:t>7</a:t>
              </a:r>
              <a:r>
                <a:rPr lang="ne-NP" sz="3200" b="1" dirty="0">
                  <a:solidFill>
                    <a:srgbClr val="0093D2"/>
                  </a:solidFill>
                </a:rPr>
                <a:t> </a:t>
              </a:r>
              <a:r>
                <a:rPr lang="en-US" sz="3200" b="1" dirty="0">
                  <a:solidFill>
                    <a:srgbClr val="0093D2"/>
                  </a:solidFill>
                </a:rPr>
                <a:t>7</a:t>
              </a:r>
              <a:r>
                <a:rPr lang="ne-NP" sz="3200" b="1" dirty="0">
                  <a:solidFill>
                    <a:srgbClr val="0093D2"/>
                  </a:solidFill>
                </a:rPr>
                <a:t> </a:t>
              </a:r>
              <a:r>
                <a:rPr lang="en-US" sz="3200" b="1" dirty="0">
                  <a:solidFill>
                    <a:srgbClr val="0093D2"/>
                  </a:solidFill>
                </a:rPr>
                <a:t>1</a:t>
              </a:r>
              <a:r>
                <a:rPr lang="ne-NP" sz="3200" b="1" dirty="0">
                  <a:solidFill>
                    <a:srgbClr val="0093D2"/>
                  </a:solidFill>
                </a:rPr>
                <a:t> </a:t>
              </a:r>
              <a:endParaRPr lang="en-US" sz="3200" b="1" dirty="0">
                <a:solidFill>
                  <a:srgbClr val="0093D2"/>
                </a:solidFill>
              </a:endParaRPr>
            </a:p>
          </p:txBody>
        </p:sp>
        <p:sp>
          <p:nvSpPr>
            <p:cNvPr id="13" name="Rectangle 12">
              <a:extLst>
                <a:ext uri="{FF2B5EF4-FFF2-40B4-BE49-F238E27FC236}">
                  <a16:creationId xmlns:a16="http://schemas.microsoft.com/office/drawing/2014/main" id="{803A12CC-16C0-DC1F-8350-3E1D2051B19F}"/>
                </a:ext>
              </a:extLst>
            </p:cNvPr>
            <p:cNvSpPr/>
            <p:nvPr/>
          </p:nvSpPr>
          <p:spPr>
            <a:xfrm>
              <a:off x="9152169" y="5737695"/>
              <a:ext cx="1847018" cy="582251"/>
            </a:xfrm>
            <a:prstGeom prst="rect">
              <a:avLst/>
            </a:prstGeom>
            <a:solidFill>
              <a:schemeClr val="accent4">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3200" b="1" dirty="0">
                  <a:solidFill>
                    <a:srgbClr val="0093D2"/>
                  </a:solidFill>
                </a:rPr>
                <a:t>4</a:t>
              </a:r>
              <a:r>
                <a:rPr lang="ne-NP" sz="3200" b="1" dirty="0">
                  <a:solidFill>
                    <a:srgbClr val="0093D2"/>
                  </a:solidFill>
                </a:rPr>
                <a:t> </a:t>
              </a:r>
              <a:r>
                <a:rPr lang="en-US" sz="3200" b="1" dirty="0">
                  <a:solidFill>
                    <a:srgbClr val="0093D2"/>
                  </a:solidFill>
                </a:rPr>
                <a:t>7</a:t>
              </a:r>
              <a:r>
                <a:rPr lang="ne-NP" sz="3200" b="1" dirty="0">
                  <a:solidFill>
                    <a:srgbClr val="0093D2"/>
                  </a:solidFill>
                </a:rPr>
                <a:t> </a:t>
              </a:r>
              <a:r>
                <a:rPr lang="en-US" sz="3200" b="1" dirty="0">
                  <a:solidFill>
                    <a:srgbClr val="0093D2"/>
                  </a:solidFill>
                </a:rPr>
                <a:t>7</a:t>
              </a:r>
              <a:r>
                <a:rPr lang="ne-NP" sz="3200" b="1" dirty="0">
                  <a:solidFill>
                    <a:srgbClr val="0093D2"/>
                  </a:solidFill>
                </a:rPr>
                <a:t> </a:t>
              </a:r>
              <a:r>
                <a:rPr lang="en-US" sz="3200" b="1" dirty="0">
                  <a:solidFill>
                    <a:srgbClr val="0093D2"/>
                  </a:solidFill>
                </a:rPr>
                <a:t>1</a:t>
              </a:r>
            </a:p>
          </p:txBody>
        </p:sp>
      </p:grpSp>
      <p:sp>
        <p:nvSpPr>
          <p:cNvPr id="6" name="TextBox 5">
            <a:extLst>
              <a:ext uri="{FF2B5EF4-FFF2-40B4-BE49-F238E27FC236}">
                <a16:creationId xmlns:a16="http://schemas.microsoft.com/office/drawing/2014/main" id="{EE9FC371-3B72-E656-E3B6-BE4CC52F9B78}"/>
              </a:ext>
            </a:extLst>
          </p:cNvPr>
          <p:cNvSpPr txBox="1"/>
          <p:nvPr/>
        </p:nvSpPr>
        <p:spPr>
          <a:xfrm>
            <a:off x="4959008" y="1577912"/>
            <a:ext cx="4289955" cy="338554"/>
          </a:xfrm>
          <a:prstGeom prst="rect">
            <a:avLst/>
          </a:prstGeom>
          <a:noFill/>
        </p:spPr>
        <p:txBody>
          <a:bodyPr wrap="square" rtlCol="0">
            <a:spAutoFit/>
          </a:bodyPr>
          <a:lstStyle/>
          <a:p>
            <a:r>
              <a:rPr lang="ne-NP" sz="1600" b="1" dirty="0">
                <a:solidFill>
                  <a:srgbClr val="0070C0"/>
                </a:solidFill>
                <a:cs typeface="Kalimati" panose="00000400000000000000" pitchFamily="2"/>
              </a:rPr>
              <a:t>हिमाली जुत्ता पसल </a:t>
            </a:r>
            <a:endParaRPr lang="en-US" sz="1600" b="1" dirty="0">
              <a:solidFill>
                <a:srgbClr val="0070C0"/>
              </a:solidFill>
              <a:cs typeface="Kalimati" panose="00000400000000000000" pitchFamily="2"/>
            </a:endParaRPr>
          </a:p>
        </p:txBody>
      </p:sp>
      <p:sp>
        <p:nvSpPr>
          <p:cNvPr id="8" name="TextBox 7">
            <a:extLst>
              <a:ext uri="{FF2B5EF4-FFF2-40B4-BE49-F238E27FC236}">
                <a16:creationId xmlns:a16="http://schemas.microsoft.com/office/drawing/2014/main" id="{67BE3FBC-89BA-3779-EB88-4B46B5062CA9}"/>
              </a:ext>
            </a:extLst>
          </p:cNvPr>
          <p:cNvSpPr txBox="1"/>
          <p:nvPr/>
        </p:nvSpPr>
        <p:spPr>
          <a:xfrm>
            <a:off x="4945453" y="2148865"/>
            <a:ext cx="4289955" cy="338554"/>
          </a:xfrm>
          <a:prstGeom prst="rect">
            <a:avLst/>
          </a:prstGeom>
          <a:noFill/>
        </p:spPr>
        <p:txBody>
          <a:bodyPr wrap="square" rtlCol="0">
            <a:spAutoFit/>
          </a:bodyPr>
          <a:lstStyle/>
          <a:p>
            <a:r>
              <a:rPr lang="en-US" sz="1600" b="1" dirty="0">
                <a:solidFill>
                  <a:srgbClr val="0070C0"/>
                </a:solidFill>
                <a:cs typeface="Kalimati" panose="00000400000000000000" pitchFamily="2"/>
              </a:rPr>
              <a:t>HIMALI JUTTA PASAL </a:t>
            </a:r>
          </a:p>
        </p:txBody>
      </p:sp>
      <p:sp>
        <p:nvSpPr>
          <p:cNvPr id="15" name="TextBox 14">
            <a:extLst>
              <a:ext uri="{FF2B5EF4-FFF2-40B4-BE49-F238E27FC236}">
                <a16:creationId xmlns:a16="http://schemas.microsoft.com/office/drawing/2014/main" id="{4BE4FD63-3F87-D539-38DA-A834BA79C650}"/>
              </a:ext>
            </a:extLst>
          </p:cNvPr>
          <p:cNvSpPr txBox="1"/>
          <p:nvPr/>
        </p:nvSpPr>
        <p:spPr>
          <a:xfrm>
            <a:off x="126757" y="1130414"/>
            <a:ext cx="1066056" cy="369332"/>
          </a:xfrm>
          <a:prstGeom prst="rect">
            <a:avLst/>
          </a:prstGeom>
          <a:noFill/>
        </p:spPr>
        <p:txBody>
          <a:bodyPr wrap="square">
            <a:spAutoFit/>
          </a:bodyPr>
          <a:lstStyle/>
          <a:p>
            <a:pPr marL="0" indent="0" algn="just">
              <a:lnSpc>
                <a:spcPct val="100000"/>
              </a:lnSpc>
              <a:spcBef>
                <a:spcPts val="600"/>
              </a:spcBef>
              <a:buNone/>
            </a:pPr>
            <a:r>
              <a:rPr lang="hi-IN" sz="1800" b="1" dirty="0">
                <a:cs typeface="Kalimati" panose="00000400000000000000" pitchFamily="2"/>
              </a:rPr>
              <a:t>उदाहरण:</a:t>
            </a:r>
            <a:endParaRPr lang="en-US" sz="1800" dirty="0">
              <a:cs typeface="Kalimati" panose="00000400000000000000" pitchFamily="2"/>
            </a:endParaRPr>
          </a:p>
        </p:txBody>
      </p:sp>
    </p:spTree>
    <p:extLst>
      <p:ext uri="{BB962C8B-B14F-4D97-AF65-F5344CB8AC3E}">
        <p14:creationId xmlns:p14="http://schemas.microsoft.com/office/powerpoint/2010/main" val="700499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A1639-A3B9-7352-2507-900B1EA5F9E5}"/>
              </a:ext>
            </a:extLst>
          </p:cNvPr>
          <p:cNvSpPr>
            <a:spLocks noGrp="1"/>
          </p:cNvSpPr>
          <p:nvPr>
            <p:ph type="title"/>
          </p:nvPr>
        </p:nvSpPr>
        <p:spPr>
          <a:xfrm>
            <a:off x="1928809" y="1805940"/>
            <a:ext cx="8906831" cy="1417320"/>
          </a:xfrm>
          <a:solidFill>
            <a:schemeClr val="tx2">
              <a:lumMod val="20000"/>
              <a:lumOff val="80000"/>
            </a:schemeClr>
          </a:solidFill>
        </p:spPr>
        <p:txBody>
          <a:bodyPr>
            <a:normAutofit/>
          </a:bodyPr>
          <a:lstStyle/>
          <a:p>
            <a:pPr algn="ctr"/>
            <a:r>
              <a:rPr lang="ne-NP" b="1" dirty="0"/>
              <a:t>नेपाल स्तरीय औद्योगिक वर्गीकरण: खण्ड</a:t>
            </a:r>
            <a:r>
              <a:rPr lang="en-US" b="1" dirty="0"/>
              <a:t> </a:t>
            </a:r>
            <a:r>
              <a:rPr lang="ne-NP" b="1" dirty="0"/>
              <a:t>(A-</a:t>
            </a:r>
            <a:r>
              <a:rPr lang="en-US" b="1" dirty="0"/>
              <a:t>G</a:t>
            </a:r>
            <a:r>
              <a:rPr lang="ne-NP" b="1" dirty="0"/>
              <a:t>)</a:t>
            </a:r>
            <a:endParaRPr lang="en-US" b="1" dirty="0"/>
          </a:p>
        </p:txBody>
      </p:sp>
      <p:sp>
        <p:nvSpPr>
          <p:cNvPr id="4" name="Footer Placeholder 3">
            <a:extLst>
              <a:ext uri="{FF2B5EF4-FFF2-40B4-BE49-F238E27FC236}">
                <a16:creationId xmlns:a16="http://schemas.microsoft.com/office/drawing/2014/main" id="{3EDF106B-16B1-7F0F-7A84-EC8F45737435}"/>
              </a:ext>
            </a:extLst>
          </p:cNvPr>
          <p:cNvSpPr>
            <a:spLocks noGrp="1"/>
          </p:cNvSpPr>
          <p:nvPr>
            <p:ph type="ftr" sz="quarter" idx="11"/>
          </p:nvPr>
        </p:nvSpPr>
        <p:spPr/>
        <p:txBody>
          <a:bodyPr/>
          <a:lstStyle/>
          <a:p>
            <a:r>
              <a:rPr lang="ne-NP"/>
              <a:t>“अर्थतन्त्र मापनको लागि आर्थिक गणना—आर्थिक गणना २०८२.”</a:t>
            </a:r>
            <a:endParaRPr lang="en-US" dirty="0"/>
          </a:p>
        </p:txBody>
      </p:sp>
      <p:sp>
        <p:nvSpPr>
          <p:cNvPr id="5" name="Slide Number Placeholder 4">
            <a:extLst>
              <a:ext uri="{FF2B5EF4-FFF2-40B4-BE49-F238E27FC236}">
                <a16:creationId xmlns:a16="http://schemas.microsoft.com/office/drawing/2014/main" id="{EE13F738-B6A4-854F-1165-5D1F91BEEE91}"/>
              </a:ext>
            </a:extLst>
          </p:cNvPr>
          <p:cNvSpPr>
            <a:spLocks noGrp="1"/>
          </p:cNvSpPr>
          <p:nvPr>
            <p:ph type="sldNum" sz="quarter" idx="12"/>
          </p:nvPr>
        </p:nvSpPr>
        <p:spPr/>
        <p:txBody>
          <a:bodyPr/>
          <a:lstStyle/>
          <a:p>
            <a:fld id="{3981A1E7-FBCC-4BE9-B724-D2D87968AACE}" type="slidenum">
              <a:rPr lang="en-US" smtClean="0"/>
              <a:pPr/>
              <a:t>16</a:t>
            </a:fld>
            <a:endParaRPr lang="en-US" dirty="0">
              <a:latin typeface="Fontasy Himali" panose="04020500000000000000" pitchFamily="82" charset="0"/>
            </a:endParaRPr>
          </a:p>
        </p:txBody>
      </p:sp>
    </p:spTree>
    <p:extLst>
      <p:ext uri="{BB962C8B-B14F-4D97-AF65-F5344CB8AC3E}">
        <p14:creationId xmlns:p14="http://schemas.microsoft.com/office/powerpoint/2010/main" val="19268909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C4317-A7FE-2838-4EC0-F9BC7967ADA8}"/>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114FDF9F-4C96-0FEB-3B21-90047510A5C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5992D053-F7B1-5E66-244D-84C6B22F3127}"/>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17</a:t>
            </a:fld>
            <a:endParaRPr lang="en-US" sz="1800" b="1" dirty="0">
              <a:latin typeface="Fontasy Himali" panose="04020500000000000000" pitchFamily="82" charset="0"/>
            </a:endParaRPr>
          </a:p>
        </p:txBody>
      </p:sp>
      <p:sp>
        <p:nvSpPr>
          <p:cNvPr id="16" name="Content Placeholder 7">
            <a:extLst>
              <a:ext uri="{FF2B5EF4-FFF2-40B4-BE49-F238E27FC236}">
                <a16:creationId xmlns:a16="http://schemas.microsoft.com/office/drawing/2014/main" id="{3185AA29-29DC-3408-C035-CFBBB9F75517}"/>
              </a:ext>
            </a:extLst>
          </p:cNvPr>
          <p:cNvSpPr>
            <a:spLocks noGrp="1"/>
          </p:cNvSpPr>
          <p:nvPr>
            <p:ph idx="1"/>
          </p:nvPr>
        </p:nvSpPr>
        <p:spPr>
          <a:xfrm>
            <a:off x="112645" y="1066800"/>
            <a:ext cx="11926955" cy="5346700"/>
          </a:xfrm>
          <a:noFill/>
        </p:spPr>
        <p:txBody>
          <a:bodyPr>
            <a:noAutofit/>
          </a:bodyPr>
          <a:lstStyle/>
          <a:p>
            <a:pPr indent="0" algn="just">
              <a:buNone/>
            </a:pPr>
            <a:r>
              <a:rPr lang="ne-NP" b="1" dirty="0"/>
              <a:t>यस खण्डमा निम्न आर्थिक क्रियाकलापहरू समावेश गरिन्छ: </a:t>
            </a:r>
            <a:endParaRPr lang="en-US" b="1" dirty="0"/>
          </a:p>
          <a:p>
            <a:pPr marL="914400" lvl="3" indent="-457200" algn="just">
              <a:buFont typeface="Wingdings" panose="05000000000000000000" pitchFamily="2" charset="2"/>
              <a:buChar char="Ø"/>
            </a:pPr>
            <a:r>
              <a:rPr lang="ne-NP" dirty="0"/>
              <a:t>वनस्पतीय तथा प्राणीजन्य प्राकृतिक स्रोतहरुको उपयोग गर्ने क्रियाकलाप; </a:t>
            </a:r>
            <a:endParaRPr lang="en-US" dirty="0"/>
          </a:p>
          <a:p>
            <a:pPr marL="914400" lvl="2" indent="-457200" algn="just">
              <a:buFont typeface="Wingdings" panose="05000000000000000000" pitchFamily="2" charset="2"/>
              <a:buChar char="Ø"/>
            </a:pPr>
            <a:r>
              <a:rPr lang="ne-NP" dirty="0"/>
              <a:t>बालीहरुको उत्पादन, </a:t>
            </a:r>
            <a:endParaRPr lang="en-US" dirty="0"/>
          </a:p>
          <a:p>
            <a:pPr marL="914400" lvl="2" indent="-457200" algn="just">
              <a:buFont typeface="Wingdings" panose="05000000000000000000" pitchFamily="2" charset="2"/>
              <a:buChar char="Ø"/>
            </a:pPr>
            <a:r>
              <a:rPr lang="ne-NP" dirty="0"/>
              <a:t>पशुपालन तथा तिनको </a:t>
            </a:r>
            <a:r>
              <a:rPr lang="ne-NP" dirty="0" smtClean="0"/>
              <a:t>प्रजनन्, </a:t>
            </a:r>
            <a:endParaRPr lang="en-US" dirty="0"/>
          </a:p>
          <a:p>
            <a:pPr marL="914400" lvl="2" indent="-457200" algn="just">
              <a:buFont typeface="Wingdings" panose="05000000000000000000" pitchFamily="2" charset="2"/>
              <a:buChar char="Ø"/>
            </a:pPr>
            <a:r>
              <a:rPr lang="ne-NP" dirty="0"/>
              <a:t>काठपात र अन्य वन </a:t>
            </a:r>
            <a:r>
              <a:rPr lang="ne-NP" dirty="0" smtClean="0"/>
              <a:t>पैदावर, </a:t>
            </a:r>
            <a:endParaRPr lang="en-US" dirty="0"/>
          </a:p>
          <a:p>
            <a:pPr marL="914400" lvl="2" indent="-457200" algn="just">
              <a:buFont typeface="Wingdings" panose="05000000000000000000" pitchFamily="2" charset="2"/>
              <a:buChar char="Ø"/>
            </a:pPr>
            <a:r>
              <a:rPr lang="ne-NP" dirty="0"/>
              <a:t>घरपालुवा वा प्राकृतिक बसोबासको स्थानबाट प्राणी तथा प्राणीजन्य वस्तुको उत्पादन लिने क्रियाकलाप</a:t>
            </a:r>
          </a:p>
          <a:p>
            <a:pPr marL="457200" indent="-457200" algn="just">
              <a:buFont typeface="Wingdings" panose="05000000000000000000" pitchFamily="2" charset="2"/>
              <a:buChar char="Ø"/>
            </a:pPr>
            <a:r>
              <a:rPr lang="ne-NP" dirty="0"/>
              <a:t>यो खण्डको शीर्षकबाट तीन प्रकारका आर्थिक क्रियाकलापहरु कृषि, वन र माछा पालन समेटिएको बुझ्नु पर्दछ | </a:t>
            </a:r>
          </a:p>
          <a:p>
            <a:pPr indent="0" algn="just">
              <a:buNone/>
            </a:pPr>
            <a:endParaRPr lang="ne-NP" dirty="0"/>
          </a:p>
          <a:p>
            <a:pPr lvl="2" indent="0" algn="ctr">
              <a:buNone/>
            </a:pPr>
            <a:r>
              <a:rPr lang="ne-NP" sz="2400" b="1" dirty="0"/>
              <a:t>विस्तृत विवरणको लागि NSIC संक्षिप्त पुस्तिकाको पेज 9 देखि 15 अध्ययन गर्नुहोस्| </a:t>
            </a:r>
            <a:endParaRPr lang="en-US" sz="2400" b="1" dirty="0"/>
          </a:p>
        </p:txBody>
      </p:sp>
      <p:sp>
        <p:nvSpPr>
          <p:cNvPr id="6" name="Title 1">
            <a:extLst>
              <a:ext uri="{FF2B5EF4-FFF2-40B4-BE49-F238E27FC236}">
                <a16:creationId xmlns:a16="http://schemas.microsoft.com/office/drawing/2014/main" id="{B5BC3129-2CC2-E658-99AF-0972D8D81B00}"/>
              </a:ext>
            </a:extLst>
          </p:cNvPr>
          <p:cNvSpPr>
            <a:spLocks noGrp="1"/>
          </p:cNvSpPr>
          <p:nvPr>
            <p:ph type="title"/>
          </p:nvPr>
        </p:nvSpPr>
        <p:spPr>
          <a:xfrm>
            <a:off x="1" y="79375"/>
            <a:ext cx="11926955" cy="789305"/>
          </a:xfrm>
        </p:spPr>
        <p:txBody>
          <a:bodyPr>
            <a:noAutofit/>
          </a:bodyPr>
          <a:lstStyle/>
          <a:p>
            <a:pPr algn="ctr"/>
            <a:r>
              <a:rPr lang="en-US" b="1" dirty="0">
                <a:solidFill>
                  <a:schemeClr val="accent1"/>
                </a:solidFill>
              </a:rPr>
              <a:t/>
            </a:r>
            <a:br>
              <a:rPr lang="en-US" b="1" dirty="0">
                <a:solidFill>
                  <a:schemeClr val="accent1"/>
                </a:solidFill>
              </a:rPr>
            </a:br>
            <a:r>
              <a:rPr lang="ne-NP" b="1" dirty="0">
                <a:solidFill>
                  <a:schemeClr val="accent1"/>
                </a:solidFill>
              </a:rPr>
              <a:t>मुख्य प्रश्नावलीको खण्ड </a:t>
            </a:r>
            <a:r>
              <a:rPr lang="en-US" b="1" dirty="0">
                <a:solidFill>
                  <a:schemeClr val="accent1"/>
                </a:solidFill>
              </a:rPr>
              <a:t>2</a:t>
            </a:r>
            <a:r>
              <a:rPr lang="ne-NP" b="1" dirty="0">
                <a:solidFill>
                  <a:schemeClr val="accent1"/>
                </a:solidFill>
              </a:rPr>
              <a:t/>
            </a:r>
            <a:br>
              <a:rPr lang="ne-NP" b="1" dirty="0">
                <a:solidFill>
                  <a:schemeClr val="accent1"/>
                </a:solidFill>
              </a:rPr>
            </a:br>
            <a:r>
              <a:rPr lang="ne-NP" sz="2800" dirty="0"/>
              <a:t>खण्ड </a:t>
            </a:r>
            <a:r>
              <a:rPr lang="en-US" sz="2800" dirty="0">
                <a:solidFill>
                  <a:srgbClr val="0070C0"/>
                </a:solidFill>
              </a:rPr>
              <a:t>A</a:t>
            </a:r>
            <a:r>
              <a:rPr lang="ne-NP" sz="2800" dirty="0"/>
              <a:t>: कृषि, वन र माछापालन</a:t>
            </a:r>
            <a:r>
              <a:rPr lang="en-US" sz="2800" dirty="0"/>
              <a:t/>
            </a:r>
            <a:br>
              <a:rPr lang="en-US" sz="2800" dirty="0"/>
            </a:br>
            <a:endParaRPr lang="en-US" sz="2800" dirty="0"/>
          </a:p>
        </p:txBody>
      </p:sp>
    </p:spTree>
    <p:extLst>
      <p:ext uri="{BB962C8B-B14F-4D97-AF65-F5344CB8AC3E}">
        <p14:creationId xmlns:p14="http://schemas.microsoft.com/office/powerpoint/2010/main" val="4330300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D61570-1FF2-3B99-8330-B0222567F55D}"/>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88C5C147-80A3-FC05-C0B8-08937316E6B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87AB2ADE-FEED-9FD6-687A-FB6B0525EA78}"/>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18</a:t>
            </a:fld>
            <a:endParaRPr lang="en-US" sz="1800" b="1" dirty="0">
              <a:latin typeface="Fontasy Himali" panose="04020500000000000000" pitchFamily="82" charset="0"/>
            </a:endParaRPr>
          </a:p>
        </p:txBody>
      </p:sp>
      <p:graphicFrame>
        <p:nvGraphicFramePr>
          <p:cNvPr id="8" name="Content Placeholder 5">
            <a:extLst>
              <a:ext uri="{FF2B5EF4-FFF2-40B4-BE49-F238E27FC236}">
                <a16:creationId xmlns:a16="http://schemas.microsoft.com/office/drawing/2014/main" id="{35F84A59-8700-2223-FB9D-2BD26C16C203}"/>
              </a:ext>
            </a:extLst>
          </p:cNvPr>
          <p:cNvGraphicFramePr>
            <a:graphicFrameLocks noGrp="1"/>
          </p:cNvGraphicFramePr>
          <p:nvPr>
            <p:ph idx="1"/>
            <p:extLst>
              <p:ext uri="{D42A27DB-BD31-4B8C-83A1-F6EECF244321}">
                <p14:modId xmlns:p14="http://schemas.microsoft.com/office/powerpoint/2010/main" val="2224608015"/>
              </p:ext>
            </p:extLst>
          </p:nvPr>
        </p:nvGraphicFramePr>
        <p:xfrm>
          <a:off x="101601" y="1304743"/>
          <a:ext cx="2187392" cy="4330246"/>
        </p:xfrm>
        <a:graphic>
          <a:graphicData uri="http://schemas.openxmlformats.org/drawingml/2006/table">
            <a:tbl>
              <a:tblPr bandRow="1">
                <a:effectLst>
                  <a:innerShdw blurRad="114300">
                    <a:prstClr val="black"/>
                  </a:innerShdw>
                </a:effectLst>
                <a:tableStyleId>{5C22544A-7EE6-4342-B048-85BDC9FD1C3A}</a:tableStyleId>
              </a:tblPr>
              <a:tblGrid>
                <a:gridCol w="467441">
                  <a:extLst>
                    <a:ext uri="{9D8B030D-6E8A-4147-A177-3AD203B41FA5}">
                      <a16:colId xmlns:a16="http://schemas.microsoft.com/office/drawing/2014/main" val="3169792348"/>
                    </a:ext>
                  </a:extLst>
                </a:gridCol>
                <a:gridCol w="1719951">
                  <a:extLst>
                    <a:ext uri="{9D8B030D-6E8A-4147-A177-3AD203B41FA5}">
                      <a16:colId xmlns:a16="http://schemas.microsoft.com/office/drawing/2014/main" val="3991060134"/>
                    </a:ext>
                  </a:extLst>
                </a:gridCol>
              </a:tblGrid>
              <a:tr h="583749">
                <a:tc gridSpan="2">
                  <a:txBody>
                    <a:bodyPr/>
                    <a:lstStyle/>
                    <a:p>
                      <a:pPr algn="ctr"/>
                      <a:r>
                        <a:rPr lang="ne-NP" sz="1400" b="1" dirty="0">
                          <a:cs typeface="Kalimati" panose="00000400000000000000" pitchFamily="2"/>
                        </a:rPr>
                        <a:t>डिभिजन</a:t>
                      </a:r>
                      <a:r>
                        <a:rPr lang="en-US" sz="1400" b="1" dirty="0">
                          <a:cs typeface="Kalimati" panose="00000400000000000000" pitchFamily="2"/>
                        </a:rPr>
                        <a:t> </a:t>
                      </a:r>
                    </a:p>
                  </a:txBody>
                  <a:tcPr/>
                </a:tc>
                <a:tc hMerge="1">
                  <a:txBody>
                    <a:bodyPr/>
                    <a:lstStyle/>
                    <a:p>
                      <a:pPr algn="ctr"/>
                      <a:endParaRPr lang="en-US" sz="2800" b="1" dirty="0">
                        <a:cs typeface="Kalimati" panose="00000400000000000000" pitchFamily="2"/>
                      </a:endParaRPr>
                    </a:p>
                  </a:txBody>
                  <a:tcPr/>
                </a:tc>
                <a:extLst>
                  <a:ext uri="{0D108BD9-81ED-4DB2-BD59-A6C34878D82A}">
                    <a16:rowId xmlns:a16="http://schemas.microsoft.com/office/drawing/2014/main" val="4025736830"/>
                  </a:ext>
                </a:extLst>
              </a:tr>
              <a:tr h="1561043">
                <a:tc>
                  <a:txBody>
                    <a:bodyPr/>
                    <a:lstStyle/>
                    <a:p>
                      <a:pPr algn="l"/>
                      <a:endParaRPr lang="en-US" sz="1400" dirty="0"/>
                    </a:p>
                    <a:p>
                      <a:pPr algn="l"/>
                      <a:r>
                        <a:rPr lang="en-US" sz="1400" dirty="0"/>
                        <a:t>01</a:t>
                      </a:r>
                    </a:p>
                    <a:p>
                      <a:pPr algn="l"/>
                      <a:endParaRPr lang="en-US" sz="1400" dirty="0"/>
                    </a:p>
                  </a:txBody>
                  <a:tcPr/>
                </a:tc>
                <a:tc>
                  <a:txBody>
                    <a:bodyPr/>
                    <a:lstStyle/>
                    <a:p>
                      <a:pPr algn="l" fontAlgn="ctr">
                        <a:buNone/>
                      </a:pPr>
                      <a:r>
                        <a:rPr lang="ne-NP" sz="1400" b="1" i="0" u="none" strike="noStrike" dirty="0">
                          <a:solidFill>
                            <a:srgbClr val="0070C0"/>
                          </a:solidFill>
                          <a:effectLst/>
                          <a:latin typeface="Kalimati" panose="00000400000000000000" pitchFamily="2"/>
                          <a:cs typeface="Kalimati" panose="00000400000000000000" pitchFamily="2"/>
                        </a:rPr>
                        <a:t>खाद्यान्न बाली तथा पशु उत्पादन र शिकार तथा तत्सम्बन्धी सेवाका क्रियाकलापहरू</a:t>
                      </a:r>
                    </a:p>
                  </a:txBody>
                  <a:tcPr marL="6350" marR="6350" marT="6350" marB="0" anchor="ctr"/>
                </a:tc>
                <a:extLst>
                  <a:ext uri="{0D108BD9-81ED-4DB2-BD59-A6C34878D82A}">
                    <a16:rowId xmlns:a16="http://schemas.microsoft.com/office/drawing/2014/main" val="97143750"/>
                  </a:ext>
                </a:extLst>
              </a:tr>
              <a:tr h="1092727">
                <a:tc>
                  <a:txBody>
                    <a:bodyPr/>
                    <a:lstStyle/>
                    <a:p>
                      <a:pPr algn="l"/>
                      <a:endParaRPr lang="en-US" sz="1400" dirty="0"/>
                    </a:p>
                    <a:p>
                      <a:pPr algn="l"/>
                      <a:r>
                        <a:rPr lang="en-US" sz="1400" dirty="0"/>
                        <a:t>02</a:t>
                      </a:r>
                    </a:p>
                  </a:txBody>
                  <a:tcPr/>
                </a:tc>
                <a:tc>
                  <a:txBody>
                    <a:bodyPr/>
                    <a:lstStyle/>
                    <a:p>
                      <a:pPr algn="l" fontAlgn="ctr">
                        <a:buNone/>
                      </a:pPr>
                      <a:r>
                        <a:rPr lang="ne-NP" sz="1400" b="0" i="0" u="none" strike="noStrike" dirty="0">
                          <a:solidFill>
                            <a:srgbClr val="000000"/>
                          </a:solidFill>
                          <a:effectLst/>
                          <a:latin typeface="Kalimati" panose="00000400000000000000" pitchFamily="2"/>
                          <a:cs typeface="Kalimati" panose="00000400000000000000" pitchFamily="2"/>
                        </a:rPr>
                        <a:t>बन तथा रुख कटानी </a:t>
                      </a:r>
                    </a:p>
                  </a:txBody>
                  <a:tcPr marL="6350" marR="6350" marT="6350" marB="0" anchor="ctr"/>
                </a:tc>
                <a:extLst>
                  <a:ext uri="{0D108BD9-81ED-4DB2-BD59-A6C34878D82A}">
                    <a16:rowId xmlns:a16="http://schemas.microsoft.com/office/drawing/2014/main" val="1380844198"/>
                  </a:ext>
                </a:extLst>
              </a:tr>
              <a:tr h="1092727">
                <a:tc>
                  <a:txBody>
                    <a:bodyPr/>
                    <a:lstStyle/>
                    <a:p>
                      <a:pPr algn="l"/>
                      <a:endParaRPr lang="en-US" sz="1400" dirty="0"/>
                    </a:p>
                    <a:p>
                      <a:pPr algn="l"/>
                      <a:r>
                        <a:rPr lang="en-US" sz="1400" dirty="0"/>
                        <a:t>03</a:t>
                      </a:r>
                    </a:p>
                  </a:txBody>
                  <a:tcPr/>
                </a:tc>
                <a:tc>
                  <a:txBody>
                    <a:bodyPr/>
                    <a:lstStyle/>
                    <a:p>
                      <a:pPr algn="l" fontAlgn="ctr">
                        <a:buNone/>
                      </a:pPr>
                      <a:r>
                        <a:rPr lang="ne-NP" sz="1400" b="0" i="0" u="none" strike="noStrike" dirty="0">
                          <a:solidFill>
                            <a:srgbClr val="000000"/>
                          </a:solidFill>
                          <a:effectLst/>
                          <a:latin typeface="Kalimati" panose="00000400000000000000" pitchFamily="2"/>
                          <a:cs typeface="Kalimati" panose="00000400000000000000" pitchFamily="2"/>
                        </a:rPr>
                        <a:t>माछा मार्ने तथा जलचर पालन </a:t>
                      </a:r>
                    </a:p>
                  </a:txBody>
                  <a:tcPr marL="6350" marR="6350" marT="6350" marB="0" anchor="ctr"/>
                </a:tc>
                <a:extLst>
                  <a:ext uri="{0D108BD9-81ED-4DB2-BD59-A6C34878D82A}">
                    <a16:rowId xmlns:a16="http://schemas.microsoft.com/office/drawing/2014/main" val="3085401093"/>
                  </a:ext>
                </a:extLst>
              </a:tr>
            </a:tbl>
          </a:graphicData>
        </a:graphic>
      </p:graphicFrame>
      <p:graphicFrame>
        <p:nvGraphicFramePr>
          <p:cNvPr id="9" name="Table 8">
            <a:extLst>
              <a:ext uri="{FF2B5EF4-FFF2-40B4-BE49-F238E27FC236}">
                <a16:creationId xmlns:a16="http://schemas.microsoft.com/office/drawing/2014/main" id="{9BF1AC57-55DC-1E95-51CE-D966A7644D69}"/>
              </a:ext>
            </a:extLst>
          </p:cNvPr>
          <p:cNvGraphicFramePr>
            <a:graphicFrameLocks noGrp="1"/>
          </p:cNvGraphicFramePr>
          <p:nvPr>
            <p:extLst>
              <p:ext uri="{D42A27DB-BD31-4B8C-83A1-F6EECF244321}">
                <p14:modId xmlns:p14="http://schemas.microsoft.com/office/powerpoint/2010/main" val="4184006115"/>
              </p:ext>
            </p:extLst>
          </p:nvPr>
        </p:nvGraphicFramePr>
        <p:xfrm>
          <a:off x="2591306" y="1304743"/>
          <a:ext cx="2969232" cy="4803099"/>
        </p:xfrm>
        <a:graphic>
          <a:graphicData uri="http://schemas.openxmlformats.org/drawingml/2006/table">
            <a:tbl>
              <a:tblPr>
                <a:effectLst>
                  <a:innerShdw blurRad="114300">
                    <a:prstClr val="black"/>
                  </a:innerShdw>
                </a:effectLst>
                <a:tableStyleId>{5C22544A-7EE6-4342-B048-85BDC9FD1C3A}</a:tableStyleId>
              </a:tblPr>
              <a:tblGrid>
                <a:gridCol w="586234">
                  <a:extLst>
                    <a:ext uri="{9D8B030D-6E8A-4147-A177-3AD203B41FA5}">
                      <a16:colId xmlns:a16="http://schemas.microsoft.com/office/drawing/2014/main" val="2758737745"/>
                    </a:ext>
                  </a:extLst>
                </a:gridCol>
                <a:gridCol w="2382998">
                  <a:extLst>
                    <a:ext uri="{9D8B030D-6E8A-4147-A177-3AD203B41FA5}">
                      <a16:colId xmlns:a16="http://schemas.microsoft.com/office/drawing/2014/main" val="1514617527"/>
                    </a:ext>
                  </a:extLst>
                </a:gridCol>
              </a:tblGrid>
              <a:tr h="444357">
                <a:tc>
                  <a:txBody>
                    <a:bodyPr/>
                    <a:lstStyle/>
                    <a:p>
                      <a:pPr algn="ctr" fontAlgn="ctr">
                        <a:lnSpc>
                          <a:spcPct val="100000"/>
                        </a:lnSpc>
                        <a:spcBef>
                          <a:spcPts val="600"/>
                        </a:spcBef>
                        <a:buNone/>
                      </a:pPr>
                      <a:r>
                        <a:rPr lang="ne-NP" sz="1800" b="1" u="none" strike="noStrike">
                          <a:effectLst/>
                          <a:cs typeface="Kalimati" panose="00000400000000000000" pitchFamily="2"/>
                        </a:rPr>
                        <a:t>समुह </a:t>
                      </a:r>
                      <a:endParaRPr lang="ne-NP" sz="1800" b="1" i="0" u="none" strike="noStrike">
                        <a:solidFill>
                          <a:srgbClr val="000000"/>
                        </a:solidFill>
                        <a:effectLst/>
                        <a:latin typeface="Kalimati" panose="00000400000000000000" pitchFamily="2"/>
                        <a:cs typeface="Kalimati" panose="00000400000000000000" pitchFamily="2"/>
                      </a:endParaRPr>
                    </a:p>
                  </a:txBody>
                  <a:tcPr marL="6350" marR="6350" marT="6350" marB="0" anchor="ctr"/>
                </a:tc>
                <a:tc>
                  <a:txBody>
                    <a:bodyPr/>
                    <a:lstStyle/>
                    <a:p>
                      <a:pPr algn="ctr" fontAlgn="ctr">
                        <a:lnSpc>
                          <a:spcPct val="100000"/>
                        </a:lnSpc>
                        <a:spcBef>
                          <a:spcPts val="600"/>
                        </a:spcBef>
                        <a:buNone/>
                      </a:pPr>
                      <a:r>
                        <a:rPr lang="ne-NP" sz="1800" b="1" u="none" strike="noStrike" dirty="0">
                          <a:effectLst/>
                          <a:cs typeface="Kalimati" panose="00000400000000000000" pitchFamily="2"/>
                        </a:rPr>
                        <a:t>क्रियाकलाप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tc>
                <a:extLst>
                  <a:ext uri="{0D108BD9-81ED-4DB2-BD59-A6C34878D82A}">
                    <a16:rowId xmlns:a16="http://schemas.microsoft.com/office/drawing/2014/main" val="1967012157"/>
                  </a:ext>
                </a:extLst>
              </a:tr>
              <a:tr h="568398">
                <a:tc>
                  <a:txBody>
                    <a:bodyPr/>
                    <a:lstStyle/>
                    <a:p>
                      <a:pPr algn="ctr" fontAlgn="ctr">
                        <a:lnSpc>
                          <a:spcPct val="100000"/>
                        </a:lnSpc>
                        <a:spcBef>
                          <a:spcPts val="600"/>
                        </a:spcBef>
                        <a:buNone/>
                      </a:pPr>
                      <a:r>
                        <a:rPr lang="en-US" sz="1800" b="0" u="none" strike="noStrike">
                          <a:effectLst/>
                          <a:cs typeface="Kalimati" panose="00000400000000000000" pitchFamily="2"/>
                        </a:rPr>
                        <a:t>011</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tc>
                <a:tc>
                  <a:txBody>
                    <a:bodyPr/>
                    <a:lstStyle/>
                    <a:p>
                      <a:pPr algn="just" fontAlgn="ctr">
                        <a:lnSpc>
                          <a:spcPct val="100000"/>
                        </a:lnSpc>
                        <a:spcBef>
                          <a:spcPts val="600"/>
                        </a:spcBef>
                        <a:buNone/>
                      </a:pPr>
                      <a:r>
                        <a:rPr lang="ne-NP" sz="1800" b="1" u="none" strike="noStrike" dirty="0">
                          <a:solidFill>
                            <a:srgbClr val="0070C0"/>
                          </a:solidFill>
                          <a:effectLst/>
                          <a:cs typeface="Kalimati" panose="00000400000000000000" pitchFamily="2"/>
                        </a:rPr>
                        <a:t>अस्थायी खाद्यान्न बालीको उत्पादन </a:t>
                      </a:r>
                      <a:endParaRPr lang="ne-NP" sz="18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tc>
                <a:extLst>
                  <a:ext uri="{0D108BD9-81ED-4DB2-BD59-A6C34878D82A}">
                    <a16:rowId xmlns:a16="http://schemas.microsoft.com/office/drawing/2014/main" val="3011716427"/>
                  </a:ext>
                </a:extLst>
              </a:tr>
              <a:tr h="444357">
                <a:tc>
                  <a:txBody>
                    <a:bodyPr/>
                    <a:lstStyle/>
                    <a:p>
                      <a:pPr algn="ctr" fontAlgn="ctr">
                        <a:lnSpc>
                          <a:spcPct val="100000"/>
                        </a:lnSpc>
                        <a:spcBef>
                          <a:spcPts val="600"/>
                        </a:spcBef>
                        <a:buNone/>
                      </a:pPr>
                      <a:r>
                        <a:rPr lang="en-US" sz="1800" b="0" u="none" strike="noStrike">
                          <a:effectLst/>
                          <a:cs typeface="Kalimati" panose="00000400000000000000" pitchFamily="2"/>
                        </a:rPr>
                        <a:t>012</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tc>
                <a:tc>
                  <a:txBody>
                    <a:bodyPr/>
                    <a:lstStyle/>
                    <a:p>
                      <a:pPr algn="just" fontAlgn="ctr">
                        <a:lnSpc>
                          <a:spcPct val="100000"/>
                        </a:lnSpc>
                        <a:spcBef>
                          <a:spcPts val="600"/>
                        </a:spcBef>
                        <a:buNone/>
                      </a:pPr>
                      <a:r>
                        <a:rPr lang="ne-NP" sz="1800" b="0" u="none" strike="noStrike" dirty="0">
                          <a:effectLst/>
                          <a:cs typeface="Kalimati" panose="00000400000000000000" pitchFamily="2"/>
                        </a:rPr>
                        <a:t>स्थायी बालीको उत्पादन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tc>
                <a:extLst>
                  <a:ext uri="{0D108BD9-81ED-4DB2-BD59-A6C34878D82A}">
                    <a16:rowId xmlns:a16="http://schemas.microsoft.com/office/drawing/2014/main" val="467161542"/>
                  </a:ext>
                </a:extLst>
              </a:tr>
              <a:tr h="444357">
                <a:tc>
                  <a:txBody>
                    <a:bodyPr/>
                    <a:lstStyle/>
                    <a:p>
                      <a:pPr algn="ctr" fontAlgn="ctr">
                        <a:lnSpc>
                          <a:spcPct val="100000"/>
                        </a:lnSpc>
                        <a:spcBef>
                          <a:spcPts val="600"/>
                        </a:spcBef>
                        <a:buNone/>
                      </a:pPr>
                      <a:r>
                        <a:rPr lang="en-US" sz="1800" b="0" u="none" strike="noStrike">
                          <a:effectLst/>
                          <a:cs typeface="Kalimati" panose="00000400000000000000" pitchFamily="2"/>
                        </a:rPr>
                        <a:t>013</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tc>
                <a:tc>
                  <a:txBody>
                    <a:bodyPr/>
                    <a:lstStyle/>
                    <a:p>
                      <a:pPr algn="just" fontAlgn="ctr">
                        <a:lnSpc>
                          <a:spcPct val="100000"/>
                        </a:lnSpc>
                        <a:spcBef>
                          <a:spcPts val="600"/>
                        </a:spcBef>
                        <a:buNone/>
                      </a:pPr>
                      <a:r>
                        <a:rPr lang="ne-NP" sz="1800" b="0" u="none" strike="noStrike" dirty="0">
                          <a:effectLst/>
                          <a:cs typeface="Kalimati" panose="00000400000000000000" pitchFamily="2"/>
                        </a:rPr>
                        <a:t>ब्याडको तयारी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tc>
                <a:extLst>
                  <a:ext uri="{0D108BD9-81ED-4DB2-BD59-A6C34878D82A}">
                    <a16:rowId xmlns:a16="http://schemas.microsoft.com/office/drawing/2014/main" val="1656813774"/>
                  </a:ext>
                </a:extLst>
              </a:tr>
              <a:tr h="444357">
                <a:tc>
                  <a:txBody>
                    <a:bodyPr/>
                    <a:lstStyle/>
                    <a:p>
                      <a:pPr algn="ctr" fontAlgn="ctr">
                        <a:lnSpc>
                          <a:spcPct val="100000"/>
                        </a:lnSpc>
                        <a:spcBef>
                          <a:spcPts val="600"/>
                        </a:spcBef>
                        <a:buNone/>
                      </a:pPr>
                      <a:r>
                        <a:rPr lang="en-US" sz="1800" b="0" u="none" strike="noStrike">
                          <a:effectLst/>
                          <a:cs typeface="Kalimati" panose="00000400000000000000" pitchFamily="2"/>
                        </a:rPr>
                        <a:t>014</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tc>
                <a:tc>
                  <a:txBody>
                    <a:bodyPr/>
                    <a:lstStyle/>
                    <a:p>
                      <a:pPr algn="just" fontAlgn="ctr">
                        <a:lnSpc>
                          <a:spcPct val="100000"/>
                        </a:lnSpc>
                        <a:spcBef>
                          <a:spcPts val="600"/>
                        </a:spcBef>
                        <a:buNone/>
                      </a:pPr>
                      <a:r>
                        <a:rPr lang="ne-NP" sz="1800" b="0" u="none" strike="noStrike" dirty="0">
                          <a:effectLst/>
                          <a:cs typeface="Kalimati" panose="00000400000000000000" pitchFamily="2"/>
                        </a:rPr>
                        <a:t>पशुपन्छी उत्पादन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tc>
                <a:extLst>
                  <a:ext uri="{0D108BD9-81ED-4DB2-BD59-A6C34878D82A}">
                    <a16:rowId xmlns:a16="http://schemas.microsoft.com/office/drawing/2014/main" val="3643045619"/>
                  </a:ext>
                </a:extLst>
              </a:tr>
              <a:tr h="444357">
                <a:tc>
                  <a:txBody>
                    <a:bodyPr/>
                    <a:lstStyle/>
                    <a:p>
                      <a:pPr algn="ctr" fontAlgn="ctr">
                        <a:lnSpc>
                          <a:spcPct val="100000"/>
                        </a:lnSpc>
                        <a:spcBef>
                          <a:spcPts val="600"/>
                        </a:spcBef>
                        <a:buNone/>
                      </a:pPr>
                      <a:r>
                        <a:rPr lang="en-US" sz="1800" b="0" u="none" strike="noStrike">
                          <a:effectLst/>
                          <a:cs typeface="Kalimati" panose="00000400000000000000" pitchFamily="2"/>
                        </a:rPr>
                        <a:t>015</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tc>
                <a:tc>
                  <a:txBody>
                    <a:bodyPr/>
                    <a:lstStyle/>
                    <a:p>
                      <a:pPr algn="just" fontAlgn="ctr">
                        <a:lnSpc>
                          <a:spcPct val="100000"/>
                        </a:lnSpc>
                        <a:spcBef>
                          <a:spcPts val="600"/>
                        </a:spcBef>
                        <a:buNone/>
                      </a:pPr>
                      <a:r>
                        <a:rPr lang="ne-NP" sz="1800" b="0" u="none" strike="noStrike">
                          <a:effectLst/>
                          <a:cs typeface="Kalimati" panose="00000400000000000000" pitchFamily="2"/>
                        </a:rPr>
                        <a:t>मिश्रित खेती </a:t>
                      </a:r>
                      <a:endParaRPr lang="ne-NP" sz="1800" b="0" i="0" u="none" strike="noStrike">
                        <a:solidFill>
                          <a:srgbClr val="000000"/>
                        </a:solidFill>
                        <a:effectLst/>
                        <a:latin typeface="Kalimati" panose="00000400000000000000" pitchFamily="2"/>
                        <a:cs typeface="Kalimati" panose="00000400000000000000" pitchFamily="2"/>
                      </a:endParaRPr>
                    </a:p>
                  </a:txBody>
                  <a:tcPr marL="6350" marR="6350" marT="6350" marB="0" anchor="ctr"/>
                </a:tc>
                <a:extLst>
                  <a:ext uri="{0D108BD9-81ED-4DB2-BD59-A6C34878D82A}">
                    <a16:rowId xmlns:a16="http://schemas.microsoft.com/office/drawing/2014/main" val="1448543905"/>
                  </a:ext>
                </a:extLst>
              </a:tr>
              <a:tr h="1130292">
                <a:tc>
                  <a:txBody>
                    <a:bodyPr/>
                    <a:lstStyle/>
                    <a:p>
                      <a:pPr algn="ctr" fontAlgn="ctr">
                        <a:lnSpc>
                          <a:spcPct val="100000"/>
                        </a:lnSpc>
                        <a:spcBef>
                          <a:spcPts val="600"/>
                        </a:spcBef>
                        <a:buNone/>
                      </a:pPr>
                      <a:r>
                        <a:rPr lang="en-US" sz="1800" b="0" u="none" strike="noStrike">
                          <a:effectLst/>
                          <a:cs typeface="Kalimati" panose="00000400000000000000" pitchFamily="2"/>
                        </a:rPr>
                        <a:t>016</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tc>
                <a:tc>
                  <a:txBody>
                    <a:bodyPr/>
                    <a:lstStyle/>
                    <a:p>
                      <a:pPr algn="just" fontAlgn="ctr">
                        <a:lnSpc>
                          <a:spcPct val="100000"/>
                        </a:lnSpc>
                        <a:spcBef>
                          <a:spcPts val="600"/>
                        </a:spcBef>
                        <a:buNone/>
                      </a:pPr>
                      <a:r>
                        <a:rPr lang="ne-NP" sz="1800" b="0" u="none" strike="noStrike" dirty="0">
                          <a:effectLst/>
                          <a:cs typeface="Kalimati" panose="00000400000000000000" pitchFamily="2"/>
                        </a:rPr>
                        <a:t>कृषिकार्यका सहयोगी क्रियाकलाप र बाली थन्क्याउने क्रियाकलापहरू</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tc>
                <a:extLst>
                  <a:ext uri="{0D108BD9-81ED-4DB2-BD59-A6C34878D82A}">
                    <a16:rowId xmlns:a16="http://schemas.microsoft.com/office/drawing/2014/main" val="3722552565"/>
                  </a:ext>
                </a:extLst>
              </a:tr>
              <a:tr h="882624">
                <a:tc>
                  <a:txBody>
                    <a:bodyPr/>
                    <a:lstStyle/>
                    <a:p>
                      <a:pPr algn="ctr" fontAlgn="ctr">
                        <a:lnSpc>
                          <a:spcPct val="100000"/>
                        </a:lnSpc>
                        <a:spcBef>
                          <a:spcPts val="600"/>
                        </a:spcBef>
                        <a:buNone/>
                      </a:pPr>
                      <a:r>
                        <a:rPr lang="en-US" sz="1800" b="0" u="none" strike="noStrike">
                          <a:effectLst/>
                          <a:cs typeface="Kalimati" panose="00000400000000000000" pitchFamily="2"/>
                        </a:rPr>
                        <a:t>017</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tc>
                <a:tc>
                  <a:txBody>
                    <a:bodyPr/>
                    <a:lstStyle/>
                    <a:p>
                      <a:pPr algn="just" fontAlgn="ctr">
                        <a:lnSpc>
                          <a:spcPct val="100000"/>
                        </a:lnSpc>
                        <a:spcBef>
                          <a:spcPts val="600"/>
                        </a:spcBef>
                        <a:buNone/>
                      </a:pPr>
                      <a:r>
                        <a:rPr lang="ne-NP" sz="1800" b="0" u="none" strike="noStrike" dirty="0">
                          <a:effectLst/>
                          <a:cs typeface="Kalimati" panose="00000400000000000000" pitchFamily="2"/>
                        </a:rPr>
                        <a:t>शिकार खेल्ने, पासो थाप्ने र तत्सम्बन्धी सेवाका क्रियाकलापहरू</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tc>
                <a:extLst>
                  <a:ext uri="{0D108BD9-81ED-4DB2-BD59-A6C34878D82A}">
                    <a16:rowId xmlns:a16="http://schemas.microsoft.com/office/drawing/2014/main" val="1145711243"/>
                  </a:ext>
                </a:extLst>
              </a:tr>
            </a:tbl>
          </a:graphicData>
        </a:graphic>
      </p:graphicFrame>
      <p:sp>
        <p:nvSpPr>
          <p:cNvPr id="10" name="Arrow: Right 9">
            <a:extLst>
              <a:ext uri="{FF2B5EF4-FFF2-40B4-BE49-F238E27FC236}">
                <a16:creationId xmlns:a16="http://schemas.microsoft.com/office/drawing/2014/main" id="{B6A8E6C6-722C-988A-B2AD-882B921A1213}"/>
              </a:ext>
            </a:extLst>
          </p:cNvPr>
          <p:cNvSpPr/>
          <p:nvPr/>
        </p:nvSpPr>
        <p:spPr>
          <a:xfrm>
            <a:off x="2214629" y="1995158"/>
            <a:ext cx="376677" cy="33656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Table 11">
            <a:extLst>
              <a:ext uri="{FF2B5EF4-FFF2-40B4-BE49-F238E27FC236}">
                <a16:creationId xmlns:a16="http://schemas.microsoft.com/office/drawing/2014/main" id="{44268245-5A88-0C92-E867-412FC5287C3C}"/>
              </a:ext>
            </a:extLst>
          </p:cNvPr>
          <p:cNvGraphicFramePr>
            <a:graphicFrameLocks noGrp="1"/>
          </p:cNvGraphicFramePr>
          <p:nvPr>
            <p:extLst>
              <p:ext uri="{D42A27DB-BD31-4B8C-83A1-F6EECF244321}">
                <p14:modId xmlns:p14="http://schemas.microsoft.com/office/powerpoint/2010/main" val="3858653987"/>
              </p:ext>
            </p:extLst>
          </p:nvPr>
        </p:nvGraphicFramePr>
        <p:xfrm>
          <a:off x="5760497" y="1165408"/>
          <a:ext cx="3048391" cy="5248092"/>
        </p:xfrm>
        <a:graphic>
          <a:graphicData uri="http://schemas.openxmlformats.org/drawingml/2006/table">
            <a:tbl>
              <a:tblPr>
                <a:effectLst>
                  <a:innerShdw blurRad="114300">
                    <a:prstClr val="black"/>
                  </a:innerShdw>
                </a:effectLst>
                <a:tableStyleId>{5C22544A-7EE6-4342-B048-85BDC9FD1C3A}</a:tableStyleId>
              </a:tblPr>
              <a:tblGrid>
                <a:gridCol w="532082">
                  <a:extLst>
                    <a:ext uri="{9D8B030D-6E8A-4147-A177-3AD203B41FA5}">
                      <a16:colId xmlns:a16="http://schemas.microsoft.com/office/drawing/2014/main" val="2041206360"/>
                    </a:ext>
                  </a:extLst>
                </a:gridCol>
                <a:gridCol w="2516309">
                  <a:extLst>
                    <a:ext uri="{9D8B030D-6E8A-4147-A177-3AD203B41FA5}">
                      <a16:colId xmlns:a16="http://schemas.microsoft.com/office/drawing/2014/main" val="3346620428"/>
                    </a:ext>
                  </a:extLst>
                </a:gridCol>
              </a:tblGrid>
              <a:tr h="525624">
                <a:tc>
                  <a:txBody>
                    <a:bodyPr/>
                    <a:lstStyle/>
                    <a:p>
                      <a:pPr algn="ctr" fontAlgn="ctr">
                        <a:lnSpc>
                          <a:spcPct val="150000"/>
                        </a:lnSpc>
                        <a:buNone/>
                      </a:pPr>
                      <a:r>
                        <a:rPr lang="ne-NP" sz="1600" b="1" u="none" strike="noStrike" dirty="0">
                          <a:effectLst/>
                          <a:cs typeface="Kalimati" panose="00000400000000000000" pitchFamily="2"/>
                        </a:rPr>
                        <a:t>बर्ग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tc>
                <a:tc>
                  <a:txBody>
                    <a:bodyPr/>
                    <a:lstStyle/>
                    <a:p>
                      <a:pPr algn="ctr" fontAlgn="ctr">
                        <a:lnSpc>
                          <a:spcPct val="150000"/>
                        </a:lnSpc>
                        <a:buNone/>
                      </a:pPr>
                      <a:r>
                        <a:rPr lang="ne-NP" sz="1600" b="1" u="none" strike="noStrike" dirty="0">
                          <a:effectLst/>
                          <a:cs typeface="Kalimati" panose="00000400000000000000" pitchFamily="2"/>
                        </a:rPr>
                        <a:t> क्रियाकलाप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tc>
                <a:extLst>
                  <a:ext uri="{0D108BD9-81ED-4DB2-BD59-A6C34878D82A}">
                    <a16:rowId xmlns:a16="http://schemas.microsoft.com/office/drawing/2014/main" val="3697934575"/>
                  </a:ext>
                </a:extLst>
              </a:tr>
              <a:tr h="1121002">
                <a:tc>
                  <a:txBody>
                    <a:bodyPr/>
                    <a:lstStyle/>
                    <a:p>
                      <a:pPr algn="ctr" fontAlgn="ctr">
                        <a:lnSpc>
                          <a:spcPct val="150000"/>
                        </a:lnSpc>
                        <a:buNone/>
                      </a:pPr>
                      <a:r>
                        <a:rPr lang="en-US" sz="1600" u="none" strike="noStrike">
                          <a:effectLst/>
                          <a:cs typeface="Kalimati" panose="00000400000000000000" pitchFamily="2"/>
                        </a:rPr>
                        <a:t>0111</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tc>
                <a:tc>
                  <a:txBody>
                    <a:bodyPr/>
                    <a:lstStyle/>
                    <a:p>
                      <a:pPr algn="l" fontAlgn="ctr">
                        <a:lnSpc>
                          <a:spcPct val="150000"/>
                        </a:lnSpc>
                        <a:buNone/>
                      </a:pPr>
                      <a:r>
                        <a:rPr lang="ne-NP" sz="1600" b="1" u="none" strike="noStrike" dirty="0">
                          <a:solidFill>
                            <a:srgbClr val="0070C0"/>
                          </a:solidFill>
                          <a:effectLst/>
                          <a:cs typeface="Kalimati" panose="00000400000000000000" pitchFamily="2"/>
                        </a:rPr>
                        <a:t>खाद्यान्न (धानबाहेक), कोशेबाली र तेलबालीको उत्पादन</a:t>
                      </a:r>
                      <a:endParaRPr lang="ne-NP" sz="16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tc>
                <a:extLst>
                  <a:ext uri="{0D108BD9-81ED-4DB2-BD59-A6C34878D82A}">
                    <a16:rowId xmlns:a16="http://schemas.microsoft.com/office/drawing/2014/main" val="4108413870"/>
                  </a:ext>
                </a:extLst>
              </a:tr>
              <a:tr h="525624">
                <a:tc>
                  <a:txBody>
                    <a:bodyPr/>
                    <a:lstStyle/>
                    <a:p>
                      <a:pPr algn="ctr" fontAlgn="ctr">
                        <a:lnSpc>
                          <a:spcPct val="150000"/>
                        </a:lnSpc>
                        <a:buNone/>
                      </a:pPr>
                      <a:r>
                        <a:rPr lang="en-US" sz="1600" u="none" strike="noStrike">
                          <a:effectLst/>
                          <a:cs typeface="Kalimati" panose="00000400000000000000" pitchFamily="2"/>
                        </a:rPr>
                        <a:t>0112</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tc>
                <a:tc>
                  <a:txBody>
                    <a:bodyPr/>
                    <a:lstStyle/>
                    <a:p>
                      <a:pPr algn="l" fontAlgn="ctr">
                        <a:lnSpc>
                          <a:spcPct val="150000"/>
                        </a:lnSpc>
                        <a:buNone/>
                      </a:pPr>
                      <a:r>
                        <a:rPr lang="ne-NP" sz="1600" u="none" strike="noStrike" dirty="0">
                          <a:effectLst/>
                          <a:cs typeface="Kalimati" panose="00000400000000000000" pitchFamily="2"/>
                        </a:rPr>
                        <a:t>धानको उत्पादन </a:t>
                      </a:r>
                      <a:endParaRPr lang="ne-NP" sz="16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tc>
                <a:extLst>
                  <a:ext uri="{0D108BD9-81ED-4DB2-BD59-A6C34878D82A}">
                    <a16:rowId xmlns:a16="http://schemas.microsoft.com/office/drawing/2014/main" val="1673756567"/>
                  </a:ext>
                </a:extLst>
              </a:tr>
              <a:tr h="749485">
                <a:tc>
                  <a:txBody>
                    <a:bodyPr/>
                    <a:lstStyle/>
                    <a:p>
                      <a:pPr algn="ctr" fontAlgn="ctr">
                        <a:lnSpc>
                          <a:spcPct val="150000"/>
                        </a:lnSpc>
                        <a:buNone/>
                      </a:pPr>
                      <a:r>
                        <a:rPr lang="en-US" sz="1600" u="none" strike="noStrike">
                          <a:effectLst/>
                          <a:cs typeface="Kalimati" panose="00000400000000000000" pitchFamily="2"/>
                        </a:rPr>
                        <a:t>0113</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tc>
                <a:tc>
                  <a:txBody>
                    <a:bodyPr/>
                    <a:lstStyle/>
                    <a:p>
                      <a:pPr algn="l" fontAlgn="ctr">
                        <a:lnSpc>
                          <a:spcPct val="150000"/>
                        </a:lnSpc>
                        <a:buNone/>
                      </a:pPr>
                      <a:r>
                        <a:rPr lang="ne-NP" sz="1600" u="none" strike="noStrike" dirty="0">
                          <a:effectLst/>
                          <a:cs typeface="Kalimati" panose="00000400000000000000" pitchFamily="2"/>
                        </a:rPr>
                        <a:t>तरकारीबाली, खरबुजा र कन्दमूल उत्पादन </a:t>
                      </a:r>
                      <a:endParaRPr lang="ne-NP" sz="16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tc>
                <a:extLst>
                  <a:ext uri="{0D108BD9-81ED-4DB2-BD59-A6C34878D82A}">
                    <a16:rowId xmlns:a16="http://schemas.microsoft.com/office/drawing/2014/main" val="1767764452"/>
                  </a:ext>
                </a:extLst>
              </a:tr>
              <a:tr h="525624">
                <a:tc>
                  <a:txBody>
                    <a:bodyPr/>
                    <a:lstStyle/>
                    <a:p>
                      <a:pPr algn="ctr" fontAlgn="ctr">
                        <a:lnSpc>
                          <a:spcPct val="150000"/>
                        </a:lnSpc>
                        <a:buNone/>
                      </a:pPr>
                      <a:r>
                        <a:rPr lang="en-US" sz="1600" u="none" strike="noStrike">
                          <a:effectLst/>
                          <a:cs typeface="Kalimati" panose="00000400000000000000" pitchFamily="2"/>
                        </a:rPr>
                        <a:t>0114</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tc>
                <a:tc>
                  <a:txBody>
                    <a:bodyPr/>
                    <a:lstStyle/>
                    <a:p>
                      <a:pPr algn="l" fontAlgn="ctr">
                        <a:lnSpc>
                          <a:spcPct val="150000"/>
                        </a:lnSpc>
                        <a:buNone/>
                      </a:pPr>
                      <a:r>
                        <a:rPr lang="ne-NP" sz="1600" u="none" strike="noStrike">
                          <a:effectLst/>
                          <a:cs typeface="Kalimati" panose="00000400000000000000" pitchFamily="2"/>
                        </a:rPr>
                        <a:t>उखुको उत्पादन </a:t>
                      </a:r>
                      <a:endParaRPr lang="ne-NP" sz="1600" b="0" i="0" u="none" strike="noStrike">
                        <a:solidFill>
                          <a:srgbClr val="000000"/>
                        </a:solidFill>
                        <a:effectLst/>
                        <a:latin typeface="Kalimati" panose="00000400000000000000" pitchFamily="2"/>
                        <a:cs typeface="Kalimati" panose="00000400000000000000" pitchFamily="2"/>
                      </a:endParaRPr>
                    </a:p>
                  </a:txBody>
                  <a:tcPr marL="6350" marR="6350" marT="6350" marB="0" anchor="ctr"/>
                </a:tc>
                <a:extLst>
                  <a:ext uri="{0D108BD9-81ED-4DB2-BD59-A6C34878D82A}">
                    <a16:rowId xmlns:a16="http://schemas.microsoft.com/office/drawing/2014/main" val="3691203471"/>
                  </a:ext>
                </a:extLst>
              </a:tr>
              <a:tr h="525624">
                <a:tc>
                  <a:txBody>
                    <a:bodyPr/>
                    <a:lstStyle/>
                    <a:p>
                      <a:pPr algn="ctr" fontAlgn="ctr">
                        <a:lnSpc>
                          <a:spcPct val="150000"/>
                        </a:lnSpc>
                        <a:buNone/>
                      </a:pPr>
                      <a:r>
                        <a:rPr lang="en-US" sz="1600" u="none" strike="noStrike">
                          <a:effectLst/>
                          <a:cs typeface="Kalimati" panose="00000400000000000000" pitchFamily="2"/>
                        </a:rPr>
                        <a:t>0115</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tc>
                <a:tc>
                  <a:txBody>
                    <a:bodyPr/>
                    <a:lstStyle/>
                    <a:p>
                      <a:pPr algn="l" fontAlgn="ctr">
                        <a:lnSpc>
                          <a:spcPct val="150000"/>
                        </a:lnSpc>
                        <a:buNone/>
                      </a:pPr>
                      <a:r>
                        <a:rPr lang="ne-NP" sz="1600" u="none" strike="noStrike">
                          <a:effectLst/>
                          <a:cs typeface="Kalimati" panose="00000400000000000000" pitchFamily="2"/>
                        </a:rPr>
                        <a:t>सुर्तीको उत्पादन</a:t>
                      </a:r>
                      <a:endParaRPr lang="ne-NP" sz="1600" b="0" i="0" u="none" strike="noStrike">
                        <a:solidFill>
                          <a:srgbClr val="000000"/>
                        </a:solidFill>
                        <a:effectLst/>
                        <a:latin typeface="Kalimati" panose="00000400000000000000" pitchFamily="2"/>
                        <a:cs typeface="Kalimati" panose="00000400000000000000" pitchFamily="2"/>
                      </a:endParaRPr>
                    </a:p>
                  </a:txBody>
                  <a:tcPr marL="6350" marR="6350" marT="6350" marB="0" anchor="ctr"/>
                </a:tc>
                <a:extLst>
                  <a:ext uri="{0D108BD9-81ED-4DB2-BD59-A6C34878D82A}">
                    <a16:rowId xmlns:a16="http://schemas.microsoft.com/office/drawing/2014/main" val="4135754051"/>
                  </a:ext>
                </a:extLst>
              </a:tr>
              <a:tr h="525624">
                <a:tc>
                  <a:txBody>
                    <a:bodyPr/>
                    <a:lstStyle/>
                    <a:p>
                      <a:pPr algn="ctr" fontAlgn="ctr">
                        <a:lnSpc>
                          <a:spcPct val="150000"/>
                        </a:lnSpc>
                        <a:buNone/>
                      </a:pPr>
                      <a:r>
                        <a:rPr lang="en-US" sz="1600" u="none" strike="noStrike">
                          <a:effectLst/>
                          <a:cs typeface="Kalimati" panose="00000400000000000000" pitchFamily="2"/>
                        </a:rPr>
                        <a:t>0116</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tc>
                <a:tc>
                  <a:txBody>
                    <a:bodyPr/>
                    <a:lstStyle/>
                    <a:p>
                      <a:pPr algn="l" fontAlgn="ctr">
                        <a:lnSpc>
                          <a:spcPct val="150000"/>
                        </a:lnSpc>
                        <a:buNone/>
                      </a:pPr>
                      <a:r>
                        <a:rPr lang="ne-NP" sz="1600" u="none" strike="noStrike">
                          <a:effectLst/>
                          <a:cs typeface="Kalimati" panose="00000400000000000000" pitchFamily="2"/>
                        </a:rPr>
                        <a:t>रेसा आउने बालीको उत्पादन </a:t>
                      </a:r>
                      <a:endParaRPr lang="ne-NP" sz="1600" b="0" i="0" u="none" strike="noStrike">
                        <a:solidFill>
                          <a:srgbClr val="000000"/>
                        </a:solidFill>
                        <a:effectLst/>
                        <a:latin typeface="Kalimati" panose="00000400000000000000" pitchFamily="2"/>
                        <a:cs typeface="Kalimati" panose="00000400000000000000" pitchFamily="2"/>
                      </a:endParaRPr>
                    </a:p>
                  </a:txBody>
                  <a:tcPr marL="6350" marR="6350" marT="6350" marB="0" anchor="ctr"/>
                </a:tc>
                <a:extLst>
                  <a:ext uri="{0D108BD9-81ED-4DB2-BD59-A6C34878D82A}">
                    <a16:rowId xmlns:a16="http://schemas.microsoft.com/office/drawing/2014/main" val="115162711"/>
                  </a:ext>
                </a:extLst>
              </a:tr>
              <a:tr h="749485">
                <a:tc>
                  <a:txBody>
                    <a:bodyPr/>
                    <a:lstStyle/>
                    <a:p>
                      <a:pPr algn="ctr" fontAlgn="ctr">
                        <a:lnSpc>
                          <a:spcPct val="150000"/>
                        </a:lnSpc>
                        <a:buNone/>
                      </a:pPr>
                      <a:r>
                        <a:rPr lang="en-US" sz="1600" u="none" strike="noStrike">
                          <a:effectLst/>
                          <a:cs typeface="Kalimati" panose="00000400000000000000" pitchFamily="2"/>
                        </a:rPr>
                        <a:t>0119</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tc>
                <a:tc>
                  <a:txBody>
                    <a:bodyPr/>
                    <a:lstStyle/>
                    <a:p>
                      <a:pPr algn="l" fontAlgn="ctr">
                        <a:lnSpc>
                          <a:spcPct val="150000"/>
                        </a:lnSpc>
                        <a:buNone/>
                      </a:pPr>
                      <a:r>
                        <a:rPr lang="ne-NP" sz="1600" u="none" strike="noStrike" dirty="0">
                          <a:effectLst/>
                          <a:cs typeface="Kalimati" panose="00000400000000000000" pitchFamily="2"/>
                        </a:rPr>
                        <a:t>अन्य अस्थायी बालीको उत्पादन </a:t>
                      </a:r>
                      <a:endParaRPr lang="ne-NP" sz="16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tc>
                <a:extLst>
                  <a:ext uri="{0D108BD9-81ED-4DB2-BD59-A6C34878D82A}">
                    <a16:rowId xmlns:a16="http://schemas.microsoft.com/office/drawing/2014/main" val="1646681566"/>
                  </a:ext>
                </a:extLst>
              </a:tr>
            </a:tbl>
          </a:graphicData>
        </a:graphic>
      </p:graphicFrame>
      <p:sp>
        <p:nvSpPr>
          <p:cNvPr id="13" name="Arrow: Right 12">
            <a:extLst>
              <a:ext uri="{FF2B5EF4-FFF2-40B4-BE49-F238E27FC236}">
                <a16:creationId xmlns:a16="http://schemas.microsoft.com/office/drawing/2014/main" id="{DD4E33F4-316F-9473-F683-94AA88D39EA5}"/>
              </a:ext>
            </a:extLst>
          </p:cNvPr>
          <p:cNvSpPr/>
          <p:nvPr/>
        </p:nvSpPr>
        <p:spPr>
          <a:xfrm>
            <a:off x="5560538" y="1812597"/>
            <a:ext cx="441130" cy="36512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D5DDC4B-310E-ADB7-E38A-0412651E52DB}"/>
              </a:ext>
            </a:extLst>
          </p:cNvPr>
          <p:cNvSpPr txBox="1"/>
          <p:nvPr/>
        </p:nvSpPr>
        <p:spPr>
          <a:xfrm>
            <a:off x="9032042" y="1165600"/>
            <a:ext cx="3000516" cy="5509200"/>
          </a:xfrm>
          <a:prstGeom prst="rect">
            <a:avLst/>
          </a:prstGeom>
          <a:ln w="5715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lnRef>
          <a:fillRef idx="1">
            <a:schemeClr val="lt1"/>
          </a:fillRef>
          <a:effectRef idx="0">
            <a:schemeClr val="accent1"/>
          </a:effectRef>
          <a:fontRef idx="minor">
            <a:schemeClr val="dk1"/>
          </a:fontRef>
        </p:style>
        <p:txBody>
          <a:bodyPr wrap="square" numCol="1">
            <a:spAutoFit/>
          </a:bodyPr>
          <a:lstStyle/>
          <a:p>
            <a:r>
              <a:rPr lang="en-US" sz="1600" dirty="0" err="1">
                <a:solidFill>
                  <a:srgbClr val="0070C0"/>
                </a:solidFill>
                <a:cs typeface="Kalimati" panose="00000400000000000000" pitchFamily="2"/>
              </a:rPr>
              <a:t>खाद्यान्न</a:t>
            </a:r>
            <a:r>
              <a:rPr lang="en-US" sz="1600" dirty="0">
                <a:solidFill>
                  <a:srgbClr val="0070C0"/>
                </a:solidFill>
                <a:cs typeface="Kalimati" panose="00000400000000000000" pitchFamily="2"/>
              </a:rPr>
              <a:t> (</a:t>
            </a:r>
            <a:r>
              <a:rPr lang="en-US" sz="1600" b="1" dirty="0" err="1">
                <a:solidFill>
                  <a:srgbClr val="0070C0"/>
                </a:solidFill>
                <a:highlight>
                  <a:srgbClr val="FFFF00"/>
                </a:highlight>
                <a:cs typeface="Kalimati" panose="00000400000000000000" pitchFamily="2"/>
              </a:rPr>
              <a:t>धानबाहेक</a:t>
            </a:r>
            <a:r>
              <a:rPr lang="en-US" sz="1600" dirty="0">
                <a:solidFill>
                  <a:srgbClr val="0070C0"/>
                </a:solidFill>
                <a:cs typeface="Kalimati" panose="00000400000000000000" pitchFamily="2"/>
              </a:rPr>
              <a:t>), </a:t>
            </a:r>
            <a:r>
              <a:rPr lang="en-US" sz="1600" dirty="0" err="1">
                <a:solidFill>
                  <a:srgbClr val="0070C0"/>
                </a:solidFill>
                <a:cs typeface="Kalimati" panose="00000400000000000000" pitchFamily="2"/>
              </a:rPr>
              <a:t>कोशेबाली</a:t>
            </a:r>
            <a:r>
              <a:rPr lang="en-US" sz="1600" dirty="0">
                <a:solidFill>
                  <a:srgbClr val="0070C0"/>
                </a:solidFill>
                <a:cs typeface="Kalimati" panose="00000400000000000000" pitchFamily="2"/>
              </a:rPr>
              <a:t> र </a:t>
            </a:r>
            <a:r>
              <a:rPr lang="en-US" sz="1600" dirty="0" err="1">
                <a:solidFill>
                  <a:srgbClr val="0070C0"/>
                </a:solidFill>
                <a:cs typeface="Kalimati" panose="00000400000000000000" pitchFamily="2"/>
              </a:rPr>
              <a:t>तेलबालीका</a:t>
            </a:r>
            <a:r>
              <a:rPr lang="en-US" sz="1600" dirty="0">
                <a:solidFill>
                  <a:srgbClr val="0070C0"/>
                </a:solidFill>
                <a:cs typeface="Kalimati" panose="00000400000000000000" pitchFamily="2"/>
              </a:rPr>
              <a:t> </a:t>
            </a:r>
            <a:r>
              <a:rPr lang="en-US" sz="1600" dirty="0" err="1">
                <a:solidFill>
                  <a:srgbClr val="0070C0"/>
                </a:solidFill>
                <a:cs typeface="Kalimati" panose="00000400000000000000" pitchFamily="2"/>
              </a:rPr>
              <a:t>उत्पादन</a:t>
            </a:r>
            <a:endParaRPr lang="en-US" sz="1600" dirty="0">
              <a:solidFill>
                <a:srgbClr val="0070C0"/>
              </a:solidFill>
              <a:cs typeface="Kalimati" panose="00000400000000000000" pitchFamily="2"/>
            </a:endParaRPr>
          </a:p>
          <a:p>
            <a:pPr marL="171450" indent="-171450">
              <a:buFont typeface="Wingdings" panose="05000000000000000000" pitchFamily="2" charset="2"/>
              <a:buChar char="Ø"/>
            </a:pPr>
            <a:r>
              <a:rPr lang="en-US" sz="1600" b="1" dirty="0">
                <a:solidFill>
                  <a:srgbClr val="0070C0"/>
                </a:solidFill>
                <a:cs typeface="Kalimati" panose="00000400000000000000" pitchFamily="2"/>
              </a:rPr>
              <a:t> </a:t>
            </a:r>
            <a:r>
              <a:rPr lang="en-US" sz="1600" b="1" dirty="0" err="1">
                <a:solidFill>
                  <a:srgbClr val="0070C0"/>
                </a:solidFill>
                <a:cs typeface="Kalimati" panose="00000400000000000000" pitchFamily="2"/>
              </a:rPr>
              <a:t>खाद्यान्न</a:t>
            </a:r>
            <a:r>
              <a:rPr lang="en-US" sz="1600" b="1" dirty="0">
                <a:solidFill>
                  <a:srgbClr val="0070C0"/>
                </a:solidFill>
                <a:cs typeface="Kalimati" panose="00000400000000000000" pitchFamily="2"/>
              </a:rPr>
              <a:t> </a:t>
            </a:r>
            <a:r>
              <a:rPr lang="en-US" sz="1600" b="1" dirty="0" err="1">
                <a:solidFill>
                  <a:srgbClr val="0070C0"/>
                </a:solidFill>
                <a:cs typeface="Kalimati" panose="00000400000000000000" pitchFamily="2"/>
              </a:rPr>
              <a:t>बाली</a:t>
            </a:r>
            <a:r>
              <a:rPr lang="en-US" sz="1600" b="1" dirty="0">
                <a:solidFill>
                  <a:srgbClr val="0070C0"/>
                </a:solidFill>
                <a:cs typeface="Kalimati" panose="00000400000000000000" pitchFamily="2"/>
              </a:rPr>
              <a:t> </a:t>
            </a:r>
          </a:p>
          <a:p>
            <a:pPr lvl="1" indent="-228600">
              <a:buFont typeface="Arial" panose="020B0604020202020204" pitchFamily="34" charset="0"/>
              <a:buChar char="•"/>
            </a:pPr>
            <a:r>
              <a:rPr lang="en-US" sz="1600" dirty="0" err="1">
                <a:solidFill>
                  <a:srgbClr val="0070C0"/>
                </a:solidFill>
                <a:cs typeface="Kalimati" panose="00000400000000000000" pitchFamily="2"/>
              </a:rPr>
              <a:t>गहुँ</a:t>
            </a:r>
            <a:endParaRPr lang="en-US" sz="1600" dirty="0">
              <a:solidFill>
                <a:srgbClr val="0070C0"/>
              </a:solidFill>
              <a:cs typeface="Kalimati" panose="00000400000000000000" pitchFamily="2"/>
            </a:endParaRPr>
          </a:p>
          <a:p>
            <a:pPr lvl="1" indent="-228600">
              <a:buFont typeface="Arial" panose="020B0604020202020204" pitchFamily="34" charset="0"/>
              <a:buChar char="•"/>
            </a:pPr>
            <a:r>
              <a:rPr lang="en-US" sz="1600" dirty="0" err="1">
                <a:solidFill>
                  <a:srgbClr val="0070C0"/>
                </a:solidFill>
                <a:cs typeface="Kalimati" panose="00000400000000000000" pitchFamily="2"/>
              </a:rPr>
              <a:t>बर्षे</a:t>
            </a:r>
            <a:r>
              <a:rPr lang="en-US" sz="1600" dirty="0">
                <a:solidFill>
                  <a:srgbClr val="0070C0"/>
                </a:solidFill>
                <a:cs typeface="Kalimati" panose="00000400000000000000" pitchFamily="2"/>
              </a:rPr>
              <a:t> </a:t>
            </a:r>
            <a:r>
              <a:rPr lang="en-US" sz="1600" dirty="0" err="1">
                <a:solidFill>
                  <a:srgbClr val="0070C0"/>
                </a:solidFill>
                <a:cs typeface="Kalimati" panose="00000400000000000000" pitchFamily="2"/>
              </a:rPr>
              <a:t>मकै</a:t>
            </a:r>
            <a:endParaRPr lang="en-US" sz="1600" dirty="0">
              <a:solidFill>
                <a:srgbClr val="0070C0"/>
              </a:solidFill>
              <a:cs typeface="Kalimati" panose="00000400000000000000" pitchFamily="2"/>
            </a:endParaRPr>
          </a:p>
          <a:p>
            <a:pPr lvl="1" indent="-228600">
              <a:buFont typeface="Arial" panose="020B0604020202020204" pitchFamily="34" charset="0"/>
              <a:buChar char="•"/>
            </a:pPr>
            <a:r>
              <a:rPr lang="en-US" sz="1600" dirty="0" err="1">
                <a:solidFill>
                  <a:srgbClr val="0070C0"/>
                </a:solidFill>
                <a:cs typeface="Kalimati" panose="00000400000000000000" pitchFamily="2"/>
              </a:rPr>
              <a:t>कोदो</a:t>
            </a:r>
            <a:endParaRPr lang="en-US" sz="1600" dirty="0">
              <a:solidFill>
                <a:srgbClr val="0070C0"/>
              </a:solidFill>
              <a:cs typeface="Kalimati" panose="00000400000000000000" pitchFamily="2"/>
            </a:endParaRPr>
          </a:p>
          <a:p>
            <a:pPr lvl="1" indent="-228600">
              <a:buFont typeface="Arial" panose="020B0604020202020204" pitchFamily="34" charset="0"/>
              <a:buChar char="•"/>
            </a:pPr>
            <a:r>
              <a:rPr lang="en-US" sz="1600" dirty="0" err="1">
                <a:solidFill>
                  <a:srgbClr val="0070C0"/>
                </a:solidFill>
                <a:cs typeface="Kalimati" panose="00000400000000000000" pitchFamily="2"/>
              </a:rPr>
              <a:t>जौ</a:t>
            </a:r>
            <a:r>
              <a:rPr lang="en-US" sz="1600" dirty="0">
                <a:solidFill>
                  <a:srgbClr val="0070C0"/>
                </a:solidFill>
                <a:cs typeface="Kalimati" panose="00000400000000000000" pitchFamily="2"/>
              </a:rPr>
              <a:t>/</a:t>
            </a:r>
            <a:r>
              <a:rPr lang="en-US" sz="1600" dirty="0" err="1">
                <a:solidFill>
                  <a:srgbClr val="0070C0"/>
                </a:solidFill>
                <a:cs typeface="Kalimati" panose="00000400000000000000" pitchFamily="2"/>
              </a:rPr>
              <a:t>उवा</a:t>
            </a:r>
            <a:endParaRPr lang="en-US" sz="1600" dirty="0">
              <a:solidFill>
                <a:srgbClr val="0070C0"/>
              </a:solidFill>
              <a:cs typeface="Kalimati" panose="00000400000000000000" pitchFamily="2"/>
            </a:endParaRPr>
          </a:p>
          <a:p>
            <a:pPr lvl="1" indent="-228600">
              <a:buFont typeface="Arial" panose="020B0604020202020204" pitchFamily="34" charset="0"/>
              <a:buChar char="•"/>
            </a:pPr>
            <a:r>
              <a:rPr lang="en-US" sz="1600" dirty="0" err="1">
                <a:solidFill>
                  <a:srgbClr val="0070C0"/>
                </a:solidFill>
                <a:cs typeface="Kalimati" panose="00000400000000000000" pitchFamily="2"/>
              </a:rPr>
              <a:t>फापर</a:t>
            </a:r>
            <a:endParaRPr lang="en-US" sz="1600" dirty="0">
              <a:solidFill>
                <a:srgbClr val="0070C0"/>
              </a:solidFill>
              <a:cs typeface="Kalimati" panose="00000400000000000000" pitchFamily="2"/>
            </a:endParaRPr>
          </a:p>
          <a:p>
            <a:pPr lvl="1" indent="-228600">
              <a:buFont typeface="Arial" panose="020B0604020202020204" pitchFamily="34" charset="0"/>
              <a:buChar char="•"/>
            </a:pPr>
            <a:r>
              <a:rPr lang="en-US" sz="1600" dirty="0" err="1">
                <a:solidFill>
                  <a:srgbClr val="0070C0"/>
                </a:solidFill>
                <a:cs typeface="Kalimati" panose="00000400000000000000" pitchFamily="2"/>
              </a:rPr>
              <a:t>अन्य</a:t>
            </a:r>
            <a:r>
              <a:rPr lang="en-US" sz="1600" dirty="0">
                <a:solidFill>
                  <a:srgbClr val="0070C0"/>
                </a:solidFill>
                <a:cs typeface="Kalimati" panose="00000400000000000000" pitchFamily="2"/>
              </a:rPr>
              <a:t> </a:t>
            </a:r>
            <a:r>
              <a:rPr lang="en-US" sz="1600" dirty="0" err="1">
                <a:solidFill>
                  <a:srgbClr val="0070C0"/>
                </a:solidFill>
                <a:cs typeface="Kalimati" panose="00000400000000000000" pitchFamily="2"/>
              </a:rPr>
              <a:t>खाद्यान्न</a:t>
            </a:r>
            <a:r>
              <a:rPr lang="en-US" sz="1600" dirty="0">
                <a:solidFill>
                  <a:srgbClr val="0070C0"/>
                </a:solidFill>
                <a:cs typeface="Kalimati" panose="00000400000000000000" pitchFamily="2"/>
              </a:rPr>
              <a:t> </a:t>
            </a:r>
            <a:r>
              <a:rPr lang="en-US" sz="1600" dirty="0" err="1">
                <a:solidFill>
                  <a:srgbClr val="0070C0"/>
                </a:solidFill>
                <a:cs typeface="Kalimati" panose="00000400000000000000" pitchFamily="2"/>
              </a:rPr>
              <a:t>बाली</a:t>
            </a:r>
            <a:endParaRPr lang="en-US" sz="1600" dirty="0">
              <a:solidFill>
                <a:srgbClr val="0070C0"/>
              </a:solidFill>
              <a:cs typeface="Kalimati" panose="00000400000000000000" pitchFamily="2"/>
            </a:endParaRPr>
          </a:p>
          <a:p>
            <a:pPr marL="171450" indent="-171450">
              <a:buFont typeface="Wingdings" panose="05000000000000000000" pitchFamily="2" charset="2"/>
              <a:buChar char="Ø"/>
            </a:pPr>
            <a:r>
              <a:rPr lang="en-US" sz="1600" b="1" dirty="0" err="1">
                <a:solidFill>
                  <a:srgbClr val="0070C0"/>
                </a:solidFill>
                <a:cs typeface="Kalimati" panose="00000400000000000000" pitchFamily="2"/>
              </a:rPr>
              <a:t>कोशे</a:t>
            </a:r>
            <a:r>
              <a:rPr lang="en-US" sz="1600" b="1" dirty="0">
                <a:solidFill>
                  <a:srgbClr val="0070C0"/>
                </a:solidFill>
                <a:cs typeface="Kalimati" panose="00000400000000000000" pitchFamily="2"/>
              </a:rPr>
              <a:t>/</a:t>
            </a:r>
            <a:r>
              <a:rPr lang="en-US" sz="1600" b="1" dirty="0" err="1">
                <a:solidFill>
                  <a:srgbClr val="0070C0"/>
                </a:solidFill>
                <a:cs typeface="Kalimati" panose="00000400000000000000" pitchFamily="2"/>
              </a:rPr>
              <a:t>दाल</a:t>
            </a:r>
            <a:r>
              <a:rPr lang="en-US" sz="1600" b="1" dirty="0">
                <a:solidFill>
                  <a:srgbClr val="0070C0"/>
                </a:solidFill>
                <a:cs typeface="Kalimati" panose="00000400000000000000" pitchFamily="2"/>
              </a:rPr>
              <a:t> </a:t>
            </a:r>
            <a:r>
              <a:rPr lang="en-US" sz="1600" b="1" dirty="0" err="1">
                <a:solidFill>
                  <a:srgbClr val="0070C0"/>
                </a:solidFill>
                <a:cs typeface="Kalimati" panose="00000400000000000000" pitchFamily="2"/>
              </a:rPr>
              <a:t>बाली</a:t>
            </a:r>
            <a:r>
              <a:rPr lang="en-US" sz="1600" b="1" dirty="0">
                <a:solidFill>
                  <a:srgbClr val="0070C0"/>
                </a:solidFill>
                <a:cs typeface="Kalimati" panose="00000400000000000000" pitchFamily="2"/>
              </a:rPr>
              <a:t> </a:t>
            </a:r>
          </a:p>
          <a:p>
            <a:pPr marL="628650" lvl="1" indent="-171450">
              <a:buFont typeface="Arial" panose="020B0604020202020204" pitchFamily="34" charset="0"/>
              <a:buChar char="•"/>
            </a:pPr>
            <a:r>
              <a:rPr lang="en-US" sz="1600" dirty="0" err="1">
                <a:solidFill>
                  <a:srgbClr val="0070C0"/>
                </a:solidFill>
                <a:cs typeface="Kalimati" panose="00000400000000000000" pitchFamily="2"/>
              </a:rPr>
              <a:t>सिमी</a:t>
            </a:r>
            <a:endParaRPr lang="en-US" sz="1600" dirty="0">
              <a:solidFill>
                <a:srgbClr val="0070C0"/>
              </a:solidFill>
              <a:cs typeface="Kalimati" panose="00000400000000000000" pitchFamily="2"/>
            </a:endParaRPr>
          </a:p>
          <a:p>
            <a:pPr marL="628650" lvl="1" indent="-171450">
              <a:buFont typeface="Arial" panose="020B0604020202020204" pitchFamily="34" charset="0"/>
              <a:buChar char="•"/>
            </a:pPr>
            <a:r>
              <a:rPr lang="en-US" sz="1600" dirty="0" err="1">
                <a:solidFill>
                  <a:srgbClr val="0070C0"/>
                </a:solidFill>
                <a:cs typeface="Kalimati" panose="00000400000000000000" pitchFamily="2"/>
              </a:rPr>
              <a:t>बकुला</a:t>
            </a:r>
            <a:endParaRPr lang="en-US" sz="1600" dirty="0">
              <a:solidFill>
                <a:srgbClr val="0070C0"/>
              </a:solidFill>
              <a:cs typeface="Kalimati" panose="00000400000000000000" pitchFamily="2"/>
            </a:endParaRPr>
          </a:p>
          <a:p>
            <a:pPr marL="628650" lvl="1" indent="-171450">
              <a:buFont typeface="Arial" panose="020B0604020202020204" pitchFamily="34" charset="0"/>
              <a:buChar char="•"/>
            </a:pPr>
            <a:r>
              <a:rPr lang="en-US" sz="1600" dirty="0" err="1">
                <a:solidFill>
                  <a:srgbClr val="0070C0"/>
                </a:solidFill>
                <a:cs typeface="Kalimati" panose="00000400000000000000" pitchFamily="2"/>
              </a:rPr>
              <a:t>चना</a:t>
            </a:r>
            <a:endParaRPr lang="en-US" sz="1600" dirty="0">
              <a:solidFill>
                <a:srgbClr val="0070C0"/>
              </a:solidFill>
              <a:cs typeface="Kalimati" panose="00000400000000000000" pitchFamily="2"/>
            </a:endParaRPr>
          </a:p>
          <a:p>
            <a:pPr marL="628650" lvl="1" indent="-171450">
              <a:buFont typeface="Arial" panose="020B0604020202020204" pitchFamily="34" charset="0"/>
              <a:buChar char="•"/>
            </a:pPr>
            <a:r>
              <a:rPr lang="en-US" sz="1600" dirty="0" err="1">
                <a:solidFill>
                  <a:srgbClr val="0070C0"/>
                </a:solidFill>
                <a:cs typeface="Kalimati" panose="00000400000000000000" pitchFamily="2"/>
              </a:rPr>
              <a:t>रहर</a:t>
            </a:r>
            <a:endParaRPr lang="en-US" sz="1600" dirty="0">
              <a:solidFill>
                <a:srgbClr val="0070C0"/>
              </a:solidFill>
              <a:cs typeface="Kalimati" panose="00000400000000000000" pitchFamily="2"/>
            </a:endParaRPr>
          </a:p>
          <a:p>
            <a:pPr marL="628650" lvl="1" indent="-171450">
              <a:buFont typeface="Arial" panose="020B0604020202020204" pitchFamily="34" charset="0"/>
              <a:buChar char="•"/>
            </a:pPr>
            <a:r>
              <a:rPr lang="en-US" sz="1600" dirty="0">
                <a:solidFill>
                  <a:srgbClr val="0070C0"/>
                </a:solidFill>
                <a:cs typeface="Kalimati" panose="00000400000000000000" pitchFamily="2"/>
              </a:rPr>
              <a:t>………</a:t>
            </a:r>
          </a:p>
          <a:p>
            <a:pPr marL="628650" lvl="1" indent="-171450">
              <a:buFont typeface="Arial" panose="020B0604020202020204" pitchFamily="34" charset="0"/>
              <a:buChar char="•"/>
            </a:pPr>
            <a:r>
              <a:rPr lang="en-US" sz="1600" dirty="0" err="1">
                <a:solidFill>
                  <a:srgbClr val="0070C0"/>
                </a:solidFill>
                <a:cs typeface="Kalimati" panose="00000400000000000000" pitchFamily="2"/>
              </a:rPr>
              <a:t>अन्य</a:t>
            </a:r>
            <a:r>
              <a:rPr lang="en-US" sz="1600" dirty="0">
                <a:solidFill>
                  <a:srgbClr val="0070C0"/>
                </a:solidFill>
                <a:cs typeface="Kalimati" panose="00000400000000000000" pitchFamily="2"/>
              </a:rPr>
              <a:t> </a:t>
            </a:r>
            <a:r>
              <a:rPr lang="en-US" sz="1600" dirty="0" err="1">
                <a:solidFill>
                  <a:srgbClr val="0070C0"/>
                </a:solidFill>
                <a:cs typeface="Kalimati" panose="00000400000000000000" pitchFamily="2"/>
              </a:rPr>
              <a:t>दलहन</a:t>
            </a:r>
            <a:endParaRPr lang="en-US" sz="1600" dirty="0">
              <a:solidFill>
                <a:srgbClr val="0070C0"/>
              </a:solidFill>
              <a:cs typeface="Kalimati" panose="00000400000000000000" pitchFamily="2"/>
            </a:endParaRPr>
          </a:p>
          <a:p>
            <a:pPr marL="171450" indent="-171450">
              <a:buFont typeface="Wingdings" panose="05000000000000000000" pitchFamily="2" charset="2"/>
              <a:buChar char="Ø"/>
            </a:pPr>
            <a:r>
              <a:rPr lang="en-US" sz="1600" b="1" dirty="0" err="1">
                <a:solidFill>
                  <a:srgbClr val="0070C0"/>
                </a:solidFill>
                <a:cs typeface="Kalimati" panose="00000400000000000000" pitchFamily="2"/>
              </a:rPr>
              <a:t>तेल</a:t>
            </a:r>
            <a:r>
              <a:rPr lang="en-US" sz="1600" b="1" dirty="0">
                <a:solidFill>
                  <a:srgbClr val="0070C0"/>
                </a:solidFill>
                <a:cs typeface="Kalimati" panose="00000400000000000000" pitchFamily="2"/>
              </a:rPr>
              <a:t> </a:t>
            </a:r>
            <a:r>
              <a:rPr lang="en-US" sz="1600" b="1" dirty="0" err="1">
                <a:solidFill>
                  <a:srgbClr val="0070C0"/>
                </a:solidFill>
                <a:cs typeface="Kalimati" panose="00000400000000000000" pitchFamily="2"/>
              </a:rPr>
              <a:t>बाली</a:t>
            </a:r>
            <a:endParaRPr lang="en-US" sz="1600" b="1" dirty="0">
              <a:solidFill>
                <a:srgbClr val="0070C0"/>
              </a:solidFill>
              <a:cs typeface="Kalimati" panose="00000400000000000000" pitchFamily="2"/>
            </a:endParaRPr>
          </a:p>
          <a:p>
            <a:pPr marL="628650" lvl="1" indent="-171450">
              <a:buFont typeface="Arial" panose="020B0604020202020204" pitchFamily="34" charset="0"/>
              <a:buChar char="•"/>
            </a:pPr>
            <a:r>
              <a:rPr lang="en-US" sz="1600" dirty="0" err="1">
                <a:solidFill>
                  <a:srgbClr val="0070C0"/>
                </a:solidFill>
                <a:cs typeface="Kalimati" panose="00000400000000000000" pitchFamily="2"/>
              </a:rPr>
              <a:t>भटमास</a:t>
            </a:r>
            <a:endParaRPr lang="en-US" sz="1600" dirty="0">
              <a:solidFill>
                <a:srgbClr val="0070C0"/>
              </a:solidFill>
              <a:cs typeface="Kalimati" panose="00000400000000000000" pitchFamily="2"/>
            </a:endParaRPr>
          </a:p>
          <a:p>
            <a:pPr marL="628650" lvl="1" indent="-171450">
              <a:buFont typeface="Arial" panose="020B0604020202020204" pitchFamily="34" charset="0"/>
              <a:buChar char="•"/>
            </a:pPr>
            <a:r>
              <a:rPr lang="en-US" sz="1600" dirty="0" err="1">
                <a:solidFill>
                  <a:srgbClr val="0070C0"/>
                </a:solidFill>
                <a:cs typeface="Kalimati" panose="00000400000000000000" pitchFamily="2"/>
              </a:rPr>
              <a:t>तोरी</a:t>
            </a:r>
            <a:r>
              <a:rPr lang="en-US" sz="1600" dirty="0">
                <a:solidFill>
                  <a:srgbClr val="0070C0"/>
                </a:solidFill>
                <a:cs typeface="Kalimati" panose="00000400000000000000" pitchFamily="2"/>
              </a:rPr>
              <a:t>/</a:t>
            </a:r>
            <a:r>
              <a:rPr lang="en-US" sz="1600" dirty="0" err="1">
                <a:solidFill>
                  <a:srgbClr val="0070C0"/>
                </a:solidFill>
                <a:cs typeface="Kalimati" panose="00000400000000000000" pitchFamily="2"/>
              </a:rPr>
              <a:t>सर्स्यू</a:t>
            </a:r>
            <a:endParaRPr lang="en-US" sz="1600" dirty="0">
              <a:solidFill>
                <a:srgbClr val="0070C0"/>
              </a:solidFill>
              <a:cs typeface="Kalimati" panose="00000400000000000000" pitchFamily="2"/>
            </a:endParaRPr>
          </a:p>
          <a:p>
            <a:pPr marL="628650" lvl="1" indent="-171450">
              <a:buFont typeface="Arial" panose="020B0604020202020204" pitchFamily="34" charset="0"/>
              <a:buChar char="•"/>
            </a:pPr>
            <a:r>
              <a:rPr lang="en-US" sz="1600" dirty="0" err="1">
                <a:solidFill>
                  <a:srgbClr val="0070C0"/>
                </a:solidFill>
                <a:cs typeface="Kalimati" panose="00000400000000000000" pitchFamily="2"/>
              </a:rPr>
              <a:t>बदाम</a:t>
            </a:r>
            <a:r>
              <a:rPr lang="en-US" sz="1600" dirty="0">
                <a:solidFill>
                  <a:srgbClr val="0070C0"/>
                </a:solidFill>
                <a:cs typeface="Kalimati" panose="00000400000000000000" pitchFamily="2"/>
              </a:rPr>
              <a:t> ….</a:t>
            </a:r>
          </a:p>
          <a:p>
            <a:pPr marL="628650" lvl="1" indent="-171450">
              <a:buFont typeface="Arial" panose="020B0604020202020204" pitchFamily="34" charset="0"/>
              <a:buChar char="•"/>
            </a:pPr>
            <a:r>
              <a:rPr lang="en-US" sz="1600" dirty="0" err="1">
                <a:solidFill>
                  <a:srgbClr val="0070C0"/>
                </a:solidFill>
                <a:cs typeface="Kalimati" panose="00000400000000000000" pitchFamily="2"/>
              </a:rPr>
              <a:t>तिल</a:t>
            </a:r>
            <a:endParaRPr lang="en-US" sz="1600" dirty="0">
              <a:solidFill>
                <a:srgbClr val="0070C0"/>
              </a:solidFill>
              <a:cs typeface="Kalimati" panose="00000400000000000000" pitchFamily="2"/>
            </a:endParaRPr>
          </a:p>
          <a:p>
            <a:pPr marL="628650" lvl="1" indent="-171450">
              <a:buFont typeface="Arial" panose="020B0604020202020204" pitchFamily="34" charset="0"/>
              <a:buChar char="•"/>
            </a:pPr>
            <a:r>
              <a:rPr lang="en-US" sz="1600" dirty="0" err="1">
                <a:solidFill>
                  <a:srgbClr val="0070C0"/>
                </a:solidFill>
                <a:cs typeface="Kalimati" panose="00000400000000000000" pitchFamily="2"/>
              </a:rPr>
              <a:t>अन्य</a:t>
            </a:r>
            <a:r>
              <a:rPr lang="en-US" sz="1600" dirty="0">
                <a:solidFill>
                  <a:srgbClr val="0070C0"/>
                </a:solidFill>
                <a:cs typeface="Kalimati" panose="00000400000000000000" pitchFamily="2"/>
              </a:rPr>
              <a:t> </a:t>
            </a:r>
            <a:r>
              <a:rPr lang="ne-NP" sz="1600" dirty="0">
                <a:solidFill>
                  <a:srgbClr val="0070C0"/>
                </a:solidFill>
                <a:cs typeface="Kalimati" panose="00000400000000000000" pitchFamily="2"/>
              </a:rPr>
              <a:t>ते</a:t>
            </a:r>
            <a:r>
              <a:rPr lang="en-US" sz="1600" dirty="0" err="1">
                <a:solidFill>
                  <a:srgbClr val="0070C0"/>
                </a:solidFill>
                <a:cs typeface="Kalimati" panose="00000400000000000000" pitchFamily="2"/>
              </a:rPr>
              <a:t>लहन</a:t>
            </a:r>
            <a:endParaRPr lang="en-US" sz="1600" dirty="0">
              <a:solidFill>
                <a:srgbClr val="0070C0"/>
              </a:solidFill>
              <a:cs typeface="Kalimati" panose="00000400000000000000" pitchFamily="2"/>
            </a:endParaRPr>
          </a:p>
        </p:txBody>
      </p:sp>
      <p:sp>
        <p:nvSpPr>
          <p:cNvPr id="15" name="Arrow: Right 14">
            <a:extLst>
              <a:ext uri="{FF2B5EF4-FFF2-40B4-BE49-F238E27FC236}">
                <a16:creationId xmlns:a16="http://schemas.microsoft.com/office/drawing/2014/main" id="{7A83A2AF-D0DD-C836-6675-DCE2EFBF341B}"/>
              </a:ext>
            </a:extLst>
          </p:cNvPr>
          <p:cNvSpPr/>
          <p:nvPr/>
        </p:nvSpPr>
        <p:spPr>
          <a:xfrm>
            <a:off x="8610600" y="1687746"/>
            <a:ext cx="515472" cy="36512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E24B53B7-9DF3-8DD0-C4AA-02A21A704A60}"/>
              </a:ext>
            </a:extLst>
          </p:cNvPr>
          <p:cNvSpPr>
            <a:spLocks noGrp="1"/>
          </p:cNvSpPr>
          <p:nvPr>
            <p:ph type="title"/>
          </p:nvPr>
        </p:nvSpPr>
        <p:spPr>
          <a:xfrm>
            <a:off x="101601" y="183200"/>
            <a:ext cx="11797029" cy="826865"/>
          </a:xfrm>
        </p:spPr>
        <p:txBody>
          <a:bodyPr>
            <a:noAutofit/>
          </a:bodyPr>
          <a:lstStyle/>
          <a:p>
            <a:pPr algn="ctr"/>
            <a:r>
              <a:rPr lang="en-US" b="1" dirty="0">
                <a:solidFill>
                  <a:schemeClr val="accent1"/>
                </a:solidFill>
              </a:rPr>
              <a:t/>
            </a:r>
            <a:br>
              <a:rPr lang="en-US" b="1" dirty="0">
                <a:solidFill>
                  <a:schemeClr val="accent1"/>
                </a:solidFill>
              </a:rPr>
            </a:br>
            <a:r>
              <a:rPr lang="ne-NP" b="1" dirty="0">
                <a:solidFill>
                  <a:schemeClr val="accent1"/>
                </a:solidFill>
              </a:rPr>
              <a:t>मुख्य प्रश्नावलीको खण्ड </a:t>
            </a:r>
            <a:r>
              <a:rPr lang="en-US" b="1" dirty="0">
                <a:solidFill>
                  <a:schemeClr val="accent1"/>
                </a:solidFill>
              </a:rPr>
              <a:t>2</a:t>
            </a:r>
            <a:r>
              <a:rPr lang="ne-NP" b="1" dirty="0">
                <a:solidFill>
                  <a:schemeClr val="accent1"/>
                </a:solidFill>
              </a:rPr>
              <a:t/>
            </a:r>
            <a:br>
              <a:rPr lang="ne-NP" b="1" dirty="0">
                <a:solidFill>
                  <a:schemeClr val="accent1"/>
                </a:solidFill>
              </a:rPr>
            </a:br>
            <a:r>
              <a:rPr lang="ne-NP" sz="2800" dirty="0"/>
              <a:t>खण्ड </a:t>
            </a:r>
            <a:r>
              <a:rPr lang="en-US" sz="2800" dirty="0"/>
              <a:t>A</a:t>
            </a:r>
            <a:r>
              <a:rPr lang="ne-NP" sz="2800" dirty="0"/>
              <a:t>: कृषि, वन र माछापालन</a:t>
            </a:r>
            <a:r>
              <a:rPr lang="en-US" sz="2800" dirty="0"/>
              <a:t/>
            </a:r>
            <a:br>
              <a:rPr lang="en-US" sz="2800" dirty="0"/>
            </a:br>
            <a:endParaRPr lang="en-US" sz="2800" dirty="0"/>
          </a:p>
        </p:txBody>
      </p:sp>
    </p:spTree>
    <p:extLst>
      <p:ext uri="{BB962C8B-B14F-4D97-AF65-F5344CB8AC3E}">
        <p14:creationId xmlns:p14="http://schemas.microsoft.com/office/powerpoint/2010/main" val="601833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B3748-23C5-4C75-6B5A-959BAB21CB5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FAB8EF55-478C-D3F5-4889-E54D3DB67D4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B3CF7053-4883-ECE2-9B8B-47DADAA92834}"/>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19</a:t>
            </a:fld>
            <a:endParaRPr lang="en-US" sz="1800" b="1" dirty="0">
              <a:latin typeface="Fontasy Himali" panose="04020500000000000000" pitchFamily="82" charset="0"/>
            </a:endParaRPr>
          </a:p>
        </p:txBody>
      </p:sp>
      <p:graphicFrame>
        <p:nvGraphicFramePr>
          <p:cNvPr id="3" name="Table 2">
            <a:extLst>
              <a:ext uri="{FF2B5EF4-FFF2-40B4-BE49-F238E27FC236}">
                <a16:creationId xmlns:a16="http://schemas.microsoft.com/office/drawing/2014/main" id="{535FA52E-214B-8DA7-D670-2BEB047467BE}"/>
              </a:ext>
            </a:extLst>
          </p:cNvPr>
          <p:cNvGraphicFramePr>
            <a:graphicFrameLocks noGrp="1"/>
          </p:cNvGraphicFramePr>
          <p:nvPr>
            <p:extLst>
              <p:ext uri="{D42A27DB-BD31-4B8C-83A1-F6EECF244321}">
                <p14:modId xmlns:p14="http://schemas.microsoft.com/office/powerpoint/2010/main" val="3742811365"/>
              </p:ext>
            </p:extLst>
          </p:nvPr>
        </p:nvGraphicFramePr>
        <p:xfrm>
          <a:off x="454660" y="1271851"/>
          <a:ext cx="11384279" cy="5115831"/>
        </p:xfrm>
        <a:graphic>
          <a:graphicData uri="http://schemas.openxmlformats.org/drawingml/2006/table">
            <a:tbl>
              <a:tblPr>
                <a:tableStyleId>{5C22544A-7EE6-4342-B048-85BDC9FD1C3A}</a:tableStyleId>
              </a:tblPr>
              <a:tblGrid>
                <a:gridCol w="1148414">
                  <a:extLst>
                    <a:ext uri="{9D8B030D-6E8A-4147-A177-3AD203B41FA5}">
                      <a16:colId xmlns:a16="http://schemas.microsoft.com/office/drawing/2014/main" val="849896383"/>
                    </a:ext>
                  </a:extLst>
                </a:gridCol>
                <a:gridCol w="848828">
                  <a:extLst>
                    <a:ext uri="{9D8B030D-6E8A-4147-A177-3AD203B41FA5}">
                      <a16:colId xmlns:a16="http://schemas.microsoft.com/office/drawing/2014/main" val="2434909396"/>
                    </a:ext>
                  </a:extLst>
                </a:gridCol>
                <a:gridCol w="1065195">
                  <a:extLst>
                    <a:ext uri="{9D8B030D-6E8A-4147-A177-3AD203B41FA5}">
                      <a16:colId xmlns:a16="http://schemas.microsoft.com/office/drawing/2014/main" val="3540955263"/>
                    </a:ext>
                  </a:extLst>
                </a:gridCol>
                <a:gridCol w="8321842">
                  <a:extLst>
                    <a:ext uri="{9D8B030D-6E8A-4147-A177-3AD203B41FA5}">
                      <a16:colId xmlns:a16="http://schemas.microsoft.com/office/drawing/2014/main" val="2809607405"/>
                    </a:ext>
                  </a:extLst>
                </a:gridCol>
              </a:tblGrid>
              <a:tr h="426809">
                <a:tc>
                  <a:txBody>
                    <a:bodyPr/>
                    <a:lstStyle/>
                    <a:p>
                      <a:pPr marL="91440" algn="ctr" rtl="0" fontAlgn="ctr">
                        <a:spcBef>
                          <a:spcPts val="600"/>
                        </a:spcBef>
                        <a:buNone/>
                      </a:pPr>
                      <a:r>
                        <a:rPr lang="ne-NP" sz="2400" u="none" strike="noStrike">
                          <a:effectLst/>
                          <a:cs typeface="Kalimati" panose="00000400000000000000" pitchFamily="2"/>
                        </a:rPr>
                        <a:t>डिभिजन </a:t>
                      </a:r>
                      <a:endParaRPr lang="ne-NP" sz="2400" b="1" i="0" u="none" strike="noStrike">
                        <a:solidFill>
                          <a:srgbClr val="000000"/>
                        </a:solidFill>
                        <a:effectLst/>
                        <a:latin typeface="Kalimati" panose="00000400000000000000" pitchFamily="2"/>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ctr" rtl="0" fontAlgn="ctr">
                        <a:spcBef>
                          <a:spcPts val="600"/>
                        </a:spcBef>
                        <a:buNone/>
                      </a:pPr>
                      <a:r>
                        <a:rPr lang="ne-NP" sz="2400" u="none" strike="noStrike">
                          <a:effectLst/>
                          <a:cs typeface="Kalimati" panose="00000400000000000000" pitchFamily="2"/>
                        </a:rPr>
                        <a:t>समुह </a:t>
                      </a:r>
                      <a:endParaRPr lang="ne-NP" sz="2400" b="1" i="0" u="none" strike="noStrike">
                        <a:solidFill>
                          <a:srgbClr val="000000"/>
                        </a:solidFill>
                        <a:effectLst/>
                        <a:latin typeface="Kalimati" panose="00000400000000000000" pitchFamily="2"/>
                        <a:cs typeface="Kalimati" panose="00000400000000000000" pitchFamily="2"/>
                      </a:endParaRPr>
                    </a:p>
                  </a:txBody>
                  <a:tcPr marL="5107" marR="5107" marT="5107" marB="0" anchor="ctr">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ctr" rtl="0" fontAlgn="ctr">
                        <a:spcBef>
                          <a:spcPts val="600"/>
                        </a:spcBef>
                        <a:buNone/>
                      </a:pPr>
                      <a:r>
                        <a:rPr lang="ne-NP" sz="2400" u="none" strike="noStrike" dirty="0">
                          <a:effectLst/>
                          <a:cs typeface="Kalimati" panose="00000400000000000000" pitchFamily="2"/>
                        </a:rPr>
                        <a:t>वर्ग </a:t>
                      </a:r>
                      <a:endParaRPr lang="ne-NP" sz="2400" b="1"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l" rtl="0" fontAlgn="ctr">
                        <a:spcBef>
                          <a:spcPts val="600"/>
                        </a:spcBef>
                        <a:buNone/>
                      </a:pPr>
                      <a:r>
                        <a:rPr lang="ne-NP" sz="2400" u="none" strike="noStrike" dirty="0">
                          <a:effectLst/>
                          <a:cs typeface="Kalimati" panose="00000400000000000000" pitchFamily="2"/>
                        </a:rPr>
                        <a:t>आर्थिक क्रियाकलाप </a:t>
                      </a:r>
                      <a:endParaRPr lang="ne-NP" sz="2400" b="1"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tx2">
                        <a:lumMod val="20000"/>
                        <a:lumOff val="80000"/>
                      </a:schemeClr>
                    </a:solidFill>
                  </a:tcPr>
                </a:tc>
                <a:extLst>
                  <a:ext uri="{0D108BD9-81ED-4DB2-BD59-A6C34878D82A}">
                    <a16:rowId xmlns:a16="http://schemas.microsoft.com/office/drawing/2014/main" val="2652494049"/>
                  </a:ext>
                </a:extLst>
              </a:tr>
              <a:tr h="426809">
                <a:tc>
                  <a:txBody>
                    <a:bodyPr/>
                    <a:lstStyle/>
                    <a:p>
                      <a:pPr marL="91440" algn="l" rtl="0" fontAlgn="ctr">
                        <a:spcBef>
                          <a:spcPts val="600"/>
                        </a:spcBef>
                        <a:buNone/>
                      </a:pPr>
                      <a:r>
                        <a:rPr lang="en-US" sz="2400" b="1" u="none" strike="noStrike">
                          <a:solidFill>
                            <a:srgbClr val="0070C0"/>
                          </a:solidFill>
                          <a:effectLst/>
                          <a:cs typeface="Kalimati" panose="00000400000000000000" pitchFamily="2"/>
                        </a:rPr>
                        <a:t>A</a:t>
                      </a:r>
                      <a:endParaRPr lang="en-US" sz="2400" b="1" i="0" u="none" strike="noStrike">
                        <a:solidFill>
                          <a:srgbClr val="0070C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400" b="1" u="none" strike="noStrike">
                          <a:solidFill>
                            <a:srgbClr val="0070C0"/>
                          </a:solidFill>
                          <a:effectLst/>
                          <a:cs typeface="Kalimati" panose="00000400000000000000" pitchFamily="2"/>
                        </a:rPr>
                        <a:t> </a:t>
                      </a:r>
                      <a:endParaRPr lang="en-US" sz="2400" b="1" i="0" u="none" strike="noStrike">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en-US" sz="2400" b="1" u="none" strike="noStrike">
                          <a:solidFill>
                            <a:srgbClr val="0070C0"/>
                          </a:solidFill>
                          <a:effectLst/>
                          <a:cs typeface="Kalimati" panose="00000400000000000000" pitchFamily="2"/>
                        </a:rPr>
                        <a:t> </a:t>
                      </a:r>
                      <a:endParaRPr lang="en-US" sz="2400" b="1" i="0" u="none" strike="noStrike">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ne-NP" sz="2400" b="1" u="none" strike="noStrike" dirty="0">
                          <a:solidFill>
                            <a:srgbClr val="0070C0"/>
                          </a:solidFill>
                          <a:effectLst/>
                          <a:cs typeface="Kalimati" panose="00000400000000000000" pitchFamily="2"/>
                        </a:rPr>
                        <a:t>कृषि, वन र माछापालन</a:t>
                      </a:r>
                      <a:endParaRPr lang="ne-NP" sz="2400" b="1" i="0" u="none" strike="noStrike" dirty="0">
                        <a:solidFill>
                          <a:srgbClr val="0070C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718881510"/>
                  </a:ext>
                </a:extLst>
              </a:tr>
              <a:tr h="847741">
                <a:tc>
                  <a:txBody>
                    <a:bodyPr/>
                    <a:lstStyle/>
                    <a:p>
                      <a:pPr marL="91440" algn="l" rtl="0" fontAlgn="ctr">
                        <a:spcBef>
                          <a:spcPts val="600"/>
                        </a:spcBef>
                        <a:buNone/>
                      </a:pPr>
                      <a:r>
                        <a:rPr lang="en-US" sz="2400" b="1" u="none" strike="noStrike" dirty="0">
                          <a:effectLst/>
                          <a:cs typeface="Kalimati" panose="00000400000000000000" pitchFamily="2"/>
                        </a:rPr>
                        <a:t>01</a:t>
                      </a:r>
                      <a:endParaRPr lang="en-US" sz="24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solidFill>
                      <a:schemeClr val="accent2">
                        <a:lumMod val="20000"/>
                        <a:lumOff val="80000"/>
                      </a:schemeClr>
                    </a:solidFill>
                  </a:tcPr>
                </a:tc>
                <a:tc>
                  <a:txBody>
                    <a:bodyPr/>
                    <a:lstStyle/>
                    <a:p>
                      <a:pPr marL="91440" algn="l" rtl="0" fontAlgn="ctr">
                        <a:spcBef>
                          <a:spcPts val="600"/>
                        </a:spcBef>
                        <a:buNone/>
                      </a:pPr>
                      <a:r>
                        <a:rPr lang="en-US" sz="2400" b="1" u="none" strike="noStrike">
                          <a:effectLst/>
                          <a:cs typeface="Kalimati" panose="00000400000000000000" pitchFamily="2"/>
                        </a:rPr>
                        <a:t> </a:t>
                      </a:r>
                      <a:endParaRPr lang="en-US" sz="2400" b="1"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solidFill>
                      <a:schemeClr val="accent2">
                        <a:lumMod val="20000"/>
                        <a:lumOff val="80000"/>
                      </a:schemeClr>
                    </a:solidFill>
                  </a:tcPr>
                </a:tc>
                <a:tc>
                  <a:txBody>
                    <a:bodyPr/>
                    <a:lstStyle/>
                    <a:p>
                      <a:pPr marL="91440" algn="l" rtl="0" fontAlgn="ctr">
                        <a:spcBef>
                          <a:spcPts val="600"/>
                        </a:spcBef>
                        <a:buNone/>
                      </a:pPr>
                      <a:r>
                        <a:rPr lang="en-US" sz="2400" b="1" u="none" strike="noStrike">
                          <a:effectLst/>
                          <a:cs typeface="Kalimati" panose="00000400000000000000" pitchFamily="2"/>
                        </a:rPr>
                        <a:t> </a:t>
                      </a:r>
                      <a:endParaRPr lang="en-US" sz="2400" b="1"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solidFill>
                      <a:schemeClr val="accent2">
                        <a:lumMod val="20000"/>
                        <a:lumOff val="80000"/>
                      </a:schemeClr>
                    </a:solidFill>
                  </a:tcPr>
                </a:tc>
                <a:tc>
                  <a:txBody>
                    <a:bodyPr/>
                    <a:lstStyle/>
                    <a:p>
                      <a:pPr marL="91440" algn="l" rtl="0" fontAlgn="ctr">
                        <a:spcBef>
                          <a:spcPts val="600"/>
                        </a:spcBef>
                        <a:buNone/>
                      </a:pPr>
                      <a:r>
                        <a:rPr lang="ne-NP" sz="2400" b="1" u="none" strike="noStrike" dirty="0">
                          <a:effectLst/>
                          <a:cs typeface="Kalimati" panose="00000400000000000000" pitchFamily="2"/>
                        </a:rPr>
                        <a:t>खाद्यान्न बाली तथा पशु उत्पादन र शिकार तथा तत्सम्बन्धी सेवाका क्रियाकलापहरू</a:t>
                      </a:r>
                      <a:endParaRPr lang="ne-NP" sz="2400" b="1"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3013373659"/>
                  </a:ext>
                </a:extLst>
              </a:tr>
              <a:tr h="426809">
                <a:tc>
                  <a:txBody>
                    <a:bodyPr/>
                    <a:lstStyle/>
                    <a:p>
                      <a:pPr marL="91440" algn="l" rtl="0" fontAlgn="ctr">
                        <a:spcBef>
                          <a:spcPts val="600"/>
                        </a:spcBef>
                        <a:buNone/>
                      </a:pPr>
                      <a:r>
                        <a:rPr lang="en-US" sz="2400" b="1" u="none" strike="noStrike">
                          <a:effectLst/>
                          <a:cs typeface="Kalimati" panose="00000400000000000000" pitchFamily="2"/>
                        </a:rPr>
                        <a:t>01</a:t>
                      </a:r>
                      <a:endParaRPr lang="en-US" sz="2400" b="1"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l" rtl="0" fontAlgn="ctr">
                        <a:spcBef>
                          <a:spcPts val="600"/>
                        </a:spcBef>
                        <a:buNone/>
                      </a:pPr>
                      <a:r>
                        <a:rPr lang="en-US" sz="2400" b="1" u="none" strike="noStrike">
                          <a:effectLst/>
                          <a:cs typeface="Kalimati" panose="00000400000000000000" pitchFamily="2"/>
                        </a:rPr>
                        <a:t>011</a:t>
                      </a:r>
                      <a:endParaRPr lang="en-US" sz="2400" b="1"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solidFill>
                      <a:schemeClr val="tx2">
                        <a:lumMod val="20000"/>
                        <a:lumOff val="80000"/>
                      </a:schemeClr>
                    </a:solidFill>
                  </a:tcPr>
                </a:tc>
                <a:tc>
                  <a:txBody>
                    <a:bodyPr/>
                    <a:lstStyle/>
                    <a:p>
                      <a:pPr marL="91440" algn="l" rtl="0" fontAlgn="ctr">
                        <a:spcBef>
                          <a:spcPts val="600"/>
                        </a:spcBef>
                        <a:buNone/>
                      </a:pPr>
                      <a:r>
                        <a:rPr lang="en-US" sz="2400" b="1" u="none" strike="noStrike">
                          <a:effectLst/>
                          <a:cs typeface="Kalimati" panose="00000400000000000000" pitchFamily="2"/>
                        </a:rPr>
                        <a:t> </a:t>
                      </a:r>
                      <a:endParaRPr lang="en-US" sz="2400" b="1"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solidFill>
                      <a:schemeClr val="tx2">
                        <a:lumMod val="20000"/>
                        <a:lumOff val="80000"/>
                      </a:schemeClr>
                    </a:solidFill>
                  </a:tcPr>
                </a:tc>
                <a:tc>
                  <a:txBody>
                    <a:bodyPr/>
                    <a:lstStyle/>
                    <a:p>
                      <a:pPr marL="91440" algn="l" rtl="0" fontAlgn="ctr">
                        <a:spcBef>
                          <a:spcPts val="600"/>
                        </a:spcBef>
                        <a:buNone/>
                      </a:pPr>
                      <a:r>
                        <a:rPr lang="ne-NP" sz="2400" b="1" u="none" strike="noStrike" dirty="0">
                          <a:effectLst/>
                          <a:cs typeface="Kalimati" panose="00000400000000000000" pitchFamily="2"/>
                        </a:rPr>
                        <a:t>अस्थायी खाद्यान्न बालीको उत्पादन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752458567"/>
                  </a:ext>
                </a:extLst>
              </a:tr>
              <a:tr h="426809">
                <a:tc>
                  <a:txBody>
                    <a:bodyPr/>
                    <a:lstStyle/>
                    <a:p>
                      <a:pPr marL="91440" algn="l" rtl="0" fontAlgn="ctr">
                        <a:spcBef>
                          <a:spcPts val="600"/>
                        </a:spcBef>
                        <a:buNone/>
                      </a:pPr>
                      <a:r>
                        <a:rPr lang="en-US" sz="2400" u="none" strike="noStrike">
                          <a:effectLst/>
                          <a:cs typeface="Kalimati" panose="00000400000000000000" pitchFamily="2"/>
                        </a:rPr>
                        <a:t>01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400" u="none" strike="noStrike">
                          <a:effectLst/>
                          <a:cs typeface="Kalimati" panose="00000400000000000000" pitchFamily="2"/>
                        </a:rPr>
                        <a:t>011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en-US" sz="2400" u="none" strike="noStrike" dirty="0">
                          <a:solidFill>
                            <a:srgbClr val="0070C0"/>
                          </a:solidFill>
                          <a:effectLst/>
                          <a:cs typeface="Kalimati" panose="00000400000000000000" pitchFamily="2"/>
                        </a:rPr>
                        <a:t>0111</a:t>
                      </a:r>
                      <a:endParaRPr lang="en-US" sz="2400" b="0" i="0" u="none" strike="noStrike" dirty="0">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ne-NP" sz="2400" u="none" strike="noStrike" dirty="0">
                          <a:effectLst/>
                          <a:cs typeface="Kalimati" panose="00000400000000000000" pitchFamily="2"/>
                        </a:rPr>
                        <a:t>खाद्यान्न (धानबाहेक), कोशेबाली र तेलबालीको उत्पादन</a:t>
                      </a:r>
                      <a:endParaRPr lang="ne-NP" sz="2400" b="0"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845683360"/>
                  </a:ext>
                </a:extLst>
              </a:tr>
              <a:tr h="426809">
                <a:tc>
                  <a:txBody>
                    <a:bodyPr/>
                    <a:lstStyle/>
                    <a:p>
                      <a:pPr marL="91440" algn="l" rtl="0" fontAlgn="ctr">
                        <a:spcBef>
                          <a:spcPts val="600"/>
                        </a:spcBef>
                        <a:buNone/>
                      </a:pPr>
                      <a:r>
                        <a:rPr lang="en-US" sz="2400" u="none" strike="noStrike">
                          <a:effectLst/>
                          <a:cs typeface="Kalimati" panose="00000400000000000000" pitchFamily="2"/>
                        </a:rPr>
                        <a:t>01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400" u="none" strike="noStrike">
                          <a:effectLst/>
                          <a:cs typeface="Kalimati" panose="00000400000000000000" pitchFamily="2"/>
                        </a:rPr>
                        <a:t>011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en-US" sz="2400" u="none" strike="noStrike" dirty="0">
                          <a:solidFill>
                            <a:srgbClr val="0070C0"/>
                          </a:solidFill>
                          <a:effectLst/>
                          <a:cs typeface="Kalimati" panose="00000400000000000000" pitchFamily="2"/>
                        </a:rPr>
                        <a:t>0112</a:t>
                      </a:r>
                      <a:endParaRPr lang="en-US" sz="2400" b="0" i="0" u="none" strike="noStrike" dirty="0">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ne-NP" sz="2400" u="none" strike="noStrike">
                          <a:effectLst/>
                          <a:cs typeface="Kalimati" panose="00000400000000000000" pitchFamily="2"/>
                        </a:rPr>
                        <a:t>धानको उत्पादन </a:t>
                      </a:r>
                      <a:endParaRPr lang="ne-NP" sz="2400" b="0" i="0" u="none" strike="noStrike">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280438962"/>
                  </a:ext>
                </a:extLst>
              </a:tr>
              <a:tr h="426809">
                <a:tc>
                  <a:txBody>
                    <a:bodyPr/>
                    <a:lstStyle/>
                    <a:p>
                      <a:pPr marL="91440" algn="l" rtl="0" fontAlgn="ctr">
                        <a:spcBef>
                          <a:spcPts val="600"/>
                        </a:spcBef>
                        <a:buNone/>
                      </a:pPr>
                      <a:r>
                        <a:rPr lang="en-US" sz="2400" u="none" strike="noStrike">
                          <a:effectLst/>
                          <a:cs typeface="Kalimati" panose="00000400000000000000" pitchFamily="2"/>
                        </a:rPr>
                        <a:t>01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400" u="none" strike="noStrike">
                          <a:effectLst/>
                          <a:cs typeface="Kalimati" panose="00000400000000000000" pitchFamily="2"/>
                        </a:rPr>
                        <a:t>011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en-US" sz="2400" u="none" strike="noStrike" dirty="0">
                          <a:solidFill>
                            <a:srgbClr val="0070C0"/>
                          </a:solidFill>
                          <a:effectLst/>
                          <a:cs typeface="Kalimati" panose="00000400000000000000" pitchFamily="2"/>
                        </a:rPr>
                        <a:t>0113</a:t>
                      </a:r>
                      <a:endParaRPr lang="en-US" sz="2400" b="0" i="0" u="none" strike="noStrike" dirty="0">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ne-NP" sz="2400" u="none" strike="noStrike" dirty="0">
                          <a:effectLst/>
                          <a:cs typeface="Kalimati" panose="00000400000000000000" pitchFamily="2"/>
                        </a:rPr>
                        <a:t>तरकारीबाली, खरबुजा र कन्दमूल उत्पादन </a:t>
                      </a:r>
                      <a:endParaRPr lang="ne-NP" sz="2400" b="0"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758358620"/>
                  </a:ext>
                </a:extLst>
              </a:tr>
              <a:tr h="426809">
                <a:tc>
                  <a:txBody>
                    <a:bodyPr/>
                    <a:lstStyle/>
                    <a:p>
                      <a:pPr marL="91440" algn="l" rtl="0" fontAlgn="ctr">
                        <a:spcBef>
                          <a:spcPts val="600"/>
                        </a:spcBef>
                        <a:buNone/>
                      </a:pPr>
                      <a:r>
                        <a:rPr lang="en-US" sz="2400" u="none" strike="noStrike">
                          <a:effectLst/>
                          <a:cs typeface="Kalimati" panose="00000400000000000000" pitchFamily="2"/>
                        </a:rPr>
                        <a:t>01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400" u="none" strike="noStrike">
                          <a:effectLst/>
                          <a:cs typeface="Kalimati" panose="00000400000000000000" pitchFamily="2"/>
                        </a:rPr>
                        <a:t>011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en-US" sz="2400" u="none" strike="noStrike">
                          <a:solidFill>
                            <a:srgbClr val="0070C0"/>
                          </a:solidFill>
                          <a:effectLst/>
                          <a:cs typeface="Kalimati" panose="00000400000000000000" pitchFamily="2"/>
                        </a:rPr>
                        <a:t>0114</a:t>
                      </a:r>
                      <a:endParaRPr lang="en-US" sz="2400" b="0" i="0" u="none" strike="noStrike">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ne-NP" sz="2400" u="none" strike="noStrike">
                          <a:effectLst/>
                          <a:cs typeface="Kalimati" panose="00000400000000000000" pitchFamily="2"/>
                        </a:rPr>
                        <a:t>उखुको उत्पादन </a:t>
                      </a:r>
                      <a:endParaRPr lang="ne-NP" sz="2400" b="0" i="0" u="none" strike="noStrike">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679109788"/>
                  </a:ext>
                </a:extLst>
              </a:tr>
              <a:tr h="426809">
                <a:tc>
                  <a:txBody>
                    <a:bodyPr/>
                    <a:lstStyle/>
                    <a:p>
                      <a:pPr marL="91440" algn="l" rtl="0" fontAlgn="ctr">
                        <a:spcBef>
                          <a:spcPts val="600"/>
                        </a:spcBef>
                        <a:buNone/>
                      </a:pPr>
                      <a:r>
                        <a:rPr lang="en-US" sz="2400" u="none" strike="noStrike">
                          <a:effectLst/>
                          <a:cs typeface="Kalimati" panose="00000400000000000000" pitchFamily="2"/>
                        </a:rPr>
                        <a:t>01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400" u="none" strike="noStrike">
                          <a:effectLst/>
                          <a:cs typeface="Kalimati" panose="00000400000000000000" pitchFamily="2"/>
                        </a:rPr>
                        <a:t>011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en-US" sz="2400" u="none" strike="noStrike" dirty="0">
                          <a:solidFill>
                            <a:srgbClr val="0070C0"/>
                          </a:solidFill>
                          <a:effectLst/>
                          <a:cs typeface="Kalimati" panose="00000400000000000000" pitchFamily="2"/>
                        </a:rPr>
                        <a:t>0115</a:t>
                      </a:r>
                      <a:endParaRPr lang="en-US" sz="2400" b="0" i="0" u="none" strike="noStrike" dirty="0">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ne-NP" sz="2400" u="none" strike="noStrike">
                          <a:effectLst/>
                          <a:cs typeface="Kalimati" panose="00000400000000000000" pitchFamily="2"/>
                        </a:rPr>
                        <a:t>सुर्तीको उत्पादन</a:t>
                      </a:r>
                      <a:endParaRPr lang="ne-NP" sz="2400" b="0" i="0" u="none" strike="noStrike">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49883717"/>
                  </a:ext>
                </a:extLst>
              </a:tr>
              <a:tr h="426809">
                <a:tc>
                  <a:txBody>
                    <a:bodyPr/>
                    <a:lstStyle/>
                    <a:p>
                      <a:pPr marL="91440" algn="l" rtl="0" fontAlgn="ctr">
                        <a:spcBef>
                          <a:spcPts val="600"/>
                        </a:spcBef>
                        <a:buNone/>
                      </a:pPr>
                      <a:r>
                        <a:rPr lang="en-US" sz="2400" u="none" strike="noStrike">
                          <a:effectLst/>
                          <a:cs typeface="Kalimati" panose="00000400000000000000" pitchFamily="2"/>
                        </a:rPr>
                        <a:t>01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marL="91440" algn="l" rtl="0" fontAlgn="ctr">
                        <a:spcBef>
                          <a:spcPts val="600"/>
                        </a:spcBef>
                        <a:buNone/>
                      </a:pPr>
                      <a:r>
                        <a:rPr lang="en-US" sz="2400" u="none" strike="noStrike">
                          <a:effectLst/>
                          <a:cs typeface="Kalimati" panose="00000400000000000000" pitchFamily="2"/>
                        </a:rPr>
                        <a:t>011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en-US" sz="2400" u="none" strike="noStrike" dirty="0">
                          <a:solidFill>
                            <a:srgbClr val="0070C0"/>
                          </a:solidFill>
                          <a:effectLst/>
                          <a:cs typeface="Kalimati" panose="00000400000000000000" pitchFamily="2"/>
                        </a:rPr>
                        <a:t>0116</a:t>
                      </a:r>
                      <a:endParaRPr lang="en-US" sz="2400" b="0" i="0" u="none" strike="noStrike" dirty="0">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ne-NP" sz="2400" u="none" strike="noStrike">
                          <a:effectLst/>
                          <a:cs typeface="Kalimati" panose="00000400000000000000" pitchFamily="2"/>
                        </a:rPr>
                        <a:t>रेसा आउने बालीको उत्पादन </a:t>
                      </a:r>
                      <a:endParaRPr lang="ne-NP" sz="2400" b="0" i="0" u="none" strike="noStrike">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996007449"/>
                  </a:ext>
                </a:extLst>
              </a:tr>
              <a:tr h="426809">
                <a:tc>
                  <a:txBody>
                    <a:bodyPr/>
                    <a:lstStyle/>
                    <a:p>
                      <a:pPr marL="91440" algn="l" rtl="0" fontAlgn="ctr">
                        <a:spcBef>
                          <a:spcPts val="600"/>
                        </a:spcBef>
                        <a:buNone/>
                      </a:pPr>
                      <a:r>
                        <a:rPr lang="en-US" sz="2400" u="none" strike="noStrike">
                          <a:effectLst/>
                          <a:cs typeface="Kalimati" panose="00000400000000000000" pitchFamily="2"/>
                        </a:rPr>
                        <a:t>01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en-US" sz="2400" u="none" strike="noStrike">
                          <a:effectLst/>
                          <a:cs typeface="Kalimati" panose="00000400000000000000" pitchFamily="2"/>
                        </a:rPr>
                        <a:t>011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en-US" sz="2400" u="none" strike="noStrike" dirty="0">
                          <a:solidFill>
                            <a:srgbClr val="0070C0"/>
                          </a:solidFill>
                          <a:effectLst/>
                          <a:cs typeface="Kalimati" panose="00000400000000000000" pitchFamily="2"/>
                        </a:rPr>
                        <a:t>0119</a:t>
                      </a:r>
                      <a:endParaRPr lang="en-US" sz="2400" b="0" i="0" u="none" strike="noStrike" dirty="0">
                        <a:solidFill>
                          <a:srgbClr val="0070C0"/>
                        </a:solidFill>
                        <a:effectLst/>
                        <a:latin typeface="Calibri" panose="020F0502020204030204" pitchFamily="34" charset="0"/>
                        <a:cs typeface="Kalimati" panose="00000400000000000000" pitchFamily="2"/>
                      </a:endParaRPr>
                    </a:p>
                  </a:txBody>
                  <a:tcPr marL="5107" marR="5107" marT="5107" marB="0" anchor="ctr">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ne-NP" sz="2400" u="none" strike="noStrike" dirty="0">
                          <a:effectLst/>
                          <a:cs typeface="Kalimati" panose="00000400000000000000" pitchFamily="2"/>
                        </a:rPr>
                        <a:t>अन्य अस्थायी बालीको उत्पादन </a:t>
                      </a:r>
                      <a:endParaRPr lang="ne-NP" sz="2400" b="0"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9364024"/>
                  </a:ext>
                </a:extLst>
              </a:tr>
            </a:tbl>
          </a:graphicData>
        </a:graphic>
      </p:graphicFrame>
      <p:sp>
        <p:nvSpPr>
          <p:cNvPr id="12" name="Title 1">
            <a:extLst>
              <a:ext uri="{FF2B5EF4-FFF2-40B4-BE49-F238E27FC236}">
                <a16:creationId xmlns:a16="http://schemas.microsoft.com/office/drawing/2014/main" id="{4228C3F9-7D94-1493-1708-BFC6B4723E7C}"/>
              </a:ext>
            </a:extLst>
          </p:cNvPr>
          <p:cNvSpPr>
            <a:spLocks noGrp="1"/>
          </p:cNvSpPr>
          <p:nvPr>
            <p:ph type="title"/>
          </p:nvPr>
        </p:nvSpPr>
        <p:spPr>
          <a:xfrm>
            <a:off x="101601" y="79375"/>
            <a:ext cx="12090399" cy="1166658"/>
          </a:xfrm>
        </p:spPr>
        <p:txBody>
          <a:bodyPr>
            <a:noAutofit/>
          </a:bodyPr>
          <a:lstStyle/>
          <a:p>
            <a:pPr algn="ctr"/>
            <a:r>
              <a:rPr lang="en-US" b="1" dirty="0">
                <a:solidFill>
                  <a:schemeClr val="accent1"/>
                </a:solidFill>
              </a:rPr>
              <a:t/>
            </a:r>
            <a:br>
              <a:rPr lang="en-US" b="1" dirty="0">
                <a:solidFill>
                  <a:schemeClr val="accent1"/>
                </a:solidFill>
              </a:rPr>
            </a:br>
            <a:r>
              <a:rPr lang="ne-NP" b="1" dirty="0">
                <a:solidFill>
                  <a:schemeClr val="accent1"/>
                </a:solidFill>
              </a:rPr>
              <a:t>मुख्य प्रश्नावलीको खण्ड </a:t>
            </a:r>
            <a:r>
              <a:rPr lang="en-US" b="1" dirty="0">
                <a:solidFill>
                  <a:schemeClr val="accent1"/>
                </a:solidFill>
              </a:rPr>
              <a:t>2</a:t>
            </a:r>
            <a:r>
              <a:rPr lang="ne-NP" b="1" dirty="0">
                <a:solidFill>
                  <a:schemeClr val="accent1"/>
                </a:solidFill>
              </a:rPr>
              <a:t/>
            </a:r>
            <a:br>
              <a:rPr lang="ne-NP" b="1" dirty="0">
                <a:solidFill>
                  <a:schemeClr val="accent1"/>
                </a:solidFill>
              </a:rPr>
            </a:br>
            <a:r>
              <a:rPr lang="ne-NP" sz="2800" dirty="0"/>
              <a:t>खण्ड </a:t>
            </a:r>
            <a:r>
              <a:rPr lang="en-US" sz="2800" dirty="0"/>
              <a:t>A</a:t>
            </a:r>
            <a:r>
              <a:rPr lang="ne-NP" sz="2800" dirty="0"/>
              <a:t>: कृषि, वन र माछापालन</a:t>
            </a:r>
            <a:r>
              <a:rPr lang="en-US" sz="2800" dirty="0"/>
              <a:t/>
            </a:r>
            <a:br>
              <a:rPr lang="en-US" sz="2800" dirty="0"/>
            </a:br>
            <a:endParaRPr lang="en-US" sz="2800" dirty="0"/>
          </a:p>
        </p:txBody>
      </p:sp>
    </p:spTree>
    <p:extLst>
      <p:ext uri="{BB962C8B-B14F-4D97-AF65-F5344CB8AC3E}">
        <p14:creationId xmlns:p14="http://schemas.microsoft.com/office/powerpoint/2010/main" val="3449953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a:xfrm>
            <a:off x="637954" y="1825624"/>
            <a:ext cx="10940902" cy="4661357"/>
          </a:xfrm>
        </p:spPr>
        <p:txBody>
          <a:bodyPr/>
          <a:lstStyle/>
          <a:p>
            <a:endParaRPr lang="ne-NP" sz="4000" b="1" dirty="0"/>
          </a:p>
          <a:p>
            <a:pPr marL="0" indent="0">
              <a:buNone/>
            </a:pPr>
            <a:endParaRPr lang="en-US"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a:xfrm>
            <a:off x="3648364" y="6486982"/>
            <a:ext cx="4962236" cy="365125"/>
          </a:xfrm>
        </p:spPr>
        <p:txBody>
          <a:bodyPr/>
          <a:lstStyle/>
          <a:p>
            <a:r>
              <a:rPr lang="ne-NP" dirty="0"/>
              <a:t>“अर्थतन्त्र मापनको लागि आर्थिक गणना”</a:t>
            </a:r>
            <a:endParaRPr lang="en-US" dirty="0"/>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828673" y="1585912"/>
            <a:ext cx="10525127" cy="47704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ne-NP" sz="4000" b="1" dirty="0"/>
          </a:p>
          <a:p>
            <a:pPr marL="0" indent="0">
              <a:buNone/>
            </a:pPr>
            <a:endParaRPr lang="en-US" dirty="0"/>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0" y="185057"/>
            <a:ext cx="12126686" cy="59919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None/>
            </a:pPr>
            <a:r>
              <a:rPr lang="ne-NP" sz="3200" b="1" dirty="0"/>
              <a:t>राष्ट्रिय आर्थिक गणना, २०८२</a:t>
            </a:r>
          </a:p>
          <a:p>
            <a:pPr marL="0" indent="0" algn="ctr">
              <a:lnSpc>
                <a:spcPct val="120000"/>
              </a:lnSpc>
              <a:buNone/>
            </a:pPr>
            <a:r>
              <a:rPr lang="en-US" sz="2400" b="1" dirty="0"/>
              <a:t/>
            </a:r>
            <a:br>
              <a:rPr lang="en-US" sz="2400" b="1" dirty="0"/>
            </a:br>
            <a:r>
              <a:rPr lang="ne-NP" sz="3600" b="1" dirty="0"/>
              <a:t>गणक तथा सुपरिवेक्षक तालिम</a:t>
            </a:r>
            <a:endParaRPr lang="ne-NP" sz="2400" b="1" dirty="0"/>
          </a:p>
          <a:p>
            <a:pPr marL="0" indent="0" algn="ctr">
              <a:lnSpc>
                <a:spcPct val="120000"/>
              </a:lnSpc>
              <a:buNone/>
            </a:pPr>
            <a:r>
              <a:rPr lang="ne-NP" sz="2400" b="1" dirty="0"/>
              <a:t/>
            </a:r>
            <a:br>
              <a:rPr lang="ne-NP" sz="2400" b="1" dirty="0"/>
            </a:br>
            <a:r>
              <a:rPr lang="ne-NP" sz="2400" b="1" dirty="0"/>
              <a:t>मितिः २०८२ चैत्र २७ </a:t>
            </a:r>
          </a:p>
          <a:p>
            <a:pPr marL="0" indent="0" algn="ctr">
              <a:lnSpc>
                <a:spcPct val="120000"/>
              </a:lnSpc>
              <a:buNone/>
            </a:pPr>
            <a:endParaRPr lang="ne-NP" sz="2400" b="1" dirty="0"/>
          </a:p>
          <a:p>
            <a:pPr marL="0" indent="0" algn="ctr">
              <a:lnSpc>
                <a:spcPct val="120000"/>
              </a:lnSpc>
              <a:buNone/>
            </a:pPr>
            <a:r>
              <a:rPr lang="ne-NP" sz="2400" b="1" dirty="0"/>
              <a:t>दोस्रो </a:t>
            </a:r>
            <a:r>
              <a:rPr lang="ne-NP" sz="2400" b="1"/>
              <a:t>दिन- </a:t>
            </a:r>
            <a:r>
              <a:rPr lang="ne-NP" sz="2400" b="1" smtClean="0"/>
              <a:t>तेस्रो</a:t>
            </a:r>
            <a:r>
              <a:rPr lang="ne-NP" sz="2400" b="1" smtClean="0"/>
              <a:t> </a:t>
            </a:r>
            <a:r>
              <a:rPr lang="ne-NP" sz="2400" b="1" dirty="0"/>
              <a:t>सत्र</a:t>
            </a:r>
          </a:p>
          <a:p>
            <a:pPr marL="0" indent="0" algn="ctr">
              <a:lnSpc>
                <a:spcPct val="120000"/>
              </a:lnSpc>
              <a:buNone/>
            </a:pPr>
            <a:r>
              <a:rPr lang="ne-NP" b="1" dirty="0"/>
              <a:t>मुख्य प्रश्नावलीको खण्ड </a:t>
            </a:r>
            <a:r>
              <a:rPr lang="en-US" b="1" dirty="0"/>
              <a:t>2: </a:t>
            </a:r>
            <a:r>
              <a:rPr lang="ne-NP" b="1" dirty="0"/>
              <a:t>नेपाल स्तरीय औद्योगिक वर्गीकरण </a:t>
            </a:r>
            <a:r>
              <a:rPr lang="en-US" b="1" dirty="0"/>
              <a:t>NSIC </a:t>
            </a:r>
            <a:r>
              <a:rPr lang="ne-NP" b="1" dirty="0"/>
              <a:t>को खण्ड A देखि </a:t>
            </a:r>
            <a:r>
              <a:rPr lang="en-US" b="1" dirty="0"/>
              <a:t>G</a:t>
            </a:r>
            <a:r>
              <a:rPr lang="ne-NP" b="1" dirty="0"/>
              <a:t> </a:t>
            </a:r>
          </a:p>
        </p:txBody>
      </p:sp>
    </p:spTree>
    <p:extLst>
      <p:ext uri="{BB962C8B-B14F-4D97-AF65-F5344CB8AC3E}">
        <p14:creationId xmlns:p14="http://schemas.microsoft.com/office/powerpoint/2010/main" val="7751539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ADA2A-A7E3-E41C-3157-2E0DCE3D0F40}"/>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3B7E532C-FFD0-4C8C-99B9-4C0290AD981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E094CC2C-F731-AB42-6493-08E972CACE4E}"/>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20</a:t>
            </a:fld>
            <a:endParaRPr lang="en-US" sz="1800" b="1" dirty="0">
              <a:latin typeface="Fontasy Himali" panose="04020500000000000000" pitchFamily="82" charset="0"/>
            </a:endParaRPr>
          </a:p>
        </p:txBody>
      </p:sp>
      <p:graphicFrame>
        <p:nvGraphicFramePr>
          <p:cNvPr id="5" name="Table 4">
            <a:extLst>
              <a:ext uri="{FF2B5EF4-FFF2-40B4-BE49-F238E27FC236}">
                <a16:creationId xmlns:a16="http://schemas.microsoft.com/office/drawing/2014/main" id="{66F4D1CD-3988-C750-746F-4E22959CD31D}"/>
              </a:ext>
            </a:extLst>
          </p:cNvPr>
          <p:cNvGraphicFramePr>
            <a:graphicFrameLocks noGrp="1"/>
          </p:cNvGraphicFramePr>
          <p:nvPr>
            <p:extLst>
              <p:ext uri="{D42A27DB-BD31-4B8C-83A1-F6EECF244321}">
                <p14:modId xmlns:p14="http://schemas.microsoft.com/office/powerpoint/2010/main" val="1556875693"/>
              </p:ext>
            </p:extLst>
          </p:nvPr>
        </p:nvGraphicFramePr>
        <p:xfrm>
          <a:off x="448944" y="1184014"/>
          <a:ext cx="11395711" cy="5163826"/>
        </p:xfrm>
        <a:graphic>
          <a:graphicData uri="http://schemas.openxmlformats.org/drawingml/2006/table">
            <a:tbl>
              <a:tblPr>
                <a:tableStyleId>{5C22544A-7EE6-4342-B048-85BDC9FD1C3A}</a:tableStyleId>
              </a:tblPr>
              <a:tblGrid>
                <a:gridCol w="1149567">
                  <a:extLst>
                    <a:ext uri="{9D8B030D-6E8A-4147-A177-3AD203B41FA5}">
                      <a16:colId xmlns:a16="http://schemas.microsoft.com/office/drawing/2014/main" val="238128007"/>
                    </a:ext>
                  </a:extLst>
                </a:gridCol>
                <a:gridCol w="849681">
                  <a:extLst>
                    <a:ext uri="{9D8B030D-6E8A-4147-A177-3AD203B41FA5}">
                      <a16:colId xmlns:a16="http://schemas.microsoft.com/office/drawing/2014/main" val="1684716849"/>
                    </a:ext>
                  </a:extLst>
                </a:gridCol>
                <a:gridCol w="1066265">
                  <a:extLst>
                    <a:ext uri="{9D8B030D-6E8A-4147-A177-3AD203B41FA5}">
                      <a16:colId xmlns:a16="http://schemas.microsoft.com/office/drawing/2014/main" val="110023181"/>
                    </a:ext>
                  </a:extLst>
                </a:gridCol>
                <a:gridCol w="8330198">
                  <a:extLst>
                    <a:ext uri="{9D8B030D-6E8A-4147-A177-3AD203B41FA5}">
                      <a16:colId xmlns:a16="http://schemas.microsoft.com/office/drawing/2014/main" val="2742372008"/>
                    </a:ext>
                  </a:extLst>
                </a:gridCol>
              </a:tblGrid>
              <a:tr h="379834">
                <a:tc>
                  <a:txBody>
                    <a:bodyPr/>
                    <a:lstStyle/>
                    <a:p>
                      <a:pPr algn="ctr" rtl="0" fontAlgn="ctr">
                        <a:buNone/>
                      </a:pPr>
                      <a:r>
                        <a:rPr lang="en-US" sz="2400" b="1" u="none" strike="noStrike" dirty="0">
                          <a:effectLst/>
                          <a:cs typeface="Kalimati" panose="00000400000000000000" pitchFamily="2"/>
                        </a:rPr>
                        <a:t>01</a:t>
                      </a:r>
                      <a:endParaRPr lang="en-US" sz="24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algn="ctr" rtl="0" fontAlgn="ctr">
                        <a:buNone/>
                      </a:pPr>
                      <a:r>
                        <a:rPr lang="en-US" sz="2400" b="1" u="none" strike="noStrike" dirty="0">
                          <a:effectLst/>
                          <a:cs typeface="Kalimati" panose="00000400000000000000" pitchFamily="2"/>
                        </a:rPr>
                        <a:t>012</a:t>
                      </a:r>
                      <a:endParaRPr lang="en-US" sz="24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algn="ctr" rtl="0" fontAlgn="ctr">
                        <a:buNone/>
                      </a:pPr>
                      <a:r>
                        <a:rPr lang="en-US" sz="2400" b="1" u="none" strike="noStrike" dirty="0">
                          <a:effectLst/>
                          <a:cs typeface="Kalimati" panose="00000400000000000000" pitchFamily="2"/>
                        </a:rPr>
                        <a:t> </a:t>
                      </a:r>
                      <a:endParaRPr lang="en-US" sz="24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algn="l" rtl="0" fontAlgn="ctr">
                        <a:buNone/>
                      </a:pPr>
                      <a:r>
                        <a:rPr lang="ne-NP" sz="2400" b="1" u="none" strike="noStrike" dirty="0">
                          <a:effectLst/>
                          <a:cs typeface="Kalimati" panose="00000400000000000000" pitchFamily="2"/>
                        </a:rPr>
                        <a:t>स्थायी बालीको उत्पादन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tx2">
                        <a:lumMod val="20000"/>
                        <a:lumOff val="80000"/>
                      </a:schemeClr>
                    </a:solidFill>
                  </a:tcPr>
                </a:tc>
                <a:extLst>
                  <a:ext uri="{0D108BD9-81ED-4DB2-BD59-A6C34878D82A}">
                    <a16:rowId xmlns:a16="http://schemas.microsoft.com/office/drawing/2014/main" val="545453052"/>
                  </a:ext>
                </a:extLst>
              </a:tr>
              <a:tr h="379834">
                <a:tc>
                  <a:txBody>
                    <a:bodyPr/>
                    <a:lstStyle/>
                    <a:p>
                      <a:pPr algn="ctr" rtl="0" fontAlgn="ctr">
                        <a:buNone/>
                      </a:pPr>
                      <a:r>
                        <a:rPr lang="en-US" sz="2400" u="none" strike="noStrike" dirty="0">
                          <a:effectLst/>
                          <a:cs typeface="Kalimati" panose="00000400000000000000" pitchFamily="2"/>
                        </a:rPr>
                        <a:t>01</a:t>
                      </a:r>
                      <a:endParaRPr lang="en-US" sz="24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400" u="none" strike="noStrike">
                          <a:effectLst/>
                          <a:cs typeface="Kalimati" panose="00000400000000000000" pitchFamily="2"/>
                        </a:rPr>
                        <a:t>012</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ctr" rtl="0" fontAlgn="ctr">
                        <a:buNone/>
                      </a:pPr>
                      <a:r>
                        <a:rPr lang="en-US" sz="2400" u="none" strike="noStrike" dirty="0">
                          <a:solidFill>
                            <a:srgbClr val="0070C0"/>
                          </a:solidFill>
                          <a:effectLst/>
                          <a:cs typeface="Kalimati" panose="00000400000000000000" pitchFamily="2"/>
                        </a:rPr>
                        <a:t>0121</a:t>
                      </a:r>
                      <a:endParaRPr lang="en-US" sz="2400" b="0" i="0" u="none" strike="noStrike" dirty="0">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l" rtl="0" fontAlgn="ctr">
                        <a:buNone/>
                      </a:pPr>
                      <a:r>
                        <a:rPr lang="ne-NP" sz="2400" u="none" strike="noStrike" dirty="0">
                          <a:effectLst/>
                          <a:cs typeface="Kalimati" panose="00000400000000000000" pitchFamily="2"/>
                        </a:rPr>
                        <a:t>अंगुरको उत्पादन </a:t>
                      </a:r>
                      <a:endParaRPr lang="ne-NP" sz="2400" b="0"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547695159"/>
                  </a:ext>
                </a:extLst>
              </a:tr>
              <a:tr h="379834">
                <a:tc>
                  <a:txBody>
                    <a:bodyPr/>
                    <a:lstStyle/>
                    <a:p>
                      <a:pPr algn="ctr" rtl="0" fontAlgn="ctr">
                        <a:buNone/>
                      </a:pPr>
                      <a:r>
                        <a:rPr lang="en-US" sz="2400" u="none" strike="noStrike" dirty="0">
                          <a:effectLst/>
                          <a:cs typeface="Kalimati" panose="00000400000000000000" pitchFamily="2"/>
                        </a:rPr>
                        <a:t>01</a:t>
                      </a:r>
                      <a:endParaRPr lang="en-US" sz="24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400" u="none" strike="noStrike">
                          <a:effectLst/>
                          <a:cs typeface="Kalimati" panose="00000400000000000000" pitchFamily="2"/>
                        </a:rPr>
                        <a:t>012</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ctr" rtl="0" fontAlgn="ctr">
                        <a:buNone/>
                      </a:pPr>
                      <a:r>
                        <a:rPr lang="en-US" sz="2400" u="none" strike="noStrike" dirty="0">
                          <a:solidFill>
                            <a:srgbClr val="0070C0"/>
                          </a:solidFill>
                          <a:effectLst/>
                          <a:cs typeface="Kalimati" panose="00000400000000000000" pitchFamily="2"/>
                        </a:rPr>
                        <a:t>0122</a:t>
                      </a:r>
                      <a:endParaRPr lang="en-US" sz="2400" b="0" i="0" u="none" strike="noStrike" dirty="0">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l" rtl="0" fontAlgn="ctr">
                        <a:buNone/>
                      </a:pPr>
                      <a:r>
                        <a:rPr lang="ne-NP" sz="2400" u="none" strike="noStrike">
                          <a:effectLst/>
                          <a:cs typeface="Kalimati" panose="00000400000000000000" pitchFamily="2"/>
                        </a:rPr>
                        <a:t>उष्ण र समशीतोष्ण फलको उत्पादन</a:t>
                      </a:r>
                      <a:endParaRPr lang="ne-NP" sz="2400" b="0" i="0" u="none" strike="noStrike">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980000742"/>
                  </a:ext>
                </a:extLst>
              </a:tr>
              <a:tr h="379834">
                <a:tc>
                  <a:txBody>
                    <a:bodyPr/>
                    <a:lstStyle/>
                    <a:p>
                      <a:pPr algn="ctr" rtl="0" fontAlgn="ctr">
                        <a:buNone/>
                      </a:pPr>
                      <a:r>
                        <a:rPr lang="en-US" sz="2400" u="none" strike="noStrike" dirty="0">
                          <a:effectLst/>
                          <a:cs typeface="Kalimati" panose="00000400000000000000" pitchFamily="2"/>
                        </a:rPr>
                        <a:t>01</a:t>
                      </a:r>
                      <a:endParaRPr lang="en-US" sz="24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400" u="none" strike="noStrike">
                          <a:effectLst/>
                          <a:cs typeface="Kalimati" panose="00000400000000000000" pitchFamily="2"/>
                        </a:rPr>
                        <a:t>012</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ctr" rtl="0" fontAlgn="ctr">
                        <a:buNone/>
                      </a:pPr>
                      <a:r>
                        <a:rPr lang="en-US" sz="2400" u="none" strike="noStrike" dirty="0">
                          <a:solidFill>
                            <a:srgbClr val="0070C0"/>
                          </a:solidFill>
                          <a:effectLst/>
                          <a:cs typeface="Kalimati" panose="00000400000000000000" pitchFamily="2"/>
                        </a:rPr>
                        <a:t>0123</a:t>
                      </a:r>
                      <a:endParaRPr lang="en-US" sz="2400" b="0" i="0" u="none" strike="noStrike" dirty="0">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l" rtl="0" fontAlgn="ctr">
                        <a:buNone/>
                      </a:pPr>
                      <a:r>
                        <a:rPr lang="ne-NP" sz="2400" u="none" strike="noStrike" dirty="0">
                          <a:effectLst/>
                          <a:cs typeface="Kalimati" panose="00000400000000000000" pitchFamily="2"/>
                        </a:rPr>
                        <a:t>अमिलो जातका फलको उत्पादन </a:t>
                      </a:r>
                      <a:endParaRPr lang="ne-NP" sz="2400" b="0"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176940578"/>
                  </a:ext>
                </a:extLst>
              </a:tr>
              <a:tr h="379834">
                <a:tc>
                  <a:txBody>
                    <a:bodyPr/>
                    <a:lstStyle/>
                    <a:p>
                      <a:pPr algn="ctr" rtl="0" fontAlgn="ctr">
                        <a:buNone/>
                      </a:pPr>
                      <a:r>
                        <a:rPr lang="en-US" sz="2400" u="none" strike="noStrike" dirty="0">
                          <a:effectLst/>
                          <a:cs typeface="Kalimati" panose="00000400000000000000" pitchFamily="2"/>
                        </a:rPr>
                        <a:t>01</a:t>
                      </a:r>
                      <a:endParaRPr lang="en-US" sz="24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400" u="none" strike="noStrike" dirty="0">
                          <a:effectLst/>
                          <a:cs typeface="Kalimati" panose="00000400000000000000" pitchFamily="2"/>
                        </a:rPr>
                        <a:t>012</a:t>
                      </a:r>
                      <a:endParaRPr lang="en-US" sz="24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ctr" rtl="0" fontAlgn="ctr">
                        <a:buNone/>
                      </a:pPr>
                      <a:r>
                        <a:rPr lang="en-US" sz="2400" u="none" strike="noStrike">
                          <a:solidFill>
                            <a:srgbClr val="0070C0"/>
                          </a:solidFill>
                          <a:effectLst/>
                          <a:cs typeface="Kalimati" panose="00000400000000000000" pitchFamily="2"/>
                        </a:rPr>
                        <a:t>0124</a:t>
                      </a:r>
                      <a:endParaRPr lang="en-US" sz="2400" b="0" i="0" u="none" strike="noStrike">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l" rtl="0" fontAlgn="ctr">
                        <a:buNone/>
                      </a:pPr>
                      <a:r>
                        <a:rPr lang="ne-NP" sz="2400" u="none" strike="noStrike">
                          <a:effectLst/>
                          <a:cs typeface="Kalimati" panose="00000400000000000000" pitchFamily="2"/>
                        </a:rPr>
                        <a:t>अनारजन्य तथा कडा कोया हुने फलफूल </a:t>
                      </a:r>
                      <a:endParaRPr lang="ne-NP" sz="2400" b="0" i="0" u="none" strike="noStrike">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775525258"/>
                  </a:ext>
                </a:extLst>
              </a:tr>
              <a:tr h="682743">
                <a:tc>
                  <a:txBody>
                    <a:bodyPr/>
                    <a:lstStyle/>
                    <a:p>
                      <a:pPr algn="ctr" rtl="0" fontAlgn="ctr">
                        <a:buNone/>
                      </a:pPr>
                      <a:r>
                        <a:rPr lang="en-US" sz="2400" u="none" strike="noStrike">
                          <a:effectLst/>
                          <a:cs typeface="Kalimati" panose="00000400000000000000" pitchFamily="2"/>
                        </a:rPr>
                        <a:t>01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400" u="none" strike="noStrike" dirty="0">
                          <a:effectLst/>
                          <a:cs typeface="Kalimati" panose="00000400000000000000" pitchFamily="2"/>
                        </a:rPr>
                        <a:t>012</a:t>
                      </a:r>
                      <a:endParaRPr lang="en-US" sz="24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ctr" rtl="0" fontAlgn="ctr">
                        <a:buNone/>
                      </a:pPr>
                      <a:r>
                        <a:rPr lang="en-US" sz="2400" u="none" strike="noStrike" dirty="0">
                          <a:solidFill>
                            <a:srgbClr val="0070C0"/>
                          </a:solidFill>
                          <a:effectLst/>
                          <a:cs typeface="Kalimati" panose="00000400000000000000" pitchFamily="2"/>
                        </a:rPr>
                        <a:t>0125</a:t>
                      </a:r>
                      <a:endParaRPr lang="en-US" sz="2400" b="0" i="0" u="none" strike="noStrike" dirty="0">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l" rtl="0" fontAlgn="ctr">
                        <a:buNone/>
                      </a:pPr>
                      <a:r>
                        <a:rPr lang="ne-NP" sz="2400" u="none" strike="noStrike">
                          <a:effectLst/>
                          <a:cs typeface="Kalimati" panose="00000400000000000000" pitchFamily="2"/>
                        </a:rPr>
                        <a:t>अन्य रूख, झाडी फल र कडा बोक्रा भएको फलफूलको  उत्पादन </a:t>
                      </a:r>
                      <a:endParaRPr lang="ne-NP" sz="2400" b="0" i="0" u="none" strike="noStrike">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218771667"/>
                  </a:ext>
                </a:extLst>
              </a:tr>
              <a:tr h="379834">
                <a:tc>
                  <a:txBody>
                    <a:bodyPr/>
                    <a:lstStyle/>
                    <a:p>
                      <a:pPr algn="ctr" rtl="0" fontAlgn="ctr">
                        <a:buNone/>
                      </a:pPr>
                      <a:r>
                        <a:rPr lang="en-US" sz="2400" u="none" strike="noStrike">
                          <a:effectLst/>
                          <a:cs typeface="Kalimati" panose="00000400000000000000" pitchFamily="2"/>
                        </a:rPr>
                        <a:t>01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400" u="none" strike="noStrike" dirty="0">
                          <a:effectLst/>
                          <a:cs typeface="Kalimati" panose="00000400000000000000" pitchFamily="2"/>
                        </a:rPr>
                        <a:t>012</a:t>
                      </a:r>
                      <a:endParaRPr lang="en-US" sz="24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ctr" rtl="0" fontAlgn="ctr">
                        <a:buNone/>
                      </a:pPr>
                      <a:r>
                        <a:rPr lang="en-US" sz="2400" u="none" strike="noStrike" dirty="0">
                          <a:solidFill>
                            <a:srgbClr val="0070C0"/>
                          </a:solidFill>
                          <a:effectLst/>
                          <a:cs typeface="Kalimati" panose="00000400000000000000" pitchFamily="2"/>
                        </a:rPr>
                        <a:t>0126</a:t>
                      </a:r>
                      <a:endParaRPr lang="en-US" sz="2400" b="0" i="0" u="none" strike="noStrike" dirty="0">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l" rtl="0" fontAlgn="ctr">
                        <a:buNone/>
                      </a:pPr>
                      <a:r>
                        <a:rPr lang="ne-NP" sz="2400" u="none" strike="noStrike">
                          <a:effectLst/>
                          <a:cs typeface="Kalimati" panose="00000400000000000000" pitchFamily="2"/>
                        </a:rPr>
                        <a:t>तेलजन्य फलको उत्पादन</a:t>
                      </a:r>
                      <a:endParaRPr lang="ne-NP" sz="2400" b="0" i="0" u="none" strike="noStrike">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414992638"/>
                  </a:ext>
                </a:extLst>
              </a:tr>
              <a:tr h="379834">
                <a:tc>
                  <a:txBody>
                    <a:bodyPr/>
                    <a:lstStyle/>
                    <a:p>
                      <a:pPr algn="ctr" rtl="0" fontAlgn="ctr">
                        <a:buNone/>
                      </a:pPr>
                      <a:r>
                        <a:rPr lang="en-US" sz="2400" u="none" strike="noStrike">
                          <a:effectLst/>
                          <a:cs typeface="Kalimati" panose="00000400000000000000" pitchFamily="2"/>
                        </a:rPr>
                        <a:t>01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400" u="none" strike="noStrike" dirty="0">
                          <a:effectLst/>
                          <a:cs typeface="Kalimati" panose="00000400000000000000" pitchFamily="2"/>
                        </a:rPr>
                        <a:t>012</a:t>
                      </a:r>
                      <a:endParaRPr lang="en-US" sz="24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ctr" rtl="0" fontAlgn="ctr">
                        <a:buNone/>
                      </a:pPr>
                      <a:r>
                        <a:rPr lang="en-US" sz="2400" u="none" strike="noStrike" dirty="0">
                          <a:solidFill>
                            <a:srgbClr val="0070C0"/>
                          </a:solidFill>
                          <a:effectLst/>
                          <a:cs typeface="Kalimati" panose="00000400000000000000" pitchFamily="2"/>
                        </a:rPr>
                        <a:t>0127</a:t>
                      </a:r>
                      <a:endParaRPr lang="en-US" sz="2400" b="0" i="0" u="none" strike="noStrike" dirty="0">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l" rtl="0" fontAlgn="ctr">
                        <a:buNone/>
                      </a:pPr>
                      <a:r>
                        <a:rPr lang="ne-NP" sz="2400" u="none" strike="noStrike">
                          <a:effectLst/>
                          <a:cs typeface="Kalimati" panose="00000400000000000000" pitchFamily="2"/>
                        </a:rPr>
                        <a:t>पेय बालीको उत्पादन</a:t>
                      </a:r>
                      <a:endParaRPr lang="ne-NP" sz="2400" b="0" i="0" u="none" strike="noStrike">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545810806"/>
                  </a:ext>
                </a:extLst>
              </a:tr>
              <a:tr h="682743">
                <a:tc>
                  <a:txBody>
                    <a:bodyPr/>
                    <a:lstStyle/>
                    <a:p>
                      <a:pPr algn="ctr" rtl="0" fontAlgn="ctr">
                        <a:buNone/>
                      </a:pPr>
                      <a:r>
                        <a:rPr lang="en-US" sz="2400" u="none" strike="noStrike">
                          <a:effectLst/>
                          <a:cs typeface="Kalimati" panose="00000400000000000000" pitchFamily="2"/>
                        </a:rPr>
                        <a:t>01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400" u="none" strike="noStrike" dirty="0">
                          <a:effectLst/>
                          <a:cs typeface="Kalimati" panose="00000400000000000000" pitchFamily="2"/>
                        </a:rPr>
                        <a:t>012</a:t>
                      </a:r>
                      <a:endParaRPr lang="en-US" sz="24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ctr" rtl="0" fontAlgn="ctr">
                        <a:buNone/>
                      </a:pPr>
                      <a:r>
                        <a:rPr lang="en-US" sz="2400" u="none" strike="noStrike" dirty="0">
                          <a:solidFill>
                            <a:srgbClr val="0070C0"/>
                          </a:solidFill>
                          <a:effectLst/>
                          <a:cs typeface="Kalimati" panose="00000400000000000000" pitchFamily="2"/>
                        </a:rPr>
                        <a:t>0128</a:t>
                      </a:r>
                      <a:endParaRPr lang="en-US" sz="2400" b="0" i="0" u="none" strike="noStrike" dirty="0">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l" rtl="0" fontAlgn="ctr">
                        <a:buNone/>
                      </a:pPr>
                      <a:r>
                        <a:rPr lang="ne-NP" sz="2400" u="none" strike="noStrike">
                          <a:effectLst/>
                          <a:cs typeface="Kalimati" panose="00000400000000000000" pitchFamily="2"/>
                        </a:rPr>
                        <a:t>मसला, सुगन्धित जडिबुटी तथा औषधीजन्य बालीको उत्पादन </a:t>
                      </a:r>
                      <a:endParaRPr lang="ne-NP" sz="2400" b="0" i="0" u="none" strike="noStrike">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235460299"/>
                  </a:ext>
                </a:extLst>
              </a:tr>
              <a:tr h="379834">
                <a:tc>
                  <a:txBody>
                    <a:bodyPr/>
                    <a:lstStyle/>
                    <a:p>
                      <a:pPr algn="ctr" rtl="0" fontAlgn="ctr">
                        <a:buNone/>
                      </a:pPr>
                      <a:r>
                        <a:rPr lang="en-US" sz="2400" u="none" strike="noStrike">
                          <a:effectLst/>
                          <a:cs typeface="Kalimati" panose="00000400000000000000" pitchFamily="2"/>
                        </a:rPr>
                        <a:t>01</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400" u="none" strike="noStrike">
                          <a:effectLst/>
                          <a:cs typeface="Kalimati" panose="00000400000000000000" pitchFamily="2"/>
                        </a:rPr>
                        <a:t>012</a:t>
                      </a:r>
                      <a:endParaRPr lang="en-US" sz="24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ctr" rtl="0" fontAlgn="ctr">
                        <a:buNone/>
                      </a:pPr>
                      <a:r>
                        <a:rPr lang="en-US" sz="2400" u="none" strike="noStrike" dirty="0">
                          <a:solidFill>
                            <a:srgbClr val="0070C0"/>
                          </a:solidFill>
                          <a:effectLst/>
                          <a:cs typeface="Kalimati" panose="00000400000000000000" pitchFamily="2"/>
                        </a:rPr>
                        <a:t>0129</a:t>
                      </a:r>
                      <a:endParaRPr lang="en-US" sz="2400" b="0" i="0" u="none" strike="noStrike" dirty="0">
                        <a:solidFill>
                          <a:srgbClr val="0070C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algn="l" rtl="0" fontAlgn="ctr">
                        <a:buNone/>
                      </a:pPr>
                      <a:r>
                        <a:rPr lang="ne-NP" sz="2400" u="none" strike="noStrike">
                          <a:effectLst/>
                          <a:cs typeface="Kalimati" panose="00000400000000000000" pitchFamily="2"/>
                        </a:rPr>
                        <a:t>अन्य स्थायी बालीको उत्पादन </a:t>
                      </a:r>
                      <a:endParaRPr lang="ne-NP" sz="2400" b="0" i="0" u="none" strike="noStrike">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395718672"/>
                  </a:ext>
                </a:extLst>
              </a:tr>
              <a:tr h="379834">
                <a:tc>
                  <a:txBody>
                    <a:bodyPr/>
                    <a:lstStyle/>
                    <a:p>
                      <a:pPr algn="ctr" rtl="0" fontAlgn="ctr">
                        <a:buNone/>
                      </a:pPr>
                      <a:r>
                        <a:rPr lang="en-US" sz="2400" b="1" u="none" strike="noStrike" dirty="0">
                          <a:effectLst/>
                          <a:cs typeface="Kalimati" panose="00000400000000000000" pitchFamily="2"/>
                        </a:rPr>
                        <a:t>01</a:t>
                      </a:r>
                      <a:endParaRPr lang="en-US" sz="24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rtl="0" fontAlgn="ctr">
                        <a:buNone/>
                      </a:pPr>
                      <a:r>
                        <a:rPr lang="en-US" sz="2400" b="1" u="none" strike="noStrike" dirty="0">
                          <a:effectLst/>
                          <a:cs typeface="Kalimati" panose="00000400000000000000" pitchFamily="2"/>
                        </a:rPr>
                        <a:t>013</a:t>
                      </a:r>
                      <a:endParaRPr lang="en-US" sz="24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solidFill>
                      <a:schemeClr val="tx2">
                        <a:lumMod val="20000"/>
                        <a:lumOff val="80000"/>
                      </a:schemeClr>
                    </a:solidFill>
                  </a:tcPr>
                </a:tc>
                <a:tc>
                  <a:txBody>
                    <a:bodyPr/>
                    <a:lstStyle/>
                    <a:p>
                      <a:pPr algn="ctr" rtl="0" fontAlgn="ctr">
                        <a:buNone/>
                      </a:pPr>
                      <a:r>
                        <a:rPr lang="en-US" sz="2400" b="1" u="none" strike="noStrike" dirty="0">
                          <a:effectLst/>
                          <a:cs typeface="Kalimati" panose="00000400000000000000" pitchFamily="2"/>
                        </a:rPr>
                        <a:t> </a:t>
                      </a:r>
                      <a:endParaRPr lang="en-US" sz="24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solidFill>
                      <a:schemeClr val="tx2">
                        <a:lumMod val="20000"/>
                        <a:lumOff val="80000"/>
                      </a:schemeClr>
                    </a:solidFill>
                  </a:tcPr>
                </a:tc>
                <a:tc>
                  <a:txBody>
                    <a:bodyPr/>
                    <a:lstStyle/>
                    <a:p>
                      <a:pPr algn="l" rtl="0" fontAlgn="ctr">
                        <a:buNone/>
                      </a:pPr>
                      <a:r>
                        <a:rPr lang="ne-NP" sz="2400" b="1" u="none" strike="noStrike" dirty="0">
                          <a:effectLst/>
                          <a:cs typeface="Kalimati" panose="00000400000000000000" pitchFamily="2"/>
                        </a:rPr>
                        <a:t>ब्याडको तयारी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935811523"/>
                  </a:ext>
                </a:extLst>
              </a:tr>
              <a:tr h="379834">
                <a:tc>
                  <a:txBody>
                    <a:bodyPr/>
                    <a:lstStyle/>
                    <a:p>
                      <a:pPr algn="ctr" rtl="0" fontAlgn="ctr">
                        <a:buNone/>
                      </a:pPr>
                      <a:r>
                        <a:rPr lang="en-US" sz="2400" u="none" strike="noStrike" dirty="0">
                          <a:effectLst/>
                          <a:cs typeface="Kalimati" panose="00000400000000000000" pitchFamily="2"/>
                        </a:rPr>
                        <a:t>01</a:t>
                      </a:r>
                      <a:endParaRPr lang="en-US" sz="24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algn="ctr" rtl="0" fontAlgn="ctr">
                        <a:buNone/>
                      </a:pPr>
                      <a:r>
                        <a:rPr lang="en-US" sz="2400" u="none" strike="noStrike" dirty="0">
                          <a:effectLst/>
                          <a:cs typeface="Kalimati" panose="00000400000000000000" pitchFamily="2"/>
                        </a:rPr>
                        <a:t>013</a:t>
                      </a:r>
                      <a:endParaRPr lang="en-US" sz="24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B w="12700" cap="flat" cmpd="sng" algn="ctr">
                      <a:solidFill>
                        <a:schemeClr val="tx1"/>
                      </a:solidFill>
                      <a:prstDash val="solid"/>
                      <a:round/>
                      <a:headEnd type="none" w="med" len="med"/>
                      <a:tailEnd type="none" w="med" len="med"/>
                    </a:lnB>
                    <a:noFill/>
                  </a:tcPr>
                </a:tc>
                <a:tc>
                  <a:txBody>
                    <a:bodyPr/>
                    <a:lstStyle/>
                    <a:p>
                      <a:pPr algn="ctr" rtl="0" fontAlgn="ctr">
                        <a:buNone/>
                      </a:pPr>
                      <a:r>
                        <a:rPr lang="en-US" sz="2400" u="none" strike="noStrike" dirty="0">
                          <a:solidFill>
                            <a:srgbClr val="0070C0"/>
                          </a:solidFill>
                          <a:effectLst/>
                          <a:cs typeface="Kalimati" panose="00000400000000000000" pitchFamily="2"/>
                        </a:rPr>
                        <a:t>0130</a:t>
                      </a:r>
                      <a:endParaRPr lang="en-US" sz="2400" b="0" i="0" u="none" strike="noStrike" dirty="0">
                        <a:solidFill>
                          <a:srgbClr val="0070C0"/>
                        </a:solidFill>
                        <a:effectLst/>
                        <a:latin typeface="Calibri" panose="020F0502020204030204" pitchFamily="34" charset="0"/>
                        <a:cs typeface="Kalimati" panose="00000400000000000000" pitchFamily="2"/>
                      </a:endParaRPr>
                    </a:p>
                  </a:txBody>
                  <a:tcPr marL="5107" marR="5107" marT="5107" marB="0" anchor="ctr">
                    <a:lnB w="12700" cap="flat" cmpd="sng" algn="ctr">
                      <a:solidFill>
                        <a:schemeClr val="tx1"/>
                      </a:solidFill>
                      <a:prstDash val="solid"/>
                      <a:round/>
                      <a:headEnd type="none" w="med" len="med"/>
                      <a:tailEnd type="none" w="med" len="med"/>
                    </a:lnB>
                    <a:noFill/>
                  </a:tcPr>
                </a:tc>
                <a:tc>
                  <a:txBody>
                    <a:bodyPr/>
                    <a:lstStyle/>
                    <a:p>
                      <a:pPr algn="l" rtl="0" fontAlgn="ctr">
                        <a:buNone/>
                      </a:pPr>
                      <a:r>
                        <a:rPr lang="ne-NP" sz="2400" u="none" strike="noStrike" dirty="0">
                          <a:effectLst/>
                          <a:cs typeface="Kalimati" panose="00000400000000000000" pitchFamily="2"/>
                        </a:rPr>
                        <a:t>ब्याडको तयारी कार्यहरू</a:t>
                      </a:r>
                      <a:endParaRPr lang="ne-NP" sz="2400" b="0"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0200427"/>
                  </a:ext>
                </a:extLst>
              </a:tr>
            </a:tbl>
          </a:graphicData>
        </a:graphic>
      </p:graphicFrame>
      <p:sp>
        <p:nvSpPr>
          <p:cNvPr id="8" name="Title 1">
            <a:extLst>
              <a:ext uri="{FF2B5EF4-FFF2-40B4-BE49-F238E27FC236}">
                <a16:creationId xmlns:a16="http://schemas.microsoft.com/office/drawing/2014/main" id="{733BA247-7478-1EB3-355E-2DC9806942C8}"/>
              </a:ext>
            </a:extLst>
          </p:cNvPr>
          <p:cNvSpPr>
            <a:spLocks noGrp="1"/>
          </p:cNvSpPr>
          <p:nvPr>
            <p:ph type="title"/>
          </p:nvPr>
        </p:nvSpPr>
        <p:spPr>
          <a:xfrm>
            <a:off x="101601" y="24945"/>
            <a:ext cx="12090399" cy="1166658"/>
          </a:xfrm>
        </p:spPr>
        <p:txBody>
          <a:bodyPr>
            <a:noAutofit/>
          </a:bodyPr>
          <a:lstStyle/>
          <a:p>
            <a:pPr algn="ctr"/>
            <a:r>
              <a:rPr lang="en-US" b="1" dirty="0">
                <a:solidFill>
                  <a:schemeClr val="accent1"/>
                </a:solidFill>
              </a:rPr>
              <a:t/>
            </a:r>
            <a:br>
              <a:rPr lang="en-US" b="1" dirty="0">
                <a:solidFill>
                  <a:schemeClr val="accent1"/>
                </a:solidFill>
              </a:rPr>
            </a:br>
            <a:r>
              <a:rPr lang="ne-NP" b="1" dirty="0">
                <a:solidFill>
                  <a:schemeClr val="accent1"/>
                </a:solidFill>
              </a:rPr>
              <a:t>मुख्य प्रश्नावलीको खण्ड </a:t>
            </a:r>
            <a:r>
              <a:rPr lang="en-US" b="1" dirty="0">
                <a:solidFill>
                  <a:schemeClr val="accent1"/>
                </a:solidFill>
              </a:rPr>
              <a:t>2</a:t>
            </a:r>
            <a:r>
              <a:rPr lang="ne-NP" b="1" dirty="0">
                <a:solidFill>
                  <a:schemeClr val="accent1"/>
                </a:solidFill>
              </a:rPr>
              <a:t/>
            </a:r>
            <a:br>
              <a:rPr lang="ne-NP" b="1" dirty="0">
                <a:solidFill>
                  <a:schemeClr val="accent1"/>
                </a:solidFill>
              </a:rPr>
            </a:br>
            <a:r>
              <a:rPr lang="ne-NP" sz="2800" dirty="0"/>
              <a:t>खण्ड </a:t>
            </a:r>
            <a:r>
              <a:rPr lang="en-US" sz="2800" dirty="0"/>
              <a:t>A</a:t>
            </a:r>
            <a:r>
              <a:rPr lang="ne-NP" sz="2800" dirty="0"/>
              <a:t>: कृषि, वन र माछापालन</a:t>
            </a:r>
            <a:r>
              <a:rPr lang="en-US" sz="2800" dirty="0"/>
              <a:t/>
            </a:r>
            <a:br>
              <a:rPr lang="en-US" sz="2800" dirty="0"/>
            </a:br>
            <a:endParaRPr lang="en-US" sz="2800" dirty="0"/>
          </a:p>
        </p:txBody>
      </p:sp>
    </p:spTree>
    <p:extLst>
      <p:ext uri="{BB962C8B-B14F-4D97-AF65-F5344CB8AC3E}">
        <p14:creationId xmlns:p14="http://schemas.microsoft.com/office/powerpoint/2010/main" val="10683756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93971-8A88-BCFA-6C7B-0D0CA6AF7837}"/>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E0EA1F91-A57E-DE0B-1EBE-4BF587ED966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2008D314-712C-3914-9D54-51A7A4B69EDC}"/>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21</a:t>
            </a:fld>
            <a:endParaRPr lang="en-US" sz="1800" b="1" dirty="0">
              <a:latin typeface="Fontasy Himali" panose="04020500000000000000" pitchFamily="82" charset="0"/>
            </a:endParaRPr>
          </a:p>
        </p:txBody>
      </p:sp>
      <p:graphicFrame>
        <p:nvGraphicFramePr>
          <p:cNvPr id="3" name="Table 2">
            <a:extLst>
              <a:ext uri="{FF2B5EF4-FFF2-40B4-BE49-F238E27FC236}">
                <a16:creationId xmlns:a16="http://schemas.microsoft.com/office/drawing/2014/main" id="{C2060352-50F5-D99B-E63F-A9596C9B9276}"/>
              </a:ext>
            </a:extLst>
          </p:cNvPr>
          <p:cNvGraphicFramePr>
            <a:graphicFrameLocks noGrp="1"/>
          </p:cNvGraphicFramePr>
          <p:nvPr>
            <p:extLst>
              <p:ext uri="{D42A27DB-BD31-4B8C-83A1-F6EECF244321}">
                <p14:modId xmlns:p14="http://schemas.microsoft.com/office/powerpoint/2010/main" val="2182611149"/>
              </p:ext>
            </p:extLst>
          </p:nvPr>
        </p:nvGraphicFramePr>
        <p:xfrm>
          <a:off x="340995" y="1092694"/>
          <a:ext cx="11510009" cy="5203287"/>
        </p:xfrm>
        <a:graphic>
          <a:graphicData uri="http://schemas.openxmlformats.org/drawingml/2006/table">
            <a:tbl>
              <a:tblPr>
                <a:tableStyleId>{5C22544A-7EE6-4342-B048-85BDC9FD1C3A}</a:tableStyleId>
              </a:tblPr>
              <a:tblGrid>
                <a:gridCol w="1161098">
                  <a:extLst>
                    <a:ext uri="{9D8B030D-6E8A-4147-A177-3AD203B41FA5}">
                      <a16:colId xmlns:a16="http://schemas.microsoft.com/office/drawing/2014/main" val="1661001521"/>
                    </a:ext>
                  </a:extLst>
                </a:gridCol>
                <a:gridCol w="858201">
                  <a:extLst>
                    <a:ext uri="{9D8B030D-6E8A-4147-A177-3AD203B41FA5}">
                      <a16:colId xmlns:a16="http://schemas.microsoft.com/office/drawing/2014/main" val="2249569100"/>
                    </a:ext>
                  </a:extLst>
                </a:gridCol>
                <a:gridCol w="1076960">
                  <a:extLst>
                    <a:ext uri="{9D8B030D-6E8A-4147-A177-3AD203B41FA5}">
                      <a16:colId xmlns:a16="http://schemas.microsoft.com/office/drawing/2014/main" val="3848704993"/>
                    </a:ext>
                  </a:extLst>
                </a:gridCol>
                <a:gridCol w="8413750">
                  <a:extLst>
                    <a:ext uri="{9D8B030D-6E8A-4147-A177-3AD203B41FA5}">
                      <a16:colId xmlns:a16="http://schemas.microsoft.com/office/drawing/2014/main" val="370310984"/>
                    </a:ext>
                  </a:extLst>
                </a:gridCol>
              </a:tblGrid>
              <a:tr h="242503">
                <a:tc>
                  <a:txBody>
                    <a:bodyPr/>
                    <a:lstStyle/>
                    <a:p>
                      <a:pPr algn="ctr" rtl="0" fontAlgn="ctr">
                        <a:buNone/>
                      </a:pPr>
                      <a:r>
                        <a:rPr lang="ne-NP" sz="1800" u="none" strike="noStrike" dirty="0">
                          <a:effectLst/>
                          <a:cs typeface="Kalimati" panose="00000400000000000000" pitchFamily="2"/>
                        </a:rPr>
                        <a:t>डिभिजन </a:t>
                      </a:r>
                      <a:endParaRPr lang="ne-NP" sz="1800" b="1" i="0" u="none" strike="noStrike" dirty="0">
                        <a:solidFill>
                          <a:srgbClr val="000000"/>
                        </a:solidFill>
                        <a:effectLst/>
                        <a:latin typeface="Kalimati" panose="00000400000000000000" pitchFamily="2"/>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algn="ctr" rtl="0" fontAlgn="ctr">
                        <a:buNone/>
                      </a:pPr>
                      <a:r>
                        <a:rPr lang="ne-NP" sz="1800" u="none" strike="noStrike">
                          <a:effectLst/>
                          <a:cs typeface="Kalimati" panose="00000400000000000000" pitchFamily="2"/>
                        </a:rPr>
                        <a:t>समुह </a:t>
                      </a:r>
                      <a:endParaRPr lang="ne-NP" sz="1800" b="1" i="0" u="none" strike="noStrike">
                        <a:solidFill>
                          <a:srgbClr val="000000"/>
                        </a:solidFill>
                        <a:effectLst/>
                        <a:latin typeface="Kalimati" panose="00000400000000000000" pitchFamily="2"/>
                        <a:cs typeface="Kalimati" panose="00000400000000000000" pitchFamily="2"/>
                      </a:endParaRPr>
                    </a:p>
                  </a:txBody>
                  <a:tcPr marL="3226" marR="3226" marT="3226" marB="0" anchor="ctr">
                    <a:lnT w="12700" cap="flat" cmpd="sng" algn="ctr">
                      <a:solidFill>
                        <a:schemeClr val="tx1"/>
                      </a:solidFill>
                      <a:prstDash val="solid"/>
                      <a:round/>
                      <a:headEnd type="none" w="med" len="med"/>
                      <a:tailEnd type="none" w="med" len="med"/>
                    </a:lnT>
                    <a:noFill/>
                  </a:tcPr>
                </a:tc>
                <a:tc>
                  <a:txBody>
                    <a:bodyPr/>
                    <a:lstStyle/>
                    <a:p>
                      <a:pPr algn="ctr" rtl="0" fontAlgn="ctr">
                        <a:buNone/>
                      </a:pPr>
                      <a:r>
                        <a:rPr lang="ne-NP" sz="1800" u="none" strike="noStrike">
                          <a:effectLst/>
                          <a:cs typeface="Kalimati" panose="00000400000000000000" pitchFamily="2"/>
                        </a:rPr>
                        <a:t>बर्ग </a:t>
                      </a:r>
                      <a:endParaRPr lang="ne-NP" sz="1800" b="1" i="0" u="none" strike="noStrike">
                        <a:solidFill>
                          <a:srgbClr val="000000"/>
                        </a:solidFill>
                        <a:effectLst/>
                        <a:latin typeface="Kalimati" panose="00000400000000000000" pitchFamily="2"/>
                        <a:cs typeface="Kalimati" panose="00000400000000000000" pitchFamily="2"/>
                      </a:endParaRPr>
                    </a:p>
                  </a:txBody>
                  <a:tcPr marL="3226" marR="3226" marT="3226" marB="0" anchor="ctr">
                    <a:lnT w="12700" cap="flat" cmpd="sng" algn="ctr">
                      <a:solidFill>
                        <a:schemeClr val="tx1"/>
                      </a:solidFill>
                      <a:prstDash val="solid"/>
                      <a:round/>
                      <a:headEnd type="none" w="med" len="med"/>
                      <a:tailEnd type="none" w="med" len="med"/>
                    </a:lnT>
                    <a:noFill/>
                  </a:tcPr>
                </a:tc>
                <a:tc>
                  <a:txBody>
                    <a:bodyPr/>
                    <a:lstStyle/>
                    <a:p>
                      <a:pPr algn="l" rtl="0" fontAlgn="ctr">
                        <a:buNone/>
                      </a:pPr>
                      <a:r>
                        <a:rPr lang="ne-NP" sz="1800" u="none" strike="noStrike">
                          <a:effectLst/>
                          <a:cs typeface="Kalimati" panose="00000400000000000000" pitchFamily="2"/>
                        </a:rPr>
                        <a:t>आर्थिक क्रियाकलाप </a:t>
                      </a:r>
                      <a:endParaRPr lang="ne-NP" sz="1800" b="1" i="0" u="none" strike="noStrike">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430204556"/>
                  </a:ext>
                </a:extLst>
              </a:tr>
              <a:tr h="242503">
                <a:tc>
                  <a:txBody>
                    <a:bodyPr/>
                    <a:lstStyle/>
                    <a:p>
                      <a:pPr algn="ctr" rtl="0" fontAlgn="ctr">
                        <a:buNone/>
                      </a:pPr>
                      <a:r>
                        <a:rPr lang="en-US" sz="1800" b="1" u="none" strike="noStrike" dirty="0">
                          <a:effectLst/>
                          <a:cs typeface="Kalimati" panose="00000400000000000000" pitchFamily="2"/>
                        </a:rPr>
                        <a:t>01</a:t>
                      </a:r>
                      <a:endParaRPr lang="en-US" sz="1800" b="1" i="0" u="none" strike="noStrike" dirty="0">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rtl="0" fontAlgn="ctr">
                        <a:buNone/>
                      </a:pPr>
                      <a:r>
                        <a:rPr lang="en-US" sz="1800" b="1" u="none" strike="noStrike">
                          <a:effectLst/>
                          <a:cs typeface="Kalimati" panose="00000400000000000000" pitchFamily="2"/>
                        </a:rPr>
                        <a:t>014</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solidFill>
                      <a:schemeClr val="tx2">
                        <a:lumMod val="20000"/>
                        <a:lumOff val="80000"/>
                      </a:schemeClr>
                    </a:solidFill>
                  </a:tcPr>
                </a:tc>
                <a:tc>
                  <a:txBody>
                    <a:bodyPr/>
                    <a:lstStyle/>
                    <a:p>
                      <a:pPr algn="ctr" rtl="0" fontAlgn="ctr">
                        <a:buNone/>
                      </a:pPr>
                      <a:r>
                        <a:rPr lang="en-US" sz="1800" b="1" u="none" strike="noStrike">
                          <a:effectLst/>
                          <a:cs typeface="Kalimati" panose="00000400000000000000" pitchFamily="2"/>
                        </a:rPr>
                        <a:t> </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solidFill>
                      <a:schemeClr val="tx2">
                        <a:lumMod val="20000"/>
                        <a:lumOff val="80000"/>
                      </a:schemeClr>
                    </a:solidFill>
                  </a:tcPr>
                </a:tc>
                <a:tc>
                  <a:txBody>
                    <a:bodyPr/>
                    <a:lstStyle/>
                    <a:p>
                      <a:pPr algn="l" rtl="0" fontAlgn="ctr">
                        <a:buNone/>
                      </a:pPr>
                      <a:r>
                        <a:rPr lang="ne-NP" sz="1800" b="1" u="none" strike="noStrike" dirty="0">
                          <a:effectLst/>
                          <a:cs typeface="Kalimati" panose="00000400000000000000" pitchFamily="2"/>
                        </a:rPr>
                        <a:t>पशुपन्छी उत्पादन </a:t>
                      </a:r>
                      <a:endParaRPr lang="ne-NP" sz="1800" b="1" i="0" u="none" strike="noStrike" dirty="0">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314228422"/>
                  </a:ext>
                </a:extLst>
              </a:tr>
              <a:tr h="242503">
                <a:tc>
                  <a:txBody>
                    <a:bodyPr/>
                    <a:lstStyle/>
                    <a:p>
                      <a:pPr algn="ctr" rtl="0" fontAlgn="ctr">
                        <a:buNone/>
                      </a:pPr>
                      <a:r>
                        <a:rPr lang="en-US" sz="1800" u="none" strike="noStrike">
                          <a:effectLst/>
                          <a:cs typeface="Kalimati" panose="00000400000000000000" pitchFamily="2"/>
                        </a:rPr>
                        <a:t>01</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1800" u="none" strike="noStrike">
                          <a:effectLst/>
                          <a:cs typeface="Kalimati" panose="00000400000000000000" pitchFamily="2"/>
                        </a:rPr>
                        <a:t>014</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ctr" rtl="0" fontAlgn="ctr">
                        <a:buNone/>
                      </a:pPr>
                      <a:r>
                        <a:rPr lang="en-US" sz="1800" u="none" strike="noStrike" dirty="0">
                          <a:solidFill>
                            <a:srgbClr val="0070C0"/>
                          </a:solidFill>
                          <a:effectLst/>
                          <a:cs typeface="Kalimati" panose="00000400000000000000" pitchFamily="2"/>
                        </a:rPr>
                        <a:t>0141</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l" rtl="0" fontAlgn="ctr">
                        <a:buNone/>
                      </a:pPr>
                      <a:r>
                        <a:rPr lang="ne-NP" sz="1800" u="none" strike="noStrike" dirty="0">
                          <a:effectLst/>
                          <a:cs typeface="Kalimati" panose="00000400000000000000" pitchFamily="2"/>
                        </a:rPr>
                        <a:t>गाईवस्तु तथा भैँसी पालन </a:t>
                      </a:r>
                      <a:endParaRPr lang="ne-NP" sz="1800" b="0" i="0" u="none" strike="noStrike" dirty="0">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865292486"/>
                  </a:ext>
                </a:extLst>
              </a:tr>
              <a:tr h="242503">
                <a:tc>
                  <a:txBody>
                    <a:bodyPr/>
                    <a:lstStyle/>
                    <a:p>
                      <a:pPr algn="ctr" rtl="0" fontAlgn="ctr">
                        <a:buNone/>
                      </a:pPr>
                      <a:r>
                        <a:rPr lang="en-US" sz="1800" u="none" strike="noStrike">
                          <a:effectLst/>
                          <a:cs typeface="Kalimati" panose="00000400000000000000" pitchFamily="2"/>
                        </a:rPr>
                        <a:t>01</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1800" u="none" strike="noStrike" dirty="0">
                          <a:effectLst/>
                          <a:cs typeface="Kalimati" panose="00000400000000000000" pitchFamily="2"/>
                        </a:rPr>
                        <a:t>014</a:t>
                      </a:r>
                      <a:endParaRPr lang="en-US" sz="1800" b="0" i="0" u="none" strike="noStrike" dirty="0">
                        <a:solidFill>
                          <a:srgbClr val="00000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ctr" rtl="0" fontAlgn="ctr">
                        <a:buNone/>
                      </a:pPr>
                      <a:r>
                        <a:rPr lang="en-US" sz="1800" u="none" strike="noStrike" dirty="0">
                          <a:solidFill>
                            <a:srgbClr val="0070C0"/>
                          </a:solidFill>
                          <a:effectLst/>
                          <a:cs typeface="Kalimati" panose="00000400000000000000" pitchFamily="2"/>
                        </a:rPr>
                        <a:t>0142</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l" rtl="0" fontAlgn="ctr">
                        <a:buNone/>
                      </a:pPr>
                      <a:r>
                        <a:rPr lang="ne-NP" sz="1800" u="none" strike="noStrike">
                          <a:effectLst/>
                          <a:cs typeface="Kalimati" panose="00000400000000000000" pitchFamily="2"/>
                        </a:rPr>
                        <a:t>घोडा र घोडावर्गका वस्तुको पालन</a:t>
                      </a:r>
                      <a:endParaRPr lang="ne-NP" sz="1800" b="0" i="0" u="none" strike="noStrike">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59494433"/>
                  </a:ext>
                </a:extLst>
              </a:tr>
              <a:tr h="242503">
                <a:tc>
                  <a:txBody>
                    <a:bodyPr/>
                    <a:lstStyle/>
                    <a:p>
                      <a:pPr algn="ctr" rtl="0" fontAlgn="ctr">
                        <a:buNone/>
                      </a:pPr>
                      <a:r>
                        <a:rPr lang="en-US" sz="1800" u="none" strike="noStrike">
                          <a:effectLst/>
                          <a:cs typeface="Kalimati" panose="00000400000000000000" pitchFamily="2"/>
                        </a:rPr>
                        <a:t>01</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1800" u="none" strike="noStrike">
                          <a:effectLst/>
                          <a:cs typeface="Kalimati" panose="00000400000000000000" pitchFamily="2"/>
                        </a:rPr>
                        <a:t>014</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ctr" rtl="0" fontAlgn="ctr">
                        <a:buNone/>
                      </a:pPr>
                      <a:r>
                        <a:rPr lang="en-US" sz="1800" u="none" strike="noStrike" dirty="0">
                          <a:solidFill>
                            <a:srgbClr val="0070C0"/>
                          </a:solidFill>
                          <a:effectLst/>
                          <a:cs typeface="Kalimati" panose="00000400000000000000" pitchFamily="2"/>
                        </a:rPr>
                        <a:t>0143</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l" rtl="0" fontAlgn="ctr">
                        <a:buNone/>
                      </a:pPr>
                      <a:r>
                        <a:rPr lang="ne-NP" sz="1800" u="none" strike="noStrike">
                          <a:effectLst/>
                          <a:cs typeface="Kalimati" panose="00000400000000000000" pitchFamily="2"/>
                        </a:rPr>
                        <a:t>उँट तथा उँटवर्ग पालन </a:t>
                      </a:r>
                      <a:endParaRPr lang="ne-NP" sz="1800" b="0" i="0" u="none" strike="noStrike">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618673818"/>
                  </a:ext>
                </a:extLst>
              </a:tr>
              <a:tr h="242503">
                <a:tc>
                  <a:txBody>
                    <a:bodyPr/>
                    <a:lstStyle/>
                    <a:p>
                      <a:pPr algn="ctr" rtl="0" fontAlgn="ctr">
                        <a:buNone/>
                      </a:pPr>
                      <a:r>
                        <a:rPr lang="en-US" sz="1800" u="none" strike="noStrike">
                          <a:effectLst/>
                          <a:cs typeface="Kalimati" panose="00000400000000000000" pitchFamily="2"/>
                        </a:rPr>
                        <a:t>01</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1800" u="none" strike="noStrike" dirty="0">
                          <a:effectLst/>
                          <a:cs typeface="Kalimati" panose="00000400000000000000" pitchFamily="2"/>
                        </a:rPr>
                        <a:t>014</a:t>
                      </a:r>
                      <a:endParaRPr lang="en-US" sz="1800" b="0" i="0" u="none" strike="noStrike" dirty="0">
                        <a:solidFill>
                          <a:srgbClr val="00000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ctr" rtl="0" fontAlgn="ctr">
                        <a:buNone/>
                      </a:pPr>
                      <a:r>
                        <a:rPr lang="en-US" sz="1800" u="none" strike="noStrike" dirty="0">
                          <a:solidFill>
                            <a:srgbClr val="0070C0"/>
                          </a:solidFill>
                          <a:effectLst/>
                          <a:cs typeface="Kalimati" panose="00000400000000000000" pitchFamily="2"/>
                        </a:rPr>
                        <a:t>0144</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l" rtl="0" fontAlgn="ctr">
                        <a:buNone/>
                      </a:pPr>
                      <a:r>
                        <a:rPr lang="ne-NP" sz="1800" u="none" strike="noStrike">
                          <a:effectLst/>
                          <a:cs typeface="Kalimati" panose="00000400000000000000" pitchFamily="2"/>
                        </a:rPr>
                        <a:t>भेडाबाख्रापालन</a:t>
                      </a:r>
                      <a:endParaRPr lang="ne-NP" sz="1800" b="0" i="0" u="none" strike="noStrike">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616295084"/>
                  </a:ext>
                </a:extLst>
              </a:tr>
              <a:tr h="242503">
                <a:tc>
                  <a:txBody>
                    <a:bodyPr/>
                    <a:lstStyle/>
                    <a:p>
                      <a:pPr algn="ctr" rtl="0" fontAlgn="ctr">
                        <a:buNone/>
                      </a:pPr>
                      <a:r>
                        <a:rPr lang="en-US" sz="1800" u="none" strike="noStrike">
                          <a:effectLst/>
                          <a:cs typeface="Kalimati" panose="00000400000000000000" pitchFamily="2"/>
                        </a:rPr>
                        <a:t>01</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1800" u="none" strike="noStrike">
                          <a:effectLst/>
                          <a:cs typeface="Kalimati" panose="00000400000000000000" pitchFamily="2"/>
                        </a:rPr>
                        <a:t>014</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ctr" rtl="0" fontAlgn="ctr">
                        <a:buNone/>
                      </a:pPr>
                      <a:r>
                        <a:rPr lang="en-US" sz="1800" u="none" strike="noStrike" dirty="0">
                          <a:solidFill>
                            <a:srgbClr val="0070C0"/>
                          </a:solidFill>
                          <a:effectLst/>
                          <a:cs typeface="Kalimati" panose="00000400000000000000" pitchFamily="2"/>
                        </a:rPr>
                        <a:t>0145</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l" rtl="0" fontAlgn="ctr">
                        <a:buNone/>
                      </a:pPr>
                      <a:r>
                        <a:rPr lang="ne-NP" sz="1800" u="none" strike="noStrike">
                          <a:effectLst/>
                          <a:cs typeface="Kalimati" panose="00000400000000000000" pitchFamily="2"/>
                        </a:rPr>
                        <a:t>सुँगुर/बंगुरपालन </a:t>
                      </a:r>
                      <a:endParaRPr lang="ne-NP" sz="1800" b="0" i="0" u="none" strike="noStrike">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722231183"/>
                  </a:ext>
                </a:extLst>
              </a:tr>
              <a:tr h="242503">
                <a:tc>
                  <a:txBody>
                    <a:bodyPr/>
                    <a:lstStyle/>
                    <a:p>
                      <a:pPr algn="ctr" rtl="0" fontAlgn="ctr">
                        <a:buNone/>
                      </a:pPr>
                      <a:r>
                        <a:rPr lang="en-US" sz="1800" u="none" strike="noStrike">
                          <a:effectLst/>
                          <a:cs typeface="Kalimati" panose="00000400000000000000" pitchFamily="2"/>
                        </a:rPr>
                        <a:t>01</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1800" u="none" strike="noStrike" dirty="0">
                          <a:effectLst/>
                          <a:cs typeface="Kalimati" panose="00000400000000000000" pitchFamily="2"/>
                        </a:rPr>
                        <a:t>014</a:t>
                      </a:r>
                      <a:endParaRPr lang="en-US" sz="1800" b="0" i="0" u="none" strike="noStrike" dirty="0">
                        <a:solidFill>
                          <a:srgbClr val="00000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ctr" rtl="0" fontAlgn="ctr">
                        <a:buNone/>
                      </a:pPr>
                      <a:r>
                        <a:rPr lang="en-US" sz="1800" u="none" strike="noStrike" dirty="0">
                          <a:solidFill>
                            <a:srgbClr val="0070C0"/>
                          </a:solidFill>
                          <a:effectLst/>
                          <a:cs typeface="Kalimati" panose="00000400000000000000" pitchFamily="2"/>
                        </a:rPr>
                        <a:t>0146</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l" rtl="0" fontAlgn="ctr">
                        <a:buNone/>
                      </a:pPr>
                      <a:r>
                        <a:rPr lang="ne-NP" sz="1800" u="none" strike="noStrike">
                          <a:effectLst/>
                          <a:cs typeface="Kalimati" panose="00000400000000000000" pitchFamily="2"/>
                        </a:rPr>
                        <a:t>पन्छीपालन</a:t>
                      </a:r>
                      <a:endParaRPr lang="ne-NP" sz="1800" b="0" i="0" u="none" strike="noStrike">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362181111"/>
                  </a:ext>
                </a:extLst>
              </a:tr>
              <a:tr h="242503">
                <a:tc>
                  <a:txBody>
                    <a:bodyPr/>
                    <a:lstStyle/>
                    <a:p>
                      <a:pPr algn="ctr" rtl="0" fontAlgn="ctr">
                        <a:buNone/>
                      </a:pPr>
                      <a:r>
                        <a:rPr lang="en-US" sz="1800" u="none" strike="noStrike">
                          <a:effectLst/>
                          <a:cs typeface="Kalimati" panose="00000400000000000000" pitchFamily="2"/>
                        </a:rPr>
                        <a:t>01</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1800" u="none" strike="noStrike">
                          <a:effectLst/>
                          <a:cs typeface="Kalimati" panose="00000400000000000000" pitchFamily="2"/>
                        </a:rPr>
                        <a:t>014</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ctr" rtl="0" fontAlgn="ctr">
                        <a:buNone/>
                      </a:pPr>
                      <a:r>
                        <a:rPr lang="en-US" sz="1800" u="none" strike="noStrike" dirty="0">
                          <a:solidFill>
                            <a:srgbClr val="0070C0"/>
                          </a:solidFill>
                          <a:effectLst/>
                          <a:cs typeface="Kalimati" panose="00000400000000000000" pitchFamily="2"/>
                        </a:rPr>
                        <a:t>0149</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l" rtl="0" fontAlgn="ctr">
                        <a:buNone/>
                      </a:pPr>
                      <a:r>
                        <a:rPr lang="ne-NP" sz="1800" u="none" strike="noStrike">
                          <a:effectLst/>
                          <a:cs typeface="Kalimati" panose="00000400000000000000" pitchFamily="2"/>
                        </a:rPr>
                        <a:t>अन्य जनावर पालन </a:t>
                      </a:r>
                      <a:endParaRPr lang="ne-NP" sz="1800" b="0" i="0" u="none" strike="noStrike">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960349210"/>
                  </a:ext>
                </a:extLst>
              </a:tr>
              <a:tr h="242503">
                <a:tc>
                  <a:txBody>
                    <a:bodyPr/>
                    <a:lstStyle/>
                    <a:p>
                      <a:pPr algn="ctr" rtl="0" fontAlgn="ctr">
                        <a:buNone/>
                      </a:pPr>
                      <a:r>
                        <a:rPr lang="en-US" sz="1800" b="1" u="none" strike="noStrike">
                          <a:effectLst/>
                          <a:cs typeface="Kalimati" panose="00000400000000000000" pitchFamily="2"/>
                        </a:rPr>
                        <a:t>01</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rtl="0" fontAlgn="ctr">
                        <a:buNone/>
                      </a:pPr>
                      <a:r>
                        <a:rPr lang="en-US" sz="1800" b="1" u="none" strike="noStrike">
                          <a:effectLst/>
                          <a:cs typeface="Kalimati" panose="00000400000000000000" pitchFamily="2"/>
                        </a:rPr>
                        <a:t>015</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solidFill>
                      <a:schemeClr val="tx2">
                        <a:lumMod val="20000"/>
                        <a:lumOff val="80000"/>
                      </a:schemeClr>
                    </a:solidFill>
                  </a:tcPr>
                </a:tc>
                <a:tc>
                  <a:txBody>
                    <a:bodyPr/>
                    <a:lstStyle/>
                    <a:p>
                      <a:pPr algn="ctr" rtl="0" fontAlgn="ctr">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Calibri" panose="020F0502020204030204" pitchFamily="34" charset="0"/>
                        <a:cs typeface="Kalimati" panose="00000400000000000000" pitchFamily="2"/>
                      </a:endParaRPr>
                    </a:p>
                  </a:txBody>
                  <a:tcPr marL="3226" marR="3226" marT="3226" marB="0" anchor="ctr">
                    <a:solidFill>
                      <a:schemeClr val="tx2">
                        <a:lumMod val="20000"/>
                        <a:lumOff val="80000"/>
                      </a:schemeClr>
                    </a:solidFill>
                  </a:tcPr>
                </a:tc>
                <a:tc>
                  <a:txBody>
                    <a:bodyPr/>
                    <a:lstStyle/>
                    <a:p>
                      <a:pPr algn="l" rtl="0" fontAlgn="ctr">
                        <a:buNone/>
                      </a:pPr>
                      <a:r>
                        <a:rPr lang="ne-NP" sz="1800" b="1" u="none" strike="noStrike" dirty="0">
                          <a:effectLst/>
                          <a:cs typeface="Kalimati" panose="00000400000000000000" pitchFamily="2"/>
                        </a:rPr>
                        <a:t>मिश्रित खेती </a:t>
                      </a:r>
                      <a:endParaRPr lang="ne-NP" sz="1800" b="1" i="0" u="none" strike="noStrike" dirty="0">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567819697"/>
                  </a:ext>
                </a:extLst>
              </a:tr>
              <a:tr h="242503">
                <a:tc>
                  <a:txBody>
                    <a:bodyPr/>
                    <a:lstStyle/>
                    <a:p>
                      <a:pPr algn="ctr" rtl="0" fontAlgn="ctr">
                        <a:buNone/>
                      </a:pPr>
                      <a:r>
                        <a:rPr lang="en-US" sz="1800" u="none" strike="noStrike">
                          <a:effectLst/>
                          <a:cs typeface="Kalimati" panose="00000400000000000000" pitchFamily="2"/>
                        </a:rPr>
                        <a:t>01</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1800" u="none" strike="noStrike">
                          <a:effectLst/>
                          <a:cs typeface="Kalimati" panose="00000400000000000000" pitchFamily="2"/>
                        </a:rPr>
                        <a:t>015</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ctr" rtl="0" fontAlgn="ctr">
                        <a:buNone/>
                      </a:pPr>
                      <a:r>
                        <a:rPr lang="en-US" sz="1800" u="none" strike="noStrike" dirty="0">
                          <a:solidFill>
                            <a:srgbClr val="0070C0"/>
                          </a:solidFill>
                          <a:effectLst/>
                          <a:cs typeface="Kalimati" panose="00000400000000000000" pitchFamily="2"/>
                        </a:rPr>
                        <a:t>0150</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l" rtl="0" fontAlgn="ctr">
                        <a:buNone/>
                      </a:pPr>
                      <a:r>
                        <a:rPr lang="ne-NP" sz="1800" u="none" strike="noStrike">
                          <a:effectLst/>
                          <a:cs typeface="Kalimati" panose="00000400000000000000" pitchFamily="2"/>
                        </a:rPr>
                        <a:t>मिश्रित खेती </a:t>
                      </a:r>
                      <a:endParaRPr lang="ne-NP" sz="1800" b="0" i="0" u="none" strike="noStrike">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918729070"/>
                  </a:ext>
                </a:extLst>
              </a:tr>
              <a:tr h="485005">
                <a:tc>
                  <a:txBody>
                    <a:bodyPr/>
                    <a:lstStyle/>
                    <a:p>
                      <a:pPr algn="ctr" rtl="0" fontAlgn="ctr">
                        <a:buNone/>
                      </a:pPr>
                      <a:r>
                        <a:rPr lang="en-US" sz="1800" b="1" u="none" strike="noStrike">
                          <a:effectLst/>
                          <a:cs typeface="Kalimati" panose="00000400000000000000" pitchFamily="2"/>
                        </a:rPr>
                        <a:t>01</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rtl="0" fontAlgn="ctr">
                        <a:buNone/>
                      </a:pPr>
                      <a:r>
                        <a:rPr lang="en-US" sz="1800" b="1" u="none" strike="noStrike">
                          <a:effectLst/>
                          <a:cs typeface="Kalimati" panose="00000400000000000000" pitchFamily="2"/>
                        </a:rPr>
                        <a:t>016</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solidFill>
                      <a:schemeClr val="tx2">
                        <a:lumMod val="20000"/>
                        <a:lumOff val="80000"/>
                      </a:schemeClr>
                    </a:solidFill>
                  </a:tcPr>
                </a:tc>
                <a:tc>
                  <a:txBody>
                    <a:bodyPr/>
                    <a:lstStyle/>
                    <a:p>
                      <a:pPr algn="ctr" rtl="0" fontAlgn="ctr">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Calibri" panose="020F0502020204030204" pitchFamily="34" charset="0"/>
                        <a:cs typeface="Kalimati" panose="00000400000000000000" pitchFamily="2"/>
                      </a:endParaRPr>
                    </a:p>
                  </a:txBody>
                  <a:tcPr marL="3226" marR="3226" marT="3226" marB="0" anchor="ctr">
                    <a:solidFill>
                      <a:schemeClr val="tx2">
                        <a:lumMod val="20000"/>
                        <a:lumOff val="80000"/>
                      </a:schemeClr>
                    </a:solidFill>
                  </a:tcPr>
                </a:tc>
                <a:tc>
                  <a:txBody>
                    <a:bodyPr/>
                    <a:lstStyle/>
                    <a:p>
                      <a:pPr algn="l" rtl="0" fontAlgn="ctr">
                        <a:buNone/>
                      </a:pPr>
                      <a:r>
                        <a:rPr lang="ne-NP" sz="1800" b="1" u="none" strike="noStrike" dirty="0">
                          <a:effectLst/>
                          <a:cs typeface="Kalimati" panose="00000400000000000000" pitchFamily="2"/>
                        </a:rPr>
                        <a:t>कृषिकार्यका सहयोगी क्रियाकलाप र बाली थन्क्याउने क्रियाकलापहरू</a:t>
                      </a:r>
                      <a:endParaRPr lang="ne-NP" sz="1800" b="1" i="0" u="none" strike="noStrike" dirty="0">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041391527"/>
                  </a:ext>
                </a:extLst>
              </a:tr>
              <a:tr h="242503">
                <a:tc>
                  <a:txBody>
                    <a:bodyPr/>
                    <a:lstStyle/>
                    <a:p>
                      <a:pPr algn="ctr" rtl="0" fontAlgn="ctr">
                        <a:buNone/>
                      </a:pPr>
                      <a:r>
                        <a:rPr lang="en-US" sz="1800" u="none" strike="noStrike">
                          <a:effectLst/>
                          <a:cs typeface="Kalimati" panose="00000400000000000000" pitchFamily="2"/>
                        </a:rPr>
                        <a:t>01</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1800" u="none" strike="noStrike">
                          <a:effectLst/>
                          <a:cs typeface="Kalimati" panose="00000400000000000000" pitchFamily="2"/>
                        </a:rPr>
                        <a:t>016</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ctr" rtl="0" fontAlgn="ctr">
                        <a:buNone/>
                      </a:pPr>
                      <a:r>
                        <a:rPr lang="en-US" sz="1800" u="none" strike="noStrike" dirty="0">
                          <a:solidFill>
                            <a:srgbClr val="0070C0"/>
                          </a:solidFill>
                          <a:effectLst/>
                          <a:cs typeface="Kalimati" panose="00000400000000000000" pitchFamily="2"/>
                        </a:rPr>
                        <a:t>0161</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l" rtl="0" fontAlgn="ctr">
                        <a:buNone/>
                      </a:pPr>
                      <a:r>
                        <a:rPr lang="ne-NP" sz="1800" u="none" strike="noStrike">
                          <a:effectLst/>
                          <a:cs typeface="Kalimati" panose="00000400000000000000" pitchFamily="2"/>
                        </a:rPr>
                        <a:t>बाली उत्पादन गर्ने सहयोगी  क्रियाकलापहरू</a:t>
                      </a:r>
                      <a:endParaRPr lang="ne-NP" sz="1800" b="0" i="0" u="none" strike="noStrike">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260731433"/>
                  </a:ext>
                </a:extLst>
              </a:tr>
              <a:tr h="242503">
                <a:tc>
                  <a:txBody>
                    <a:bodyPr/>
                    <a:lstStyle/>
                    <a:p>
                      <a:pPr algn="ctr" rtl="0" fontAlgn="ctr">
                        <a:buNone/>
                      </a:pPr>
                      <a:r>
                        <a:rPr lang="en-US" sz="1800" u="none" strike="noStrike">
                          <a:effectLst/>
                          <a:cs typeface="Kalimati" panose="00000400000000000000" pitchFamily="2"/>
                        </a:rPr>
                        <a:t>01</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1800" u="none" strike="noStrike">
                          <a:effectLst/>
                          <a:cs typeface="Kalimati" panose="00000400000000000000" pitchFamily="2"/>
                        </a:rPr>
                        <a:t>016</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ctr" rtl="0" fontAlgn="ctr">
                        <a:buNone/>
                      </a:pPr>
                      <a:r>
                        <a:rPr lang="en-US" sz="1800" u="none" strike="noStrike" dirty="0">
                          <a:solidFill>
                            <a:srgbClr val="0070C0"/>
                          </a:solidFill>
                          <a:effectLst/>
                          <a:cs typeface="Kalimati" panose="00000400000000000000" pitchFamily="2"/>
                        </a:rPr>
                        <a:t>0162</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l" rtl="0" fontAlgn="ctr">
                        <a:buNone/>
                      </a:pPr>
                      <a:r>
                        <a:rPr lang="ne-NP" sz="1800" u="none" strike="noStrike">
                          <a:effectLst/>
                          <a:cs typeface="Kalimati" panose="00000400000000000000" pitchFamily="2"/>
                        </a:rPr>
                        <a:t>पशुजन्य उत्पादन गर्ने सहयोगी  क्रियाकलापहरू</a:t>
                      </a:r>
                      <a:endParaRPr lang="ne-NP" sz="1800" b="0" i="0" u="none" strike="noStrike">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943835676"/>
                  </a:ext>
                </a:extLst>
              </a:tr>
              <a:tr h="242503">
                <a:tc>
                  <a:txBody>
                    <a:bodyPr/>
                    <a:lstStyle/>
                    <a:p>
                      <a:pPr algn="ctr" rtl="0" fontAlgn="ctr">
                        <a:buNone/>
                      </a:pPr>
                      <a:r>
                        <a:rPr lang="en-US" sz="1800" u="none" strike="noStrike">
                          <a:effectLst/>
                          <a:cs typeface="Kalimati" panose="00000400000000000000" pitchFamily="2"/>
                        </a:rPr>
                        <a:t>01</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1800" u="none" strike="noStrike">
                          <a:effectLst/>
                          <a:cs typeface="Kalimati" panose="00000400000000000000" pitchFamily="2"/>
                        </a:rPr>
                        <a:t>016</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ctr" rtl="0" fontAlgn="ctr">
                        <a:buNone/>
                      </a:pPr>
                      <a:r>
                        <a:rPr lang="en-US" sz="1800" u="none" strike="noStrike" dirty="0">
                          <a:solidFill>
                            <a:srgbClr val="0070C0"/>
                          </a:solidFill>
                          <a:effectLst/>
                          <a:cs typeface="Kalimati" panose="00000400000000000000" pitchFamily="2"/>
                        </a:rPr>
                        <a:t>0163</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l" rtl="0" fontAlgn="ctr">
                        <a:buNone/>
                      </a:pPr>
                      <a:r>
                        <a:rPr lang="ne-NP" sz="1800" u="none" strike="noStrike">
                          <a:effectLst/>
                          <a:cs typeface="Kalimati" panose="00000400000000000000" pitchFamily="2"/>
                        </a:rPr>
                        <a:t>बाली उठाउने वा थन्क्याउने क्रियाकलापहरू</a:t>
                      </a:r>
                      <a:endParaRPr lang="ne-NP" sz="1800" b="0" i="0" u="none" strike="noStrike">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53133339"/>
                  </a:ext>
                </a:extLst>
              </a:tr>
              <a:tr h="242503">
                <a:tc>
                  <a:txBody>
                    <a:bodyPr/>
                    <a:lstStyle/>
                    <a:p>
                      <a:pPr algn="ctr" rtl="0" fontAlgn="ctr">
                        <a:buNone/>
                      </a:pPr>
                      <a:r>
                        <a:rPr lang="en-US" sz="1800" u="none" strike="noStrike">
                          <a:effectLst/>
                          <a:cs typeface="Kalimati" panose="00000400000000000000" pitchFamily="2"/>
                        </a:rPr>
                        <a:t>01</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1800" u="none" strike="noStrike">
                          <a:effectLst/>
                          <a:cs typeface="Kalimati" panose="00000400000000000000" pitchFamily="2"/>
                        </a:rPr>
                        <a:t>016</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ctr" rtl="0" fontAlgn="ctr">
                        <a:buNone/>
                      </a:pPr>
                      <a:r>
                        <a:rPr lang="en-US" sz="1800" u="none" strike="noStrike" dirty="0">
                          <a:solidFill>
                            <a:srgbClr val="0070C0"/>
                          </a:solidFill>
                          <a:effectLst/>
                          <a:cs typeface="Kalimati" panose="00000400000000000000" pitchFamily="2"/>
                        </a:rPr>
                        <a:t>0164</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226" marR="3226" marT="3226" marB="0" anchor="ctr">
                    <a:noFill/>
                  </a:tcPr>
                </a:tc>
                <a:tc>
                  <a:txBody>
                    <a:bodyPr/>
                    <a:lstStyle/>
                    <a:p>
                      <a:pPr algn="l" rtl="0" fontAlgn="ctr">
                        <a:buNone/>
                      </a:pPr>
                      <a:r>
                        <a:rPr lang="ne-NP" sz="1800" u="none" strike="noStrike">
                          <a:effectLst/>
                          <a:cs typeface="Kalimati" panose="00000400000000000000" pitchFamily="2"/>
                        </a:rPr>
                        <a:t>बीउ बिन्याउने वा प्रशोधन गर्ने कार्य</a:t>
                      </a:r>
                      <a:endParaRPr lang="ne-NP" sz="1800" b="0" i="0" u="none" strike="noStrike">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739355825"/>
                  </a:ext>
                </a:extLst>
              </a:tr>
              <a:tr h="242503">
                <a:tc>
                  <a:txBody>
                    <a:bodyPr/>
                    <a:lstStyle/>
                    <a:p>
                      <a:pPr algn="ctr" rtl="0" fontAlgn="ctr">
                        <a:buNone/>
                      </a:pPr>
                      <a:r>
                        <a:rPr lang="en-US" sz="1800" b="1" u="none" strike="noStrike">
                          <a:effectLst/>
                          <a:cs typeface="Kalimati" panose="00000400000000000000" pitchFamily="2"/>
                        </a:rPr>
                        <a:t>01</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rtl="0" fontAlgn="ctr">
                        <a:buNone/>
                      </a:pPr>
                      <a:r>
                        <a:rPr lang="en-US" sz="1800" b="1" u="none" strike="noStrike">
                          <a:effectLst/>
                          <a:cs typeface="Kalimati" panose="00000400000000000000" pitchFamily="2"/>
                        </a:rPr>
                        <a:t>017</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solidFill>
                      <a:schemeClr val="tx2">
                        <a:lumMod val="20000"/>
                        <a:lumOff val="80000"/>
                      </a:schemeClr>
                    </a:solidFill>
                  </a:tcPr>
                </a:tc>
                <a:tc>
                  <a:txBody>
                    <a:bodyPr/>
                    <a:lstStyle/>
                    <a:p>
                      <a:pPr algn="ctr" rtl="0" fontAlgn="ctr">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Calibri" panose="020F0502020204030204" pitchFamily="34" charset="0"/>
                        <a:cs typeface="Kalimati" panose="00000400000000000000" pitchFamily="2"/>
                      </a:endParaRPr>
                    </a:p>
                  </a:txBody>
                  <a:tcPr marL="3226" marR="3226" marT="3226" marB="0" anchor="ctr">
                    <a:solidFill>
                      <a:schemeClr val="tx2">
                        <a:lumMod val="20000"/>
                        <a:lumOff val="80000"/>
                      </a:schemeClr>
                    </a:solidFill>
                  </a:tcPr>
                </a:tc>
                <a:tc>
                  <a:txBody>
                    <a:bodyPr/>
                    <a:lstStyle/>
                    <a:p>
                      <a:pPr algn="l" rtl="0" fontAlgn="ctr">
                        <a:buNone/>
                      </a:pPr>
                      <a:r>
                        <a:rPr lang="ne-NP" sz="1800" b="1" u="none" strike="noStrike" dirty="0">
                          <a:effectLst/>
                          <a:cs typeface="Kalimati" panose="00000400000000000000" pitchFamily="2"/>
                        </a:rPr>
                        <a:t>शिकार खेल्ने, पासो थाप्ने र तत्सम्बन्धी सेवाका क्रियाकलापहरू</a:t>
                      </a:r>
                      <a:endParaRPr lang="ne-NP" sz="1800" b="1" i="0" u="none" strike="noStrike" dirty="0">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812498745"/>
                  </a:ext>
                </a:extLst>
              </a:tr>
              <a:tr h="242503">
                <a:tc>
                  <a:txBody>
                    <a:bodyPr/>
                    <a:lstStyle/>
                    <a:p>
                      <a:pPr algn="ctr" rtl="0" fontAlgn="ctr">
                        <a:buNone/>
                      </a:pPr>
                      <a:r>
                        <a:rPr lang="en-US" sz="1800" u="none" strike="noStrike">
                          <a:effectLst/>
                          <a:cs typeface="Kalimati" panose="00000400000000000000" pitchFamily="2"/>
                        </a:rPr>
                        <a:t>01</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algn="ctr" rtl="0" fontAlgn="ctr">
                        <a:buNone/>
                      </a:pPr>
                      <a:r>
                        <a:rPr lang="en-US" sz="1800" u="none" strike="noStrike">
                          <a:effectLst/>
                          <a:cs typeface="Kalimati" panose="00000400000000000000" pitchFamily="2"/>
                        </a:rPr>
                        <a:t>017</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3226" marR="3226" marT="3226" marB="0" anchor="ctr">
                    <a:lnB w="12700" cap="flat" cmpd="sng" algn="ctr">
                      <a:solidFill>
                        <a:schemeClr val="tx1"/>
                      </a:solidFill>
                      <a:prstDash val="solid"/>
                      <a:round/>
                      <a:headEnd type="none" w="med" len="med"/>
                      <a:tailEnd type="none" w="med" len="med"/>
                    </a:lnB>
                    <a:noFill/>
                  </a:tcPr>
                </a:tc>
                <a:tc>
                  <a:txBody>
                    <a:bodyPr/>
                    <a:lstStyle/>
                    <a:p>
                      <a:pPr algn="ctr" rtl="0" fontAlgn="ctr">
                        <a:buNone/>
                      </a:pPr>
                      <a:r>
                        <a:rPr lang="en-US" sz="1800" u="none" strike="noStrike" dirty="0">
                          <a:solidFill>
                            <a:srgbClr val="0070C0"/>
                          </a:solidFill>
                          <a:effectLst/>
                          <a:cs typeface="Kalimati" panose="00000400000000000000" pitchFamily="2"/>
                        </a:rPr>
                        <a:t>0170</a:t>
                      </a:r>
                      <a:endParaRPr lang="en-US" sz="1800" b="0" i="0" u="none" strike="noStrike" dirty="0">
                        <a:solidFill>
                          <a:srgbClr val="0070C0"/>
                        </a:solidFill>
                        <a:effectLst/>
                        <a:latin typeface="Calibri" panose="020F0502020204030204" pitchFamily="34" charset="0"/>
                        <a:cs typeface="Kalimati" panose="00000400000000000000" pitchFamily="2"/>
                      </a:endParaRPr>
                    </a:p>
                  </a:txBody>
                  <a:tcPr marL="3226" marR="3226" marT="3226" marB="0" anchor="ctr">
                    <a:lnB w="12700" cap="flat" cmpd="sng" algn="ctr">
                      <a:solidFill>
                        <a:schemeClr val="tx1"/>
                      </a:solidFill>
                      <a:prstDash val="solid"/>
                      <a:round/>
                      <a:headEnd type="none" w="med" len="med"/>
                      <a:tailEnd type="none" w="med" len="med"/>
                    </a:lnB>
                    <a:noFill/>
                  </a:tcPr>
                </a:tc>
                <a:tc>
                  <a:txBody>
                    <a:bodyPr/>
                    <a:lstStyle/>
                    <a:p>
                      <a:pPr algn="l" rtl="0" fontAlgn="ctr">
                        <a:buNone/>
                      </a:pPr>
                      <a:r>
                        <a:rPr lang="ne-NP" sz="1800" u="none" strike="noStrike" dirty="0">
                          <a:effectLst/>
                          <a:cs typeface="Kalimati" panose="00000400000000000000" pitchFamily="2"/>
                        </a:rPr>
                        <a:t>शिकार खेल्ने, पासो थाप्ने र तत्सम्बन्धी सेवा क्रियाकलापहरू</a:t>
                      </a:r>
                      <a:endParaRPr lang="ne-NP" sz="1800" b="0" i="0" u="none" strike="noStrike" dirty="0">
                        <a:solidFill>
                          <a:srgbClr val="000000"/>
                        </a:solidFill>
                        <a:effectLst/>
                        <a:latin typeface="Kalimati" panose="00000400000000000000" pitchFamily="2"/>
                        <a:cs typeface="Kalimati" panose="00000400000000000000" pitchFamily="2"/>
                      </a:endParaRPr>
                    </a:p>
                  </a:txBody>
                  <a:tcPr marL="3226" marR="3226" marT="3226"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0080507"/>
                  </a:ext>
                </a:extLst>
              </a:tr>
            </a:tbl>
          </a:graphicData>
        </a:graphic>
      </p:graphicFrame>
      <p:sp>
        <p:nvSpPr>
          <p:cNvPr id="8" name="Title 1">
            <a:extLst>
              <a:ext uri="{FF2B5EF4-FFF2-40B4-BE49-F238E27FC236}">
                <a16:creationId xmlns:a16="http://schemas.microsoft.com/office/drawing/2014/main" id="{E134827B-134D-E406-C815-6A549951E208}"/>
              </a:ext>
            </a:extLst>
          </p:cNvPr>
          <p:cNvSpPr>
            <a:spLocks noGrp="1"/>
          </p:cNvSpPr>
          <p:nvPr>
            <p:ph type="title"/>
          </p:nvPr>
        </p:nvSpPr>
        <p:spPr>
          <a:xfrm>
            <a:off x="101601" y="79375"/>
            <a:ext cx="12025085" cy="1166658"/>
          </a:xfrm>
        </p:spPr>
        <p:txBody>
          <a:bodyPr>
            <a:noAutofit/>
          </a:bodyPr>
          <a:lstStyle/>
          <a:p>
            <a:pPr algn="ctr"/>
            <a:r>
              <a:rPr lang="en-US" b="1" dirty="0">
                <a:solidFill>
                  <a:schemeClr val="accent1"/>
                </a:solidFill>
              </a:rPr>
              <a:t/>
            </a:r>
            <a:br>
              <a:rPr lang="en-US" b="1" dirty="0">
                <a:solidFill>
                  <a:schemeClr val="accent1"/>
                </a:solidFill>
              </a:rPr>
            </a:br>
            <a:r>
              <a:rPr lang="ne-NP" b="1" dirty="0">
                <a:solidFill>
                  <a:schemeClr val="accent1"/>
                </a:solidFill>
              </a:rPr>
              <a:t>मुख्य प्रश्नावलीको खण्ड </a:t>
            </a:r>
            <a:r>
              <a:rPr lang="en-US" b="1" dirty="0">
                <a:solidFill>
                  <a:schemeClr val="accent1"/>
                </a:solidFill>
              </a:rPr>
              <a:t>2</a:t>
            </a:r>
            <a:r>
              <a:rPr lang="ne-NP" b="1" dirty="0">
                <a:solidFill>
                  <a:schemeClr val="accent1"/>
                </a:solidFill>
              </a:rPr>
              <a:t/>
            </a:r>
            <a:br>
              <a:rPr lang="ne-NP" b="1" dirty="0">
                <a:solidFill>
                  <a:schemeClr val="accent1"/>
                </a:solidFill>
              </a:rPr>
            </a:br>
            <a:r>
              <a:rPr lang="ne-NP" sz="2800" dirty="0"/>
              <a:t>खण्ड </a:t>
            </a:r>
            <a:r>
              <a:rPr lang="en-US" sz="2800" dirty="0"/>
              <a:t>A</a:t>
            </a:r>
            <a:r>
              <a:rPr lang="ne-NP" sz="2800" dirty="0"/>
              <a:t>: कृषि, वन र माछापालन</a:t>
            </a:r>
            <a:r>
              <a:rPr lang="en-US" sz="2800" dirty="0"/>
              <a:t/>
            </a:r>
            <a:br>
              <a:rPr lang="en-US" sz="2800" dirty="0"/>
            </a:br>
            <a:endParaRPr lang="en-US" sz="2800" dirty="0"/>
          </a:p>
        </p:txBody>
      </p:sp>
    </p:spTree>
    <p:extLst>
      <p:ext uri="{BB962C8B-B14F-4D97-AF65-F5344CB8AC3E}">
        <p14:creationId xmlns:p14="http://schemas.microsoft.com/office/powerpoint/2010/main" val="9217097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9EB75-631F-A1B4-B8E9-04AA47A363C0}"/>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0C77587C-2F03-7CCC-52D4-1C68A8DD1E8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DFA79CC0-CA36-AD97-556D-2C540DD748F0}"/>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22</a:t>
            </a:fld>
            <a:endParaRPr lang="en-US" sz="1800" b="1" dirty="0">
              <a:latin typeface="Fontasy Himali" panose="04020500000000000000" pitchFamily="82" charset="0"/>
            </a:endParaRPr>
          </a:p>
        </p:txBody>
      </p:sp>
      <p:graphicFrame>
        <p:nvGraphicFramePr>
          <p:cNvPr id="5" name="Table 4">
            <a:extLst>
              <a:ext uri="{FF2B5EF4-FFF2-40B4-BE49-F238E27FC236}">
                <a16:creationId xmlns:a16="http://schemas.microsoft.com/office/drawing/2014/main" id="{678E3894-0053-7887-4F66-36619C2A23FA}"/>
              </a:ext>
            </a:extLst>
          </p:cNvPr>
          <p:cNvGraphicFramePr>
            <a:graphicFrameLocks noGrp="1"/>
          </p:cNvGraphicFramePr>
          <p:nvPr>
            <p:extLst>
              <p:ext uri="{D42A27DB-BD31-4B8C-83A1-F6EECF244321}">
                <p14:modId xmlns:p14="http://schemas.microsoft.com/office/powerpoint/2010/main" val="3499731543"/>
              </p:ext>
            </p:extLst>
          </p:nvPr>
        </p:nvGraphicFramePr>
        <p:xfrm>
          <a:off x="274320" y="1085851"/>
          <a:ext cx="11498579" cy="5533087"/>
        </p:xfrm>
        <a:graphic>
          <a:graphicData uri="http://schemas.openxmlformats.org/drawingml/2006/table">
            <a:tbl>
              <a:tblPr>
                <a:tableStyleId>{5C22544A-7EE6-4342-B048-85BDC9FD1C3A}</a:tableStyleId>
              </a:tblPr>
              <a:tblGrid>
                <a:gridCol w="1159945">
                  <a:extLst>
                    <a:ext uri="{9D8B030D-6E8A-4147-A177-3AD203B41FA5}">
                      <a16:colId xmlns:a16="http://schemas.microsoft.com/office/drawing/2014/main" val="3023709701"/>
                    </a:ext>
                  </a:extLst>
                </a:gridCol>
                <a:gridCol w="857351">
                  <a:extLst>
                    <a:ext uri="{9D8B030D-6E8A-4147-A177-3AD203B41FA5}">
                      <a16:colId xmlns:a16="http://schemas.microsoft.com/office/drawing/2014/main" val="3379796469"/>
                    </a:ext>
                  </a:extLst>
                </a:gridCol>
                <a:gridCol w="1075890">
                  <a:extLst>
                    <a:ext uri="{9D8B030D-6E8A-4147-A177-3AD203B41FA5}">
                      <a16:colId xmlns:a16="http://schemas.microsoft.com/office/drawing/2014/main" val="1529193133"/>
                    </a:ext>
                  </a:extLst>
                </a:gridCol>
                <a:gridCol w="8405393">
                  <a:extLst>
                    <a:ext uri="{9D8B030D-6E8A-4147-A177-3AD203B41FA5}">
                      <a16:colId xmlns:a16="http://schemas.microsoft.com/office/drawing/2014/main" val="826970010"/>
                    </a:ext>
                  </a:extLst>
                </a:gridCol>
              </a:tblGrid>
              <a:tr h="318079">
                <a:tc>
                  <a:txBody>
                    <a:bodyPr/>
                    <a:lstStyle/>
                    <a:p>
                      <a:pPr algn="ctr" rtl="0" fontAlgn="ctr">
                        <a:buNone/>
                      </a:pPr>
                      <a:r>
                        <a:rPr lang="ne-NP" sz="2000" b="1" u="none" strike="noStrike" dirty="0">
                          <a:effectLst/>
                          <a:cs typeface="Kalimati" panose="00000400000000000000" pitchFamily="2"/>
                        </a:rPr>
                        <a:t>डिभिजन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algn="ctr" rtl="0" fontAlgn="ctr">
                        <a:buNone/>
                      </a:pPr>
                      <a:r>
                        <a:rPr lang="ne-NP" sz="2000" b="1" u="none" strike="noStrike">
                          <a:effectLst/>
                          <a:cs typeface="Kalimati" panose="00000400000000000000" pitchFamily="2"/>
                        </a:rPr>
                        <a:t>समुह </a:t>
                      </a:r>
                      <a:endParaRPr lang="ne-NP" sz="2000" b="1" i="0" u="none" strike="noStrike">
                        <a:solidFill>
                          <a:srgbClr val="000000"/>
                        </a:solidFill>
                        <a:effectLst/>
                        <a:latin typeface="Kalimati" panose="00000400000000000000" pitchFamily="2"/>
                        <a:cs typeface="Kalimati" panose="00000400000000000000" pitchFamily="2"/>
                      </a:endParaRPr>
                    </a:p>
                  </a:txBody>
                  <a:tcPr marL="3605" marR="3605" marT="3605" marB="0" anchor="ctr">
                    <a:lnT w="12700" cap="flat" cmpd="sng" algn="ctr">
                      <a:solidFill>
                        <a:schemeClr val="tx1"/>
                      </a:solidFill>
                      <a:prstDash val="solid"/>
                      <a:round/>
                      <a:headEnd type="none" w="med" len="med"/>
                      <a:tailEnd type="none" w="med" len="med"/>
                    </a:lnT>
                    <a:noFill/>
                  </a:tcPr>
                </a:tc>
                <a:tc>
                  <a:txBody>
                    <a:bodyPr/>
                    <a:lstStyle/>
                    <a:p>
                      <a:pPr algn="ctr" rtl="0" fontAlgn="ctr">
                        <a:buNone/>
                      </a:pPr>
                      <a:r>
                        <a:rPr lang="ne-NP" sz="2000" b="1" u="none" strike="noStrike">
                          <a:effectLst/>
                          <a:cs typeface="Kalimati" panose="00000400000000000000" pitchFamily="2"/>
                        </a:rPr>
                        <a:t>बर्ग </a:t>
                      </a:r>
                      <a:endParaRPr lang="ne-NP" sz="2000" b="1" i="0" u="none" strike="noStrike">
                        <a:solidFill>
                          <a:srgbClr val="000000"/>
                        </a:solidFill>
                        <a:effectLst/>
                        <a:latin typeface="Kalimati" panose="00000400000000000000" pitchFamily="2"/>
                        <a:cs typeface="Kalimati" panose="00000400000000000000" pitchFamily="2"/>
                      </a:endParaRPr>
                    </a:p>
                  </a:txBody>
                  <a:tcPr marL="3605" marR="3605" marT="3605" marB="0" anchor="ctr">
                    <a:lnT w="12700" cap="flat" cmpd="sng" algn="ctr">
                      <a:solidFill>
                        <a:schemeClr val="tx1"/>
                      </a:solidFill>
                      <a:prstDash val="solid"/>
                      <a:round/>
                      <a:headEnd type="none" w="med" len="med"/>
                      <a:tailEnd type="none" w="med" len="med"/>
                    </a:lnT>
                    <a:noFill/>
                  </a:tcPr>
                </a:tc>
                <a:tc>
                  <a:txBody>
                    <a:bodyPr/>
                    <a:lstStyle/>
                    <a:p>
                      <a:pPr algn="l" rtl="0" fontAlgn="ctr">
                        <a:buNone/>
                      </a:pPr>
                      <a:r>
                        <a:rPr lang="ne-NP" sz="2000" b="1" u="none" strike="noStrike" dirty="0">
                          <a:effectLst/>
                          <a:cs typeface="Kalimati" panose="00000400000000000000" pitchFamily="2"/>
                        </a:rPr>
                        <a:t>आर्थिक क्रियाकलाप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3454136803"/>
                  </a:ext>
                </a:extLst>
              </a:tr>
              <a:tr h="380951">
                <a:tc>
                  <a:txBody>
                    <a:bodyPr/>
                    <a:lstStyle/>
                    <a:p>
                      <a:pPr algn="ctr" rtl="0" fontAlgn="ctr">
                        <a:buNone/>
                      </a:pPr>
                      <a:r>
                        <a:rPr lang="en-US" sz="2400" b="1" u="none" strike="noStrike" dirty="0">
                          <a:effectLst/>
                          <a:cs typeface="Kalimati" panose="00000400000000000000" pitchFamily="2"/>
                        </a:rPr>
                        <a:t>02</a:t>
                      </a:r>
                      <a:endParaRPr lang="en-US" sz="2400" b="1" i="0" u="none" strike="noStrike" dirty="0">
                        <a:solidFill>
                          <a:srgbClr val="000000"/>
                        </a:solidFill>
                        <a:effectLst/>
                        <a:latin typeface="Calibri" panose="020F0502020204030204" pitchFamily="34" charset="0"/>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solidFill>
                      <a:schemeClr val="accent2">
                        <a:lumMod val="20000"/>
                        <a:lumOff val="80000"/>
                      </a:schemeClr>
                    </a:solidFill>
                  </a:tcPr>
                </a:tc>
                <a:tc>
                  <a:txBody>
                    <a:bodyPr/>
                    <a:lstStyle/>
                    <a:p>
                      <a:pPr algn="ctr" rtl="0" fontAlgn="ctr">
                        <a:buNone/>
                      </a:pPr>
                      <a:r>
                        <a:rPr lang="en-US" sz="2400" b="1" u="none" strike="noStrike" dirty="0">
                          <a:effectLst/>
                          <a:cs typeface="Kalimati" panose="00000400000000000000" pitchFamily="2"/>
                        </a:rPr>
                        <a:t> </a:t>
                      </a:r>
                      <a:endParaRPr lang="en-US" sz="2400" b="1" i="0" u="none" strike="noStrike" dirty="0">
                        <a:solidFill>
                          <a:srgbClr val="000000"/>
                        </a:solidFill>
                        <a:effectLst/>
                        <a:latin typeface="Calibri" panose="020F0502020204030204" pitchFamily="34" charset="0"/>
                        <a:cs typeface="Kalimati" panose="00000400000000000000" pitchFamily="2"/>
                      </a:endParaRPr>
                    </a:p>
                  </a:txBody>
                  <a:tcPr marL="3605" marR="3605" marT="3605" marB="0" anchor="ctr">
                    <a:solidFill>
                      <a:schemeClr val="accent2">
                        <a:lumMod val="20000"/>
                        <a:lumOff val="80000"/>
                      </a:schemeClr>
                    </a:solidFill>
                  </a:tcPr>
                </a:tc>
                <a:tc>
                  <a:txBody>
                    <a:bodyPr/>
                    <a:lstStyle/>
                    <a:p>
                      <a:pPr algn="ctr" rtl="0" fontAlgn="ctr">
                        <a:buNone/>
                      </a:pPr>
                      <a:r>
                        <a:rPr lang="en-US" sz="2400" b="1" u="none" strike="noStrike" dirty="0">
                          <a:effectLst/>
                          <a:cs typeface="Kalimati" panose="00000400000000000000" pitchFamily="2"/>
                        </a:rPr>
                        <a:t> </a:t>
                      </a:r>
                      <a:endParaRPr lang="en-US" sz="2400" b="1" i="0" u="none" strike="noStrike" dirty="0">
                        <a:solidFill>
                          <a:srgbClr val="000000"/>
                        </a:solidFill>
                        <a:effectLst/>
                        <a:latin typeface="Calibri" panose="020F0502020204030204" pitchFamily="34" charset="0"/>
                        <a:cs typeface="Kalimati" panose="00000400000000000000" pitchFamily="2"/>
                      </a:endParaRPr>
                    </a:p>
                  </a:txBody>
                  <a:tcPr marL="3605" marR="3605" marT="3605" marB="0" anchor="ctr">
                    <a:solidFill>
                      <a:schemeClr val="accent2">
                        <a:lumMod val="20000"/>
                        <a:lumOff val="80000"/>
                      </a:schemeClr>
                    </a:solidFill>
                  </a:tcPr>
                </a:tc>
                <a:tc>
                  <a:txBody>
                    <a:bodyPr/>
                    <a:lstStyle/>
                    <a:p>
                      <a:pPr algn="l" rtl="0" fontAlgn="ctr">
                        <a:buNone/>
                      </a:pPr>
                      <a:r>
                        <a:rPr lang="ne-NP" sz="2400" b="1" u="none" strike="noStrike" dirty="0">
                          <a:effectLst/>
                          <a:cs typeface="Kalimati" panose="00000400000000000000" pitchFamily="2"/>
                        </a:rPr>
                        <a:t>बन तथा रुख कटानी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3833062385"/>
                  </a:ext>
                </a:extLst>
              </a:tr>
              <a:tr h="318079">
                <a:tc>
                  <a:txBody>
                    <a:bodyPr/>
                    <a:lstStyle/>
                    <a:p>
                      <a:pPr algn="ctr" rtl="0" fontAlgn="ctr">
                        <a:buNone/>
                      </a:pPr>
                      <a:r>
                        <a:rPr lang="en-US" sz="2000" b="1" u="none" strike="noStrike" dirty="0">
                          <a:effectLst/>
                          <a:cs typeface="Kalimati" panose="00000400000000000000" pitchFamily="2"/>
                        </a:rPr>
                        <a:t>02</a:t>
                      </a:r>
                      <a:endParaRPr lang="en-US" sz="2000" b="1" i="0" u="none" strike="noStrike" dirty="0">
                        <a:solidFill>
                          <a:srgbClr val="000000"/>
                        </a:solidFill>
                        <a:effectLst/>
                        <a:latin typeface="Calibri" panose="020F0502020204030204" pitchFamily="34" charset="0"/>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rtl="0" fontAlgn="ctr">
                        <a:buNone/>
                      </a:pPr>
                      <a:r>
                        <a:rPr lang="en-US" sz="2000" b="1" u="none" strike="noStrike" dirty="0">
                          <a:effectLst/>
                          <a:cs typeface="Kalimati" panose="00000400000000000000" pitchFamily="2"/>
                        </a:rPr>
                        <a:t>021</a:t>
                      </a:r>
                      <a:endParaRPr lang="en-US" sz="2000" b="1" i="0" u="none" strike="noStrike" dirty="0">
                        <a:solidFill>
                          <a:srgbClr val="000000"/>
                        </a:solidFill>
                        <a:effectLst/>
                        <a:latin typeface="Calibri" panose="020F0502020204030204" pitchFamily="34" charset="0"/>
                        <a:cs typeface="Kalimati" panose="00000400000000000000" pitchFamily="2"/>
                      </a:endParaRPr>
                    </a:p>
                  </a:txBody>
                  <a:tcPr marL="3605" marR="3605" marT="3605" marB="0" anchor="ctr">
                    <a:solidFill>
                      <a:schemeClr val="tx2">
                        <a:lumMod val="20000"/>
                        <a:lumOff val="80000"/>
                      </a:schemeClr>
                    </a:solidFill>
                  </a:tcPr>
                </a:tc>
                <a:tc>
                  <a:txBody>
                    <a:bodyPr/>
                    <a:lstStyle/>
                    <a:p>
                      <a:pPr algn="ctr" rtl="0" fontAlgn="ctr">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Calibri" panose="020F0502020204030204" pitchFamily="34" charset="0"/>
                        <a:cs typeface="Kalimati" panose="00000400000000000000" pitchFamily="2"/>
                      </a:endParaRPr>
                    </a:p>
                  </a:txBody>
                  <a:tcPr marL="3605" marR="3605" marT="3605" marB="0" anchor="ctr">
                    <a:solidFill>
                      <a:schemeClr val="tx2">
                        <a:lumMod val="20000"/>
                        <a:lumOff val="80000"/>
                      </a:schemeClr>
                    </a:solidFill>
                  </a:tcPr>
                </a:tc>
                <a:tc>
                  <a:txBody>
                    <a:bodyPr/>
                    <a:lstStyle/>
                    <a:p>
                      <a:pPr algn="l" rtl="0" fontAlgn="ctr">
                        <a:buNone/>
                      </a:pPr>
                      <a:r>
                        <a:rPr lang="ne-NP" sz="2000" b="1" u="none" strike="noStrike" dirty="0">
                          <a:effectLst/>
                          <a:cs typeface="Kalimati" panose="00000400000000000000" pitchFamily="2"/>
                        </a:rPr>
                        <a:t>वन लगाउने, काँटछाँट गर्ने र अन्य वनसम्बन्धी क्रियाकलापहरू</a:t>
                      </a:r>
                      <a:endParaRPr lang="ne-NP" sz="2000" b="1" i="0" u="none" strike="noStrike" dirty="0">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182447860"/>
                  </a:ext>
                </a:extLst>
              </a:tr>
              <a:tr h="318079">
                <a:tc>
                  <a:txBody>
                    <a:bodyPr/>
                    <a:lstStyle/>
                    <a:p>
                      <a:pPr algn="ctr" rtl="0" fontAlgn="ctr">
                        <a:buNone/>
                      </a:pPr>
                      <a:r>
                        <a:rPr lang="en-US" sz="2000" u="none" strike="noStrike">
                          <a:effectLst/>
                          <a:cs typeface="Kalimati" panose="00000400000000000000" pitchFamily="2"/>
                        </a:rPr>
                        <a:t>02</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000" u="none" strike="noStrike">
                          <a:effectLst/>
                          <a:cs typeface="Kalimati" panose="00000400000000000000" pitchFamily="2"/>
                        </a:rPr>
                        <a:t>021</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noFill/>
                  </a:tcPr>
                </a:tc>
                <a:tc>
                  <a:txBody>
                    <a:bodyPr/>
                    <a:lstStyle/>
                    <a:p>
                      <a:pPr algn="ctr" rtl="0" fontAlgn="ctr">
                        <a:buNone/>
                      </a:pPr>
                      <a:r>
                        <a:rPr lang="en-US" sz="2000" u="none" strike="noStrike" dirty="0">
                          <a:solidFill>
                            <a:srgbClr val="0070C0"/>
                          </a:solidFill>
                          <a:effectLst/>
                          <a:cs typeface="Kalimati" panose="00000400000000000000" pitchFamily="2"/>
                        </a:rPr>
                        <a:t>0210</a:t>
                      </a:r>
                      <a:endParaRPr lang="en-US" sz="2000" b="0" i="0" u="none" strike="noStrike" dirty="0">
                        <a:solidFill>
                          <a:srgbClr val="0070C0"/>
                        </a:solidFill>
                        <a:effectLst/>
                        <a:latin typeface="Calibri" panose="020F0502020204030204" pitchFamily="34" charset="0"/>
                        <a:cs typeface="Kalimati" panose="00000400000000000000" pitchFamily="2"/>
                      </a:endParaRPr>
                    </a:p>
                  </a:txBody>
                  <a:tcPr marL="3605" marR="3605" marT="3605" marB="0" anchor="ctr">
                    <a:noFill/>
                  </a:tcPr>
                </a:tc>
                <a:tc>
                  <a:txBody>
                    <a:bodyPr/>
                    <a:lstStyle/>
                    <a:p>
                      <a:pPr algn="l" rtl="0" fontAlgn="ctr">
                        <a:buNone/>
                      </a:pPr>
                      <a:r>
                        <a:rPr lang="ne-NP" sz="2000" u="none" strike="noStrike" dirty="0">
                          <a:effectLst/>
                          <a:cs typeface="Kalimati" panose="00000400000000000000" pitchFamily="2"/>
                        </a:rPr>
                        <a:t>वन लगाउने, काँटछाँट गर्ने र अन्य वनसम्बन्धी क्रियाकलापहरू</a:t>
                      </a:r>
                      <a:endParaRPr lang="ne-NP" sz="2000" b="0" i="0" u="none" strike="noStrike" dirty="0">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100396789"/>
                  </a:ext>
                </a:extLst>
              </a:tr>
              <a:tr h="318079">
                <a:tc>
                  <a:txBody>
                    <a:bodyPr/>
                    <a:lstStyle/>
                    <a:p>
                      <a:pPr algn="ctr" rtl="0" fontAlgn="ctr">
                        <a:buNone/>
                      </a:pPr>
                      <a:r>
                        <a:rPr lang="en-US" sz="2000" b="1" u="none" strike="noStrike">
                          <a:effectLst/>
                          <a:cs typeface="Kalimati" panose="00000400000000000000" pitchFamily="2"/>
                        </a:rPr>
                        <a:t>02</a:t>
                      </a:r>
                      <a:endParaRPr lang="en-US" sz="2000" b="1"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rtl="0" fontAlgn="ctr">
                        <a:buNone/>
                      </a:pPr>
                      <a:r>
                        <a:rPr lang="en-US" sz="2000" b="1" u="none" strike="noStrike" dirty="0">
                          <a:effectLst/>
                          <a:cs typeface="Kalimati" panose="00000400000000000000" pitchFamily="2"/>
                        </a:rPr>
                        <a:t>022</a:t>
                      </a:r>
                      <a:endParaRPr lang="en-US" sz="2000" b="1" i="0" u="none" strike="noStrike" dirty="0">
                        <a:solidFill>
                          <a:srgbClr val="000000"/>
                        </a:solidFill>
                        <a:effectLst/>
                        <a:latin typeface="Calibri" panose="020F0502020204030204" pitchFamily="34" charset="0"/>
                        <a:cs typeface="Kalimati" panose="00000400000000000000" pitchFamily="2"/>
                      </a:endParaRPr>
                    </a:p>
                  </a:txBody>
                  <a:tcPr marL="3605" marR="3605" marT="3605" marB="0" anchor="ctr">
                    <a:solidFill>
                      <a:schemeClr val="tx2">
                        <a:lumMod val="20000"/>
                        <a:lumOff val="80000"/>
                      </a:schemeClr>
                    </a:solidFill>
                  </a:tcPr>
                </a:tc>
                <a:tc>
                  <a:txBody>
                    <a:bodyPr/>
                    <a:lstStyle/>
                    <a:p>
                      <a:pPr algn="ctr" rtl="0" fontAlgn="ctr">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Calibri" panose="020F0502020204030204" pitchFamily="34" charset="0"/>
                        <a:cs typeface="Kalimati" panose="00000400000000000000" pitchFamily="2"/>
                      </a:endParaRPr>
                    </a:p>
                  </a:txBody>
                  <a:tcPr marL="3605" marR="3605" marT="3605" marB="0" anchor="ctr">
                    <a:solidFill>
                      <a:schemeClr val="tx2">
                        <a:lumMod val="20000"/>
                        <a:lumOff val="80000"/>
                      </a:schemeClr>
                    </a:solidFill>
                  </a:tcPr>
                </a:tc>
                <a:tc>
                  <a:txBody>
                    <a:bodyPr/>
                    <a:lstStyle/>
                    <a:p>
                      <a:pPr algn="l" rtl="0" fontAlgn="ctr">
                        <a:buNone/>
                      </a:pPr>
                      <a:r>
                        <a:rPr lang="ne-NP" sz="2000" b="1" u="none" strike="noStrike" dirty="0">
                          <a:effectLst/>
                          <a:cs typeface="Kalimati" panose="00000400000000000000" pitchFamily="2"/>
                        </a:rPr>
                        <a:t>गोलिया काठ उत्पादन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7912555"/>
                  </a:ext>
                </a:extLst>
              </a:tr>
              <a:tr h="318079">
                <a:tc>
                  <a:txBody>
                    <a:bodyPr/>
                    <a:lstStyle/>
                    <a:p>
                      <a:pPr algn="ctr" rtl="0" fontAlgn="ctr">
                        <a:buNone/>
                      </a:pPr>
                      <a:r>
                        <a:rPr lang="en-US" sz="2000" u="none" strike="noStrike">
                          <a:effectLst/>
                          <a:cs typeface="Kalimati" panose="00000400000000000000" pitchFamily="2"/>
                        </a:rPr>
                        <a:t>02</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000" u="none" strike="noStrike">
                          <a:effectLst/>
                          <a:cs typeface="Kalimati" panose="00000400000000000000" pitchFamily="2"/>
                        </a:rPr>
                        <a:t>022</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noFill/>
                  </a:tcPr>
                </a:tc>
                <a:tc>
                  <a:txBody>
                    <a:bodyPr/>
                    <a:lstStyle/>
                    <a:p>
                      <a:pPr algn="ctr" rtl="0" fontAlgn="ctr">
                        <a:buNone/>
                      </a:pPr>
                      <a:r>
                        <a:rPr lang="en-US" sz="2000" u="none" strike="noStrike" dirty="0">
                          <a:solidFill>
                            <a:srgbClr val="0070C0"/>
                          </a:solidFill>
                          <a:effectLst/>
                          <a:cs typeface="Kalimati" panose="00000400000000000000" pitchFamily="2"/>
                        </a:rPr>
                        <a:t>0220</a:t>
                      </a:r>
                      <a:endParaRPr lang="en-US" sz="2000" b="0" i="0" u="none" strike="noStrike" dirty="0">
                        <a:solidFill>
                          <a:srgbClr val="0070C0"/>
                        </a:solidFill>
                        <a:effectLst/>
                        <a:latin typeface="Calibri" panose="020F0502020204030204" pitchFamily="34" charset="0"/>
                        <a:cs typeface="Kalimati" panose="00000400000000000000" pitchFamily="2"/>
                      </a:endParaRPr>
                    </a:p>
                  </a:txBody>
                  <a:tcPr marL="3605" marR="3605" marT="3605" marB="0" anchor="ctr">
                    <a:noFill/>
                  </a:tcPr>
                </a:tc>
                <a:tc>
                  <a:txBody>
                    <a:bodyPr/>
                    <a:lstStyle/>
                    <a:p>
                      <a:pPr algn="l" rtl="0" fontAlgn="ctr">
                        <a:buNone/>
                      </a:pPr>
                      <a:r>
                        <a:rPr lang="ne-NP" sz="2000" u="none" strike="noStrike" dirty="0">
                          <a:effectLst/>
                          <a:cs typeface="Kalimati" panose="00000400000000000000" pitchFamily="2"/>
                        </a:rPr>
                        <a:t>गोलिया काठ उत्पादन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996753547"/>
                  </a:ext>
                </a:extLst>
              </a:tr>
              <a:tr h="318079">
                <a:tc>
                  <a:txBody>
                    <a:bodyPr/>
                    <a:lstStyle/>
                    <a:p>
                      <a:pPr algn="ctr" rtl="0" fontAlgn="ctr">
                        <a:buNone/>
                      </a:pPr>
                      <a:r>
                        <a:rPr lang="en-US" sz="2000" b="1" u="none" strike="noStrike">
                          <a:effectLst/>
                          <a:cs typeface="Kalimati" panose="00000400000000000000" pitchFamily="2"/>
                        </a:rPr>
                        <a:t>02</a:t>
                      </a:r>
                      <a:endParaRPr lang="en-US" sz="2000" b="1"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rtl="0" fontAlgn="ctr">
                        <a:buNone/>
                      </a:pPr>
                      <a:r>
                        <a:rPr lang="en-US" sz="2000" b="1" u="none" strike="noStrike">
                          <a:effectLst/>
                          <a:cs typeface="Kalimati" panose="00000400000000000000" pitchFamily="2"/>
                        </a:rPr>
                        <a:t>023</a:t>
                      </a:r>
                      <a:endParaRPr lang="en-US" sz="2000" b="1"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solidFill>
                      <a:schemeClr val="tx2">
                        <a:lumMod val="20000"/>
                        <a:lumOff val="80000"/>
                      </a:schemeClr>
                    </a:solidFill>
                  </a:tcPr>
                </a:tc>
                <a:tc>
                  <a:txBody>
                    <a:bodyPr/>
                    <a:lstStyle/>
                    <a:p>
                      <a:pPr algn="ctr" rtl="0" fontAlgn="ctr">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Calibri" panose="020F0502020204030204" pitchFamily="34" charset="0"/>
                        <a:cs typeface="Kalimati" panose="00000400000000000000" pitchFamily="2"/>
                      </a:endParaRPr>
                    </a:p>
                  </a:txBody>
                  <a:tcPr marL="3605" marR="3605" marT="3605" marB="0" anchor="ctr">
                    <a:solidFill>
                      <a:schemeClr val="tx2">
                        <a:lumMod val="20000"/>
                        <a:lumOff val="80000"/>
                      </a:schemeClr>
                    </a:solidFill>
                  </a:tcPr>
                </a:tc>
                <a:tc>
                  <a:txBody>
                    <a:bodyPr/>
                    <a:lstStyle/>
                    <a:p>
                      <a:pPr algn="l" rtl="0" fontAlgn="ctr">
                        <a:buNone/>
                      </a:pPr>
                      <a:r>
                        <a:rPr lang="ne-NP" sz="2000" b="1" u="none" strike="noStrike" dirty="0">
                          <a:effectLst/>
                          <a:cs typeface="Kalimati" panose="00000400000000000000" pitchFamily="2"/>
                        </a:rPr>
                        <a:t>गैरकाठजन्य वन पैदावारको सङ्कलन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4064799099"/>
                  </a:ext>
                </a:extLst>
              </a:tr>
              <a:tr h="318079">
                <a:tc>
                  <a:txBody>
                    <a:bodyPr/>
                    <a:lstStyle/>
                    <a:p>
                      <a:pPr algn="ctr" rtl="0" fontAlgn="ctr">
                        <a:buNone/>
                      </a:pPr>
                      <a:r>
                        <a:rPr lang="en-US" sz="2000" u="none" strike="noStrike">
                          <a:effectLst/>
                          <a:cs typeface="Kalimati" panose="00000400000000000000" pitchFamily="2"/>
                        </a:rPr>
                        <a:t>02</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000" u="none" strike="noStrike">
                          <a:effectLst/>
                          <a:cs typeface="Kalimati" panose="00000400000000000000" pitchFamily="2"/>
                        </a:rPr>
                        <a:t>023</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noFill/>
                  </a:tcPr>
                </a:tc>
                <a:tc>
                  <a:txBody>
                    <a:bodyPr/>
                    <a:lstStyle/>
                    <a:p>
                      <a:pPr algn="ctr" rtl="0" fontAlgn="ctr">
                        <a:buNone/>
                      </a:pPr>
                      <a:r>
                        <a:rPr lang="en-US" sz="2000" u="none" strike="noStrike" dirty="0">
                          <a:solidFill>
                            <a:srgbClr val="0070C0"/>
                          </a:solidFill>
                          <a:effectLst/>
                          <a:cs typeface="Kalimati" panose="00000400000000000000" pitchFamily="2"/>
                        </a:rPr>
                        <a:t>0230</a:t>
                      </a:r>
                      <a:endParaRPr lang="en-US" sz="2000" b="0" i="0" u="none" strike="noStrike" dirty="0">
                        <a:solidFill>
                          <a:srgbClr val="0070C0"/>
                        </a:solidFill>
                        <a:effectLst/>
                        <a:latin typeface="Calibri" panose="020F0502020204030204" pitchFamily="34" charset="0"/>
                        <a:cs typeface="Kalimati" panose="00000400000000000000" pitchFamily="2"/>
                      </a:endParaRPr>
                    </a:p>
                  </a:txBody>
                  <a:tcPr marL="3605" marR="3605" marT="3605" marB="0" anchor="ctr">
                    <a:noFill/>
                  </a:tcPr>
                </a:tc>
                <a:tc>
                  <a:txBody>
                    <a:bodyPr/>
                    <a:lstStyle/>
                    <a:p>
                      <a:pPr algn="l" rtl="0" fontAlgn="ctr">
                        <a:buNone/>
                      </a:pPr>
                      <a:r>
                        <a:rPr lang="ne-NP" sz="2000" u="none" strike="noStrike" dirty="0">
                          <a:effectLst/>
                          <a:cs typeface="Kalimati" panose="00000400000000000000" pitchFamily="2"/>
                        </a:rPr>
                        <a:t>गैरकाठजन्य वन पैदावारको सङ्कलन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119313"/>
                  </a:ext>
                </a:extLst>
              </a:tr>
              <a:tr h="318079">
                <a:tc>
                  <a:txBody>
                    <a:bodyPr/>
                    <a:lstStyle/>
                    <a:p>
                      <a:pPr algn="ctr" rtl="0" fontAlgn="ctr">
                        <a:buNone/>
                      </a:pPr>
                      <a:r>
                        <a:rPr lang="en-US" sz="2000" b="1" u="none" strike="noStrike">
                          <a:effectLst/>
                          <a:cs typeface="Kalimati" panose="00000400000000000000" pitchFamily="2"/>
                        </a:rPr>
                        <a:t>02</a:t>
                      </a:r>
                      <a:endParaRPr lang="en-US" sz="2000" b="1"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rtl="0" fontAlgn="ctr">
                        <a:buNone/>
                      </a:pPr>
                      <a:r>
                        <a:rPr lang="en-US" sz="2000" b="1" u="none" strike="noStrike">
                          <a:effectLst/>
                          <a:cs typeface="Kalimati" panose="00000400000000000000" pitchFamily="2"/>
                        </a:rPr>
                        <a:t>024</a:t>
                      </a:r>
                      <a:endParaRPr lang="en-US" sz="2000" b="1"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solidFill>
                      <a:schemeClr val="tx2">
                        <a:lumMod val="20000"/>
                        <a:lumOff val="80000"/>
                      </a:schemeClr>
                    </a:solidFill>
                  </a:tcPr>
                </a:tc>
                <a:tc>
                  <a:txBody>
                    <a:bodyPr/>
                    <a:lstStyle/>
                    <a:p>
                      <a:pPr algn="ctr" rtl="0" fontAlgn="ctr">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Calibri" panose="020F0502020204030204" pitchFamily="34" charset="0"/>
                        <a:cs typeface="Kalimati" panose="00000400000000000000" pitchFamily="2"/>
                      </a:endParaRPr>
                    </a:p>
                  </a:txBody>
                  <a:tcPr marL="3605" marR="3605" marT="3605" marB="0" anchor="ctr">
                    <a:solidFill>
                      <a:schemeClr val="tx2">
                        <a:lumMod val="20000"/>
                        <a:lumOff val="80000"/>
                      </a:schemeClr>
                    </a:solidFill>
                  </a:tcPr>
                </a:tc>
                <a:tc>
                  <a:txBody>
                    <a:bodyPr/>
                    <a:lstStyle/>
                    <a:p>
                      <a:pPr algn="l" rtl="0" fontAlgn="ctr">
                        <a:buNone/>
                      </a:pPr>
                      <a:r>
                        <a:rPr lang="ne-NP" sz="2000" b="1" u="none" strike="noStrike" dirty="0">
                          <a:effectLst/>
                          <a:cs typeface="Kalimati" panose="00000400000000000000" pitchFamily="2"/>
                        </a:rPr>
                        <a:t>वन पैदावारका लागि सहयोगी सेवाहरू</a:t>
                      </a:r>
                      <a:endParaRPr lang="ne-NP" sz="2000" b="1" i="0" u="none" strike="noStrike" dirty="0">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164145974"/>
                  </a:ext>
                </a:extLst>
              </a:tr>
              <a:tr h="318079">
                <a:tc>
                  <a:txBody>
                    <a:bodyPr/>
                    <a:lstStyle/>
                    <a:p>
                      <a:pPr algn="ctr" rtl="0" fontAlgn="ctr">
                        <a:buNone/>
                      </a:pPr>
                      <a:r>
                        <a:rPr lang="en-US" sz="2000" u="none" strike="noStrike">
                          <a:effectLst/>
                          <a:cs typeface="Kalimati" panose="00000400000000000000" pitchFamily="2"/>
                        </a:rPr>
                        <a:t>02</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000" u="none" strike="noStrike">
                          <a:effectLst/>
                          <a:cs typeface="Kalimati" panose="00000400000000000000" pitchFamily="2"/>
                        </a:rPr>
                        <a:t>024</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noFill/>
                  </a:tcPr>
                </a:tc>
                <a:tc>
                  <a:txBody>
                    <a:bodyPr/>
                    <a:lstStyle/>
                    <a:p>
                      <a:pPr algn="ctr" rtl="0" fontAlgn="ctr">
                        <a:buNone/>
                      </a:pPr>
                      <a:r>
                        <a:rPr lang="en-US" sz="2000" u="none" strike="noStrike" dirty="0">
                          <a:solidFill>
                            <a:srgbClr val="0070C0"/>
                          </a:solidFill>
                          <a:effectLst/>
                          <a:cs typeface="Kalimati" panose="00000400000000000000" pitchFamily="2"/>
                        </a:rPr>
                        <a:t>0240</a:t>
                      </a:r>
                      <a:endParaRPr lang="en-US" sz="2000" b="0" i="0" u="none" strike="noStrike" dirty="0">
                        <a:solidFill>
                          <a:srgbClr val="0070C0"/>
                        </a:solidFill>
                        <a:effectLst/>
                        <a:latin typeface="Calibri" panose="020F0502020204030204" pitchFamily="34" charset="0"/>
                        <a:cs typeface="Kalimati" panose="00000400000000000000" pitchFamily="2"/>
                      </a:endParaRPr>
                    </a:p>
                  </a:txBody>
                  <a:tcPr marL="3605" marR="3605" marT="3605" marB="0" anchor="ctr">
                    <a:noFill/>
                  </a:tcPr>
                </a:tc>
                <a:tc>
                  <a:txBody>
                    <a:bodyPr/>
                    <a:lstStyle/>
                    <a:p>
                      <a:pPr algn="l" rtl="0" fontAlgn="ctr">
                        <a:buNone/>
                      </a:pPr>
                      <a:r>
                        <a:rPr lang="ne-NP" sz="2000" u="none" strike="noStrike" dirty="0">
                          <a:effectLst/>
                          <a:cs typeface="Kalimati" panose="00000400000000000000" pitchFamily="2"/>
                        </a:rPr>
                        <a:t>वन पैदावारका लागि सहयोगी सेवाहरू</a:t>
                      </a:r>
                      <a:endParaRPr lang="ne-NP" sz="2000" b="0" i="0" u="none" strike="noStrike" dirty="0">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038141869"/>
                  </a:ext>
                </a:extLst>
              </a:tr>
              <a:tr h="318079">
                <a:tc>
                  <a:txBody>
                    <a:bodyPr/>
                    <a:lstStyle/>
                    <a:p>
                      <a:pPr algn="ctr" rtl="0" fontAlgn="ctr">
                        <a:buNone/>
                      </a:pPr>
                      <a:r>
                        <a:rPr lang="en-US" sz="2000" b="1" u="none" strike="noStrike">
                          <a:effectLst/>
                          <a:cs typeface="Kalimati" panose="00000400000000000000" pitchFamily="2"/>
                        </a:rPr>
                        <a:t>03</a:t>
                      </a:r>
                      <a:endParaRPr lang="en-US" sz="2000" b="1"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000" b="1" u="none" strike="noStrike">
                          <a:effectLst/>
                          <a:cs typeface="Kalimati" panose="00000400000000000000" pitchFamily="2"/>
                        </a:rPr>
                        <a:t> </a:t>
                      </a:r>
                      <a:endParaRPr lang="en-US" sz="2000" b="1"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noFill/>
                  </a:tcPr>
                </a:tc>
                <a:tc>
                  <a:txBody>
                    <a:bodyPr/>
                    <a:lstStyle/>
                    <a:p>
                      <a:pPr algn="ctr" rtl="0" fontAlgn="ctr">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Calibri" panose="020F0502020204030204" pitchFamily="34" charset="0"/>
                        <a:cs typeface="Kalimati" panose="00000400000000000000" pitchFamily="2"/>
                      </a:endParaRPr>
                    </a:p>
                  </a:txBody>
                  <a:tcPr marL="3605" marR="3605" marT="3605" marB="0" anchor="ctr">
                    <a:noFill/>
                  </a:tcPr>
                </a:tc>
                <a:tc>
                  <a:txBody>
                    <a:bodyPr/>
                    <a:lstStyle/>
                    <a:p>
                      <a:pPr algn="l" rtl="0" fontAlgn="ctr">
                        <a:buNone/>
                      </a:pPr>
                      <a:r>
                        <a:rPr lang="ne-NP" sz="2000" b="1" u="none" strike="noStrike" dirty="0">
                          <a:effectLst/>
                          <a:cs typeface="Kalimati" panose="00000400000000000000" pitchFamily="2"/>
                        </a:rPr>
                        <a:t>माछा मार्ने तथा जलचर पालन </a:t>
                      </a:r>
                      <a:endParaRPr lang="ne-NP" sz="2000" b="1" i="0" u="none" strike="noStrike" dirty="0">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94217126"/>
                  </a:ext>
                </a:extLst>
              </a:tr>
              <a:tr h="380951">
                <a:tc>
                  <a:txBody>
                    <a:bodyPr/>
                    <a:lstStyle/>
                    <a:p>
                      <a:pPr algn="ctr" rtl="0" fontAlgn="ctr">
                        <a:buNone/>
                      </a:pPr>
                      <a:r>
                        <a:rPr lang="en-US" sz="2400" b="1" u="none" strike="noStrike">
                          <a:effectLst/>
                          <a:cs typeface="Kalimati" panose="00000400000000000000" pitchFamily="2"/>
                        </a:rPr>
                        <a:t>03</a:t>
                      </a:r>
                      <a:endParaRPr lang="en-US" sz="2400" b="1"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solidFill>
                      <a:schemeClr val="accent2">
                        <a:lumMod val="20000"/>
                        <a:lumOff val="80000"/>
                      </a:schemeClr>
                    </a:solidFill>
                  </a:tcPr>
                </a:tc>
                <a:tc>
                  <a:txBody>
                    <a:bodyPr/>
                    <a:lstStyle/>
                    <a:p>
                      <a:pPr algn="ctr" rtl="0" fontAlgn="ctr">
                        <a:buNone/>
                      </a:pPr>
                      <a:r>
                        <a:rPr lang="en-US" sz="2400" b="1" u="none" strike="noStrike" dirty="0">
                          <a:effectLst/>
                          <a:cs typeface="Kalimati" panose="00000400000000000000" pitchFamily="2"/>
                        </a:rPr>
                        <a:t>031</a:t>
                      </a:r>
                      <a:endParaRPr lang="en-US" sz="2400" b="1" i="0" u="none" strike="noStrike" dirty="0">
                        <a:solidFill>
                          <a:srgbClr val="000000"/>
                        </a:solidFill>
                        <a:effectLst/>
                        <a:latin typeface="Calibri" panose="020F0502020204030204" pitchFamily="34" charset="0"/>
                        <a:cs typeface="Kalimati" panose="00000400000000000000" pitchFamily="2"/>
                      </a:endParaRPr>
                    </a:p>
                  </a:txBody>
                  <a:tcPr marL="3605" marR="3605" marT="3605" marB="0" anchor="ctr">
                    <a:solidFill>
                      <a:schemeClr val="accent2">
                        <a:lumMod val="20000"/>
                        <a:lumOff val="80000"/>
                      </a:schemeClr>
                    </a:solidFill>
                  </a:tcPr>
                </a:tc>
                <a:tc>
                  <a:txBody>
                    <a:bodyPr/>
                    <a:lstStyle/>
                    <a:p>
                      <a:pPr algn="ctr" rtl="0" fontAlgn="ctr">
                        <a:buNone/>
                      </a:pPr>
                      <a:r>
                        <a:rPr lang="en-US" sz="2400" b="1" u="none" strike="noStrike" dirty="0">
                          <a:solidFill>
                            <a:srgbClr val="0070C0"/>
                          </a:solidFill>
                          <a:effectLst/>
                          <a:cs typeface="Kalimati" panose="00000400000000000000" pitchFamily="2"/>
                        </a:rPr>
                        <a:t> </a:t>
                      </a:r>
                      <a:endParaRPr lang="en-US" sz="2400" b="1" i="0" u="none" strike="noStrike" dirty="0">
                        <a:solidFill>
                          <a:srgbClr val="0070C0"/>
                        </a:solidFill>
                        <a:effectLst/>
                        <a:latin typeface="Calibri" panose="020F0502020204030204" pitchFamily="34" charset="0"/>
                        <a:cs typeface="Kalimati" panose="00000400000000000000" pitchFamily="2"/>
                      </a:endParaRPr>
                    </a:p>
                  </a:txBody>
                  <a:tcPr marL="3605" marR="3605" marT="3605" marB="0" anchor="ctr">
                    <a:solidFill>
                      <a:schemeClr val="accent2">
                        <a:lumMod val="20000"/>
                        <a:lumOff val="80000"/>
                      </a:schemeClr>
                    </a:solidFill>
                  </a:tcPr>
                </a:tc>
                <a:tc>
                  <a:txBody>
                    <a:bodyPr/>
                    <a:lstStyle/>
                    <a:p>
                      <a:pPr algn="l" rtl="0" fontAlgn="ctr">
                        <a:buNone/>
                      </a:pPr>
                      <a:r>
                        <a:rPr lang="ne-NP" sz="2400" b="1" u="none" strike="noStrike" dirty="0">
                          <a:effectLst/>
                          <a:cs typeface="Kalimati" panose="00000400000000000000" pitchFamily="2"/>
                        </a:rPr>
                        <a:t>माछा मार्ने</a:t>
                      </a:r>
                      <a:endParaRPr lang="ne-NP" sz="2400" b="1" i="0" u="none" strike="noStrike" dirty="0">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1879956970"/>
                  </a:ext>
                </a:extLst>
              </a:tr>
              <a:tr h="318079">
                <a:tc>
                  <a:txBody>
                    <a:bodyPr/>
                    <a:lstStyle/>
                    <a:p>
                      <a:pPr algn="ctr" rtl="0" fontAlgn="ctr">
                        <a:buNone/>
                      </a:pPr>
                      <a:r>
                        <a:rPr lang="en-US" sz="2000" u="none" strike="noStrike">
                          <a:effectLst/>
                          <a:cs typeface="Kalimati" panose="00000400000000000000" pitchFamily="2"/>
                        </a:rPr>
                        <a:t>03</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000" u="none" strike="noStrike">
                          <a:effectLst/>
                          <a:cs typeface="Kalimati" panose="00000400000000000000" pitchFamily="2"/>
                        </a:rPr>
                        <a:t>031</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noFill/>
                  </a:tcPr>
                </a:tc>
                <a:tc>
                  <a:txBody>
                    <a:bodyPr/>
                    <a:lstStyle/>
                    <a:p>
                      <a:pPr algn="ctr" rtl="0" fontAlgn="ctr">
                        <a:buNone/>
                      </a:pPr>
                      <a:r>
                        <a:rPr lang="en-US" sz="2000" u="none" strike="noStrike" dirty="0">
                          <a:solidFill>
                            <a:srgbClr val="0070C0"/>
                          </a:solidFill>
                          <a:effectLst/>
                          <a:cs typeface="Kalimati" panose="00000400000000000000" pitchFamily="2"/>
                        </a:rPr>
                        <a:t>0311</a:t>
                      </a:r>
                      <a:endParaRPr lang="en-US" sz="2000" b="0" i="0" u="none" strike="noStrike" dirty="0">
                        <a:solidFill>
                          <a:srgbClr val="0070C0"/>
                        </a:solidFill>
                        <a:effectLst/>
                        <a:latin typeface="Calibri" panose="020F0502020204030204" pitchFamily="34" charset="0"/>
                        <a:cs typeface="Kalimati" panose="00000400000000000000" pitchFamily="2"/>
                      </a:endParaRPr>
                    </a:p>
                  </a:txBody>
                  <a:tcPr marL="3605" marR="3605" marT="3605" marB="0" anchor="ctr">
                    <a:noFill/>
                  </a:tcPr>
                </a:tc>
                <a:tc>
                  <a:txBody>
                    <a:bodyPr/>
                    <a:lstStyle/>
                    <a:p>
                      <a:pPr algn="l" rtl="0" fontAlgn="ctr">
                        <a:buNone/>
                      </a:pPr>
                      <a:r>
                        <a:rPr lang="ne-NP" sz="2000" u="none" strike="noStrike" dirty="0">
                          <a:effectLst/>
                          <a:cs typeface="Kalimati" panose="00000400000000000000" pitchFamily="2"/>
                        </a:rPr>
                        <a:t>समुन्द्री माछा मार्ने</a:t>
                      </a:r>
                      <a:endParaRPr lang="ne-NP" sz="2000" b="0" i="0" u="none" strike="noStrike" dirty="0">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135423387"/>
                  </a:ext>
                </a:extLst>
              </a:tr>
              <a:tr h="318079">
                <a:tc>
                  <a:txBody>
                    <a:bodyPr/>
                    <a:lstStyle/>
                    <a:p>
                      <a:pPr algn="ctr" rtl="0" fontAlgn="ctr">
                        <a:buNone/>
                      </a:pPr>
                      <a:r>
                        <a:rPr lang="en-US" sz="2000" u="none" strike="noStrike">
                          <a:effectLst/>
                          <a:cs typeface="Kalimati" panose="00000400000000000000" pitchFamily="2"/>
                        </a:rPr>
                        <a:t>03</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000" u="none" strike="noStrike">
                          <a:effectLst/>
                          <a:cs typeface="Kalimati" panose="00000400000000000000" pitchFamily="2"/>
                        </a:rPr>
                        <a:t>031</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noFill/>
                  </a:tcPr>
                </a:tc>
                <a:tc>
                  <a:txBody>
                    <a:bodyPr/>
                    <a:lstStyle/>
                    <a:p>
                      <a:pPr algn="ctr" rtl="0" fontAlgn="ctr">
                        <a:buNone/>
                      </a:pPr>
                      <a:r>
                        <a:rPr lang="en-US" sz="2000" u="none" strike="noStrike" dirty="0">
                          <a:solidFill>
                            <a:srgbClr val="0070C0"/>
                          </a:solidFill>
                          <a:effectLst/>
                          <a:cs typeface="Kalimati" panose="00000400000000000000" pitchFamily="2"/>
                        </a:rPr>
                        <a:t>0312</a:t>
                      </a:r>
                      <a:endParaRPr lang="en-US" sz="2000" b="0" i="0" u="none" strike="noStrike" dirty="0">
                        <a:solidFill>
                          <a:srgbClr val="0070C0"/>
                        </a:solidFill>
                        <a:effectLst/>
                        <a:latin typeface="Calibri" panose="020F0502020204030204" pitchFamily="34" charset="0"/>
                        <a:cs typeface="Kalimati" panose="00000400000000000000" pitchFamily="2"/>
                      </a:endParaRPr>
                    </a:p>
                  </a:txBody>
                  <a:tcPr marL="3605" marR="3605" marT="3605" marB="0" anchor="ctr">
                    <a:noFill/>
                  </a:tcPr>
                </a:tc>
                <a:tc>
                  <a:txBody>
                    <a:bodyPr/>
                    <a:lstStyle/>
                    <a:p>
                      <a:pPr algn="l" rtl="0" fontAlgn="ctr">
                        <a:buNone/>
                      </a:pPr>
                      <a:r>
                        <a:rPr lang="ne-NP" sz="2000" u="none" strike="noStrike">
                          <a:effectLst/>
                          <a:cs typeface="Kalimati" panose="00000400000000000000" pitchFamily="2"/>
                        </a:rPr>
                        <a:t>स्वच्छ पानीमा माछा मार्ने</a:t>
                      </a:r>
                      <a:endParaRPr lang="ne-NP" sz="2000" b="0" i="0" u="none" strike="noStrike">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62008864"/>
                  </a:ext>
                </a:extLst>
              </a:tr>
              <a:tr h="318079">
                <a:tc>
                  <a:txBody>
                    <a:bodyPr/>
                    <a:lstStyle/>
                    <a:p>
                      <a:pPr algn="ctr" rtl="0" fontAlgn="ctr">
                        <a:buNone/>
                      </a:pPr>
                      <a:r>
                        <a:rPr lang="en-US" sz="2000" b="1" u="none" strike="noStrike">
                          <a:effectLst/>
                          <a:cs typeface="Kalimati" panose="00000400000000000000" pitchFamily="2"/>
                        </a:rPr>
                        <a:t>03</a:t>
                      </a:r>
                      <a:endParaRPr lang="en-US" sz="2000" b="1"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rtl="0" fontAlgn="ctr">
                        <a:buNone/>
                      </a:pPr>
                      <a:r>
                        <a:rPr lang="en-US" sz="2000" b="1" u="none" strike="noStrike">
                          <a:effectLst/>
                          <a:cs typeface="Kalimati" panose="00000400000000000000" pitchFamily="2"/>
                        </a:rPr>
                        <a:t>032</a:t>
                      </a:r>
                      <a:endParaRPr lang="en-US" sz="2000" b="1"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solidFill>
                      <a:schemeClr val="tx2">
                        <a:lumMod val="20000"/>
                        <a:lumOff val="80000"/>
                      </a:schemeClr>
                    </a:solidFill>
                  </a:tcPr>
                </a:tc>
                <a:tc>
                  <a:txBody>
                    <a:bodyPr/>
                    <a:lstStyle/>
                    <a:p>
                      <a:pPr algn="ctr" rtl="0" fontAlgn="ctr">
                        <a:buNone/>
                      </a:pPr>
                      <a:r>
                        <a:rPr lang="en-US" sz="2000" b="1" u="none" strike="noStrike" dirty="0">
                          <a:solidFill>
                            <a:srgbClr val="0070C0"/>
                          </a:solidFill>
                          <a:effectLst/>
                          <a:cs typeface="Kalimati" panose="00000400000000000000" pitchFamily="2"/>
                        </a:rPr>
                        <a:t> </a:t>
                      </a:r>
                      <a:endParaRPr lang="en-US" sz="2000" b="1" i="0" u="none" strike="noStrike" dirty="0">
                        <a:solidFill>
                          <a:srgbClr val="0070C0"/>
                        </a:solidFill>
                        <a:effectLst/>
                        <a:latin typeface="Calibri" panose="020F0502020204030204" pitchFamily="34" charset="0"/>
                        <a:cs typeface="Kalimati" panose="00000400000000000000" pitchFamily="2"/>
                      </a:endParaRPr>
                    </a:p>
                  </a:txBody>
                  <a:tcPr marL="3605" marR="3605" marT="3605" marB="0" anchor="ctr">
                    <a:solidFill>
                      <a:schemeClr val="tx2">
                        <a:lumMod val="20000"/>
                        <a:lumOff val="80000"/>
                      </a:schemeClr>
                    </a:solidFill>
                  </a:tcPr>
                </a:tc>
                <a:tc>
                  <a:txBody>
                    <a:bodyPr/>
                    <a:lstStyle/>
                    <a:p>
                      <a:pPr algn="l" rtl="0" fontAlgn="ctr">
                        <a:buNone/>
                      </a:pPr>
                      <a:r>
                        <a:rPr lang="ne-NP" sz="2000" b="1" u="none" strike="noStrike" dirty="0">
                          <a:effectLst/>
                          <a:cs typeface="Kalimati" panose="00000400000000000000" pitchFamily="2"/>
                        </a:rPr>
                        <a:t>जलचरपालन</a:t>
                      </a:r>
                      <a:endParaRPr lang="ne-NP" sz="2000" b="1" i="0" u="none" strike="noStrike" dirty="0">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704652767"/>
                  </a:ext>
                </a:extLst>
              </a:tr>
              <a:tr h="318079">
                <a:tc>
                  <a:txBody>
                    <a:bodyPr/>
                    <a:lstStyle/>
                    <a:p>
                      <a:pPr algn="ctr" rtl="0" fontAlgn="ctr">
                        <a:buNone/>
                      </a:pPr>
                      <a:r>
                        <a:rPr lang="en-US" sz="2000" u="none" strike="noStrike">
                          <a:effectLst/>
                          <a:cs typeface="Kalimati" panose="00000400000000000000" pitchFamily="2"/>
                        </a:rPr>
                        <a:t>03</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noFill/>
                  </a:tcPr>
                </a:tc>
                <a:tc>
                  <a:txBody>
                    <a:bodyPr/>
                    <a:lstStyle/>
                    <a:p>
                      <a:pPr algn="ctr" rtl="0" fontAlgn="ctr">
                        <a:buNone/>
                      </a:pPr>
                      <a:r>
                        <a:rPr lang="en-US" sz="2000" u="none" strike="noStrike">
                          <a:effectLst/>
                          <a:cs typeface="Kalimati" panose="00000400000000000000" pitchFamily="2"/>
                        </a:rPr>
                        <a:t>032</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noFill/>
                  </a:tcPr>
                </a:tc>
                <a:tc>
                  <a:txBody>
                    <a:bodyPr/>
                    <a:lstStyle/>
                    <a:p>
                      <a:pPr algn="ctr" rtl="0" fontAlgn="ctr">
                        <a:buNone/>
                      </a:pPr>
                      <a:r>
                        <a:rPr lang="en-US" sz="2000" u="none" strike="noStrike" dirty="0">
                          <a:solidFill>
                            <a:srgbClr val="0070C0"/>
                          </a:solidFill>
                          <a:effectLst/>
                          <a:cs typeface="Kalimati" panose="00000400000000000000" pitchFamily="2"/>
                        </a:rPr>
                        <a:t>0321</a:t>
                      </a:r>
                      <a:endParaRPr lang="en-US" sz="2000" b="0" i="0" u="none" strike="noStrike" dirty="0">
                        <a:solidFill>
                          <a:srgbClr val="0070C0"/>
                        </a:solidFill>
                        <a:effectLst/>
                        <a:latin typeface="Calibri" panose="020F0502020204030204" pitchFamily="34" charset="0"/>
                        <a:cs typeface="Kalimati" panose="00000400000000000000" pitchFamily="2"/>
                      </a:endParaRPr>
                    </a:p>
                  </a:txBody>
                  <a:tcPr marL="3605" marR="3605" marT="3605" marB="0" anchor="ctr">
                    <a:noFill/>
                  </a:tcPr>
                </a:tc>
                <a:tc>
                  <a:txBody>
                    <a:bodyPr/>
                    <a:lstStyle/>
                    <a:p>
                      <a:pPr algn="l" rtl="0" fontAlgn="ctr">
                        <a:buNone/>
                      </a:pPr>
                      <a:r>
                        <a:rPr lang="ne-NP" sz="2000" u="none" strike="noStrike">
                          <a:effectLst/>
                          <a:cs typeface="Kalimati" panose="00000400000000000000" pitchFamily="2"/>
                        </a:rPr>
                        <a:t>समु्द्री जलचरपालन</a:t>
                      </a:r>
                      <a:endParaRPr lang="ne-NP" sz="2000" b="0" i="0" u="none" strike="noStrike">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774542576"/>
                  </a:ext>
                </a:extLst>
              </a:tr>
              <a:tr h="318079">
                <a:tc>
                  <a:txBody>
                    <a:bodyPr/>
                    <a:lstStyle/>
                    <a:p>
                      <a:pPr algn="ctr" rtl="0" fontAlgn="ctr">
                        <a:buNone/>
                      </a:pPr>
                      <a:r>
                        <a:rPr lang="en-US" sz="2000" u="none" strike="noStrike">
                          <a:effectLst/>
                          <a:cs typeface="Kalimati" panose="00000400000000000000" pitchFamily="2"/>
                        </a:rPr>
                        <a:t>03</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algn="ctr" rtl="0" fontAlgn="ctr">
                        <a:buNone/>
                      </a:pPr>
                      <a:r>
                        <a:rPr lang="en-US" sz="2000" u="none" strike="noStrike">
                          <a:effectLst/>
                          <a:cs typeface="Kalimati" panose="00000400000000000000" pitchFamily="2"/>
                        </a:rPr>
                        <a:t>032</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3605" marR="3605" marT="3605" marB="0" anchor="ctr">
                    <a:lnB w="12700" cap="flat" cmpd="sng" algn="ctr">
                      <a:solidFill>
                        <a:schemeClr val="tx1"/>
                      </a:solidFill>
                      <a:prstDash val="solid"/>
                      <a:round/>
                      <a:headEnd type="none" w="med" len="med"/>
                      <a:tailEnd type="none" w="med" len="med"/>
                    </a:lnB>
                    <a:noFill/>
                  </a:tcPr>
                </a:tc>
                <a:tc>
                  <a:txBody>
                    <a:bodyPr/>
                    <a:lstStyle/>
                    <a:p>
                      <a:pPr algn="ctr" rtl="0" fontAlgn="ctr">
                        <a:buNone/>
                      </a:pPr>
                      <a:r>
                        <a:rPr lang="en-US" sz="2000" u="none" strike="noStrike" dirty="0">
                          <a:solidFill>
                            <a:srgbClr val="0070C0"/>
                          </a:solidFill>
                          <a:effectLst/>
                          <a:cs typeface="Kalimati" panose="00000400000000000000" pitchFamily="2"/>
                        </a:rPr>
                        <a:t>0322</a:t>
                      </a:r>
                      <a:endParaRPr lang="en-US" sz="2000" b="0" i="0" u="none" strike="noStrike" dirty="0">
                        <a:solidFill>
                          <a:srgbClr val="0070C0"/>
                        </a:solidFill>
                        <a:effectLst/>
                        <a:latin typeface="Calibri" panose="020F0502020204030204" pitchFamily="34" charset="0"/>
                        <a:cs typeface="Kalimati" panose="00000400000000000000" pitchFamily="2"/>
                      </a:endParaRPr>
                    </a:p>
                  </a:txBody>
                  <a:tcPr marL="3605" marR="3605" marT="3605" marB="0" anchor="ctr">
                    <a:lnB w="12700" cap="flat" cmpd="sng" algn="ctr">
                      <a:solidFill>
                        <a:schemeClr val="tx1"/>
                      </a:solidFill>
                      <a:prstDash val="solid"/>
                      <a:round/>
                      <a:headEnd type="none" w="med" len="med"/>
                      <a:tailEnd type="none" w="med" len="med"/>
                    </a:lnB>
                    <a:noFill/>
                  </a:tcPr>
                </a:tc>
                <a:tc>
                  <a:txBody>
                    <a:bodyPr/>
                    <a:lstStyle/>
                    <a:p>
                      <a:pPr algn="l" rtl="0" fontAlgn="ctr">
                        <a:buNone/>
                      </a:pPr>
                      <a:r>
                        <a:rPr lang="ne-NP" sz="2000" u="none" strike="noStrike" dirty="0">
                          <a:effectLst/>
                          <a:cs typeface="Kalimati" panose="00000400000000000000" pitchFamily="2"/>
                        </a:rPr>
                        <a:t>शुद्ध पानीमा (नुनिलो पानीबाहेक) गरिने जलचरपालन </a:t>
                      </a:r>
                      <a:endParaRPr lang="ne-NP" sz="2000" b="0" i="0" u="none" strike="noStrike" dirty="0">
                        <a:solidFill>
                          <a:srgbClr val="000000"/>
                        </a:solidFill>
                        <a:effectLst/>
                        <a:latin typeface="Kalimati" panose="00000400000000000000" pitchFamily="2"/>
                        <a:cs typeface="Kalimati" panose="00000400000000000000" pitchFamily="2"/>
                      </a:endParaRPr>
                    </a:p>
                  </a:txBody>
                  <a:tcPr marL="3605" marR="3605" marT="3605"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43075300"/>
                  </a:ext>
                </a:extLst>
              </a:tr>
            </a:tbl>
          </a:graphicData>
        </a:graphic>
      </p:graphicFrame>
      <p:sp>
        <p:nvSpPr>
          <p:cNvPr id="8" name="Title 1">
            <a:extLst>
              <a:ext uri="{FF2B5EF4-FFF2-40B4-BE49-F238E27FC236}">
                <a16:creationId xmlns:a16="http://schemas.microsoft.com/office/drawing/2014/main" id="{FDEA5762-21F0-972E-FE2B-1BB4EC112A16}"/>
              </a:ext>
            </a:extLst>
          </p:cNvPr>
          <p:cNvSpPr>
            <a:spLocks noGrp="1"/>
          </p:cNvSpPr>
          <p:nvPr>
            <p:ph type="title"/>
          </p:nvPr>
        </p:nvSpPr>
        <p:spPr>
          <a:xfrm>
            <a:off x="101601" y="79375"/>
            <a:ext cx="12090399" cy="1166658"/>
          </a:xfrm>
        </p:spPr>
        <p:txBody>
          <a:bodyPr>
            <a:noAutofit/>
          </a:bodyPr>
          <a:lstStyle/>
          <a:p>
            <a:pPr algn="ctr"/>
            <a:r>
              <a:rPr lang="en-US" b="1" dirty="0">
                <a:solidFill>
                  <a:schemeClr val="accent1"/>
                </a:solidFill>
              </a:rPr>
              <a:t/>
            </a:r>
            <a:br>
              <a:rPr lang="en-US" b="1" dirty="0">
                <a:solidFill>
                  <a:schemeClr val="accent1"/>
                </a:solidFill>
              </a:rPr>
            </a:br>
            <a:r>
              <a:rPr lang="ne-NP" b="1" dirty="0">
                <a:solidFill>
                  <a:schemeClr val="accent1"/>
                </a:solidFill>
              </a:rPr>
              <a:t>मुख्य प्रश्नावलीको खण्ड </a:t>
            </a:r>
            <a:r>
              <a:rPr lang="en-US" b="1" dirty="0">
                <a:solidFill>
                  <a:schemeClr val="accent1"/>
                </a:solidFill>
              </a:rPr>
              <a:t>2</a:t>
            </a:r>
            <a:r>
              <a:rPr lang="ne-NP" b="1" dirty="0">
                <a:solidFill>
                  <a:schemeClr val="accent1"/>
                </a:solidFill>
              </a:rPr>
              <a:t/>
            </a:r>
            <a:br>
              <a:rPr lang="ne-NP" b="1" dirty="0">
                <a:solidFill>
                  <a:schemeClr val="accent1"/>
                </a:solidFill>
              </a:rPr>
            </a:br>
            <a:r>
              <a:rPr lang="ne-NP" sz="2800" dirty="0"/>
              <a:t>खण्ड </a:t>
            </a:r>
            <a:r>
              <a:rPr lang="en-US" sz="2800" dirty="0"/>
              <a:t>A</a:t>
            </a:r>
            <a:r>
              <a:rPr lang="ne-NP" sz="2800" dirty="0"/>
              <a:t>: कृषि, वन र माछापालन</a:t>
            </a:r>
            <a:r>
              <a:rPr lang="en-US" sz="2800" dirty="0"/>
              <a:t/>
            </a:r>
            <a:br>
              <a:rPr lang="en-US" sz="2800" dirty="0"/>
            </a:br>
            <a:endParaRPr lang="en-US" sz="2800" dirty="0"/>
          </a:p>
        </p:txBody>
      </p:sp>
    </p:spTree>
    <p:extLst>
      <p:ext uri="{BB962C8B-B14F-4D97-AF65-F5344CB8AC3E}">
        <p14:creationId xmlns:p14="http://schemas.microsoft.com/office/powerpoint/2010/main" val="34041686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267EDC-E674-149C-1B5C-AA045B666E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6EF26E-DA4E-F70B-629A-55D9A3A8ACB8}"/>
              </a:ext>
            </a:extLst>
          </p:cNvPr>
          <p:cNvSpPr>
            <a:spLocks noGrp="1"/>
          </p:cNvSpPr>
          <p:nvPr>
            <p:ph type="title"/>
          </p:nvPr>
        </p:nvSpPr>
        <p:spPr>
          <a:xfrm>
            <a:off x="101601" y="224655"/>
            <a:ext cx="12090399" cy="1021378"/>
          </a:xfrm>
        </p:spPr>
        <p:txBody>
          <a:bodyPr>
            <a:noAutofit/>
          </a:bodyPr>
          <a:lstStyle/>
          <a:p>
            <a:pPr algn="ctr"/>
            <a:r>
              <a:rPr lang="ne-NP" b="1" dirty="0">
                <a:solidFill>
                  <a:schemeClr val="accent1"/>
                </a:solidFill>
              </a:rPr>
              <a:t>मुख्य प्रश्नावलीको खण्ड </a:t>
            </a:r>
            <a:r>
              <a:rPr lang="en-US" b="1" dirty="0">
                <a:solidFill>
                  <a:schemeClr val="accent1"/>
                </a:solidFill>
              </a:rPr>
              <a:t>2</a:t>
            </a:r>
            <a:r>
              <a:rPr lang="ne-NP" b="1" dirty="0">
                <a:solidFill>
                  <a:schemeClr val="accent1"/>
                </a:solidFill>
              </a:rPr>
              <a:t/>
            </a:r>
            <a:br>
              <a:rPr lang="ne-NP" b="1" dirty="0">
                <a:solidFill>
                  <a:schemeClr val="accent1"/>
                </a:solidFill>
              </a:rPr>
            </a:br>
            <a:r>
              <a:rPr lang="ne-NP" sz="2800" dirty="0"/>
              <a:t>खण्ड </a:t>
            </a:r>
            <a:r>
              <a:rPr lang="en-US" sz="2800" dirty="0"/>
              <a:t>A</a:t>
            </a:r>
            <a:r>
              <a:rPr lang="ne-NP" sz="2800" dirty="0"/>
              <a:t>: कृषि, वन र माछापालन</a:t>
            </a:r>
            <a:r>
              <a:rPr lang="en-US" sz="2800" dirty="0"/>
              <a:t/>
            </a:r>
            <a:br>
              <a:rPr lang="en-US" sz="2800" dirty="0"/>
            </a:br>
            <a:endParaRPr lang="en-US" sz="2800" dirty="0"/>
          </a:p>
        </p:txBody>
      </p:sp>
      <p:sp>
        <p:nvSpPr>
          <p:cNvPr id="4" name="Footer Placeholder 3">
            <a:extLst>
              <a:ext uri="{FF2B5EF4-FFF2-40B4-BE49-F238E27FC236}">
                <a16:creationId xmlns:a16="http://schemas.microsoft.com/office/drawing/2014/main" id="{168511D6-DE1D-7073-FF90-EFACAAAA267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A458353C-799C-4865-6608-6E4AF7206918}"/>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23</a:t>
            </a:fld>
            <a:endParaRPr lang="en-US" sz="1800" b="1" dirty="0">
              <a:latin typeface="Fontasy Himali" panose="04020500000000000000" pitchFamily="82" charset="0"/>
            </a:endParaRPr>
          </a:p>
        </p:txBody>
      </p:sp>
      <p:pic>
        <p:nvPicPr>
          <p:cNvPr id="8" name="Picture 7">
            <a:extLst>
              <a:ext uri="{FF2B5EF4-FFF2-40B4-BE49-F238E27FC236}">
                <a16:creationId xmlns:a16="http://schemas.microsoft.com/office/drawing/2014/main" id="{4FAD68C4-561C-838A-C4C9-BB2A5B40019F}"/>
              </a:ext>
            </a:extLst>
          </p:cNvPr>
          <p:cNvPicPr>
            <a:picLocks noChangeAspect="1"/>
          </p:cNvPicPr>
          <p:nvPr/>
        </p:nvPicPr>
        <p:blipFill>
          <a:blip r:embed="rId2"/>
          <a:stretch>
            <a:fillRect/>
          </a:stretch>
        </p:blipFill>
        <p:spPr>
          <a:xfrm>
            <a:off x="354330" y="1691814"/>
            <a:ext cx="11736069" cy="4155455"/>
          </a:xfrm>
          <a:prstGeom prst="rect">
            <a:avLst/>
          </a:prstGeom>
        </p:spPr>
      </p:pic>
      <p:sp>
        <p:nvSpPr>
          <p:cNvPr id="10" name="Content Placeholder 4">
            <a:extLst>
              <a:ext uri="{FF2B5EF4-FFF2-40B4-BE49-F238E27FC236}">
                <a16:creationId xmlns:a16="http://schemas.microsoft.com/office/drawing/2014/main" id="{3E1F9A5A-A341-B84D-2AAD-38119DC2A869}"/>
              </a:ext>
            </a:extLst>
          </p:cNvPr>
          <p:cNvSpPr txBox="1">
            <a:spLocks/>
          </p:cNvSpPr>
          <p:nvPr/>
        </p:nvSpPr>
        <p:spPr>
          <a:xfrm>
            <a:off x="101601" y="995525"/>
            <a:ext cx="4369624" cy="605791"/>
          </a:xfrm>
          <a:prstGeom prst="rect">
            <a:avLst/>
          </a:prstGeom>
          <a:solidFill>
            <a:schemeClr val="accent4">
              <a:lumMod val="20000"/>
              <a:lumOff val="80000"/>
            </a:schemeClr>
          </a:solidFill>
        </p:spPr>
        <p:txBody>
          <a:bodyPr vert="horz" lIns="91440" tIns="45720" rIns="91440" bIns="45720" rtlCol="0">
            <a:normAutofit fontScale="85000" lnSpcReduction="10000"/>
          </a:bodyPr>
          <a:lstStyle>
            <a:lvl1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2pPr>
            <a:lvl3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3pPr>
            <a:lvl4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4pPr>
            <a:lvl5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Font typeface="Arial" panose="020B0604020202020204" pitchFamily="34" charset="0"/>
              <a:buNone/>
            </a:pPr>
            <a:r>
              <a:rPr lang="ne-NP" sz="2000" b="1" dirty="0">
                <a:solidFill>
                  <a:srgbClr val="002060"/>
                </a:solidFill>
              </a:rPr>
              <a:t>4 डिजट कोडको बिस्तृत विवरणको उदाहरण  </a:t>
            </a:r>
            <a:endParaRPr lang="en-US" sz="2000" b="1" dirty="0">
              <a:solidFill>
                <a:srgbClr val="002060"/>
              </a:solidFill>
            </a:endParaRPr>
          </a:p>
        </p:txBody>
      </p:sp>
    </p:spTree>
    <p:extLst>
      <p:ext uri="{BB962C8B-B14F-4D97-AF65-F5344CB8AC3E}">
        <p14:creationId xmlns:p14="http://schemas.microsoft.com/office/powerpoint/2010/main" val="3192532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0630B-AB2B-E720-CA33-619696423BBD}"/>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4D6378E1-550D-DFFC-F168-444F6098D260}"/>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97C7680C-B29C-A396-D37F-6D9D8F523C9C}"/>
              </a:ext>
            </a:extLst>
          </p:cNvPr>
          <p:cNvSpPr>
            <a:spLocks noGrp="1"/>
          </p:cNvSpPr>
          <p:nvPr>
            <p:ph type="sldNum" sz="quarter" idx="12"/>
          </p:nvPr>
        </p:nvSpPr>
        <p:spPr/>
        <p:txBody>
          <a:bodyPr/>
          <a:lstStyle/>
          <a:p>
            <a:fld id="{3981A1E7-FBCC-4BE9-B724-D2D87968AACE}" type="slidenum">
              <a:rPr lang="en-US" smtClean="0"/>
              <a:t>24</a:t>
            </a:fld>
            <a:endParaRPr lang="en-US"/>
          </a:p>
        </p:txBody>
      </p:sp>
      <p:sp>
        <p:nvSpPr>
          <p:cNvPr id="8" name="Content Placeholder 7">
            <a:extLst>
              <a:ext uri="{FF2B5EF4-FFF2-40B4-BE49-F238E27FC236}">
                <a16:creationId xmlns:a16="http://schemas.microsoft.com/office/drawing/2014/main" id="{B5A22960-CC4E-958C-EEC2-E74B6F99C517}"/>
              </a:ext>
            </a:extLst>
          </p:cNvPr>
          <p:cNvSpPr>
            <a:spLocks noGrp="1"/>
          </p:cNvSpPr>
          <p:nvPr>
            <p:ph idx="1"/>
          </p:nvPr>
        </p:nvSpPr>
        <p:spPr>
          <a:xfrm>
            <a:off x="119743" y="1072991"/>
            <a:ext cx="11984627" cy="5648483"/>
          </a:xfrm>
        </p:spPr>
        <p:txBody>
          <a:bodyPr>
            <a:noAutofit/>
          </a:bodyPr>
          <a:lstStyle/>
          <a:p>
            <a:pPr indent="0" algn="just">
              <a:lnSpc>
                <a:spcPct val="150000"/>
              </a:lnSpc>
              <a:buNone/>
            </a:pPr>
            <a:r>
              <a:rPr lang="ne-NP" sz="2400" b="1" dirty="0"/>
              <a:t>यस खण्डमा निम्न आर्थिक क्रियाकलापहरु समावेश गरिन्छ: </a:t>
            </a:r>
            <a:endParaRPr lang="en-US" sz="2400" b="1" dirty="0"/>
          </a:p>
          <a:p>
            <a:pPr marL="914400" indent="-457200" algn="just">
              <a:lnSpc>
                <a:spcPct val="150000"/>
              </a:lnSpc>
              <a:spcBef>
                <a:spcPts val="600"/>
              </a:spcBef>
              <a:buFont typeface="Wingdings" panose="05000000000000000000" pitchFamily="2" charset="2"/>
              <a:buChar char="Ø"/>
            </a:pPr>
            <a:r>
              <a:rPr lang="ne-NP" sz="2400" dirty="0"/>
              <a:t>प्राकृतिक खनिजहरु जस्तैः ठोस पदार्थ, तरल पदार्थ, तथा ग्याँस पदार्थ उत्खनन् गर्ने र झिक्ने क्रियाकलापहरु पर्दछन्।</a:t>
            </a:r>
            <a:endParaRPr lang="en-US" sz="2400" dirty="0"/>
          </a:p>
          <a:p>
            <a:pPr marL="914400" indent="-457200" algn="just">
              <a:lnSpc>
                <a:spcPct val="150000"/>
              </a:lnSpc>
              <a:spcBef>
                <a:spcPts val="600"/>
              </a:spcBef>
              <a:buFont typeface="Wingdings" panose="05000000000000000000" pitchFamily="2" charset="2"/>
              <a:buChar char="Ø"/>
            </a:pPr>
            <a:r>
              <a:rPr lang="ne-NP" sz="2400" dirty="0"/>
              <a:t>जस्तैः भूगर्भ अथवा सतह उत्खनन्, इनार उत्खनन् तथा सामुन्द्रिक उत्खनन् आदि।</a:t>
            </a:r>
            <a:endParaRPr lang="en-US" sz="2400" dirty="0"/>
          </a:p>
          <a:p>
            <a:pPr marL="914400" indent="-457200" algn="just">
              <a:lnSpc>
                <a:spcPct val="150000"/>
              </a:lnSpc>
              <a:buFont typeface="Wingdings" panose="05000000000000000000" pitchFamily="2" charset="2"/>
              <a:buChar char="Ø"/>
            </a:pPr>
            <a:r>
              <a:rPr lang="ne-NP" sz="2400" dirty="0"/>
              <a:t>उत्खनन गरिएको खनिजलाई कच्चा सामग्रीको रुपमा बजारमा लैजाने उद्देश्यले गरिने सहयोगी क्रियाकलापहरू (मिच्नु, पेल्नु, सफाइ गर्नु, सुकाउनु, छुट्याउनु, थिग्राउनु, प्राकृतिक ग्याँसलाई तरलमा परिणत गर्नु तथा सञ्चय वा थुप्रो लगाउने)।</a:t>
            </a:r>
          </a:p>
          <a:p>
            <a:pPr marL="914400" indent="-457200" algn="just">
              <a:lnSpc>
                <a:spcPct val="150000"/>
              </a:lnSpc>
              <a:buFont typeface="Wingdings" panose="05000000000000000000" pitchFamily="2" charset="2"/>
              <a:buChar char="Ø"/>
            </a:pPr>
            <a:r>
              <a:rPr lang="ne-NP" sz="2400" dirty="0"/>
              <a:t>क्रियाकलापहरू उत्खनन् गरिएको ठाउँमा वा सोको नजिकैमा सञ्चालन गरिन्छ। </a:t>
            </a:r>
            <a:endParaRPr lang="en-US" sz="2400" dirty="0"/>
          </a:p>
        </p:txBody>
      </p:sp>
      <p:sp>
        <p:nvSpPr>
          <p:cNvPr id="7" name="Title 3">
            <a:extLst>
              <a:ext uri="{FF2B5EF4-FFF2-40B4-BE49-F238E27FC236}">
                <a16:creationId xmlns:a16="http://schemas.microsoft.com/office/drawing/2014/main" id="{B774298D-592F-B65F-ED25-508B786A8BE9}"/>
              </a:ext>
            </a:extLst>
          </p:cNvPr>
          <p:cNvSpPr>
            <a:spLocks noGrp="1"/>
          </p:cNvSpPr>
          <p:nvPr>
            <p:ph type="title"/>
          </p:nvPr>
        </p:nvSpPr>
        <p:spPr>
          <a:xfrm>
            <a:off x="1289627" y="79375"/>
            <a:ext cx="9679710" cy="993617"/>
          </a:xfrm>
        </p:spPr>
        <p:txBody>
          <a:bodyPr>
            <a:normAutofit fontScale="90000"/>
          </a:bodyPr>
          <a:lstStyle/>
          <a:p>
            <a:pPr algn="ctr">
              <a:lnSpc>
                <a:spcPct val="100000"/>
              </a:lnSpc>
            </a:pPr>
            <a:r>
              <a:rPr lang="ne-NP" sz="3600" b="1" dirty="0">
                <a:solidFill>
                  <a:schemeClr val="accent1"/>
                </a:solidFill>
              </a:rPr>
              <a:t>मुख्य प्रश्नावलीको खण्ड </a:t>
            </a:r>
            <a:r>
              <a:rPr lang="en-US" sz="3600" b="1" dirty="0">
                <a:solidFill>
                  <a:schemeClr val="accent1"/>
                </a:solidFill>
              </a:rPr>
              <a:t>2 </a:t>
            </a:r>
            <a:r>
              <a:rPr lang="en-US" b="1" dirty="0">
                <a:solidFill>
                  <a:schemeClr val="accent1"/>
                </a:solidFill>
              </a:rPr>
              <a:t/>
            </a:r>
            <a:br>
              <a:rPr lang="en-US" b="1" dirty="0">
                <a:solidFill>
                  <a:schemeClr val="accent1"/>
                </a:solidFill>
              </a:rPr>
            </a:br>
            <a:r>
              <a:rPr lang="ne-NP" sz="3100" b="1" dirty="0"/>
              <a:t>खण्ड </a:t>
            </a:r>
            <a:r>
              <a:rPr lang="en-US" sz="3100" b="1" dirty="0"/>
              <a:t>B</a:t>
            </a:r>
            <a:r>
              <a:rPr lang="ne-NP" sz="3100" b="1" dirty="0"/>
              <a:t>: खानी तथा उत्खनन्</a:t>
            </a:r>
            <a:endParaRPr lang="en-US" b="1" dirty="0"/>
          </a:p>
        </p:txBody>
      </p:sp>
      <p:sp>
        <p:nvSpPr>
          <p:cNvPr id="4" name="TextBox 3">
            <a:extLst>
              <a:ext uri="{FF2B5EF4-FFF2-40B4-BE49-F238E27FC236}">
                <a16:creationId xmlns:a16="http://schemas.microsoft.com/office/drawing/2014/main" id="{7D717F15-B1CD-AEC2-41EE-62E509D262C6}"/>
              </a:ext>
            </a:extLst>
          </p:cNvPr>
          <p:cNvSpPr txBox="1"/>
          <p:nvPr/>
        </p:nvSpPr>
        <p:spPr>
          <a:xfrm>
            <a:off x="876648" y="5896253"/>
            <a:ext cx="10092689" cy="473206"/>
          </a:xfrm>
          <a:prstGeom prst="rect">
            <a:avLst/>
          </a:prstGeom>
          <a:solidFill>
            <a:schemeClr val="accent2">
              <a:lumMod val="20000"/>
              <a:lumOff val="80000"/>
            </a:schemeClr>
          </a:solidFill>
        </p:spPr>
        <p:txBody>
          <a:bodyPr wrap="square">
            <a:spAutoFit/>
          </a:bodyPr>
          <a:lstStyle/>
          <a:p>
            <a:pPr marL="114300" lvl="2">
              <a:lnSpc>
                <a:spcPct val="150000"/>
              </a:lnSpc>
              <a:buNone/>
            </a:pPr>
            <a:r>
              <a:rPr lang="ne-NP" b="1" i="1" dirty="0">
                <a:solidFill>
                  <a:srgbClr val="0070C0"/>
                </a:solidFill>
                <a:cs typeface="Kalimati" panose="00000400000000000000" pitchFamily="2"/>
              </a:rPr>
              <a:t>विस्तृत विवरणको लागि NSIC संक्षिप्त पुस्तिकाको पेज 15 देखि 18 अध्ययन गर्नुहोस्| </a:t>
            </a:r>
            <a:endParaRPr lang="en-US" b="1" i="1" dirty="0">
              <a:solidFill>
                <a:srgbClr val="0070C0"/>
              </a:solidFill>
              <a:cs typeface="Kalimati" panose="00000400000000000000" pitchFamily="2"/>
            </a:endParaRPr>
          </a:p>
        </p:txBody>
      </p:sp>
    </p:spTree>
    <p:extLst>
      <p:ext uri="{BB962C8B-B14F-4D97-AF65-F5344CB8AC3E}">
        <p14:creationId xmlns:p14="http://schemas.microsoft.com/office/powerpoint/2010/main" val="37962249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D5D34-5CDE-6CD3-E496-473817C81C6B}"/>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974F0595-6ECF-CCF4-76AA-6BA7A8DACA07}"/>
              </a:ext>
            </a:extLst>
          </p:cNvPr>
          <p:cNvSpPr>
            <a:spLocks noGrp="1"/>
          </p:cNvSpPr>
          <p:nvPr>
            <p:ph type="ftr" sz="quarter" idx="11"/>
          </p:nvPr>
        </p:nvSpPr>
        <p:spPr/>
        <p:txBody>
          <a:bodyPr/>
          <a:lstStyle/>
          <a:p>
            <a:r>
              <a:rPr lang="ne-NP"/>
              <a:t>“अर्थतन्त्र मापनको लागि आर्थिक गणना”</a:t>
            </a:r>
            <a:endParaRPr lang="en-US" dirty="0"/>
          </a:p>
        </p:txBody>
      </p:sp>
      <p:sp>
        <p:nvSpPr>
          <p:cNvPr id="5" name="Slide Number Placeholder 4">
            <a:extLst>
              <a:ext uri="{FF2B5EF4-FFF2-40B4-BE49-F238E27FC236}">
                <a16:creationId xmlns:a16="http://schemas.microsoft.com/office/drawing/2014/main" id="{6CB5452F-F841-396B-7E18-8FAC3F3B4CC0}"/>
              </a:ext>
            </a:extLst>
          </p:cNvPr>
          <p:cNvSpPr>
            <a:spLocks noGrp="1"/>
          </p:cNvSpPr>
          <p:nvPr>
            <p:ph type="sldNum" sz="quarter" idx="12"/>
          </p:nvPr>
        </p:nvSpPr>
        <p:spPr/>
        <p:txBody>
          <a:bodyPr/>
          <a:lstStyle/>
          <a:p>
            <a:fld id="{3981A1E7-FBCC-4BE9-B724-D2D87968AACE}" type="slidenum">
              <a:rPr lang="en-US" smtClean="0"/>
              <a:pPr/>
              <a:t>25</a:t>
            </a:fld>
            <a:endParaRPr lang="en-US" dirty="0">
              <a:latin typeface="Fontasy Himali" panose="04020500000000000000" pitchFamily="82" charset="0"/>
            </a:endParaRPr>
          </a:p>
        </p:txBody>
      </p:sp>
      <p:graphicFrame>
        <p:nvGraphicFramePr>
          <p:cNvPr id="2" name="Table 1">
            <a:extLst>
              <a:ext uri="{FF2B5EF4-FFF2-40B4-BE49-F238E27FC236}">
                <a16:creationId xmlns:a16="http://schemas.microsoft.com/office/drawing/2014/main" id="{B998E68F-CD5D-1BD0-BA27-8F2446B9127F}"/>
              </a:ext>
            </a:extLst>
          </p:cNvPr>
          <p:cNvGraphicFramePr>
            <a:graphicFrameLocks noGrp="1"/>
          </p:cNvGraphicFramePr>
          <p:nvPr>
            <p:extLst>
              <p:ext uri="{D42A27DB-BD31-4B8C-83A1-F6EECF244321}">
                <p14:modId xmlns:p14="http://schemas.microsoft.com/office/powerpoint/2010/main" val="1026245694"/>
              </p:ext>
            </p:extLst>
          </p:nvPr>
        </p:nvGraphicFramePr>
        <p:xfrm>
          <a:off x="777240" y="1231312"/>
          <a:ext cx="11003942" cy="4258534"/>
        </p:xfrm>
        <a:graphic>
          <a:graphicData uri="http://schemas.openxmlformats.org/drawingml/2006/table">
            <a:tbl>
              <a:tblPr>
                <a:effectLst/>
                <a:tableStyleId>{5C22544A-7EE6-4342-B048-85BDC9FD1C3A}</a:tableStyleId>
              </a:tblPr>
              <a:tblGrid>
                <a:gridCol w="1383979">
                  <a:extLst>
                    <a:ext uri="{9D8B030D-6E8A-4147-A177-3AD203B41FA5}">
                      <a16:colId xmlns:a16="http://schemas.microsoft.com/office/drawing/2014/main" val="2597253697"/>
                    </a:ext>
                  </a:extLst>
                </a:gridCol>
                <a:gridCol w="1002254">
                  <a:extLst>
                    <a:ext uri="{9D8B030D-6E8A-4147-A177-3AD203B41FA5}">
                      <a16:colId xmlns:a16="http://schemas.microsoft.com/office/drawing/2014/main" val="3430518888"/>
                    </a:ext>
                  </a:extLst>
                </a:gridCol>
                <a:gridCol w="803250">
                  <a:extLst>
                    <a:ext uri="{9D8B030D-6E8A-4147-A177-3AD203B41FA5}">
                      <a16:colId xmlns:a16="http://schemas.microsoft.com/office/drawing/2014/main" val="3117885265"/>
                    </a:ext>
                  </a:extLst>
                </a:gridCol>
                <a:gridCol w="7814459">
                  <a:extLst>
                    <a:ext uri="{9D8B030D-6E8A-4147-A177-3AD203B41FA5}">
                      <a16:colId xmlns:a16="http://schemas.microsoft.com/office/drawing/2014/main" val="3367895979"/>
                    </a:ext>
                  </a:extLst>
                </a:gridCol>
              </a:tblGrid>
              <a:tr h="518677">
                <a:tc>
                  <a:txBody>
                    <a:bodyPr/>
                    <a:lstStyle/>
                    <a:p>
                      <a:pPr algn="ctr" fontAlgn="b">
                        <a:buNone/>
                      </a:pPr>
                      <a:r>
                        <a:rPr lang="ne-NP" sz="2400" b="1" u="none" strike="noStrike" dirty="0">
                          <a:effectLst/>
                          <a:cs typeface="Kalimati" panose="00000400000000000000" pitchFamily="2"/>
                        </a:rPr>
                        <a:t>डिभिजन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b">
                        <a:buNone/>
                      </a:pPr>
                      <a:r>
                        <a:rPr lang="ne-NP" sz="2400" b="1" u="none" strike="noStrike" dirty="0">
                          <a:effectLst/>
                          <a:cs typeface="Kalimati" panose="00000400000000000000" pitchFamily="2"/>
                        </a:rPr>
                        <a:t>समुह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b">
                        <a:buNone/>
                      </a:pPr>
                      <a:r>
                        <a:rPr lang="ne-NP" sz="2400" b="1" u="none" strike="noStrike" dirty="0">
                          <a:effectLst/>
                          <a:cs typeface="Kalimati" panose="00000400000000000000" pitchFamily="2"/>
                        </a:rPr>
                        <a:t>बर्ग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b">
                        <a:buNone/>
                      </a:pPr>
                      <a:r>
                        <a:rPr lang="ne-NP" sz="2400" b="1" u="none" strike="noStrike" dirty="0">
                          <a:effectLst/>
                          <a:cs typeface="Kalimati" panose="00000400000000000000" pitchFamily="2"/>
                        </a:rPr>
                        <a:t>आर्थिक क्रियाकलाप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80418553"/>
                  </a:ext>
                </a:extLst>
              </a:tr>
              <a:tr h="385992">
                <a:tc>
                  <a:txBody>
                    <a:bodyPr/>
                    <a:lstStyle/>
                    <a:p>
                      <a:pPr algn="ctr" fontAlgn="ctr">
                        <a:buNone/>
                      </a:pPr>
                      <a:r>
                        <a:rPr lang="en-US" sz="2400" u="none" strike="noStrike" dirty="0">
                          <a:effectLst/>
                          <a:cs typeface="Kalimati" panose="00000400000000000000" pitchFamily="2"/>
                        </a:rPr>
                        <a:t>08</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sz="2400" u="none" strike="noStrike" dirty="0">
                          <a:effectLst/>
                          <a:cs typeface="Kalimati" panose="00000400000000000000" pitchFamily="2"/>
                        </a:rPr>
                        <a:t> </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sz="2400" u="none" strike="noStrike">
                          <a:effectLst/>
                          <a:cs typeface="Kalimati" panose="00000400000000000000" pitchFamily="2"/>
                        </a:rPr>
                        <a:t> </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ctr">
                        <a:buNone/>
                      </a:pPr>
                      <a:r>
                        <a:rPr lang="ne-NP" sz="2400" u="none" strike="noStrike" dirty="0">
                          <a:effectLst/>
                          <a:cs typeface="Kalimati" panose="00000400000000000000" pitchFamily="2"/>
                        </a:rPr>
                        <a:t>अन्य खानी तथा उत्खनन्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6936110"/>
                  </a:ext>
                </a:extLst>
              </a:tr>
              <a:tr h="385992">
                <a:tc>
                  <a:txBody>
                    <a:bodyPr/>
                    <a:lstStyle/>
                    <a:p>
                      <a:pPr algn="ctr" fontAlgn="ctr">
                        <a:buNone/>
                      </a:pPr>
                      <a:r>
                        <a:rPr lang="en-US" sz="2400" b="1" u="none" strike="noStrike" dirty="0">
                          <a:effectLst/>
                          <a:cs typeface="Kalimati" panose="00000400000000000000" pitchFamily="2"/>
                        </a:rPr>
                        <a:t>08</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algn="ctr" fontAlgn="ctr">
                        <a:buNone/>
                      </a:pPr>
                      <a:r>
                        <a:rPr lang="en-US" sz="2400" b="1" u="none" strike="noStrike" dirty="0">
                          <a:effectLst/>
                          <a:cs typeface="Kalimati" panose="00000400000000000000" pitchFamily="2"/>
                        </a:rPr>
                        <a:t>081</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algn="ctr" fontAlgn="ctr">
                        <a:buNone/>
                      </a:pPr>
                      <a:r>
                        <a:rPr lang="en-US" sz="2400" b="1" u="none" strike="noStrike">
                          <a:effectLst/>
                          <a:cs typeface="Kalimati" panose="00000400000000000000" pitchFamily="2"/>
                        </a:rPr>
                        <a:t> </a:t>
                      </a:r>
                      <a:endParaRPr lang="en-US" sz="24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algn="l" fontAlgn="ctr">
                        <a:buNone/>
                      </a:pPr>
                      <a:r>
                        <a:rPr lang="ne-NP" sz="2400" b="1" u="none" strike="noStrike" dirty="0">
                          <a:effectLst/>
                          <a:cs typeface="Kalimati" panose="00000400000000000000" pitchFamily="2"/>
                        </a:rPr>
                        <a:t>ढुङ्गा, बालुवा र माटोको उत्खनन्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919792400"/>
                  </a:ext>
                </a:extLst>
              </a:tr>
              <a:tr h="385992">
                <a:tc>
                  <a:txBody>
                    <a:bodyPr/>
                    <a:lstStyle/>
                    <a:p>
                      <a:pPr algn="ctr" fontAlgn="ctr">
                        <a:buNone/>
                      </a:pPr>
                      <a:r>
                        <a:rPr lang="en-US" sz="2400" u="none" strike="noStrike" dirty="0">
                          <a:effectLst/>
                          <a:cs typeface="Kalimati" panose="00000400000000000000" pitchFamily="2"/>
                        </a:rPr>
                        <a:t>08</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sz="2400" u="none" strike="noStrike" dirty="0">
                          <a:effectLst/>
                          <a:cs typeface="Kalimati" panose="00000400000000000000" pitchFamily="2"/>
                        </a:rPr>
                        <a:t>081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sz="2400" u="none" strike="noStrike" dirty="0">
                          <a:effectLst/>
                          <a:cs typeface="Kalimati" panose="00000400000000000000" pitchFamily="2"/>
                        </a:rPr>
                        <a:t>0810</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ctr">
                        <a:buNone/>
                      </a:pPr>
                      <a:r>
                        <a:rPr lang="ne-NP" sz="2400" u="none" strike="noStrike" dirty="0">
                          <a:effectLst/>
                          <a:cs typeface="Kalimati" panose="00000400000000000000" pitchFamily="2"/>
                        </a:rPr>
                        <a:t>ढुङ्गा, बालुवा र माटोको उत्खनन्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50980654"/>
                  </a:ext>
                </a:extLst>
              </a:tr>
              <a:tr h="385992">
                <a:tc>
                  <a:txBody>
                    <a:bodyPr/>
                    <a:lstStyle/>
                    <a:p>
                      <a:pPr algn="ctr" fontAlgn="ctr">
                        <a:buNone/>
                      </a:pPr>
                      <a:r>
                        <a:rPr lang="en-US" sz="2400" b="1" u="none" strike="noStrike">
                          <a:effectLst/>
                          <a:cs typeface="Kalimati" panose="00000400000000000000" pitchFamily="2"/>
                        </a:rPr>
                        <a:t>08</a:t>
                      </a:r>
                      <a:endParaRPr lang="en-US" sz="24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algn="ctr" fontAlgn="ctr">
                        <a:buNone/>
                      </a:pPr>
                      <a:r>
                        <a:rPr lang="en-US" sz="2400" b="1" u="none" strike="noStrike">
                          <a:effectLst/>
                          <a:cs typeface="Kalimati" panose="00000400000000000000" pitchFamily="2"/>
                        </a:rPr>
                        <a:t>089</a:t>
                      </a:r>
                      <a:endParaRPr lang="en-US" sz="24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algn="ctr" fontAlgn="ctr">
                        <a:buNone/>
                      </a:pPr>
                      <a:r>
                        <a:rPr lang="en-US" sz="2400" b="1" u="none" strike="noStrike">
                          <a:effectLst/>
                          <a:cs typeface="Kalimati" panose="00000400000000000000" pitchFamily="2"/>
                        </a:rPr>
                        <a:t> </a:t>
                      </a:r>
                      <a:endParaRPr lang="en-US" sz="24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algn="l" fontAlgn="ctr">
                        <a:buNone/>
                      </a:pPr>
                      <a:r>
                        <a:rPr lang="ne-NP" sz="2400" b="1" u="none" strike="noStrike" dirty="0">
                          <a:effectLst/>
                          <a:cs typeface="Kalimati" panose="00000400000000000000" pitchFamily="2"/>
                        </a:rPr>
                        <a:t>अन्यत्र उल्लेख नगरिएको खनिज र उत्खनन् कार्य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3564317474"/>
                  </a:ext>
                </a:extLst>
              </a:tr>
              <a:tr h="385992">
                <a:tc>
                  <a:txBody>
                    <a:bodyPr/>
                    <a:lstStyle/>
                    <a:p>
                      <a:pPr algn="ctr" fontAlgn="ctr">
                        <a:buNone/>
                      </a:pPr>
                      <a:r>
                        <a:rPr lang="en-US" sz="2400" u="none" strike="noStrike" dirty="0">
                          <a:effectLst/>
                          <a:cs typeface="Kalimati" panose="00000400000000000000" pitchFamily="2"/>
                        </a:rPr>
                        <a:t>08</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sz="2400" u="none" strike="noStrike" dirty="0">
                          <a:effectLst/>
                          <a:cs typeface="Kalimati" panose="00000400000000000000" pitchFamily="2"/>
                        </a:rPr>
                        <a:t>089</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sz="2400" u="none" strike="noStrike" dirty="0">
                          <a:effectLst/>
                          <a:cs typeface="Kalimati" panose="00000400000000000000" pitchFamily="2"/>
                        </a:rPr>
                        <a:t>0891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ctr">
                        <a:buNone/>
                      </a:pPr>
                      <a:r>
                        <a:rPr lang="ne-NP" sz="2400" u="none" strike="noStrike" dirty="0">
                          <a:effectLst/>
                          <a:cs typeface="Kalimati" panose="00000400000000000000" pitchFamily="2"/>
                        </a:rPr>
                        <a:t>रासायनिक र मलखाद खनिजहरूको उत्खनन्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26063548"/>
                  </a:ext>
                </a:extLst>
              </a:tr>
              <a:tr h="771984">
                <a:tc>
                  <a:txBody>
                    <a:bodyPr/>
                    <a:lstStyle/>
                    <a:p>
                      <a:pPr algn="ctr" fontAlgn="ctr">
                        <a:buNone/>
                      </a:pPr>
                      <a:r>
                        <a:rPr lang="en-US" sz="2400" u="none" strike="noStrike" dirty="0">
                          <a:effectLst/>
                          <a:cs typeface="Kalimati" panose="00000400000000000000" pitchFamily="2"/>
                        </a:rPr>
                        <a:t>08</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sz="2400" u="none" strike="noStrike" dirty="0">
                          <a:effectLst/>
                          <a:cs typeface="Kalimati" panose="00000400000000000000" pitchFamily="2"/>
                        </a:rPr>
                        <a:t>089</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sz="2400" u="none" strike="noStrike" dirty="0">
                          <a:effectLst/>
                          <a:cs typeface="Kalimati" panose="00000400000000000000" pitchFamily="2"/>
                        </a:rPr>
                        <a:t>0892</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ctr">
                        <a:buNone/>
                      </a:pPr>
                      <a:r>
                        <a:rPr lang="ne-NP" sz="2400" u="none" strike="noStrike" dirty="0">
                          <a:effectLst/>
                          <a:cs typeface="Kalimati" panose="00000400000000000000" pitchFamily="2"/>
                        </a:rPr>
                        <a:t>पिट (वनस्पती कुहिएर इन्धनको रुपमा प्रयोग हुने वस्तु)</a:t>
                      </a:r>
                      <a:r>
                        <a:rPr lang="en-US" sz="2400" u="none" strike="noStrike" dirty="0">
                          <a:effectLst/>
                          <a:cs typeface="Kalimati" panose="00000400000000000000" pitchFamily="2"/>
                        </a:rPr>
                        <a:t> </a:t>
                      </a:r>
                      <a:r>
                        <a:rPr lang="ne-NP" sz="2400" u="none" strike="noStrike" dirty="0">
                          <a:effectLst/>
                          <a:cs typeface="Kalimati" panose="00000400000000000000" pitchFamily="2"/>
                        </a:rPr>
                        <a:t>को उत्खनन् क्रियाकलापहरू</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19348492"/>
                  </a:ext>
                </a:extLst>
              </a:tr>
              <a:tr h="385992">
                <a:tc>
                  <a:txBody>
                    <a:bodyPr/>
                    <a:lstStyle/>
                    <a:p>
                      <a:pPr algn="ctr" fontAlgn="ctr">
                        <a:buNone/>
                      </a:pPr>
                      <a:r>
                        <a:rPr lang="en-US" sz="2400" u="none" strike="noStrike">
                          <a:effectLst/>
                          <a:cs typeface="Kalimati" panose="00000400000000000000" pitchFamily="2"/>
                        </a:rPr>
                        <a:t>08</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sz="2400" u="none" strike="noStrike">
                          <a:effectLst/>
                          <a:cs typeface="Kalimati" panose="00000400000000000000" pitchFamily="2"/>
                        </a:rPr>
                        <a:t>089</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sz="2400" u="none" strike="noStrike" dirty="0">
                          <a:effectLst/>
                          <a:cs typeface="Kalimati" panose="00000400000000000000" pitchFamily="2"/>
                        </a:rPr>
                        <a:t>0893</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ctr">
                        <a:buNone/>
                      </a:pPr>
                      <a:r>
                        <a:rPr lang="ne-NP" sz="2400" u="none" strike="noStrike" dirty="0">
                          <a:effectLst/>
                          <a:cs typeface="Kalimati" panose="00000400000000000000" pitchFamily="2"/>
                        </a:rPr>
                        <a:t>नून उत्खनन्</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76177802"/>
                  </a:ext>
                </a:extLst>
              </a:tr>
              <a:tr h="651921">
                <a:tc>
                  <a:txBody>
                    <a:bodyPr/>
                    <a:lstStyle/>
                    <a:p>
                      <a:pPr algn="ctr" fontAlgn="ctr">
                        <a:buNone/>
                      </a:pPr>
                      <a:r>
                        <a:rPr lang="en-US" sz="2400" u="none" strike="noStrike">
                          <a:effectLst/>
                          <a:cs typeface="Kalimati" panose="00000400000000000000" pitchFamily="2"/>
                        </a:rPr>
                        <a:t>08</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buNone/>
                      </a:pPr>
                      <a:r>
                        <a:rPr lang="en-US" sz="2400" u="none" strike="noStrike">
                          <a:effectLst/>
                          <a:cs typeface="Kalimati" panose="00000400000000000000" pitchFamily="2"/>
                        </a:rPr>
                        <a:t>089</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buNone/>
                      </a:pPr>
                      <a:r>
                        <a:rPr lang="en-US" sz="2400" u="none" strike="noStrike" dirty="0">
                          <a:effectLst/>
                          <a:cs typeface="Kalimati" panose="00000400000000000000" pitchFamily="2"/>
                        </a:rPr>
                        <a:t>0899</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buNone/>
                      </a:pPr>
                      <a:r>
                        <a:rPr lang="ne-NP" sz="2400" u="none" strike="noStrike" dirty="0">
                          <a:effectLst/>
                          <a:cs typeface="Kalimati" panose="00000400000000000000" pitchFamily="2"/>
                        </a:rPr>
                        <a:t>अन्यत्र कतै नपरेका धात्विक वा अधात्विक वस्तुहरूको उत्खनन</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05818562"/>
                  </a:ext>
                </a:extLst>
              </a:tr>
            </a:tbl>
          </a:graphicData>
        </a:graphic>
      </p:graphicFrame>
      <p:sp>
        <p:nvSpPr>
          <p:cNvPr id="10" name="Title 3">
            <a:extLst>
              <a:ext uri="{FF2B5EF4-FFF2-40B4-BE49-F238E27FC236}">
                <a16:creationId xmlns:a16="http://schemas.microsoft.com/office/drawing/2014/main" id="{65A9D730-940D-DBFC-162D-35F8BC7D1D18}"/>
              </a:ext>
            </a:extLst>
          </p:cNvPr>
          <p:cNvSpPr>
            <a:spLocks noGrp="1"/>
          </p:cNvSpPr>
          <p:nvPr>
            <p:ph type="title"/>
          </p:nvPr>
        </p:nvSpPr>
        <p:spPr>
          <a:xfrm>
            <a:off x="1289627" y="79375"/>
            <a:ext cx="9679710" cy="993617"/>
          </a:xfrm>
        </p:spPr>
        <p:txBody>
          <a:bodyPr>
            <a:normAutofit fontScale="90000"/>
          </a:bodyPr>
          <a:lstStyle/>
          <a:p>
            <a:pPr algn="ctr">
              <a:lnSpc>
                <a:spcPct val="100000"/>
              </a:lnSpc>
            </a:pPr>
            <a:r>
              <a:rPr lang="ne-NP" sz="3600" b="1" dirty="0">
                <a:solidFill>
                  <a:schemeClr val="accent1"/>
                </a:solidFill>
              </a:rPr>
              <a:t>मुख्य प्रश्नावलीको खण्ड </a:t>
            </a:r>
            <a:r>
              <a:rPr lang="en-US" sz="3600" b="1" dirty="0">
                <a:solidFill>
                  <a:schemeClr val="accent1"/>
                </a:solidFill>
              </a:rPr>
              <a:t>2 </a:t>
            </a:r>
            <a:r>
              <a:rPr lang="en-US" b="1" dirty="0">
                <a:solidFill>
                  <a:schemeClr val="accent1"/>
                </a:solidFill>
              </a:rPr>
              <a:t/>
            </a:r>
            <a:br>
              <a:rPr lang="en-US" b="1" dirty="0">
                <a:solidFill>
                  <a:schemeClr val="accent1"/>
                </a:solidFill>
              </a:rPr>
            </a:br>
            <a:r>
              <a:rPr lang="ne-NP" sz="3100" dirty="0"/>
              <a:t>खण्ड </a:t>
            </a:r>
            <a:r>
              <a:rPr lang="en-US" sz="3100" dirty="0"/>
              <a:t>B</a:t>
            </a:r>
            <a:r>
              <a:rPr lang="ne-NP" sz="3100" dirty="0"/>
              <a:t>: खानी तथा उत्खनन्</a:t>
            </a:r>
            <a:endParaRPr lang="en-US" dirty="0"/>
          </a:p>
        </p:txBody>
      </p:sp>
    </p:spTree>
    <p:extLst>
      <p:ext uri="{BB962C8B-B14F-4D97-AF65-F5344CB8AC3E}">
        <p14:creationId xmlns:p14="http://schemas.microsoft.com/office/powerpoint/2010/main" val="3763272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5ECE3700-DECD-E340-142D-17E11BF50EDD}"/>
              </a:ext>
            </a:extLst>
          </p:cNvPr>
          <p:cNvSpPr>
            <a:spLocks noGrp="1"/>
          </p:cNvSpPr>
          <p:nvPr>
            <p:ph type="ftr" sz="quarter" idx="11"/>
          </p:nvPr>
        </p:nvSpPr>
        <p:spPr/>
        <p:txBody>
          <a:bodyPr/>
          <a:lstStyle/>
          <a:p>
            <a:r>
              <a:rPr lang="ne-NP"/>
              <a:t>“अर्थतन्त्र मापनको लागि आर्थिक गणना”</a:t>
            </a:r>
            <a:endParaRPr lang="en-US" dirty="0"/>
          </a:p>
        </p:txBody>
      </p:sp>
      <p:sp>
        <p:nvSpPr>
          <p:cNvPr id="5" name="Slide Number Placeholder 4">
            <a:extLst>
              <a:ext uri="{FF2B5EF4-FFF2-40B4-BE49-F238E27FC236}">
                <a16:creationId xmlns:a16="http://schemas.microsoft.com/office/drawing/2014/main" id="{C8C9612E-4877-1805-A725-BBF359E07E3B}"/>
              </a:ext>
            </a:extLst>
          </p:cNvPr>
          <p:cNvSpPr>
            <a:spLocks noGrp="1"/>
          </p:cNvSpPr>
          <p:nvPr>
            <p:ph type="sldNum" sz="quarter" idx="12"/>
          </p:nvPr>
        </p:nvSpPr>
        <p:spPr/>
        <p:txBody>
          <a:bodyPr/>
          <a:lstStyle/>
          <a:p>
            <a:fld id="{3981A1E7-FBCC-4BE9-B724-D2D87968AACE}" type="slidenum">
              <a:rPr lang="en-US" smtClean="0"/>
              <a:pPr/>
              <a:t>26</a:t>
            </a:fld>
            <a:endParaRPr lang="en-US" dirty="0">
              <a:latin typeface="Fontasy Himali" panose="04020500000000000000" pitchFamily="82" charset="0"/>
            </a:endParaRPr>
          </a:p>
        </p:txBody>
      </p:sp>
      <p:sp>
        <p:nvSpPr>
          <p:cNvPr id="8" name="TextBox 7">
            <a:extLst>
              <a:ext uri="{FF2B5EF4-FFF2-40B4-BE49-F238E27FC236}">
                <a16:creationId xmlns:a16="http://schemas.microsoft.com/office/drawing/2014/main" id="{D05D417A-A94A-7508-2F20-0B5B50B75E62}"/>
              </a:ext>
            </a:extLst>
          </p:cNvPr>
          <p:cNvSpPr txBox="1"/>
          <p:nvPr/>
        </p:nvSpPr>
        <p:spPr>
          <a:xfrm>
            <a:off x="1337311" y="142913"/>
            <a:ext cx="9784080" cy="1015663"/>
          </a:xfrm>
          <a:prstGeom prst="rect">
            <a:avLst/>
          </a:prstGeom>
          <a:noFill/>
        </p:spPr>
        <p:txBody>
          <a:bodyPr wrap="square">
            <a:spAutoFit/>
          </a:bodyPr>
          <a:lstStyle/>
          <a:p>
            <a:pPr algn="ctr"/>
            <a:r>
              <a:rPr lang="ne-NP" sz="3200" b="1" dirty="0">
                <a:solidFill>
                  <a:schemeClr val="accent1"/>
                </a:solidFill>
                <a:cs typeface="Kalimati" panose="00000400000000000000" pitchFamily="2"/>
              </a:rPr>
              <a:t>मुख्य प्रश्नावलीको खण्ड </a:t>
            </a:r>
            <a:r>
              <a:rPr lang="en-US" sz="3200" b="1" dirty="0">
                <a:solidFill>
                  <a:schemeClr val="accent1"/>
                </a:solidFill>
                <a:cs typeface="Kalimati" panose="00000400000000000000" pitchFamily="2"/>
              </a:rPr>
              <a:t>2 </a:t>
            </a:r>
            <a:br>
              <a:rPr lang="en-US" sz="3200" b="1" dirty="0">
                <a:solidFill>
                  <a:schemeClr val="accent1"/>
                </a:solidFill>
                <a:cs typeface="Kalimati" panose="00000400000000000000" pitchFamily="2"/>
              </a:rPr>
            </a:br>
            <a:r>
              <a:rPr lang="ne-NP" sz="2800" dirty="0">
                <a:cs typeface="Kalimati" panose="00000400000000000000" pitchFamily="2"/>
              </a:rPr>
              <a:t>खण्ड </a:t>
            </a:r>
            <a:r>
              <a:rPr lang="en-US" sz="2800" dirty="0">
                <a:cs typeface="Kalimati" panose="00000400000000000000" pitchFamily="2"/>
              </a:rPr>
              <a:t>C</a:t>
            </a:r>
            <a:r>
              <a:rPr lang="ne-NP" sz="2800" dirty="0">
                <a:cs typeface="Kalimati" panose="00000400000000000000" pitchFamily="2"/>
              </a:rPr>
              <a:t>: औद्योगिक उत्पादन</a:t>
            </a:r>
            <a:endParaRPr lang="en-US" sz="2400" dirty="0">
              <a:cs typeface="Kalimati" panose="00000400000000000000" pitchFamily="2"/>
            </a:endParaRPr>
          </a:p>
        </p:txBody>
      </p:sp>
      <p:sp>
        <p:nvSpPr>
          <p:cNvPr id="2" name="Content Placeholder 2">
            <a:extLst>
              <a:ext uri="{FF2B5EF4-FFF2-40B4-BE49-F238E27FC236}">
                <a16:creationId xmlns:a16="http://schemas.microsoft.com/office/drawing/2014/main" id="{45D8D8A2-0B74-E848-7727-AC3CDA5B2335}"/>
              </a:ext>
            </a:extLst>
          </p:cNvPr>
          <p:cNvSpPr txBox="1">
            <a:spLocks/>
          </p:cNvSpPr>
          <p:nvPr/>
        </p:nvSpPr>
        <p:spPr>
          <a:xfrm>
            <a:off x="261273" y="1017269"/>
            <a:ext cx="4813135" cy="4149091"/>
          </a:xfrm>
          <a:prstGeom prst="rect">
            <a:avLst/>
          </a:prstGeom>
        </p:spPr>
        <p:txBody>
          <a:bodyPr vert="horz" lIns="91440" tIns="45720" rIns="91440" bIns="45720" rtlCol="0">
            <a:noAutofit/>
          </a:bodyPr>
          <a:lstStyle>
            <a:lvl1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2pPr>
            <a:lvl3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3pPr>
            <a:lvl4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4pPr>
            <a:lvl5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None/>
            </a:pPr>
            <a:r>
              <a:rPr lang="ne-NP" sz="2400" b="1" dirty="0"/>
              <a:t>यस खण्डमा निम्न आर्थिक क्रियाकलापहरु समावेश गरिन्छ: </a:t>
            </a:r>
            <a:endParaRPr lang="en-US" sz="2400" b="1" dirty="0"/>
          </a:p>
          <a:p>
            <a:pPr marL="457200" indent="-457200">
              <a:lnSpc>
                <a:spcPct val="150000"/>
              </a:lnSpc>
              <a:buFont typeface="Wingdings" panose="05000000000000000000" pitchFamily="2" charset="2"/>
              <a:buChar char="Ø"/>
            </a:pPr>
            <a:r>
              <a:rPr lang="ne-NP" sz="2400" dirty="0"/>
              <a:t>विभिन्न स्रोतबाट प्राप्त कच्चा पदार्थ प्रयोग गरि निश्चित प्रक्रियाबाट नयाँ वस्तु निर्माण गर्ने विविध आर्थिक क्रियाकलापहरू </a:t>
            </a:r>
          </a:p>
          <a:p>
            <a:pPr marL="457200" indent="-457200">
              <a:lnSpc>
                <a:spcPct val="150000"/>
              </a:lnSpc>
              <a:buFont typeface="Wingdings" panose="05000000000000000000" pitchFamily="2" charset="2"/>
              <a:buChar char="Ø"/>
            </a:pPr>
            <a:endParaRPr lang="ne-NP" sz="2400" dirty="0"/>
          </a:p>
        </p:txBody>
      </p:sp>
      <p:sp>
        <p:nvSpPr>
          <p:cNvPr id="7" name="TextBox 6">
            <a:extLst>
              <a:ext uri="{FF2B5EF4-FFF2-40B4-BE49-F238E27FC236}">
                <a16:creationId xmlns:a16="http://schemas.microsoft.com/office/drawing/2014/main" id="{1FA46E3D-C835-A073-D34A-3BF7C8EE1E79}"/>
              </a:ext>
            </a:extLst>
          </p:cNvPr>
          <p:cNvSpPr txBox="1"/>
          <p:nvPr/>
        </p:nvSpPr>
        <p:spPr>
          <a:xfrm>
            <a:off x="495301" y="5733919"/>
            <a:ext cx="10092689" cy="473206"/>
          </a:xfrm>
          <a:prstGeom prst="rect">
            <a:avLst/>
          </a:prstGeom>
          <a:solidFill>
            <a:schemeClr val="accent2">
              <a:lumMod val="20000"/>
              <a:lumOff val="80000"/>
            </a:schemeClr>
          </a:solidFill>
        </p:spPr>
        <p:txBody>
          <a:bodyPr wrap="square">
            <a:spAutoFit/>
          </a:bodyPr>
          <a:lstStyle/>
          <a:p>
            <a:pPr marL="114300" lvl="2" algn="ctr">
              <a:lnSpc>
                <a:spcPct val="150000"/>
              </a:lnSpc>
              <a:buNone/>
            </a:pPr>
            <a:r>
              <a:rPr lang="ne-NP" b="1" i="1" dirty="0">
                <a:solidFill>
                  <a:srgbClr val="0070C0"/>
                </a:solidFill>
                <a:cs typeface="Kalimati" panose="00000400000000000000" pitchFamily="2"/>
              </a:rPr>
              <a:t>विस्तृत विवरणको लागि NSIC सक्षिप्त पुस्तिकाको पेज 18 देखि ५२ अध्ययन गर्नुहोस्| </a:t>
            </a:r>
            <a:endParaRPr lang="en-US" b="1" i="1" dirty="0">
              <a:solidFill>
                <a:srgbClr val="0070C0"/>
              </a:solidFill>
              <a:cs typeface="Kalimati" panose="00000400000000000000" pitchFamily="2"/>
            </a:endParaRPr>
          </a:p>
        </p:txBody>
      </p:sp>
      <p:pic>
        <p:nvPicPr>
          <p:cNvPr id="9" name="Content Placeholder 6">
            <a:extLst>
              <a:ext uri="{FF2B5EF4-FFF2-40B4-BE49-F238E27FC236}">
                <a16:creationId xmlns:a16="http://schemas.microsoft.com/office/drawing/2014/main" id="{B4CAD35A-98A4-0B49-E34F-318DC58F7DC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74408" y="1215726"/>
            <a:ext cx="6922870" cy="3779184"/>
          </a:xfrm>
          <a:prstGeom prst="rect">
            <a:avLst/>
          </a:prstGeom>
        </p:spPr>
      </p:pic>
    </p:spTree>
    <p:extLst>
      <p:ext uri="{BB962C8B-B14F-4D97-AF65-F5344CB8AC3E}">
        <p14:creationId xmlns:p14="http://schemas.microsoft.com/office/powerpoint/2010/main" val="31956012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A3FCC-ADCE-2C8C-9808-8AC4554478B9}"/>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4EC23F0E-ADFB-5136-8924-27A611C55444}"/>
              </a:ext>
            </a:extLst>
          </p:cNvPr>
          <p:cNvSpPr>
            <a:spLocks noGrp="1"/>
          </p:cNvSpPr>
          <p:nvPr>
            <p:ph type="ftr" sz="quarter" idx="11"/>
          </p:nvPr>
        </p:nvSpPr>
        <p:spPr/>
        <p:txBody>
          <a:bodyPr/>
          <a:lstStyle/>
          <a:p>
            <a:r>
              <a:rPr lang="ne-NP" dirty="0"/>
              <a:t>“अर्थतन्त्र मापनको लागि आर्थिक गणना”</a:t>
            </a:r>
            <a:endParaRPr lang="en-US" dirty="0"/>
          </a:p>
        </p:txBody>
      </p:sp>
      <p:sp>
        <p:nvSpPr>
          <p:cNvPr id="5" name="Slide Number Placeholder 4">
            <a:extLst>
              <a:ext uri="{FF2B5EF4-FFF2-40B4-BE49-F238E27FC236}">
                <a16:creationId xmlns:a16="http://schemas.microsoft.com/office/drawing/2014/main" id="{CBC70C7C-BF5F-0BB1-A899-8D63B37F7BD2}"/>
              </a:ext>
            </a:extLst>
          </p:cNvPr>
          <p:cNvSpPr>
            <a:spLocks noGrp="1"/>
          </p:cNvSpPr>
          <p:nvPr>
            <p:ph type="sldNum" sz="quarter" idx="12"/>
          </p:nvPr>
        </p:nvSpPr>
        <p:spPr/>
        <p:txBody>
          <a:bodyPr/>
          <a:lstStyle/>
          <a:p>
            <a:fld id="{3981A1E7-FBCC-4BE9-B724-D2D87968AACE}" type="slidenum">
              <a:rPr lang="en-US" smtClean="0"/>
              <a:pPr/>
              <a:t>27</a:t>
            </a:fld>
            <a:endParaRPr lang="en-US" dirty="0">
              <a:latin typeface="Fontasy Himali" panose="04020500000000000000" pitchFamily="82" charset="0"/>
            </a:endParaRPr>
          </a:p>
        </p:txBody>
      </p:sp>
      <p:graphicFrame>
        <p:nvGraphicFramePr>
          <p:cNvPr id="2" name="Table 1">
            <a:extLst>
              <a:ext uri="{FF2B5EF4-FFF2-40B4-BE49-F238E27FC236}">
                <a16:creationId xmlns:a16="http://schemas.microsoft.com/office/drawing/2014/main" id="{BB8DD225-31AA-55EF-A1D6-4201B8E2780A}"/>
              </a:ext>
            </a:extLst>
          </p:cNvPr>
          <p:cNvGraphicFramePr>
            <a:graphicFrameLocks noGrp="1"/>
          </p:cNvGraphicFramePr>
          <p:nvPr>
            <p:extLst>
              <p:ext uri="{D42A27DB-BD31-4B8C-83A1-F6EECF244321}">
                <p14:modId xmlns:p14="http://schemas.microsoft.com/office/powerpoint/2010/main" val="2637461230"/>
              </p:ext>
            </p:extLst>
          </p:nvPr>
        </p:nvGraphicFramePr>
        <p:xfrm>
          <a:off x="418272" y="1158577"/>
          <a:ext cx="11480357" cy="5254923"/>
        </p:xfrm>
        <a:graphic>
          <a:graphicData uri="http://schemas.openxmlformats.org/drawingml/2006/table">
            <a:tbl>
              <a:tblPr>
                <a:effectLst/>
                <a:tableStyleId>{5C22544A-7EE6-4342-B048-85BDC9FD1C3A}</a:tableStyleId>
              </a:tblPr>
              <a:tblGrid>
                <a:gridCol w="1312292">
                  <a:extLst>
                    <a:ext uri="{9D8B030D-6E8A-4147-A177-3AD203B41FA5}">
                      <a16:colId xmlns:a16="http://schemas.microsoft.com/office/drawing/2014/main" val="3018057837"/>
                    </a:ext>
                  </a:extLst>
                </a:gridCol>
                <a:gridCol w="953461">
                  <a:extLst>
                    <a:ext uri="{9D8B030D-6E8A-4147-A177-3AD203B41FA5}">
                      <a16:colId xmlns:a16="http://schemas.microsoft.com/office/drawing/2014/main" val="4098371729"/>
                    </a:ext>
                  </a:extLst>
                </a:gridCol>
                <a:gridCol w="762770">
                  <a:extLst>
                    <a:ext uri="{9D8B030D-6E8A-4147-A177-3AD203B41FA5}">
                      <a16:colId xmlns:a16="http://schemas.microsoft.com/office/drawing/2014/main" val="1849798267"/>
                    </a:ext>
                  </a:extLst>
                </a:gridCol>
                <a:gridCol w="8451834">
                  <a:extLst>
                    <a:ext uri="{9D8B030D-6E8A-4147-A177-3AD203B41FA5}">
                      <a16:colId xmlns:a16="http://schemas.microsoft.com/office/drawing/2014/main" val="3661110764"/>
                    </a:ext>
                  </a:extLst>
                </a:gridCol>
              </a:tblGrid>
              <a:tr h="460207">
                <a:tc>
                  <a:txBody>
                    <a:bodyPr/>
                    <a:lstStyle/>
                    <a:p>
                      <a:pPr algn="ctr" fontAlgn="b">
                        <a:buNone/>
                      </a:pPr>
                      <a:r>
                        <a:rPr lang="ne-NP" sz="2000" b="1" u="none" strike="noStrike" dirty="0">
                          <a:effectLst/>
                          <a:cs typeface="Kalimati" panose="00000400000000000000" pitchFamily="2"/>
                        </a:rPr>
                        <a:t>डिभिजन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algn="ctr" fontAlgn="b">
                        <a:buNone/>
                      </a:pPr>
                      <a:r>
                        <a:rPr lang="ne-NP" sz="2000" b="1" u="none" strike="noStrike" dirty="0">
                          <a:effectLst/>
                          <a:cs typeface="Kalimati" panose="00000400000000000000" pitchFamily="2"/>
                        </a:rPr>
                        <a:t>समुह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algn="ctr" fontAlgn="b">
                        <a:buNone/>
                      </a:pPr>
                      <a:r>
                        <a:rPr lang="ne-NP" sz="2000" b="1" u="none" strike="noStrike" dirty="0">
                          <a:effectLst/>
                          <a:cs typeface="Kalimati" panose="00000400000000000000" pitchFamily="2"/>
                        </a:rPr>
                        <a:t>वर्ग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algn="ctr" fontAlgn="b">
                        <a:buNone/>
                      </a:pPr>
                      <a:r>
                        <a:rPr lang="ne-NP" sz="2000" b="1" u="none" strike="noStrike" dirty="0">
                          <a:effectLst/>
                          <a:cs typeface="Kalimati" panose="00000400000000000000" pitchFamily="2"/>
                        </a:rPr>
                        <a:t>आर्थिक क्रियाकलाप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4247022704"/>
                  </a:ext>
                </a:extLst>
              </a:tr>
              <a:tr h="342480">
                <a:tc>
                  <a:txBody>
                    <a:bodyPr/>
                    <a:lstStyle/>
                    <a:p>
                      <a:pPr algn="ctr" fontAlgn="ctr">
                        <a:buNone/>
                      </a:pPr>
                      <a:r>
                        <a:rPr lang="en-US" sz="2000" u="none" strike="noStrike" dirty="0">
                          <a:effectLst/>
                          <a:cs typeface="Kalimati" panose="00000400000000000000" pitchFamily="2"/>
                        </a:rPr>
                        <a:t> </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2000" b="1" u="none" strike="noStrike" dirty="0">
                          <a:effectLst/>
                          <a:cs typeface="Kalimati" panose="00000400000000000000" pitchFamily="2"/>
                        </a:rPr>
                        <a:t>औद्योगिक उत्पादन</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783646423"/>
                  </a:ext>
                </a:extLst>
              </a:tr>
              <a:tr h="342480">
                <a:tc>
                  <a:txBody>
                    <a:bodyPr/>
                    <a:lstStyle/>
                    <a:p>
                      <a:pPr algn="ctr" fontAlgn="ctr">
                        <a:buNone/>
                      </a:pPr>
                      <a:r>
                        <a:rPr lang="en-US" sz="2000" u="none" strike="noStrike">
                          <a:effectLst/>
                          <a:cs typeface="Kalimati" panose="00000400000000000000" pitchFamily="2"/>
                        </a:rPr>
                        <a:t>10</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2000" u="none" strike="noStrike">
                          <a:effectLst/>
                          <a:cs typeface="Kalimati" panose="00000400000000000000" pitchFamily="2"/>
                        </a:rPr>
                        <a:t> </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2000" u="none" strike="noStrike" dirty="0">
                          <a:effectLst/>
                          <a:cs typeface="Kalimati" panose="00000400000000000000" pitchFamily="2"/>
                        </a:rPr>
                        <a:t> </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2000" u="none" strike="noStrike" dirty="0">
                          <a:effectLst/>
                          <a:cs typeface="Kalimati" panose="00000400000000000000" pitchFamily="2"/>
                        </a:rPr>
                        <a:t>खाद्य बस्तुको औद्योगिक उत्पादन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161524489"/>
                  </a:ext>
                </a:extLst>
              </a:tr>
              <a:tr h="342480">
                <a:tc>
                  <a:txBody>
                    <a:bodyPr/>
                    <a:lstStyle/>
                    <a:p>
                      <a:pPr algn="ctr" fontAlgn="ctr">
                        <a:buNone/>
                      </a:pPr>
                      <a:r>
                        <a:rPr lang="en-US" sz="2000" b="1" u="none" strike="noStrike">
                          <a:effectLst/>
                          <a:cs typeface="Kalimati" panose="00000400000000000000" pitchFamily="2"/>
                        </a:rPr>
                        <a:t>10</a:t>
                      </a:r>
                      <a:endParaRPr lang="en-US" sz="20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accent2">
                        <a:lumMod val="20000"/>
                        <a:lumOff val="80000"/>
                      </a:schemeClr>
                    </a:solidFill>
                  </a:tcPr>
                </a:tc>
                <a:tc>
                  <a:txBody>
                    <a:bodyPr/>
                    <a:lstStyle/>
                    <a:p>
                      <a:pPr algn="ctr" fontAlgn="ctr">
                        <a:buNone/>
                      </a:pPr>
                      <a:r>
                        <a:rPr lang="en-US" sz="2000" b="1" u="none" strike="noStrike" dirty="0">
                          <a:effectLst/>
                          <a:cs typeface="Kalimati" panose="00000400000000000000" pitchFamily="2"/>
                        </a:rPr>
                        <a:t>101</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accent2">
                        <a:lumMod val="20000"/>
                        <a:lumOff val="80000"/>
                      </a:schemeClr>
                    </a:solidFill>
                  </a:tcPr>
                </a:tc>
                <a:tc>
                  <a:txBody>
                    <a:bodyPr/>
                    <a:lstStyle/>
                    <a:p>
                      <a:pPr algn="ctr" fontAlgn="ctr">
                        <a:buNone/>
                      </a:pPr>
                      <a:r>
                        <a:rPr lang="en-US" sz="2000" b="1" u="none" strike="noStrike">
                          <a:effectLst/>
                          <a:cs typeface="Kalimati" panose="00000400000000000000" pitchFamily="2"/>
                        </a:rPr>
                        <a:t> </a:t>
                      </a:r>
                      <a:endParaRPr lang="en-US" sz="20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accent2">
                        <a:lumMod val="20000"/>
                        <a:lumOff val="80000"/>
                      </a:schemeClr>
                    </a:solidFill>
                  </a:tcPr>
                </a:tc>
                <a:tc>
                  <a:txBody>
                    <a:bodyPr/>
                    <a:lstStyle/>
                    <a:p>
                      <a:pPr algn="l" fontAlgn="ctr">
                        <a:buNone/>
                      </a:pPr>
                      <a:r>
                        <a:rPr lang="ne-NP" sz="2000" b="1" u="none" strike="noStrike" dirty="0">
                          <a:effectLst/>
                          <a:cs typeface="Kalimati" panose="00000400000000000000" pitchFamily="2"/>
                        </a:rPr>
                        <a:t>मासुको प्रशोधन र संरक्षण गर्ने क्रियाकलापहरू</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3347475416"/>
                  </a:ext>
                </a:extLst>
              </a:tr>
              <a:tr h="342480">
                <a:tc>
                  <a:txBody>
                    <a:bodyPr/>
                    <a:lstStyle/>
                    <a:p>
                      <a:pPr algn="ctr" fontAlgn="ctr">
                        <a:buNone/>
                      </a:pPr>
                      <a:r>
                        <a:rPr lang="en-US" sz="2000" u="none" strike="noStrike" dirty="0">
                          <a:effectLst/>
                          <a:cs typeface="Kalimati" panose="00000400000000000000" pitchFamily="2"/>
                        </a:rPr>
                        <a:t>10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2000" u="none" strike="noStrike" dirty="0">
                          <a:effectLst/>
                          <a:cs typeface="Kalimati" panose="00000400000000000000" pitchFamily="2"/>
                        </a:rPr>
                        <a:t>101</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2000" u="none" strike="noStrike" dirty="0">
                          <a:effectLst/>
                          <a:cs typeface="Kalimati" panose="00000400000000000000" pitchFamily="2"/>
                        </a:rPr>
                        <a:t>1010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2000" u="none" strike="noStrike" dirty="0">
                          <a:effectLst/>
                          <a:cs typeface="Kalimati" panose="00000400000000000000" pitchFamily="2"/>
                        </a:rPr>
                        <a:t>मासुको प्रशोधन र संरक्षण गर्ने क्रियाकलापहरू</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877470245"/>
                  </a:ext>
                </a:extLst>
              </a:tr>
              <a:tr h="684958">
                <a:tc>
                  <a:txBody>
                    <a:bodyPr/>
                    <a:lstStyle/>
                    <a:p>
                      <a:pPr algn="ctr" fontAlgn="ctr">
                        <a:buNone/>
                      </a:pPr>
                      <a:r>
                        <a:rPr lang="en-US" sz="2000" b="1" u="none" strike="noStrike" dirty="0">
                          <a:effectLst/>
                          <a:cs typeface="Kalimati" panose="00000400000000000000" pitchFamily="2"/>
                        </a:rPr>
                        <a:t>10</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accent2">
                        <a:lumMod val="20000"/>
                        <a:lumOff val="80000"/>
                      </a:schemeClr>
                    </a:solidFill>
                  </a:tcPr>
                </a:tc>
                <a:tc>
                  <a:txBody>
                    <a:bodyPr/>
                    <a:lstStyle/>
                    <a:p>
                      <a:pPr algn="ctr" fontAlgn="ctr">
                        <a:buNone/>
                      </a:pPr>
                      <a:r>
                        <a:rPr lang="en-US" sz="2000" b="1" u="none" strike="noStrike">
                          <a:effectLst/>
                          <a:cs typeface="Kalimati" panose="00000400000000000000" pitchFamily="2"/>
                        </a:rPr>
                        <a:t>102</a:t>
                      </a:r>
                      <a:endParaRPr lang="en-US" sz="20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accent2">
                        <a:lumMod val="20000"/>
                        <a:lumOff val="80000"/>
                      </a:schemeClr>
                    </a:solidFill>
                  </a:tcPr>
                </a:tc>
                <a:tc>
                  <a:txBody>
                    <a:bodyPr/>
                    <a:lstStyle/>
                    <a:p>
                      <a:pPr algn="ctr" fontAlgn="ctr">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accent2">
                        <a:lumMod val="20000"/>
                        <a:lumOff val="80000"/>
                      </a:schemeClr>
                    </a:solidFill>
                  </a:tcPr>
                </a:tc>
                <a:tc>
                  <a:txBody>
                    <a:bodyPr/>
                    <a:lstStyle/>
                    <a:p>
                      <a:pPr algn="l" fontAlgn="ctr">
                        <a:buNone/>
                      </a:pPr>
                      <a:r>
                        <a:rPr lang="ne-NP" sz="2000" b="1" u="none" strike="noStrike" dirty="0">
                          <a:effectLst/>
                          <a:cs typeface="Kalimati" panose="00000400000000000000" pitchFamily="2"/>
                        </a:rPr>
                        <a:t>माछा र माछाबाट तयार हुने खाद्य पदार्थको प्रशोधन र संरक्षण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4278966685"/>
                  </a:ext>
                </a:extLst>
              </a:tr>
              <a:tr h="684958">
                <a:tc>
                  <a:txBody>
                    <a:bodyPr/>
                    <a:lstStyle/>
                    <a:p>
                      <a:pPr algn="ctr" fontAlgn="ctr">
                        <a:buNone/>
                      </a:pPr>
                      <a:r>
                        <a:rPr lang="en-US" sz="2000" u="none" strike="noStrike" dirty="0">
                          <a:effectLst/>
                          <a:cs typeface="Kalimati" panose="00000400000000000000" pitchFamily="2"/>
                        </a:rPr>
                        <a:t>10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2000" u="none" strike="noStrike" dirty="0">
                          <a:effectLst/>
                          <a:cs typeface="Kalimati" panose="00000400000000000000" pitchFamily="2"/>
                        </a:rPr>
                        <a:t>102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2000" u="none" strike="noStrike" dirty="0">
                          <a:effectLst/>
                          <a:cs typeface="Kalimati" panose="00000400000000000000" pitchFamily="2"/>
                        </a:rPr>
                        <a:t>1020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2000" u="none" strike="noStrike" dirty="0">
                          <a:effectLst/>
                          <a:cs typeface="Kalimati" panose="00000400000000000000" pitchFamily="2"/>
                        </a:rPr>
                        <a:t>माछा र माछाबाट तयार हुने खाद्य पदार्थको प्रशोधन र संरक्षण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797395756"/>
                  </a:ext>
                </a:extLst>
              </a:tr>
              <a:tr h="342480">
                <a:tc>
                  <a:txBody>
                    <a:bodyPr/>
                    <a:lstStyle/>
                    <a:p>
                      <a:pPr algn="ctr" fontAlgn="ctr">
                        <a:buNone/>
                      </a:pPr>
                      <a:r>
                        <a:rPr lang="en-US" sz="2000" b="1" u="none" strike="noStrike">
                          <a:effectLst/>
                          <a:cs typeface="Kalimati" panose="00000400000000000000" pitchFamily="2"/>
                        </a:rPr>
                        <a:t>10</a:t>
                      </a:r>
                      <a:endParaRPr lang="en-US" sz="20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accent2">
                        <a:lumMod val="20000"/>
                        <a:lumOff val="80000"/>
                      </a:schemeClr>
                    </a:solidFill>
                  </a:tcPr>
                </a:tc>
                <a:tc>
                  <a:txBody>
                    <a:bodyPr/>
                    <a:lstStyle/>
                    <a:p>
                      <a:pPr algn="ctr" fontAlgn="ctr">
                        <a:buNone/>
                      </a:pPr>
                      <a:r>
                        <a:rPr lang="en-US" sz="2000" b="1" u="none" strike="noStrike" dirty="0">
                          <a:effectLst/>
                          <a:cs typeface="Kalimati" panose="00000400000000000000" pitchFamily="2"/>
                        </a:rPr>
                        <a:t>103</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accent2">
                        <a:lumMod val="20000"/>
                        <a:lumOff val="80000"/>
                      </a:schemeClr>
                    </a:solidFill>
                  </a:tcPr>
                </a:tc>
                <a:tc>
                  <a:txBody>
                    <a:bodyPr/>
                    <a:lstStyle/>
                    <a:p>
                      <a:pPr algn="ctr" fontAlgn="ctr">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accent2">
                        <a:lumMod val="20000"/>
                        <a:lumOff val="80000"/>
                      </a:schemeClr>
                    </a:solidFill>
                  </a:tcPr>
                </a:tc>
                <a:tc>
                  <a:txBody>
                    <a:bodyPr/>
                    <a:lstStyle/>
                    <a:p>
                      <a:pPr algn="l" fontAlgn="ctr">
                        <a:buNone/>
                      </a:pPr>
                      <a:r>
                        <a:rPr lang="ne-NP" sz="2000" b="1" u="none" strike="noStrike" dirty="0">
                          <a:effectLst/>
                          <a:cs typeface="Kalimati" panose="00000400000000000000" pitchFamily="2"/>
                        </a:rPr>
                        <a:t>फलफूल तथा तरकारी प्रशोधन र संरक्षण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2728820811"/>
                  </a:ext>
                </a:extLst>
              </a:tr>
              <a:tr h="342480">
                <a:tc>
                  <a:txBody>
                    <a:bodyPr/>
                    <a:lstStyle/>
                    <a:p>
                      <a:pPr algn="ctr" fontAlgn="ctr">
                        <a:buNone/>
                      </a:pPr>
                      <a:r>
                        <a:rPr lang="en-US" sz="2000" u="none" strike="noStrike" dirty="0">
                          <a:effectLst/>
                          <a:cs typeface="Kalimati" panose="00000400000000000000" pitchFamily="2"/>
                        </a:rPr>
                        <a:t>10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2000" u="none" strike="noStrike" dirty="0">
                          <a:effectLst/>
                          <a:cs typeface="Kalimati" panose="00000400000000000000" pitchFamily="2"/>
                        </a:rPr>
                        <a:t>103</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2000" u="none" strike="noStrike" dirty="0">
                          <a:effectLst/>
                          <a:cs typeface="Kalimati" panose="00000400000000000000" pitchFamily="2"/>
                        </a:rPr>
                        <a:t>1030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2000" u="none" strike="noStrike" dirty="0">
                          <a:effectLst/>
                          <a:cs typeface="Kalimati" panose="00000400000000000000" pitchFamily="2"/>
                        </a:rPr>
                        <a:t>फलफूल तथा तरकारी प्रशोधन र संरक्षण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476915485"/>
                  </a:ext>
                </a:extLst>
              </a:tr>
              <a:tr h="342480">
                <a:tc>
                  <a:txBody>
                    <a:bodyPr/>
                    <a:lstStyle/>
                    <a:p>
                      <a:pPr algn="ctr" fontAlgn="ctr">
                        <a:buNone/>
                      </a:pPr>
                      <a:r>
                        <a:rPr lang="en-US" sz="2000" u="none" strike="noStrike">
                          <a:effectLst/>
                          <a:cs typeface="Kalimati" panose="00000400000000000000" pitchFamily="2"/>
                        </a:rPr>
                        <a:t>10</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accent2">
                        <a:lumMod val="20000"/>
                        <a:lumOff val="80000"/>
                      </a:schemeClr>
                    </a:solidFill>
                  </a:tcPr>
                </a:tc>
                <a:tc>
                  <a:txBody>
                    <a:bodyPr/>
                    <a:lstStyle/>
                    <a:p>
                      <a:pPr algn="ctr" fontAlgn="ctr">
                        <a:buNone/>
                      </a:pPr>
                      <a:r>
                        <a:rPr lang="en-US" sz="2000" u="none" strike="noStrike">
                          <a:effectLst/>
                          <a:cs typeface="Kalimati" panose="00000400000000000000" pitchFamily="2"/>
                        </a:rPr>
                        <a:t>104</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accent2">
                        <a:lumMod val="20000"/>
                        <a:lumOff val="80000"/>
                      </a:schemeClr>
                    </a:solidFill>
                  </a:tcPr>
                </a:tc>
                <a:tc>
                  <a:txBody>
                    <a:bodyPr/>
                    <a:lstStyle/>
                    <a:p>
                      <a:pPr algn="ctr" fontAlgn="ctr">
                        <a:buNone/>
                      </a:pPr>
                      <a:r>
                        <a:rPr lang="en-US" sz="2000" u="none" strike="noStrike" dirty="0">
                          <a:effectLst/>
                          <a:cs typeface="Kalimati" panose="00000400000000000000" pitchFamily="2"/>
                        </a:rPr>
                        <a:t> </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accent2">
                        <a:lumMod val="20000"/>
                        <a:lumOff val="80000"/>
                      </a:schemeClr>
                    </a:solidFill>
                  </a:tcPr>
                </a:tc>
                <a:tc>
                  <a:txBody>
                    <a:bodyPr/>
                    <a:lstStyle/>
                    <a:p>
                      <a:pPr algn="l" fontAlgn="ctr">
                        <a:buNone/>
                      </a:pPr>
                      <a:r>
                        <a:rPr lang="ne-NP" sz="2000" u="none" strike="noStrike" dirty="0">
                          <a:effectLst/>
                          <a:cs typeface="Kalimati" panose="00000400000000000000" pitchFamily="2"/>
                        </a:rPr>
                        <a:t>वनस्पति तथा पशुको तेल र चिल्लो पदार्थको उत्पादन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76639401"/>
                  </a:ext>
                </a:extLst>
              </a:tr>
              <a:tr h="342480">
                <a:tc>
                  <a:txBody>
                    <a:bodyPr/>
                    <a:lstStyle/>
                    <a:p>
                      <a:pPr algn="ctr" fontAlgn="ctr">
                        <a:buNone/>
                      </a:pPr>
                      <a:r>
                        <a:rPr lang="en-US" sz="2000" u="none" strike="noStrike" dirty="0">
                          <a:effectLst/>
                          <a:cs typeface="Kalimati" panose="00000400000000000000" pitchFamily="2"/>
                        </a:rPr>
                        <a:t>10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buNone/>
                      </a:pPr>
                      <a:r>
                        <a:rPr lang="en-US" sz="2000" u="none" strike="noStrike" dirty="0">
                          <a:effectLst/>
                          <a:cs typeface="Kalimati" panose="00000400000000000000" pitchFamily="2"/>
                        </a:rPr>
                        <a:t>104</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ctr" fontAlgn="ctr">
                        <a:buNone/>
                      </a:pPr>
                      <a:r>
                        <a:rPr lang="en-US" sz="2000" u="none" strike="noStrike" dirty="0">
                          <a:effectLst/>
                          <a:cs typeface="Kalimati" panose="00000400000000000000" pitchFamily="2"/>
                        </a:rPr>
                        <a:t>1040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algn="l" fontAlgn="ctr">
                        <a:buNone/>
                      </a:pPr>
                      <a:r>
                        <a:rPr lang="ne-NP" sz="2000" u="none" strike="noStrike" dirty="0">
                          <a:effectLst/>
                          <a:cs typeface="Kalimati" panose="00000400000000000000" pitchFamily="2"/>
                        </a:rPr>
                        <a:t>वनस्पति  तथा पशुको  तेल र चिल्लो पदार्थको उत्पादन</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029887083"/>
                  </a:ext>
                </a:extLst>
              </a:tr>
              <a:tr h="342480">
                <a:tc>
                  <a:txBody>
                    <a:bodyPr/>
                    <a:lstStyle/>
                    <a:p>
                      <a:pPr algn="ctr" fontAlgn="ctr">
                        <a:buNone/>
                      </a:pPr>
                      <a:r>
                        <a:rPr lang="en-US" sz="2000" b="1" u="none" strike="noStrike">
                          <a:effectLst/>
                          <a:cs typeface="Kalimati" panose="00000400000000000000" pitchFamily="2"/>
                        </a:rPr>
                        <a:t>10</a:t>
                      </a:r>
                      <a:endParaRPr lang="en-US" sz="20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accent2">
                        <a:lumMod val="20000"/>
                        <a:lumOff val="80000"/>
                      </a:schemeClr>
                    </a:solidFill>
                  </a:tcPr>
                </a:tc>
                <a:tc>
                  <a:txBody>
                    <a:bodyPr/>
                    <a:lstStyle/>
                    <a:p>
                      <a:pPr algn="ctr" fontAlgn="ctr">
                        <a:buNone/>
                      </a:pPr>
                      <a:r>
                        <a:rPr lang="en-US" sz="2000" b="1" u="none" strike="noStrike">
                          <a:effectLst/>
                          <a:cs typeface="Kalimati" panose="00000400000000000000" pitchFamily="2"/>
                        </a:rPr>
                        <a:t>105</a:t>
                      </a:r>
                      <a:endParaRPr lang="en-US" sz="20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accent2">
                        <a:lumMod val="20000"/>
                        <a:lumOff val="80000"/>
                      </a:schemeClr>
                    </a:solidFill>
                  </a:tcPr>
                </a:tc>
                <a:tc>
                  <a:txBody>
                    <a:bodyPr/>
                    <a:lstStyle/>
                    <a:p>
                      <a:pPr algn="ctr" fontAlgn="ctr">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accent2">
                        <a:lumMod val="20000"/>
                        <a:lumOff val="80000"/>
                      </a:schemeClr>
                    </a:solidFill>
                  </a:tcPr>
                </a:tc>
                <a:tc>
                  <a:txBody>
                    <a:bodyPr/>
                    <a:lstStyle/>
                    <a:p>
                      <a:pPr algn="l" fontAlgn="ctr">
                        <a:buNone/>
                      </a:pPr>
                      <a:r>
                        <a:rPr lang="ne-NP" sz="2000" b="1" u="none" strike="noStrike" dirty="0">
                          <a:effectLst/>
                          <a:cs typeface="Kalimati" panose="00000400000000000000" pitchFamily="2"/>
                        </a:rPr>
                        <a:t>दुग्ध पदार्थ उत्पादन गर्ने क्रियाकलापहरू</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accent2">
                        <a:lumMod val="20000"/>
                        <a:lumOff val="80000"/>
                      </a:schemeClr>
                    </a:solidFill>
                  </a:tcPr>
                </a:tc>
                <a:extLst>
                  <a:ext uri="{0D108BD9-81ED-4DB2-BD59-A6C34878D82A}">
                    <a16:rowId xmlns:a16="http://schemas.microsoft.com/office/drawing/2014/main" val="580275642"/>
                  </a:ext>
                </a:extLst>
              </a:tr>
              <a:tr h="342480">
                <a:tc>
                  <a:txBody>
                    <a:bodyPr/>
                    <a:lstStyle/>
                    <a:p>
                      <a:pPr algn="ctr" fontAlgn="ctr">
                        <a:buNone/>
                      </a:pPr>
                      <a:r>
                        <a:rPr lang="en-US" sz="2000" u="none" strike="noStrike">
                          <a:effectLst/>
                          <a:cs typeface="Kalimati" panose="00000400000000000000" pitchFamily="2"/>
                        </a:rPr>
                        <a:t>10</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algn="ctr" fontAlgn="ctr">
                        <a:buNone/>
                      </a:pPr>
                      <a:r>
                        <a:rPr lang="en-US" sz="2000" u="none" strike="noStrike">
                          <a:effectLst/>
                          <a:cs typeface="Kalimati" panose="00000400000000000000" pitchFamily="2"/>
                        </a:rPr>
                        <a:t>105</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algn="ctr" fontAlgn="ctr">
                        <a:buNone/>
                      </a:pPr>
                      <a:r>
                        <a:rPr lang="en-US" sz="2000" u="none" strike="noStrike" dirty="0">
                          <a:effectLst/>
                          <a:cs typeface="Kalimati" panose="00000400000000000000" pitchFamily="2"/>
                        </a:rPr>
                        <a:t>1050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algn="l" fontAlgn="ctr">
                        <a:buNone/>
                      </a:pPr>
                      <a:r>
                        <a:rPr lang="ne-NP" sz="2000" u="none" strike="noStrike" dirty="0">
                          <a:effectLst/>
                          <a:cs typeface="Kalimati" panose="00000400000000000000" pitchFamily="2"/>
                        </a:rPr>
                        <a:t>दुग्ध पदार्थ उत्पादन गर्ने क्रियाकलापहरू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2682134"/>
                  </a:ext>
                </a:extLst>
              </a:tr>
            </a:tbl>
          </a:graphicData>
        </a:graphic>
      </p:graphicFrame>
      <p:sp>
        <p:nvSpPr>
          <p:cNvPr id="3" name="TextBox 2">
            <a:extLst>
              <a:ext uri="{FF2B5EF4-FFF2-40B4-BE49-F238E27FC236}">
                <a16:creationId xmlns:a16="http://schemas.microsoft.com/office/drawing/2014/main" id="{1E76F6ED-D6A8-D084-C574-BA7BF970BB71}"/>
              </a:ext>
            </a:extLst>
          </p:cNvPr>
          <p:cNvSpPr txBox="1"/>
          <p:nvPr/>
        </p:nvSpPr>
        <p:spPr>
          <a:xfrm>
            <a:off x="1337311" y="142913"/>
            <a:ext cx="9784080" cy="1015663"/>
          </a:xfrm>
          <a:prstGeom prst="rect">
            <a:avLst/>
          </a:prstGeom>
          <a:noFill/>
        </p:spPr>
        <p:txBody>
          <a:bodyPr wrap="square">
            <a:spAutoFit/>
          </a:bodyPr>
          <a:lstStyle/>
          <a:p>
            <a:pPr algn="ctr"/>
            <a:r>
              <a:rPr lang="ne-NP" sz="3200" b="1" dirty="0">
                <a:solidFill>
                  <a:schemeClr val="accent1"/>
                </a:solidFill>
                <a:cs typeface="Kalimati" panose="00000400000000000000" pitchFamily="2"/>
              </a:rPr>
              <a:t>मुख्य प्रश्नावलीको खण्ड </a:t>
            </a:r>
            <a:r>
              <a:rPr lang="en-US" sz="3200" b="1" dirty="0">
                <a:solidFill>
                  <a:schemeClr val="accent1"/>
                </a:solidFill>
                <a:cs typeface="Kalimati" panose="00000400000000000000" pitchFamily="2"/>
              </a:rPr>
              <a:t>2 </a:t>
            </a:r>
            <a:br>
              <a:rPr lang="en-US" sz="3200" b="1" dirty="0">
                <a:solidFill>
                  <a:schemeClr val="accent1"/>
                </a:solidFill>
                <a:cs typeface="Kalimati" panose="00000400000000000000" pitchFamily="2"/>
              </a:rPr>
            </a:br>
            <a:r>
              <a:rPr lang="ne-NP" sz="2800" dirty="0">
                <a:cs typeface="Kalimati" panose="00000400000000000000" pitchFamily="2"/>
              </a:rPr>
              <a:t>खण्ड </a:t>
            </a:r>
            <a:r>
              <a:rPr lang="en-US" sz="2800" dirty="0">
                <a:cs typeface="Kalimati" panose="00000400000000000000" pitchFamily="2"/>
              </a:rPr>
              <a:t>C</a:t>
            </a:r>
            <a:r>
              <a:rPr lang="ne-NP" sz="2800" dirty="0">
                <a:cs typeface="Kalimati" panose="00000400000000000000" pitchFamily="2"/>
              </a:rPr>
              <a:t>: औद्योगिक उत्पादन</a:t>
            </a:r>
            <a:endParaRPr lang="en-US" sz="2400" dirty="0">
              <a:cs typeface="Kalimati" panose="00000400000000000000" pitchFamily="2"/>
            </a:endParaRPr>
          </a:p>
        </p:txBody>
      </p:sp>
    </p:spTree>
    <p:extLst>
      <p:ext uri="{BB962C8B-B14F-4D97-AF65-F5344CB8AC3E}">
        <p14:creationId xmlns:p14="http://schemas.microsoft.com/office/powerpoint/2010/main" val="32655927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63819-E124-3FF1-CB17-E291F57EE405}"/>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79D21DCD-D9EF-BEF7-771F-A86CBD8EF8F7}"/>
              </a:ext>
            </a:extLst>
          </p:cNvPr>
          <p:cNvSpPr>
            <a:spLocks noGrp="1"/>
          </p:cNvSpPr>
          <p:nvPr>
            <p:ph type="ftr" sz="quarter" idx="11"/>
          </p:nvPr>
        </p:nvSpPr>
        <p:spPr/>
        <p:txBody>
          <a:bodyPr/>
          <a:lstStyle/>
          <a:p>
            <a:r>
              <a:rPr lang="ne-NP"/>
              <a:t>“अर्थतन्त्र मापनको लागि आर्थिक गणना”</a:t>
            </a:r>
            <a:endParaRPr lang="en-US" dirty="0"/>
          </a:p>
        </p:txBody>
      </p:sp>
      <p:sp>
        <p:nvSpPr>
          <p:cNvPr id="5" name="Slide Number Placeholder 4">
            <a:extLst>
              <a:ext uri="{FF2B5EF4-FFF2-40B4-BE49-F238E27FC236}">
                <a16:creationId xmlns:a16="http://schemas.microsoft.com/office/drawing/2014/main" id="{82856D9E-F3F6-FC6F-8C61-F47E94C1F485}"/>
              </a:ext>
            </a:extLst>
          </p:cNvPr>
          <p:cNvSpPr>
            <a:spLocks noGrp="1"/>
          </p:cNvSpPr>
          <p:nvPr>
            <p:ph type="sldNum" sz="quarter" idx="12"/>
          </p:nvPr>
        </p:nvSpPr>
        <p:spPr/>
        <p:txBody>
          <a:bodyPr/>
          <a:lstStyle/>
          <a:p>
            <a:fld id="{3981A1E7-FBCC-4BE9-B724-D2D87968AACE}" type="slidenum">
              <a:rPr lang="en-US" smtClean="0"/>
              <a:pPr/>
              <a:t>28</a:t>
            </a:fld>
            <a:endParaRPr lang="en-US" dirty="0">
              <a:latin typeface="Fontasy Himali" panose="04020500000000000000" pitchFamily="82" charset="0"/>
            </a:endParaRPr>
          </a:p>
        </p:txBody>
      </p:sp>
      <p:graphicFrame>
        <p:nvGraphicFramePr>
          <p:cNvPr id="3" name="Table 2">
            <a:extLst>
              <a:ext uri="{FF2B5EF4-FFF2-40B4-BE49-F238E27FC236}">
                <a16:creationId xmlns:a16="http://schemas.microsoft.com/office/drawing/2014/main" id="{24157494-F264-6A3D-2B26-7EE6B0366F4A}"/>
              </a:ext>
            </a:extLst>
          </p:cNvPr>
          <p:cNvGraphicFramePr>
            <a:graphicFrameLocks noGrp="1"/>
          </p:cNvGraphicFramePr>
          <p:nvPr>
            <p:extLst>
              <p:ext uri="{D42A27DB-BD31-4B8C-83A1-F6EECF244321}">
                <p14:modId xmlns:p14="http://schemas.microsoft.com/office/powerpoint/2010/main" val="2100956351"/>
              </p:ext>
            </p:extLst>
          </p:nvPr>
        </p:nvGraphicFramePr>
        <p:xfrm>
          <a:off x="743900" y="1158576"/>
          <a:ext cx="10545129" cy="2821108"/>
        </p:xfrm>
        <a:graphic>
          <a:graphicData uri="http://schemas.openxmlformats.org/drawingml/2006/table">
            <a:tbl>
              <a:tblPr>
                <a:effectLst/>
                <a:tableStyleId>{5C22544A-7EE6-4342-B048-85BDC9FD1C3A}</a:tableStyleId>
              </a:tblPr>
              <a:tblGrid>
                <a:gridCol w="1515468">
                  <a:extLst>
                    <a:ext uri="{9D8B030D-6E8A-4147-A177-3AD203B41FA5}">
                      <a16:colId xmlns:a16="http://schemas.microsoft.com/office/drawing/2014/main" val="1831694769"/>
                    </a:ext>
                  </a:extLst>
                </a:gridCol>
                <a:gridCol w="1515468">
                  <a:extLst>
                    <a:ext uri="{9D8B030D-6E8A-4147-A177-3AD203B41FA5}">
                      <a16:colId xmlns:a16="http://schemas.microsoft.com/office/drawing/2014/main" val="2919076958"/>
                    </a:ext>
                  </a:extLst>
                </a:gridCol>
                <a:gridCol w="1515468">
                  <a:extLst>
                    <a:ext uri="{9D8B030D-6E8A-4147-A177-3AD203B41FA5}">
                      <a16:colId xmlns:a16="http://schemas.microsoft.com/office/drawing/2014/main" val="3066757787"/>
                    </a:ext>
                  </a:extLst>
                </a:gridCol>
                <a:gridCol w="5998725">
                  <a:extLst>
                    <a:ext uri="{9D8B030D-6E8A-4147-A177-3AD203B41FA5}">
                      <a16:colId xmlns:a16="http://schemas.microsoft.com/office/drawing/2014/main" val="4022539849"/>
                    </a:ext>
                  </a:extLst>
                </a:gridCol>
              </a:tblGrid>
              <a:tr h="872716">
                <a:tc>
                  <a:txBody>
                    <a:bodyPr/>
                    <a:lstStyle/>
                    <a:p>
                      <a:pPr algn="ctr" fontAlgn="b">
                        <a:buNone/>
                      </a:pPr>
                      <a:r>
                        <a:rPr lang="ne-NP" sz="2400" b="1" u="none" strike="noStrike" dirty="0">
                          <a:effectLst/>
                          <a:cs typeface="Kalimati" panose="00000400000000000000" pitchFamily="2"/>
                        </a:rPr>
                        <a:t>डिभिजन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b">
                        <a:buNone/>
                      </a:pPr>
                      <a:r>
                        <a:rPr lang="ne-NP" sz="2400" b="1" u="none" strike="noStrike" dirty="0">
                          <a:effectLst/>
                          <a:cs typeface="Kalimati" panose="00000400000000000000" pitchFamily="2"/>
                        </a:rPr>
                        <a:t>समुह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b">
                        <a:buNone/>
                      </a:pPr>
                      <a:r>
                        <a:rPr lang="ne-NP" sz="2400" b="1" u="none" strike="noStrike" dirty="0">
                          <a:effectLst/>
                          <a:cs typeface="Kalimati" panose="00000400000000000000" pitchFamily="2"/>
                        </a:rPr>
                        <a:t>बर्ग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b">
                        <a:buNone/>
                      </a:pPr>
                      <a:r>
                        <a:rPr lang="ne-NP" sz="2400" b="1" u="none" strike="noStrike" dirty="0">
                          <a:effectLst/>
                          <a:cs typeface="Kalimati" panose="00000400000000000000" pitchFamily="2"/>
                        </a:rPr>
                        <a:t>आर्थिक क्रियाकलाप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95115593"/>
                  </a:ext>
                </a:extLst>
              </a:tr>
              <a:tr h="649464">
                <a:tc>
                  <a:txBody>
                    <a:bodyPr/>
                    <a:lstStyle/>
                    <a:p>
                      <a:pPr algn="ctr" fontAlgn="ctr">
                        <a:buNone/>
                      </a:pPr>
                      <a:r>
                        <a:rPr lang="en-US" sz="2400" u="none" strike="noStrike">
                          <a:effectLst/>
                          <a:cs typeface="Kalimati" panose="00000400000000000000" pitchFamily="2"/>
                        </a:rPr>
                        <a:t>31</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sz="2400" u="none" strike="noStrike" dirty="0">
                          <a:effectLst/>
                          <a:cs typeface="Kalimati" panose="00000400000000000000" pitchFamily="2"/>
                        </a:rPr>
                        <a:t> </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buNone/>
                      </a:pPr>
                      <a:r>
                        <a:rPr lang="en-US" sz="2400" u="none" strike="noStrike" dirty="0">
                          <a:effectLst/>
                          <a:cs typeface="Kalimati" panose="00000400000000000000" pitchFamily="2"/>
                        </a:rPr>
                        <a:t> </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fontAlgn="ctr">
                        <a:buNone/>
                      </a:pPr>
                      <a:r>
                        <a:rPr lang="ne-NP" sz="2400" u="none" strike="noStrike" dirty="0">
                          <a:effectLst/>
                          <a:cs typeface="Kalimati" panose="00000400000000000000" pitchFamily="2"/>
                        </a:rPr>
                        <a:t>फर्निचर बनाउने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905646737"/>
                  </a:ext>
                </a:extLst>
              </a:tr>
              <a:tr h="649464">
                <a:tc>
                  <a:txBody>
                    <a:bodyPr/>
                    <a:lstStyle/>
                    <a:p>
                      <a:pPr algn="ctr" fontAlgn="ctr">
                        <a:buNone/>
                      </a:pPr>
                      <a:r>
                        <a:rPr lang="en-US" sz="2400" b="1" u="none" strike="noStrike">
                          <a:effectLst/>
                          <a:cs typeface="Kalimati" panose="00000400000000000000" pitchFamily="2"/>
                        </a:rPr>
                        <a:t>31</a:t>
                      </a:r>
                      <a:endParaRPr lang="en-US" sz="24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algn="ctr" fontAlgn="ctr">
                        <a:buNone/>
                      </a:pPr>
                      <a:r>
                        <a:rPr lang="en-US" sz="2400" b="1" u="none" strike="noStrike">
                          <a:effectLst/>
                          <a:cs typeface="Kalimati" panose="00000400000000000000" pitchFamily="2"/>
                        </a:rPr>
                        <a:t>310</a:t>
                      </a:r>
                      <a:endParaRPr lang="en-US" sz="24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algn="ctr" fontAlgn="ctr">
                        <a:buNone/>
                      </a:pPr>
                      <a:r>
                        <a:rPr lang="en-US" sz="2400" b="1" u="none" strike="noStrike" dirty="0">
                          <a:effectLst/>
                          <a:cs typeface="Kalimati" panose="00000400000000000000" pitchFamily="2"/>
                        </a:rPr>
                        <a:t> </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algn="l" fontAlgn="ctr">
                        <a:buNone/>
                      </a:pPr>
                      <a:r>
                        <a:rPr lang="ne-NP" sz="2400" b="1" u="none" strike="noStrike" dirty="0">
                          <a:effectLst/>
                          <a:cs typeface="Kalimati" panose="00000400000000000000" pitchFamily="2"/>
                        </a:rPr>
                        <a:t>फर्निचर बनाउने क्रियाकलापहरू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2728739988"/>
                  </a:ext>
                </a:extLst>
              </a:tr>
              <a:tr h="649464">
                <a:tc>
                  <a:txBody>
                    <a:bodyPr/>
                    <a:lstStyle/>
                    <a:p>
                      <a:pPr algn="ctr" fontAlgn="ctr">
                        <a:buNone/>
                      </a:pPr>
                      <a:r>
                        <a:rPr lang="en-US" sz="2400" u="none" strike="noStrike" dirty="0">
                          <a:effectLst/>
                          <a:cs typeface="Kalimati" panose="00000400000000000000" pitchFamily="2"/>
                        </a:rPr>
                        <a:t>31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buNone/>
                      </a:pPr>
                      <a:r>
                        <a:rPr lang="en-US" sz="2400" u="none" strike="noStrike" dirty="0">
                          <a:effectLst/>
                          <a:cs typeface="Kalimati" panose="00000400000000000000" pitchFamily="2"/>
                        </a:rPr>
                        <a:t>310</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buNone/>
                      </a:pPr>
                      <a:r>
                        <a:rPr lang="en-US" sz="2400" u="none" strike="noStrike" dirty="0">
                          <a:effectLst/>
                          <a:cs typeface="Kalimati" panose="00000400000000000000" pitchFamily="2"/>
                        </a:rPr>
                        <a:t>3100</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buNone/>
                      </a:pPr>
                      <a:r>
                        <a:rPr lang="ne-NP" sz="2400" u="none" strike="noStrike" dirty="0">
                          <a:effectLst/>
                          <a:cs typeface="Kalimati" panose="00000400000000000000" pitchFamily="2"/>
                        </a:rPr>
                        <a:t>फर्निचर बनाउने क्रियाकलापहरू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2937343"/>
                  </a:ext>
                </a:extLst>
              </a:tr>
            </a:tbl>
          </a:graphicData>
        </a:graphic>
      </p:graphicFrame>
      <p:sp>
        <p:nvSpPr>
          <p:cNvPr id="8" name="TextBox 7">
            <a:extLst>
              <a:ext uri="{FF2B5EF4-FFF2-40B4-BE49-F238E27FC236}">
                <a16:creationId xmlns:a16="http://schemas.microsoft.com/office/drawing/2014/main" id="{C9605308-0E65-1EB9-573E-3BE279BCF01B}"/>
              </a:ext>
            </a:extLst>
          </p:cNvPr>
          <p:cNvSpPr txBox="1"/>
          <p:nvPr/>
        </p:nvSpPr>
        <p:spPr>
          <a:xfrm>
            <a:off x="1337311" y="142913"/>
            <a:ext cx="9784080" cy="1015663"/>
          </a:xfrm>
          <a:prstGeom prst="rect">
            <a:avLst/>
          </a:prstGeom>
          <a:noFill/>
        </p:spPr>
        <p:txBody>
          <a:bodyPr wrap="square">
            <a:spAutoFit/>
          </a:bodyPr>
          <a:lstStyle/>
          <a:p>
            <a:pPr algn="ctr"/>
            <a:r>
              <a:rPr lang="ne-NP" sz="3200" b="1" dirty="0">
                <a:solidFill>
                  <a:schemeClr val="accent1"/>
                </a:solidFill>
                <a:cs typeface="Kalimati" panose="00000400000000000000" pitchFamily="2"/>
              </a:rPr>
              <a:t>मुख्य प्रश्नावलीको खण्ड </a:t>
            </a:r>
            <a:r>
              <a:rPr lang="en-US" sz="3200" b="1" dirty="0">
                <a:solidFill>
                  <a:schemeClr val="accent1"/>
                </a:solidFill>
                <a:cs typeface="Kalimati" panose="00000400000000000000" pitchFamily="2"/>
              </a:rPr>
              <a:t>2 </a:t>
            </a:r>
            <a:br>
              <a:rPr lang="en-US" sz="3200" b="1" dirty="0">
                <a:solidFill>
                  <a:schemeClr val="accent1"/>
                </a:solidFill>
                <a:cs typeface="Kalimati" panose="00000400000000000000" pitchFamily="2"/>
              </a:rPr>
            </a:br>
            <a:r>
              <a:rPr lang="ne-NP" sz="2800" dirty="0">
                <a:cs typeface="Kalimati" panose="00000400000000000000" pitchFamily="2"/>
              </a:rPr>
              <a:t>खण्ड </a:t>
            </a:r>
            <a:r>
              <a:rPr lang="en-US" sz="2800" dirty="0">
                <a:cs typeface="Kalimati" panose="00000400000000000000" pitchFamily="2"/>
              </a:rPr>
              <a:t>C</a:t>
            </a:r>
            <a:r>
              <a:rPr lang="ne-NP" sz="2800" dirty="0">
                <a:cs typeface="Kalimati" panose="00000400000000000000" pitchFamily="2"/>
              </a:rPr>
              <a:t>: औद्योगिक उत्पादन</a:t>
            </a:r>
            <a:endParaRPr lang="en-US" sz="2400" dirty="0">
              <a:cs typeface="Kalimati" panose="00000400000000000000" pitchFamily="2"/>
            </a:endParaRPr>
          </a:p>
        </p:txBody>
      </p:sp>
    </p:spTree>
    <p:extLst>
      <p:ext uri="{BB962C8B-B14F-4D97-AF65-F5344CB8AC3E}">
        <p14:creationId xmlns:p14="http://schemas.microsoft.com/office/powerpoint/2010/main" val="16006986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1F291E-4A79-72E0-5E19-7B3276D8C42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706D162-5CE5-7588-1EB9-4604215F6F73}"/>
              </a:ext>
            </a:extLst>
          </p:cNvPr>
          <p:cNvSpPr>
            <a:spLocks noGrp="1"/>
          </p:cNvSpPr>
          <p:nvPr>
            <p:ph type="title"/>
          </p:nvPr>
        </p:nvSpPr>
        <p:spPr>
          <a:xfrm>
            <a:off x="1396423" y="14059"/>
            <a:ext cx="9679710" cy="1029971"/>
          </a:xfrm>
        </p:spPr>
        <p:txBody>
          <a:bodyPr>
            <a:noAutofit/>
          </a:bodyPr>
          <a:lstStyle/>
          <a:p>
            <a:pPr algn="ctr">
              <a:lnSpc>
                <a:spcPct val="100000"/>
              </a:lnSpc>
              <a:spcBef>
                <a:spcPts val="600"/>
              </a:spcBef>
            </a:pPr>
            <a:r>
              <a:rPr lang="ne-NP" b="1" dirty="0">
                <a:solidFill>
                  <a:schemeClr val="accent1"/>
                </a:solidFill>
              </a:rPr>
              <a:t>मुख्य प्रश्नावलीको खण्ड </a:t>
            </a:r>
            <a:r>
              <a:rPr lang="en-US" b="1" dirty="0">
                <a:solidFill>
                  <a:schemeClr val="accent1"/>
                </a:solidFill>
              </a:rPr>
              <a:t>2 </a:t>
            </a:r>
            <a:br>
              <a:rPr lang="en-US" b="1" dirty="0">
                <a:solidFill>
                  <a:schemeClr val="accent1"/>
                </a:solidFill>
              </a:rPr>
            </a:br>
            <a:r>
              <a:rPr lang="ne-NP" sz="2800" dirty="0"/>
              <a:t>खण्ड </a:t>
            </a:r>
            <a:r>
              <a:rPr lang="en-US" sz="2800" dirty="0"/>
              <a:t>D</a:t>
            </a:r>
            <a:r>
              <a:rPr lang="ne-NP" sz="2800" dirty="0"/>
              <a:t>: विद्युत्, ग्याँस, बाफ तथा वातानुकूलित सेवा </a:t>
            </a:r>
            <a:endParaRPr lang="en-US" sz="2400" dirty="0"/>
          </a:p>
        </p:txBody>
      </p:sp>
      <p:sp>
        <p:nvSpPr>
          <p:cNvPr id="2" name="Footer Placeholder 1">
            <a:extLst>
              <a:ext uri="{FF2B5EF4-FFF2-40B4-BE49-F238E27FC236}">
                <a16:creationId xmlns:a16="http://schemas.microsoft.com/office/drawing/2014/main" id="{0FFF4FE5-5684-9AAF-B0B4-2DC6A3EB1055}"/>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59CD82F6-8D76-BFD3-766D-2352257A2C7D}"/>
              </a:ext>
            </a:extLst>
          </p:cNvPr>
          <p:cNvSpPr>
            <a:spLocks noGrp="1"/>
          </p:cNvSpPr>
          <p:nvPr>
            <p:ph type="sldNum" sz="quarter" idx="12"/>
          </p:nvPr>
        </p:nvSpPr>
        <p:spPr/>
        <p:txBody>
          <a:bodyPr/>
          <a:lstStyle/>
          <a:p>
            <a:fld id="{3981A1E7-FBCC-4BE9-B724-D2D87968AACE}" type="slidenum">
              <a:rPr lang="en-US" smtClean="0"/>
              <a:t>29</a:t>
            </a:fld>
            <a:endParaRPr lang="en-US"/>
          </a:p>
        </p:txBody>
      </p:sp>
      <p:sp>
        <p:nvSpPr>
          <p:cNvPr id="6" name="TextBox 5">
            <a:extLst>
              <a:ext uri="{FF2B5EF4-FFF2-40B4-BE49-F238E27FC236}">
                <a16:creationId xmlns:a16="http://schemas.microsoft.com/office/drawing/2014/main" id="{802E529B-1FDD-32D8-9715-74BCED6386DD}"/>
              </a:ext>
            </a:extLst>
          </p:cNvPr>
          <p:cNvSpPr txBox="1"/>
          <p:nvPr/>
        </p:nvSpPr>
        <p:spPr>
          <a:xfrm>
            <a:off x="136740" y="1079725"/>
            <a:ext cx="6801270" cy="5032147"/>
          </a:xfrm>
          <a:prstGeom prst="rect">
            <a:avLst/>
          </a:prstGeom>
          <a:noFill/>
        </p:spPr>
        <p:txBody>
          <a:bodyPr wrap="square">
            <a:spAutoFit/>
          </a:bodyPr>
          <a:lstStyle/>
          <a:p>
            <a:pPr>
              <a:lnSpc>
                <a:spcPct val="150000"/>
              </a:lnSpc>
            </a:pPr>
            <a:r>
              <a:rPr lang="ne-NP" sz="2400" b="1" dirty="0">
                <a:cs typeface="Kalimati" panose="00000400000000000000" pitchFamily="2"/>
              </a:rPr>
              <a:t>यसमा निम्न क्रियाकलापहरु समावेश गरिन्छ: </a:t>
            </a:r>
            <a:endParaRPr lang="en-US" sz="2400" b="1" dirty="0">
              <a:cs typeface="Kalimati" panose="00000400000000000000" pitchFamily="2"/>
            </a:endParaRPr>
          </a:p>
          <a:p>
            <a:pPr marL="457200" indent="-457200">
              <a:lnSpc>
                <a:spcPct val="150000"/>
              </a:lnSpc>
              <a:buFont typeface="Wingdings" panose="05000000000000000000" pitchFamily="2" charset="2"/>
              <a:buChar char="Ø"/>
            </a:pPr>
            <a:r>
              <a:rPr lang="ne-NP" sz="2400" dirty="0">
                <a:cs typeface="Kalimati" panose="00000400000000000000" pitchFamily="2"/>
              </a:rPr>
              <a:t>विद्युत्, बाफ, प्राकृतिक ग्याँस, तातोपानी जस्ता सुविधाहरूको आपूर्तिको लागि स्थायी प्रकृतिका नेटवर्क प्रसारण लाइनहरू एवं पाइपलाइनहरू विस्तारगर्ने </a:t>
            </a:r>
            <a:r>
              <a:rPr lang="ne-NP" sz="2400" dirty="0" smtClean="0">
                <a:cs typeface="Kalimati" panose="00000400000000000000" pitchFamily="2"/>
              </a:rPr>
              <a:t>क्रियाकलापहरू, </a:t>
            </a:r>
            <a:endParaRPr lang="en-US" sz="2400" dirty="0">
              <a:cs typeface="Kalimati" panose="00000400000000000000" pitchFamily="2"/>
            </a:endParaRPr>
          </a:p>
          <a:p>
            <a:pPr marL="457200" indent="-457200">
              <a:lnSpc>
                <a:spcPct val="150000"/>
              </a:lnSpc>
              <a:buFont typeface="Wingdings" panose="05000000000000000000" pitchFamily="2" charset="2"/>
              <a:buChar char="Ø"/>
            </a:pPr>
            <a:r>
              <a:rPr lang="ne-NP" sz="2400" dirty="0">
                <a:cs typeface="Kalimati" panose="00000400000000000000" pitchFamily="2"/>
              </a:rPr>
              <a:t>नेटवर्कको दायरा जस्तोसुकै भए तापनि विद्युत् वितरण, ग्याँस, बाफ, तातोपानी एवं औद्योगिक पार्क वा आवासीय भवनहरूमा आपूर्ति गर्ने </a:t>
            </a:r>
            <a:r>
              <a:rPr lang="ne-NP" sz="2400" dirty="0" smtClean="0">
                <a:cs typeface="Kalimati" panose="00000400000000000000" pitchFamily="2"/>
              </a:rPr>
              <a:t>क्रियाकलापहरू, </a:t>
            </a:r>
            <a:endParaRPr lang="en-US" sz="2400" dirty="0">
              <a:cs typeface="Kalimati" panose="00000400000000000000" pitchFamily="2"/>
            </a:endParaRPr>
          </a:p>
        </p:txBody>
      </p:sp>
      <p:pic>
        <p:nvPicPr>
          <p:cNvPr id="7" name="Picture 6">
            <a:extLst>
              <a:ext uri="{FF2B5EF4-FFF2-40B4-BE49-F238E27FC236}">
                <a16:creationId xmlns:a16="http://schemas.microsoft.com/office/drawing/2014/main" id="{245DA5DF-D952-504D-4924-1D96CA407F13}"/>
              </a:ext>
            </a:extLst>
          </p:cNvPr>
          <p:cNvPicPr>
            <a:picLocks noChangeAspect="1"/>
          </p:cNvPicPr>
          <p:nvPr/>
        </p:nvPicPr>
        <p:blipFill>
          <a:blip r:embed="rId2"/>
          <a:stretch>
            <a:fillRect/>
          </a:stretch>
        </p:blipFill>
        <p:spPr>
          <a:xfrm>
            <a:off x="7606572" y="1107515"/>
            <a:ext cx="4448688" cy="2666253"/>
          </a:xfrm>
          <a:prstGeom prst="rect">
            <a:avLst/>
          </a:prstGeom>
        </p:spPr>
      </p:pic>
      <p:sp>
        <p:nvSpPr>
          <p:cNvPr id="8" name="TextBox 7">
            <a:extLst>
              <a:ext uri="{FF2B5EF4-FFF2-40B4-BE49-F238E27FC236}">
                <a16:creationId xmlns:a16="http://schemas.microsoft.com/office/drawing/2014/main" id="{E1008ED0-719D-B41D-6DD8-94B83E447FB3}"/>
              </a:ext>
            </a:extLst>
          </p:cNvPr>
          <p:cNvSpPr txBox="1"/>
          <p:nvPr/>
        </p:nvSpPr>
        <p:spPr>
          <a:xfrm>
            <a:off x="7229765" y="3971081"/>
            <a:ext cx="4825495" cy="2385268"/>
          </a:xfrm>
          <a:prstGeom prst="rect">
            <a:avLst/>
          </a:prstGeom>
          <a:noFill/>
        </p:spPr>
        <p:txBody>
          <a:bodyPr wrap="square">
            <a:spAutoFit/>
          </a:bodyPr>
          <a:lstStyle/>
          <a:p>
            <a:pPr marL="457200" indent="-457200">
              <a:spcBef>
                <a:spcPts val="600"/>
              </a:spcBef>
              <a:buFont typeface="Wingdings" panose="05000000000000000000" pitchFamily="2" charset="2"/>
              <a:buChar char="Ø"/>
            </a:pPr>
            <a:r>
              <a:rPr lang="ne-NP" sz="2400" dirty="0">
                <a:cs typeface="Kalimati" panose="00000400000000000000" pitchFamily="2"/>
              </a:rPr>
              <a:t>विद्युत् तथा ग्याँसका उपयोगिताहरूको सञ्चालन जसबाट विद्युत् वा ग्याँसको उत्पादन, नियन्त्रण तथा वितरण गर्ने </a:t>
            </a:r>
            <a:r>
              <a:rPr lang="ne-NP" sz="2400" dirty="0" smtClean="0">
                <a:cs typeface="Kalimati" panose="00000400000000000000" pitchFamily="2"/>
              </a:rPr>
              <a:t>कार्य</a:t>
            </a:r>
            <a:r>
              <a:rPr lang="ne-NP" sz="2400" dirty="0">
                <a:cs typeface="Kalimati" panose="00000400000000000000" pitchFamily="2"/>
              </a:rPr>
              <a:t>,</a:t>
            </a:r>
            <a:endParaRPr lang="en-US" sz="2400" dirty="0">
              <a:cs typeface="Kalimati" panose="00000400000000000000" pitchFamily="2"/>
            </a:endParaRPr>
          </a:p>
          <a:p>
            <a:pPr marL="457200" indent="-457200">
              <a:spcBef>
                <a:spcPts val="600"/>
              </a:spcBef>
              <a:buFont typeface="Wingdings" panose="05000000000000000000" pitchFamily="2" charset="2"/>
              <a:buChar char="Ø"/>
            </a:pPr>
            <a:r>
              <a:rPr lang="ne-NP" sz="2400" dirty="0">
                <a:cs typeface="Kalimati" panose="00000400000000000000" pitchFamily="2"/>
              </a:rPr>
              <a:t>बाफ तथा वातानुकूलितआपूर्तिका क्रियाकलापहरू</a:t>
            </a:r>
            <a:endParaRPr lang="en-US" sz="2400" dirty="0"/>
          </a:p>
        </p:txBody>
      </p:sp>
      <p:sp>
        <p:nvSpPr>
          <p:cNvPr id="5" name="TextBox 4">
            <a:extLst>
              <a:ext uri="{FF2B5EF4-FFF2-40B4-BE49-F238E27FC236}">
                <a16:creationId xmlns:a16="http://schemas.microsoft.com/office/drawing/2014/main" id="{DE58F9D2-2348-4D6C-1E23-D1A8E9352DD3}"/>
              </a:ext>
            </a:extLst>
          </p:cNvPr>
          <p:cNvSpPr txBox="1"/>
          <p:nvPr/>
        </p:nvSpPr>
        <p:spPr>
          <a:xfrm>
            <a:off x="484355" y="5956240"/>
            <a:ext cx="6801270" cy="800219"/>
          </a:xfrm>
          <a:prstGeom prst="rect">
            <a:avLst/>
          </a:prstGeom>
          <a:solidFill>
            <a:schemeClr val="accent2">
              <a:lumMod val="20000"/>
              <a:lumOff val="80000"/>
            </a:schemeClr>
          </a:solidFill>
        </p:spPr>
        <p:txBody>
          <a:bodyPr wrap="square">
            <a:spAutoFit/>
          </a:bodyPr>
          <a:lstStyle/>
          <a:p>
            <a:pPr marL="114300" lvl="2">
              <a:lnSpc>
                <a:spcPct val="150000"/>
              </a:lnSpc>
              <a:buNone/>
            </a:pPr>
            <a:r>
              <a:rPr lang="ne-NP" sz="1600" b="1" i="1" dirty="0">
                <a:solidFill>
                  <a:srgbClr val="0070C0"/>
                </a:solidFill>
                <a:cs typeface="Kalimati" panose="00000400000000000000" pitchFamily="2"/>
              </a:rPr>
              <a:t>विस्तृत विवरणको लागि NSIC संक्षिप्त पुस्तिकाको पेज ५२देखि </a:t>
            </a:r>
            <a:r>
              <a:rPr lang="en-US" sz="1600" b="1" i="1" dirty="0">
                <a:solidFill>
                  <a:srgbClr val="0070C0"/>
                </a:solidFill>
                <a:cs typeface="Kalimati" panose="00000400000000000000" pitchFamily="2"/>
              </a:rPr>
              <a:t> </a:t>
            </a:r>
            <a:r>
              <a:rPr lang="ne-NP" sz="1600" b="1" i="1" dirty="0">
                <a:solidFill>
                  <a:srgbClr val="0070C0"/>
                </a:solidFill>
                <a:cs typeface="Kalimati" panose="00000400000000000000" pitchFamily="2"/>
              </a:rPr>
              <a:t>53 अध्ययन गर्नुहोस्| </a:t>
            </a:r>
            <a:endParaRPr lang="en-US" sz="1600" b="1" i="1" dirty="0">
              <a:solidFill>
                <a:srgbClr val="0070C0"/>
              </a:solidFill>
              <a:cs typeface="Kalimati" panose="00000400000000000000" pitchFamily="2"/>
            </a:endParaRPr>
          </a:p>
        </p:txBody>
      </p:sp>
    </p:spTree>
    <p:extLst>
      <p:ext uri="{BB962C8B-B14F-4D97-AF65-F5344CB8AC3E}">
        <p14:creationId xmlns:p14="http://schemas.microsoft.com/office/powerpoint/2010/main" val="26794164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0A2C09-C722-8C10-CA52-031778B200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3F7503-6A24-CE14-02D6-EACF452C0907}"/>
              </a:ext>
            </a:extLst>
          </p:cNvPr>
          <p:cNvSpPr>
            <a:spLocks noGrp="1"/>
          </p:cNvSpPr>
          <p:nvPr>
            <p:ph type="title"/>
          </p:nvPr>
        </p:nvSpPr>
        <p:spPr>
          <a:xfrm>
            <a:off x="803521" y="27667"/>
            <a:ext cx="10915651" cy="996315"/>
          </a:xfrm>
        </p:spPr>
        <p:txBody>
          <a:bodyPr>
            <a:normAutofit/>
          </a:bodyPr>
          <a:lstStyle/>
          <a:p>
            <a:pPr algn="ctr"/>
            <a:r>
              <a:rPr lang="ne-NP" sz="4000" b="1"/>
              <a:t>प्रस्तुतिका विषय</a:t>
            </a:r>
            <a:endParaRPr lang="en-US" sz="4000" dirty="0"/>
          </a:p>
        </p:txBody>
      </p:sp>
      <p:sp>
        <p:nvSpPr>
          <p:cNvPr id="4" name="Footer Placeholder 3">
            <a:extLst>
              <a:ext uri="{FF2B5EF4-FFF2-40B4-BE49-F238E27FC236}">
                <a16:creationId xmlns:a16="http://schemas.microsoft.com/office/drawing/2014/main" id="{90B8DA6C-1039-83B2-F700-7C6F32D9B47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9CD13836-906F-2E9E-145D-E6272FAB9FB0}"/>
              </a:ext>
            </a:extLst>
          </p:cNvPr>
          <p:cNvSpPr txBox="1">
            <a:spLocks/>
          </p:cNvSpPr>
          <p:nvPr/>
        </p:nvSpPr>
        <p:spPr>
          <a:xfrm>
            <a:off x="287802" y="1097280"/>
            <a:ext cx="8593308" cy="27360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30000"/>
              </a:lnSpc>
              <a:spcBef>
                <a:spcPts val="600"/>
              </a:spcBef>
              <a:buFont typeface="Wingdings" panose="05000000000000000000" pitchFamily="2" charset="2"/>
              <a:buChar char="Ø"/>
            </a:pPr>
            <a:r>
              <a:rPr lang="ne-NP" b="1" dirty="0"/>
              <a:t>आर्थिक क्रियाकलापको प्रकृति अनुसार वर्गीकरण </a:t>
            </a:r>
          </a:p>
          <a:p>
            <a:pPr marL="457200" indent="-457200">
              <a:lnSpc>
                <a:spcPct val="130000"/>
              </a:lnSpc>
              <a:spcBef>
                <a:spcPts val="600"/>
              </a:spcBef>
              <a:buFont typeface="Wingdings" panose="05000000000000000000" pitchFamily="2" charset="2"/>
              <a:buChar char="Ø"/>
            </a:pPr>
            <a:r>
              <a:rPr lang="ne-NP" b="1" dirty="0" smtClean="0"/>
              <a:t>प्रत्येक </a:t>
            </a:r>
            <a:r>
              <a:rPr lang="ne-NP" b="1" dirty="0"/>
              <a:t>खण्डका आर्थिक क्रियाकलाप खण्ड (A- </a:t>
            </a:r>
            <a:r>
              <a:rPr lang="en-US" b="1" dirty="0"/>
              <a:t>G</a:t>
            </a:r>
            <a:r>
              <a:rPr lang="ne-NP" b="1" dirty="0"/>
              <a:t>) </a:t>
            </a:r>
          </a:p>
          <a:p>
            <a:pPr marL="457200" indent="-457200">
              <a:lnSpc>
                <a:spcPct val="130000"/>
              </a:lnSpc>
              <a:spcBef>
                <a:spcPts val="600"/>
              </a:spcBef>
              <a:buFont typeface="Wingdings" panose="05000000000000000000" pitchFamily="2" charset="2"/>
              <a:buChar char="Ø"/>
            </a:pPr>
            <a:r>
              <a:rPr lang="ne-NP" b="1" dirty="0"/>
              <a:t>NSIC (A- </a:t>
            </a:r>
            <a:r>
              <a:rPr lang="en-US" b="1" dirty="0"/>
              <a:t>G</a:t>
            </a:r>
            <a:r>
              <a:rPr lang="ne-NP" b="1" dirty="0"/>
              <a:t>) अभ्यास  </a:t>
            </a:r>
            <a:endParaRPr lang="en-US" b="1" dirty="0"/>
          </a:p>
        </p:txBody>
      </p:sp>
      <p:sp>
        <p:nvSpPr>
          <p:cNvPr id="11" name="Slide Number Placeholder 4">
            <a:extLst>
              <a:ext uri="{FF2B5EF4-FFF2-40B4-BE49-F238E27FC236}">
                <a16:creationId xmlns:a16="http://schemas.microsoft.com/office/drawing/2014/main" id="{B76254AD-1B97-ABD4-8070-D1DA70C1953B}"/>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a:t>
            </a:fld>
            <a:endParaRPr lang="en-US" sz="1800" b="1" dirty="0">
              <a:latin typeface="Fontasy Himali" panose="04020500000000000000" pitchFamily="82" charset="0"/>
            </a:endParaRPr>
          </a:p>
        </p:txBody>
      </p:sp>
      <p:sp>
        <p:nvSpPr>
          <p:cNvPr id="7" name="Rectangle 6"/>
          <p:cNvSpPr/>
          <p:nvPr/>
        </p:nvSpPr>
        <p:spPr>
          <a:xfrm>
            <a:off x="287802" y="4171950"/>
            <a:ext cx="6947388" cy="17259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e-NP" sz="2000" dirty="0">
                <a:cs typeface="Kalimati" panose="00000400000000000000" pitchFamily="2"/>
              </a:rPr>
              <a:t>सन्दर्भ सामाग्रीः गणना पुस्तिका भाग ५ (पेज </a:t>
            </a:r>
            <a:r>
              <a:rPr lang="ne-NP" sz="2000" dirty="0" smtClean="0">
                <a:cs typeface="Kalimati" panose="00000400000000000000" pitchFamily="2"/>
              </a:rPr>
              <a:t>५१-५८ </a:t>
            </a:r>
            <a:r>
              <a:rPr lang="ne-NP" sz="2000" dirty="0">
                <a:cs typeface="Kalimati" panose="00000400000000000000" pitchFamily="2"/>
              </a:rPr>
              <a:t>सम्म)</a:t>
            </a:r>
            <a:endParaRPr lang="en-US" sz="2000" dirty="0">
              <a:cs typeface="Kalimati" panose="00000400000000000000" pitchFamily="2"/>
            </a:endParaRPr>
          </a:p>
          <a:p>
            <a:pPr algn="ctr"/>
            <a:r>
              <a:rPr lang="ne-NP" sz="2000" dirty="0">
                <a:cs typeface="Kalimati" panose="00000400000000000000" pitchFamily="2"/>
              </a:rPr>
              <a:t>नेपालस्तरीय औद्योगिक वर्गीकरण संक्षिप्त पुस्तिका (पेज नम्बर </a:t>
            </a:r>
            <a:r>
              <a:rPr lang="ne-NP" sz="2000" dirty="0" smtClean="0">
                <a:cs typeface="Kalimati" panose="00000400000000000000" pitchFamily="2"/>
              </a:rPr>
              <a:t>१-७१ </a:t>
            </a:r>
            <a:r>
              <a:rPr lang="ne-NP" sz="2000" dirty="0">
                <a:cs typeface="Kalimati" panose="00000400000000000000" pitchFamily="2"/>
              </a:rPr>
              <a:t>सम्म)</a:t>
            </a:r>
            <a:endParaRPr lang="en-US" sz="2000" dirty="0">
              <a:cs typeface="Kalimati" panose="00000400000000000000" pitchFamily="2"/>
            </a:endParaRPr>
          </a:p>
          <a:p>
            <a:pPr algn="ctr"/>
            <a:r>
              <a:rPr lang="ne-NP" sz="2000" dirty="0">
                <a:cs typeface="Kalimati" panose="00000400000000000000" pitchFamily="2"/>
              </a:rPr>
              <a:t> </a:t>
            </a:r>
            <a:endParaRPr lang="en-US" sz="2000" dirty="0">
              <a:cs typeface="Kalimati" panose="00000400000000000000" pitchFamily="2"/>
            </a:endParaRPr>
          </a:p>
        </p:txBody>
      </p:sp>
      <p:pic>
        <p:nvPicPr>
          <p:cNvPr id="12" name="Picture 11">
            <a:extLst>
              <a:ext uri="{FF2B5EF4-FFF2-40B4-BE49-F238E27FC236}">
                <a16:creationId xmlns:a16="http://schemas.microsoft.com/office/drawing/2014/main" id="{37E8AB18-B0A7-888E-1955-D897755E24E3}"/>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7368798" y="2873310"/>
            <a:ext cx="2243832" cy="3117282"/>
          </a:xfrm>
          <a:prstGeom prst="rect">
            <a:avLst/>
          </a:prstGeom>
        </p:spPr>
      </p:pic>
      <p:pic>
        <p:nvPicPr>
          <p:cNvPr id="5" name="Picture 4">
            <a:extLst>
              <a:ext uri="{FF2B5EF4-FFF2-40B4-BE49-F238E27FC236}">
                <a16:creationId xmlns:a16="http://schemas.microsoft.com/office/drawing/2014/main" id="{E3EF650D-6204-8591-1793-DF89B060B8D6}"/>
              </a:ext>
            </a:extLst>
          </p:cNvPr>
          <p:cNvPicPr>
            <a:picLocks noChangeAspect="1"/>
          </p:cNvPicPr>
          <p:nvPr/>
        </p:nvPicPr>
        <p:blipFill>
          <a:blip r:embed="rId3"/>
          <a:stretch>
            <a:fillRect/>
          </a:stretch>
        </p:blipFill>
        <p:spPr>
          <a:xfrm>
            <a:off x="9882854" y="2396713"/>
            <a:ext cx="2243832" cy="3870889"/>
          </a:xfrm>
          <a:prstGeom prst="rect">
            <a:avLst/>
          </a:prstGeom>
        </p:spPr>
      </p:pic>
    </p:spTree>
    <p:extLst>
      <p:ext uri="{BB962C8B-B14F-4D97-AF65-F5344CB8AC3E}">
        <p14:creationId xmlns:p14="http://schemas.microsoft.com/office/powerpoint/2010/main" val="5505557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9AD77-4E9F-F53C-81FB-4BFC4E50ECE0}"/>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11AD8F29-4EEB-347C-4D4C-CD7F770FEFE5}"/>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E0682564-8116-6CCF-D45B-1C3A35E83A8A}"/>
              </a:ext>
            </a:extLst>
          </p:cNvPr>
          <p:cNvSpPr>
            <a:spLocks noGrp="1"/>
          </p:cNvSpPr>
          <p:nvPr>
            <p:ph type="sldNum" sz="quarter" idx="12"/>
          </p:nvPr>
        </p:nvSpPr>
        <p:spPr/>
        <p:txBody>
          <a:bodyPr/>
          <a:lstStyle/>
          <a:p>
            <a:fld id="{3981A1E7-FBCC-4BE9-B724-D2D87968AACE}" type="slidenum">
              <a:rPr lang="en-US" smtClean="0"/>
              <a:t>30</a:t>
            </a:fld>
            <a:endParaRPr lang="en-US"/>
          </a:p>
        </p:txBody>
      </p:sp>
      <p:graphicFrame>
        <p:nvGraphicFramePr>
          <p:cNvPr id="5" name="Table 4">
            <a:extLst>
              <a:ext uri="{FF2B5EF4-FFF2-40B4-BE49-F238E27FC236}">
                <a16:creationId xmlns:a16="http://schemas.microsoft.com/office/drawing/2014/main" id="{C73A5EBE-FC4B-FCF1-D10B-0E3895E494A8}"/>
              </a:ext>
            </a:extLst>
          </p:cNvPr>
          <p:cNvGraphicFramePr>
            <a:graphicFrameLocks noGrp="1"/>
          </p:cNvGraphicFramePr>
          <p:nvPr>
            <p:extLst>
              <p:ext uri="{D42A27DB-BD31-4B8C-83A1-F6EECF244321}">
                <p14:modId xmlns:p14="http://schemas.microsoft.com/office/powerpoint/2010/main" val="1380697971"/>
              </p:ext>
            </p:extLst>
          </p:nvPr>
        </p:nvGraphicFramePr>
        <p:xfrm>
          <a:off x="1017269" y="1411613"/>
          <a:ext cx="10915651" cy="3498094"/>
        </p:xfrm>
        <a:graphic>
          <a:graphicData uri="http://schemas.openxmlformats.org/drawingml/2006/table">
            <a:tbl>
              <a:tblPr>
                <a:effectLst/>
                <a:tableStyleId>{5C22544A-7EE6-4342-B048-85BDC9FD1C3A}</a:tableStyleId>
              </a:tblPr>
              <a:tblGrid>
                <a:gridCol w="1375200">
                  <a:extLst>
                    <a:ext uri="{9D8B030D-6E8A-4147-A177-3AD203B41FA5}">
                      <a16:colId xmlns:a16="http://schemas.microsoft.com/office/drawing/2014/main" val="2954996332"/>
                    </a:ext>
                  </a:extLst>
                </a:gridCol>
                <a:gridCol w="1375200">
                  <a:extLst>
                    <a:ext uri="{9D8B030D-6E8A-4147-A177-3AD203B41FA5}">
                      <a16:colId xmlns:a16="http://schemas.microsoft.com/office/drawing/2014/main" val="4271492569"/>
                    </a:ext>
                  </a:extLst>
                </a:gridCol>
                <a:gridCol w="1375200">
                  <a:extLst>
                    <a:ext uri="{9D8B030D-6E8A-4147-A177-3AD203B41FA5}">
                      <a16:colId xmlns:a16="http://schemas.microsoft.com/office/drawing/2014/main" val="186967476"/>
                    </a:ext>
                  </a:extLst>
                </a:gridCol>
                <a:gridCol w="6790051">
                  <a:extLst>
                    <a:ext uri="{9D8B030D-6E8A-4147-A177-3AD203B41FA5}">
                      <a16:colId xmlns:a16="http://schemas.microsoft.com/office/drawing/2014/main" val="3976549221"/>
                    </a:ext>
                  </a:extLst>
                </a:gridCol>
              </a:tblGrid>
              <a:tr h="293482">
                <a:tc>
                  <a:txBody>
                    <a:bodyPr/>
                    <a:lstStyle/>
                    <a:p>
                      <a:pPr algn="ctr" fontAlgn="b">
                        <a:lnSpc>
                          <a:spcPct val="100000"/>
                        </a:lnSpc>
                        <a:buNone/>
                      </a:pPr>
                      <a:r>
                        <a:rPr lang="ne-NP" sz="2000" b="1" u="none" strike="noStrike" dirty="0">
                          <a:effectLst/>
                          <a:cs typeface="Kalimati" panose="00000400000000000000" pitchFamily="2"/>
                        </a:rPr>
                        <a:t>डिभिजन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algn="ctr" fontAlgn="b">
                        <a:lnSpc>
                          <a:spcPct val="100000"/>
                        </a:lnSpc>
                        <a:buNone/>
                      </a:pPr>
                      <a:r>
                        <a:rPr lang="ne-NP" sz="2000" b="1" u="none" strike="noStrike" dirty="0">
                          <a:effectLst/>
                          <a:cs typeface="Kalimati" panose="00000400000000000000" pitchFamily="2"/>
                        </a:rPr>
                        <a:t>समुह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algn="ctr" fontAlgn="b">
                        <a:lnSpc>
                          <a:spcPct val="100000"/>
                        </a:lnSpc>
                        <a:buNone/>
                      </a:pPr>
                      <a:r>
                        <a:rPr lang="ne-NP" sz="2000" b="1" u="none" strike="noStrike" dirty="0">
                          <a:effectLst/>
                          <a:cs typeface="Kalimati" panose="00000400000000000000" pitchFamily="2"/>
                        </a:rPr>
                        <a:t>बर्ग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algn="ctr" fontAlgn="b">
                        <a:lnSpc>
                          <a:spcPct val="100000"/>
                        </a:lnSpc>
                        <a:buNone/>
                      </a:pPr>
                      <a:r>
                        <a:rPr lang="ne-NP" sz="2000" b="1" u="none" strike="noStrike" dirty="0">
                          <a:effectLst/>
                          <a:cs typeface="Kalimati" panose="00000400000000000000" pitchFamily="2"/>
                        </a:rPr>
                        <a:t>आर्थिक क्रियाकलाप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340731525"/>
                  </a:ext>
                </a:extLst>
              </a:tr>
              <a:tr h="319570">
                <a:tc>
                  <a:txBody>
                    <a:bodyPr/>
                    <a:lstStyle/>
                    <a:p>
                      <a:pPr algn="ctr" fontAlgn="ctr">
                        <a:lnSpc>
                          <a:spcPct val="100000"/>
                        </a:lnSpc>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lnSpc>
                          <a:spcPct val="100000"/>
                        </a:lnSpc>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Calibri" panose="020F0502020204030204" pitchFamily="34" charset="0"/>
                        <a:cs typeface="Kalimati" panose="00000400000000000000" pitchFamily="2"/>
                      </a:endParaRPr>
                    </a:p>
                  </a:txBody>
                  <a:tcPr marL="6350" marR="6350" marT="6350" marB="0" anchor="ctr">
                    <a:noFill/>
                  </a:tcPr>
                </a:tc>
                <a:tc>
                  <a:txBody>
                    <a:bodyPr/>
                    <a:lstStyle/>
                    <a:p>
                      <a:pPr algn="ctr" fontAlgn="ctr">
                        <a:lnSpc>
                          <a:spcPct val="100000"/>
                        </a:lnSpc>
                        <a:buNone/>
                      </a:pPr>
                      <a:r>
                        <a:rPr lang="en-US" sz="2000" b="1" u="none" strike="noStrike">
                          <a:effectLst/>
                          <a:cs typeface="Kalimati" panose="00000400000000000000" pitchFamily="2"/>
                        </a:rPr>
                        <a:t> </a:t>
                      </a:r>
                      <a:endParaRPr lang="en-US" sz="2000" b="1" i="0" u="none" strike="noStrike">
                        <a:solidFill>
                          <a:srgbClr val="000000"/>
                        </a:solidFill>
                        <a:effectLst/>
                        <a:latin typeface="Calibri" panose="020F0502020204030204" pitchFamily="34" charset="0"/>
                        <a:cs typeface="Kalimati" panose="00000400000000000000" pitchFamily="2"/>
                      </a:endParaRPr>
                    </a:p>
                  </a:txBody>
                  <a:tcPr marL="6350" marR="6350" marT="6350" marB="0" anchor="ctr">
                    <a:noFill/>
                  </a:tcPr>
                </a:tc>
                <a:tc>
                  <a:txBody>
                    <a:bodyPr/>
                    <a:lstStyle/>
                    <a:p>
                      <a:pPr algn="l" fontAlgn="ctr">
                        <a:lnSpc>
                          <a:spcPct val="100000"/>
                        </a:lnSpc>
                        <a:buNone/>
                      </a:pPr>
                      <a:r>
                        <a:rPr lang="ne-NP" sz="2000" b="1" u="none" strike="noStrike" dirty="0">
                          <a:effectLst/>
                          <a:cs typeface="Kalimati" panose="00000400000000000000" pitchFamily="2"/>
                        </a:rPr>
                        <a:t>विद्युत्, ग्याँस, बाफ तथा वातानुकूलित सेवा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195851792"/>
                  </a:ext>
                </a:extLst>
              </a:tr>
              <a:tr h="319570">
                <a:tc>
                  <a:txBody>
                    <a:bodyPr/>
                    <a:lstStyle/>
                    <a:p>
                      <a:pPr algn="ctr" fontAlgn="ctr">
                        <a:lnSpc>
                          <a:spcPct val="100000"/>
                        </a:lnSpc>
                        <a:buNone/>
                      </a:pPr>
                      <a:r>
                        <a:rPr lang="en-US" sz="2000" u="none" strike="noStrike" dirty="0">
                          <a:effectLst/>
                          <a:cs typeface="Kalimati" panose="00000400000000000000" pitchFamily="2"/>
                        </a:rPr>
                        <a:t>35</a:t>
                      </a:r>
                      <a:endParaRPr lang="en-US" sz="2000" b="0" i="0" u="none" strike="noStrike" dirty="0">
                        <a:solidFill>
                          <a:srgbClr val="000000"/>
                        </a:solidFill>
                        <a:effectLst/>
                        <a:latin typeface="Calibri" panose="020F0502020204030204" pitchFamily="34"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lnSpc>
                          <a:spcPct val="100000"/>
                        </a:lnSpc>
                        <a:buNone/>
                      </a:pPr>
                      <a:r>
                        <a:rPr lang="en-US" sz="2000" u="none" strike="noStrike" dirty="0">
                          <a:effectLst/>
                          <a:cs typeface="Kalimati" panose="00000400000000000000" pitchFamily="2"/>
                        </a:rPr>
                        <a:t> </a:t>
                      </a:r>
                      <a:endParaRPr lang="en-US" sz="2000" b="0" i="0" u="none" strike="noStrike" dirty="0">
                        <a:solidFill>
                          <a:srgbClr val="000000"/>
                        </a:solidFill>
                        <a:effectLst/>
                        <a:latin typeface="Calibri" panose="020F0502020204030204" pitchFamily="34" charset="0"/>
                        <a:cs typeface="Kalimati" panose="00000400000000000000" pitchFamily="2"/>
                      </a:endParaRPr>
                    </a:p>
                  </a:txBody>
                  <a:tcPr marL="6350" marR="6350" marT="6350" marB="0" anchor="ctr">
                    <a:noFill/>
                  </a:tcPr>
                </a:tc>
                <a:tc>
                  <a:txBody>
                    <a:bodyPr/>
                    <a:lstStyle/>
                    <a:p>
                      <a:pPr algn="ctr" fontAlgn="ctr">
                        <a:lnSpc>
                          <a:spcPct val="100000"/>
                        </a:lnSpc>
                        <a:buNone/>
                      </a:pPr>
                      <a:r>
                        <a:rPr lang="en-US" sz="2000" u="none" strike="noStrike">
                          <a:effectLst/>
                          <a:cs typeface="Kalimati" panose="00000400000000000000" pitchFamily="2"/>
                        </a:rPr>
                        <a:t> </a:t>
                      </a:r>
                      <a:endParaRPr lang="en-US" sz="2000" b="0" i="0" u="none" strike="noStrike">
                        <a:solidFill>
                          <a:srgbClr val="000000"/>
                        </a:solidFill>
                        <a:effectLst/>
                        <a:latin typeface="Calibri" panose="020F0502020204030204" pitchFamily="34" charset="0"/>
                        <a:cs typeface="Kalimati" panose="00000400000000000000" pitchFamily="2"/>
                      </a:endParaRPr>
                    </a:p>
                  </a:txBody>
                  <a:tcPr marL="6350" marR="6350" marT="6350" marB="0" anchor="ctr">
                    <a:noFill/>
                  </a:tcPr>
                </a:tc>
                <a:tc>
                  <a:txBody>
                    <a:bodyPr/>
                    <a:lstStyle/>
                    <a:p>
                      <a:pPr algn="l" fontAlgn="ctr">
                        <a:lnSpc>
                          <a:spcPct val="100000"/>
                        </a:lnSpc>
                        <a:buNone/>
                      </a:pPr>
                      <a:r>
                        <a:rPr lang="ne-NP" sz="2000" u="none" strike="noStrike">
                          <a:effectLst/>
                          <a:cs typeface="Kalimati" panose="00000400000000000000" pitchFamily="2"/>
                        </a:rPr>
                        <a:t>विद्युत्, ग्याँस, बाफ तथा वातानुकूलित सेवा </a:t>
                      </a:r>
                      <a:endParaRPr lang="ne-NP" sz="2000" b="1" i="0" u="none" strike="noStrike">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033490999"/>
                  </a:ext>
                </a:extLst>
              </a:tr>
              <a:tr h="319570">
                <a:tc>
                  <a:txBody>
                    <a:bodyPr/>
                    <a:lstStyle/>
                    <a:p>
                      <a:pPr algn="ctr" fontAlgn="ctr">
                        <a:lnSpc>
                          <a:spcPct val="100000"/>
                        </a:lnSpc>
                        <a:buNone/>
                      </a:pPr>
                      <a:r>
                        <a:rPr lang="en-US" sz="2000" b="1" u="none" strike="noStrike">
                          <a:effectLst/>
                          <a:cs typeface="Kalimati" panose="00000400000000000000" pitchFamily="2"/>
                        </a:rPr>
                        <a:t>35</a:t>
                      </a:r>
                      <a:endParaRPr lang="en-US" sz="2000" b="1" i="0" u="none" strike="noStrike">
                        <a:solidFill>
                          <a:srgbClr val="000000"/>
                        </a:solidFill>
                        <a:effectLst/>
                        <a:latin typeface="Calibri" panose="020F0502020204030204" pitchFamily="34"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lnSpc>
                          <a:spcPct val="100000"/>
                        </a:lnSpc>
                        <a:buNone/>
                      </a:pPr>
                      <a:r>
                        <a:rPr lang="en-US" sz="2000" b="1" u="none" strike="noStrike" dirty="0">
                          <a:effectLst/>
                          <a:cs typeface="Kalimati" panose="00000400000000000000" pitchFamily="2"/>
                        </a:rPr>
                        <a:t>351</a:t>
                      </a:r>
                      <a:endParaRPr lang="en-US" sz="2000" b="1" i="0" u="none" strike="noStrike" dirty="0">
                        <a:solidFill>
                          <a:srgbClr val="000000"/>
                        </a:solidFill>
                        <a:effectLst/>
                        <a:latin typeface="Calibri" panose="020F0502020204030204" pitchFamily="34"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lnSpc>
                          <a:spcPct val="100000"/>
                        </a:lnSpc>
                        <a:buNone/>
                      </a:pPr>
                      <a:r>
                        <a:rPr lang="en-US" sz="2000" b="1" u="none" strike="noStrike">
                          <a:effectLst/>
                          <a:cs typeface="Kalimati" panose="00000400000000000000" pitchFamily="2"/>
                        </a:rPr>
                        <a:t> </a:t>
                      </a:r>
                      <a:endParaRPr lang="en-US" sz="2000" b="1" i="0" u="none" strike="noStrike">
                        <a:solidFill>
                          <a:srgbClr val="000000"/>
                        </a:solidFill>
                        <a:effectLst/>
                        <a:latin typeface="Calibri" panose="020F0502020204030204" pitchFamily="34"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l" fontAlgn="ctr">
                        <a:lnSpc>
                          <a:spcPct val="100000"/>
                        </a:lnSpc>
                        <a:buNone/>
                      </a:pPr>
                      <a:r>
                        <a:rPr lang="ne-NP" sz="2000" b="1" u="none" strike="noStrike" dirty="0">
                          <a:effectLst/>
                          <a:cs typeface="Kalimati" panose="00000400000000000000" pitchFamily="2"/>
                        </a:rPr>
                        <a:t>विद्युत् उत्पादन,प्रसारण तथा वितरण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047014963"/>
                  </a:ext>
                </a:extLst>
              </a:tr>
              <a:tr h="319570">
                <a:tc>
                  <a:txBody>
                    <a:bodyPr/>
                    <a:lstStyle/>
                    <a:p>
                      <a:pPr algn="ctr" fontAlgn="ctr">
                        <a:lnSpc>
                          <a:spcPct val="100000"/>
                        </a:lnSpc>
                        <a:buNone/>
                      </a:pPr>
                      <a:r>
                        <a:rPr lang="en-US" sz="2000" b="1" u="none" strike="noStrike" dirty="0">
                          <a:solidFill>
                            <a:srgbClr val="0070C0"/>
                          </a:solidFill>
                          <a:effectLst/>
                          <a:cs typeface="Kalimati" panose="00000400000000000000" pitchFamily="2"/>
                        </a:rPr>
                        <a:t>35</a:t>
                      </a:r>
                      <a:endParaRPr lang="en-US" sz="2000" b="1" i="0" u="none" strike="noStrike" dirty="0">
                        <a:solidFill>
                          <a:srgbClr val="0070C0"/>
                        </a:solidFill>
                        <a:effectLst/>
                        <a:latin typeface="Calibri" panose="020F0502020204030204" pitchFamily="34"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lnSpc>
                          <a:spcPct val="100000"/>
                        </a:lnSpc>
                        <a:buNone/>
                      </a:pPr>
                      <a:r>
                        <a:rPr lang="en-US" sz="2000" b="1" u="none" strike="noStrike" dirty="0">
                          <a:solidFill>
                            <a:srgbClr val="0070C0"/>
                          </a:solidFill>
                          <a:effectLst/>
                          <a:cs typeface="Kalimati" panose="00000400000000000000" pitchFamily="2"/>
                        </a:rPr>
                        <a:t>351</a:t>
                      </a:r>
                      <a:endParaRPr lang="en-US" sz="2000" b="1" i="0" u="none" strike="noStrike" dirty="0">
                        <a:solidFill>
                          <a:srgbClr val="0070C0"/>
                        </a:solidFill>
                        <a:effectLst/>
                        <a:latin typeface="Calibri" panose="020F0502020204030204" pitchFamily="34" charset="0"/>
                        <a:cs typeface="Kalimati" panose="00000400000000000000" pitchFamily="2"/>
                      </a:endParaRPr>
                    </a:p>
                  </a:txBody>
                  <a:tcPr marL="6350" marR="6350" marT="6350" marB="0" anchor="ctr">
                    <a:noFill/>
                  </a:tcPr>
                </a:tc>
                <a:tc>
                  <a:txBody>
                    <a:bodyPr/>
                    <a:lstStyle/>
                    <a:p>
                      <a:pPr algn="ctr" fontAlgn="ctr">
                        <a:lnSpc>
                          <a:spcPct val="100000"/>
                        </a:lnSpc>
                        <a:buNone/>
                      </a:pPr>
                      <a:r>
                        <a:rPr lang="en-US" sz="2000" b="1" u="none" strike="noStrike">
                          <a:solidFill>
                            <a:srgbClr val="0070C0"/>
                          </a:solidFill>
                          <a:effectLst/>
                          <a:cs typeface="Kalimati" panose="00000400000000000000" pitchFamily="2"/>
                        </a:rPr>
                        <a:t>3510</a:t>
                      </a:r>
                      <a:endParaRPr lang="en-US" sz="2000" b="1" i="0" u="none" strike="noStrike">
                        <a:solidFill>
                          <a:srgbClr val="0070C0"/>
                        </a:solidFill>
                        <a:effectLst/>
                        <a:latin typeface="Calibri" panose="020F0502020204030204" pitchFamily="34" charset="0"/>
                        <a:cs typeface="Kalimati" panose="00000400000000000000" pitchFamily="2"/>
                      </a:endParaRPr>
                    </a:p>
                  </a:txBody>
                  <a:tcPr marL="6350" marR="6350" marT="6350" marB="0" anchor="ctr">
                    <a:noFill/>
                  </a:tcPr>
                </a:tc>
                <a:tc>
                  <a:txBody>
                    <a:bodyPr/>
                    <a:lstStyle/>
                    <a:p>
                      <a:pPr algn="l" fontAlgn="ctr">
                        <a:lnSpc>
                          <a:spcPct val="100000"/>
                        </a:lnSpc>
                        <a:buNone/>
                      </a:pPr>
                      <a:r>
                        <a:rPr lang="ne-NP" sz="2000" b="1" u="none" strike="noStrike" dirty="0">
                          <a:solidFill>
                            <a:srgbClr val="0070C0"/>
                          </a:solidFill>
                          <a:effectLst/>
                          <a:cs typeface="Kalimati" panose="00000400000000000000" pitchFamily="2"/>
                        </a:rPr>
                        <a:t>विद्युत् उत्पादन, प्रसारण तथा वितरण  </a:t>
                      </a:r>
                      <a:endParaRPr lang="ne-NP" sz="20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253660929"/>
                  </a:ext>
                </a:extLst>
              </a:tr>
              <a:tr h="634762">
                <a:tc>
                  <a:txBody>
                    <a:bodyPr/>
                    <a:lstStyle/>
                    <a:p>
                      <a:pPr algn="ctr" fontAlgn="ctr">
                        <a:lnSpc>
                          <a:spcPct val="100000"/>
                        </a:lnSpc>
                        <a:buNone/>
                      </a:pPr>
                      <a:r>
                        <a:rPr lang="en-US" sz="2000" b="1" u="none" strike="noStrike">
                          <a:effectLst/>
                          <a:cs typeface="Kalimati" panose="00000400000000000000" pitchFamily="2"/>
                        </a:rPr>
                        <a:t>35</a:t>
                      </a:r>
                      <a:endParaRPr lang="en-US" sz="2000" b="1" i="0" u="none" strike="noStrike">
                        <a:solidFill>
                          <a:srgbClr val="000000"/>
                        </a:solidFill>
                        <a:effectLst/>
                        <a:latin typeface="Calibri" panose="020F0502020204030204" pitchFamily="34"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lnSpc>
                          <a:spcPct val="100000"/>
                        </a:lnSpc>
                        <a:buNone/>
                      </a:pPr>
                      <a:r>
                        <a:rPr lang="en-US" sz="2000" b="1" u="none" strike="noStrike" dirty="0">
                          <a:effectLst/>
                          <a:cs typeface="Kalimati" panose="00000400000000000000" pitchFamily="2"/>
                        </a:rPr>
                        <a:t>352</a:t>
                      </a:r>
                      <a:endParaRPr lang="en-US" sz="2000" b="1" i="0" u="none" strike="noStrike" dirty="0">
                        <a:solidFill>
                          <a:srgbClr val="000000"/>
                        </a:solidFill>
                        <a:effectLst/>
                        <a:latin typeface="Calibri" panose="020F0502020204030204" pitchFamily="34"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lnSpc>
                          <a:spcPct val="100000"/>
                        </a:lnSpc>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Calibri" panose="020F0502020204030204" pitchFamily="34"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l" fontAlgn="ctr">
                        <a:lnSpc>
                          <a:spcPct val="100000"/>
                        </a:lnSpc>
                        <a:buNone/>
                      </a:pPr>
                      <a:r>
                        <a:rPr lang="ne-NP" sz="2000" b="1" u="none" strike="noStrike" dirty="0">
                          <a:effectLst/>
                          <a:cs typeface="Kalimati" panose="00000400000000000000" pitchFamily="2"/>
                        </a:rPr>
                        <a:t>ग्याँसको उत्पादन, मुख्य वितरण प्रणालीद्वारा ग्याँस इन्धनको वितरण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95903389"/>
                  </a:ext>
                </a:extLst>
              </a:tr>
              <a:tr h="634762">
                <a:tc>
                  <a:txBody>
                    <a:bodyPr/>
                    <a:lstStyle/>
                    <a:p>
                      <a:pPr algn="ctr" fontAlgn="ctr">
                        <a:lnSpc>
                          <a:spcPct val="100000"/>
                        </a:lnSpc>
                        <a:buNone/>
                      </a:pPr>
                      <a:r>
                        <a:rPr lang="en-US" sz="2000" b="1" u="none" strike="noStrike">
                          <a:solidFill>
                            <a:srgbClr val="0070C0"/>
                          </a:solidFill>
                          <a:effectLst/>
                          <a:cs typeface="Kalimati" panose="00000400000000000000" pitchFamily="2"/>
                        </a:rPr>
                        <a:t>35</a:t>
                      </a:r>
                      <a:endParaRPr lang="en-US" sz="2000" b="1" i="0" u="none" strike="noStrike">
                        <a:solidFill>
                          <a:srgbClr val="0070C0"/>
                        </a:solidFill>
                        <a:effectLst/>
                        <a:latin typeface="Calibri" panose="020F0502020204030204" pitchFamily="34"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algn="ctr" fontAlgn="ctr">
                        <a:lnSpc>
                          <a:spcPct val="100000"/>
                        </a:lnSpc>
                        <a:buNone/>
                      </a:pPr>
                      <a:r>
                        <a:rPr lang="en-US" sz="2000" b="1" u="none" strike="noStrike">
                          <a:solidFill>
                            <a:srgbClr val="0070C0"/>
                          </a:solidFill>
                          <a:effectLst/>
                          <a:cs typeface="Kalimati" panose="00000400000000000000" pitchFamily="2"/>
                        </a:rPr>
                        <a:t>352</a:t>
                      </a:r>
                      <a:endParaRPr lang="en-US" sz="2000" b="1" i="0" u="none" strike="noStrike">
                        <a:solidFill>
                          <a:srgbClr val="0070C0"/>
                        </a:solidFill>
                        <a:effectLst/>
                        <a:latin typeface="Calibri" panose="020F0502020204030204" pitchFamily="34" charset="0"/>
                        <a:cs typeface="Kalimati" panose="00000400000000000000" pitchFamily="2"/>
                      </a:endParaRPr>
                    </a:p>
                  </a:txBody>
                  <a:tcPr marL="6350" marR="6350" marT="6350" marB="0" anchor="ctr">
                    <a:noFill/>
                  </a:tcPr>
                </a:tc>
                <a:tc>
                  <a:txBody>
                    <a:bodyPr/>
                    <a:lstStyle/>
                    <a:p>
                      <a:pPr algn="ctr" fontAlgn="ctr">
                        <a:lnSpc>
                          <a:spcPct val="100000"/>
                        </a:lnSpc>
                        <a:buNone/>
                      </a:pPr>
                      <a:r>
                        <a:rPr lang="en-US" sz="2000" b="1" u="none" strike="noStrike" dirty="0">
                          <a:solidFill>
                            <a:srgbClr val="0070C0"/>
                          </a:solidFill>
                          <a:effectLst/>
                          <a:cs typeface="Kalimati" panose="00000400000000000000" pitchFamily="2"/>
                        </a:rPr>
                        <a:t>3520</a:t>
                      </a:r>
                      <a:endParaRPr lang="en-US" sz="2000" b="1" i="0" u="none" strike="noStrike" dirty="0">
                        <a:solidFill>
                          <a:srgbClr val="0070C0"/>
                        </a:solidFill>
                        <a:effectLst/>
                        <a:latin typeface="Calibri" panose="020F0502020204030204" pitchFamily="34" charset="0"/>
                        <a:cs typeface="Kalimati" panose="00000400000000000000" pitchFamily="2"/>
                      </a:endParaRPr>
                    </a:p>
                  </a:txBody>
                  <a:tcPr marL="6350" marR="6350" marT="6350" marB="0" anchor="ctr">
                    <a:noFill/>
                  </a:tcPr>
                </a:tc>
                <a:tc>
                  <a:txBody>
                    <a:bodyPr/>
                    <a:lstStyle/>
                    <a:p>
                      <a:pPr algn="l" fontAlgn="ctr">
                        <a:lnSpc>
                          <a:spcPct val="100000"/>
                        </a:lnSpc>
                        <a:buNone/>
                      </a:pPr>
                      <a:r>
                        <a:rPr lang="ne-NP" sz="2000" b="1" u="none" strike="noStrike" dirty="0">
                          <a:solidFill>
                            <a:srgbClr val="0070C0"/>
                          </a:solidFill>
                          <a:effectLst/>
                          <a:cs typeface="Kalimati" panose="00000400000000000000" pitchFamily="2"/>
                        </a:rPr>
                        <a:t>ग्याँसको उत्पादन, मुख्य वितरण प्रणालीद्वारा ग्याँस इन्धनको वितरण </a:t>
                      </a:r>
                      <a:endParaRPr lang="ne-NP" sz="20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19048356"/>
                  </a:ext>
                </a:extLst>
              </a:tr>
              <a:tr h="319570">
                <a:tc>
                  <a:txBody>
                    <a:bodyPr/>
                    <a:lstStyle/>
                    <a:p>
                      <a:pPr algn="ctr" fontAlgn="ctr">
                        <a:lnSpc>
                          <a:spcPct val="100000"/>
                        </a:lnSpc>
                        <a:buNone/>
                      </a:pPr>
                      <a:r>
                        <a:rPr lang="en-US" sz="2000" b="1" u="none" strike="noStrike">
                          <a:effectLst/>
                          <a:cs typeface="Kalimati" panose="00000400000000000000" pitchFamily="2"/>
                        </a:rPr>
                        <a:t>35</a:t>
                      </a:r>
                      <a:endParaRPr lang="en-US" sz="2000" b="1" i="0" u="none" strike="noStrike">
                        <a:solidFill>
                          <a:srgbClr val="000000"/>
                        </a:solidFill>
                        <a:effectLst/>
                        <a:latin typeface="Calibri" panose="020F0502020204030204" pitchFamily="34"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fontAlgn="ctr">
                        <a:lnSpc>
                          <a:spcPct val="100000"/>
                        </a:lnSpc>
                        <a:buNone/>
                      </a:pPr>
                      <a:r>
                        <a:rPr lang="en-US" sz="2000" b="1" u="none" strike="noStrike">
                          <a:effectLst/>
                          <a:cs typeface="Kalimati" panose="00000400000000000000" pitchFamily="2"/>
                        </a:rPr>
                        <a:t>353</a:t>
                      </a:r>
                      <a:endParaRPr lang="en-US" sz="2000" b="1" i="0" u="none" strike="noStrike">
                        <a:solidFill>
                          <a:srgbClr val="000000"/>
                        </a:solidFill>
                        <a:effectLst/>
                        <a:latin typeface="Calibri" panose="020F0502020204030204" pitchFamily="34"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ctr" fontAlgn="ctr">
                        <a:lnSpc>
                          <a:spcPct val="100000"/>
                        </a:lnSpc>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Calibri" panose="020F0502020204030204" pitchFamily="34" charset="0"/>
                        <a:cs typeface="Kalimati" panose="00000400000000000000" pitchFamily="2"/>
                      </a:endParaRPr>
                    </a:p>
                  </a:txBody>
                  <a:tcPr marL="6350" marR="6350" marT="6350" marB="0" anchor="ctr">
                    <a:solidFill>
                      <a:schemeClr val="tx2">
                        <a:lumMod val="20000"/>
                        <a:lumOff val="80000"/>
                      </a:schemeClr>
                    </a:solidFill>
                  </a:tcPr>
                </a:tc>
                <a:tc>
                  <a:txBody>
                    <a:bodyPr/>
                    <a:lstStyle/>
                    <a:p>
                      <a:pPr algn="l" fontAlgn="ctr">
                        <a:lnSpc>
                          <a:spcPct val="100000"/>
                        </a:lnSpc>
                        <a:buNone/>
                      </a:pPr>
                      <a:r>
                        <a:rPr lang="ne-NP" sz="2000" b="1" u="none" strike="noStrike" dirty="0">
                          <a:effectLst/>
                          <a:cs typeface="Kalimati" panose="00000400000000000000" pitchFamily="2"/>
                        </a:rPr>
                        <a:t>बाफ तथा वातानुकूलितको आपूर्ति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219323508"/>
                  </a:ext>
                </a:extLst>
              </a:tr>
              <a:tr h="319570">
                <a:tc>
                  <a:txBody>
                    <a:bodyPr/>
                    <a:lstStyle/>
                    <a:p>
                      <a:pPr algn="ctr" fontAlgn="ctr">
                        <a:lnSpc>
                          <a:spcPct val="100000"/>
                        </a:lnSpc>
                        <a:buNone/>
                      </a:pPr>
                      <a:r>
                        <a:rPr lang="en-US" sz="2000" b="1" u="none" strike="noStrike" dirty="0">
                          <a:solidFill>
                            <a:srgbClr val="0070C0"/>
                          </a:solidFill>
                          <a:effectLst/>
                          <a:cs typeface="Kalimati" panose="00000400000000000000" pitchFamily="2"/>
                        </a:rPr>
                        <a:t>35</a:t>
                      </a:r>
                      <a:endParaRPr lang="en-US" sz="2000" b="1" i="0" u="none" strike="noStrike" dirty="0">
                        <a:solidFill>
                          <a:srgbClr val="0070C0"/>
                        </a:solidFill>
                        <a:effectLst/>
                        <a:latin typeface="Calibri" panose="020F0502020204030204" pitchFamily="34"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algn="ctr" fontAlgn="ctr">
                        <a:lnSpc>
                          <a:spcPct val="100000"/>
                        </a:lnSpc>
                        <a:buNone/>
                      </a:pPr>
                      <a:r>
                        <a:rPr lang="en-US" sz="2000" b="1" u="none" strike="noStrike">
                          <a:solidFill>
                            <a:srgbClr val="0070C0"/>
                          </a:solidFill>
                          <a:effectLst/>
                          <a:cs typeface="Kalimati" panose="00000400000000000000" pitchFamily="2"/>
                        </a:rPr>
                        <a:t>353</a:t>
                      </a:r>
                      <a:endParaRPr lang="en-US" sz="2000" b="1" i="0" u="none" strike="noStrike">
                        <a:solidFill>
                          <a:srgbClr val="0070C0"/>
                        </a:solidFill>
                        <a:effectLst/>
                        <a:latin typeface="Calibri" panose="020F0502020204030204" pitchFamily="34"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algn="ctr" fontAlgn="ctr">
                        <a:lnSpc>
                          <a:spcPct val="100000"/>
                        </a:lnSpc>
                        <a:buNone/>
                      </a:pPr>
                      <a:r>
                        <a:rPr lang="en-US" sz="2000" b="1" u="none" strike="noStrike" dirty="0">
                          <a:solidFill>
                            <a:srgbClr val="0070C0"/>
                          </a:solidFill>
                          <a:effectLst/>
                          <a:cs typeface="Kalimati" panose="00000400000000000000" pitchFamily="2"/>
                        </a:rPr>
                        <a:t>3530</a:t>
                      </a:r>
                      <a:endParaRPr lang="en-US" sz="2000" b="1" i="0" u="none" strike="noStrike" dirty="0">
                        <a:solidFill>
                          <a:srgbClr val="0070C0"/>
                        </a:solidFill>
                        <a:effectLst/>
                        <a:latin typeface="Calibri" panose="020F0502020204030204" pitchFamily="34"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algn="l" fontAlgn="ctr">
                        <a:lnSpc>
                          <a:spcPct val="100000"/>
                        </a:lnSpc>
                        <a:buNone/>
                      </a:pPr>
                      <a:r>
                        <a:rPr lang="ne-NP" sz="2000" b="1" u="none" strike="noStrike" dirty="0">
                          <a:solidFill>
                            <a:srgbClr val="0070C0"/>
                          </a:solidFill>
                          <a:effectLst/>
                          <a:cs typeface="Kalimati" panose="00000400000000000000" pitchFamily="2"/>
                        </a:rPr>
                        <a:t>बाफ तथा वातानुकूलितको आपूर्ति </a:t>
                      </a:r>
                      <a:endParaRPr lang="ne-NP" sz="2000" b="1" i="0" u="none" strike="noStrike" dirty="0">
                        <a:solidFill>
                          <a:srgbClr val="0070C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94386030"/>
                  </a:ext>
                </a:extLst>
              </a:tr>
            </a:tbl>
          </a:graphicData>
        </a:graphic>
      </p:graphicFrame>
      <p:sp>
        <p:nvSpPr>
          <p:cNvPr id="9" name="Title 3">
            <a:extLst>
              <a:ext uri="{FF2B5EF4-FFF2-40B4-BE49-F238E27FC236}">
                <a16:creationId xmlns:a16="http://schemas.microsoft.com/office/drawing/2014/main" id="{2ABBA8E1-3310-BEC1-67A8-61DE44C8AFC6}"/>
              </a:ext>
            </a:extLst>
          </p:cNvPr>
          <p:cNvSpPr>
            <a:spLocks noGrp="1"/>
          </p:cNvSpPr>
          <p:nvPr>
            <p:ph type="title"/>
          </p:nvPr>
        </p:nvSpPr>
        <p:spPr>
          <a:xfrm>
            <a:off x="1396423" y="79375"/>
            <a:ext cx="9679710" cy="1029971"/>
          </a:xfrm>
        </p:spPr>
        <p:txBody>
          <a:bodyPr>
            <a:noAutofit/>
          </a:bodyPr>
          <a:lstStyle/>
          <a:p>
            <a:pPr algn="ctr">
              <a:lnSpc>
                <a:spcPct val="100000"/>
              </a:lnSpc>
              <a:spcBef>
                <a:spcPts val="600"/>
              </a:spcBef>
            </a:pPr>
            <a:r>
              <a:rPr lang="ne-NP" b="1" dirty="0">
                <a:solidFill>
                  <a:schemeClr val="accent1"/>
                </a:solidFill>
              </a:rPr>
              <a:t>मुख्य प्रश्नावलीको खण्ड </a:t>
            </a:r>
            <a:r>
              <a:rPr lang="en-US" b="1" dirty="0">
                <a:solidFill>
                  <a:schemeClr val="accent1"/>
                </a:solidFill>
              </a:rPr>
              <a:t>2 </a:t>
            </a:r>
            <a:br>
              <a:rPr lang="en-US" b="1" dirty="0">
                <a:solidFill>
                  <a:schemeClr val="accent1"/>
                </a:solidFill>
              </a:rPr>
            </a:br>
            <a:r>
              <a:rPr lang="ne-NP" sz="2800" dirty="0"/>
              <a:t>खण्ड </a:t>
            </a:r>
            <a:r>
              <a:rPr lang="en-US" sz="2800" dirty="0"/>
              <a:t>D</a:t>
            </a:r>
            <a:r>
              <a:rPr lang="ne-NP" sz="2800" dirty="0"/>
              <a:t>: विद्युत्, ग्याँस, बाफ तथा वातानुकूलित सेवा </a:t>
            </a:r>
            <a:endParaRPr lang="en-US" sz="2400" dirty="0"/>
          </a:p>
        </p:txBody>
      </p:sp>
    </p:spTree>
    <p:extLst>
      <p:ext uri="{BB962C8B-B14F-4D97-AF65-F5344CB8AC3E}">
        <p14:creationId xmlns:p14="http://schemas.microsoft.com/office/powerpoint/2010/main" val="1005663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67093A-88D5-24B8-BD79-7E8A79D16DC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5539A79-6FAC-B969-3A59-D2F2263FE1F4}"/>
              </a:ext>
            </a:extLst>
          </p:cNvPr>
          <p:cNvSpPr>
            <a:spLocks noGrp="1"/>
          </p:cNvSpPr>
          <p:nvPr>
            <p:ph type="title"/>
          </p:nvPr>
        </p:nvSpPr>
        <p:spPr>
          <a:xfrm>
            <a:off x="0" y="0"/>
            <a:ext cx="12081509" cy="1290162"/>
          </a:xfrm>
        </p:spPr>
        <p:txBody>
          <a:bodyPr>
            <a:normAutofit/>
          </a:bodyPr>
          <a:lstStyle/>
          <a:p>
            <a:pPr algn="ctr">
              <a:lnSpc>
                <a:spcPct val="100000"/>
              </a:lnSpc>
              <a:spcBef>
                <a:spcPts val="600"/>
              </a:spcBef>
            </a:pPr>
            <a:r>
              <a:rPr lang="ne-NP" b="1" dirty="0">
                <a:solidFill>
                  <a:schemeClr val="accent1"/>
                </a:solidFill>
              </a:rPr>
              <a:t>मुख्य प्रश्नावलीको खण्ड </a:t>
            </a:r>
            <a:r>
              <a:rPr lang="en-US" b="1" dirty="0">
                <a:solidFill>
                  <a:schemeClr val="accent1"/>
                </a:solidFill>
              </a:rPr>
              <a:t>2 </a:t>
            </a:r>
            <a:br>
              <a:rPr lang="en-US" b="1" dirty="0">
                <a:solidFill>
                  <a:schemeClr val="accent1"/>
                </a:solidFill>
              </a:rPr>
            </a:br>
            <a:r>
              <a:rPr lang="ne-NP" sz="2200" dirty="0"/>
              <a:t>खण्ड </a:t>
            </a:r>
            <a:r>
              <a:rPr lang="en-US" sz="2200" dirty="0"/>
              <a:t>E</a:t>
            </a:r>
            <a:r>
              <a:rPr lang="ne-NP" sz="2200" dirty="0"/>
              <a:t>: पानीको आपूर्ति, ढलनिकास, फोहर व्यवस्थापन र उपचारात्मक क्रियाकलापहरू</a:t>
            </a:r>
            <a:endParaRPr lang="en-US" dirty="0"/>
          </a:p>
        </p:txBody>
      </p:sp>
      <p:sp>
        <p:nvSpPr>
          <p:cNvPr id="2" name="Footer Placeholder 1">
            <a:extLst>
              <a:ext uri="{FF2B5EF4-FFF2-40B4-BE49-F238E27FC236}">
                <a16:creationId xmlns:a16="http://schemas.microsoft.com/office/drawing/2014/main" id="{44B13891-900C-3E79-AB4C-1259E3617B57}"/>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20CA53BF-2913-5A0E-2305-9222D36E4F6B}"/>
              </a:ext>
            </a:extLst>
          </p:cNvPr>
          <p:cNvSpPr>
            <a:spLocks noGrp="1"/>
          </p:cNvSpPr>
          <p:nvPr>
            <p:ph type="sldNum" sz="quarter" idx="12"/>
          </p:nvPr>
        </p:nvSpPr>
        <p:spPr/>
        <p:txBody>
          <a:bodyPr/>
          <a:lstStyle/>
          <a:p>
            <a:fld id="{3981A1E7-FBCC-4BE9-B724-D2D87968AACE}" type="slidenum">
              <a:rPr lang="en-US" smtClean="0"/>
              <a:t>31</a:t>
            </a:fld>
            <a:endParaRPr lang="en-US"/>
          </a:p>
        </p:txBody>
      </p:sp>
      <p:sp>
        <p:nvSpPr>
          <p:cNvPr id="7" name="TextBox 6">
            <a:extLst>
              <a:ext uri="{FF2B5EF4-FFF2-40B4-BE49-F238E27FC236}">
                <a16:creationId xmlns:a16="http://schemas.microsoft.com/office/drawing/2014/main" id="{CB735122-1C80-79DC-BC29-ADE718B6522C}"/>
              </a:ext>
            </a:extLst>
          </p:cNvPr>
          <p:cNvSpPr txBox="1"/>
          <p:nvPr/>
        </p:nvSpPr>
        <p:spPr>
          <a:xfrm>
            <a:off x="106305" y="1450182"/>
            <a:ext cx="5757285" cy="4770537"/>
          </a:xfrm>
          <a:prstGeom prst="rect">
            <a:avLst/>
          </a:prstGeom>
          <a:noFill/>
        </p:spPr>
        <p:txBody>
          <a:bodyPr wrap="square">
            <a:spAutoFit/>
          </a:bodyPr>
          <a:lstStyle/>
          <a:p>
            <a:pPr marL="91440" indent="0">
              <a:spcBef>
                <a:spcPts val="1200"/>
              </a:spcBef>
              <a:buNone/>
            </a:pPr>
            <a:r>
              <a:rPr lang="ne-NP" sz="2400" b="1" dirty="0">
                <a:cs typeface="Kalimati" panose="00000400000000000000" pitchFamily="2"/>
              </a:rPr>
              <a:t>यस खण्डमा निम्न आर्थिक क्रियाकलापहरु समावेश गरिन्छ: </a:t>
            </a:r>
            <a:endParaRPr lang="en-US" sz="2400" b="1" dirty="0">
              <a:cs typeface="Kalimati" panose="00000400000000000000" pitchFamily="2"/>
            </a:endParaRPr>
          </a:p>
          <a:p>
            <a:pPr marL="91440" lvl="1" indent="-457200" algn="just">
              <a:spcBef>
                <a:spcPts val="1200"/>
              </a:spcBef>
              <a:buFont typeface="+mj-lt"/>
              <a:buAutoNum type="arabicPeriod"/>
            </a:pPr>
            <a:r>
              <a:rPr lang="ne-NP" sz="2400" dirty="0">
                <a:cs typeface="Kalimati" panose="00000400000000000000" pitchFamily="2"/>
              </a:rPr>
              <a:t>पिउने पानीको संकलन, प्रशोधन र वितरणस ढल प्रणालीको सञ्चालन र फोहोर पानी (Waste Water)को उपचार</a:t>
            </a:r>
            <a:r>
              <a:rPr lang="en-US" sz="2400" dirty="0">
                <a:cs typeface="Kalimati" panose="00000400000000000000" pitchFamily="2"/>
              </a:rPr>
              <a:t>:</a:t>
            </a:r>
            <a:r>
              <a:rPr lang="ne-NP" sz="2400" dirty="0">
                <a:cs typeface="Kalimati" panose="00000400000000000000" pitchFamily="2"/>
              </a:rPr>
              <a:t> </a:t>
            </a:r>
            <a:endParaRPr lang="en-US" sz="2400" dirty="0">
              <a:cs typeface="Kalimati" panose="00000400000000000000" pitchFamily="2"/>
            </a:endParaRPr>
          </a:p>
          <a:p>
            <a:pPr marL="91440" lvl="1" indent="-457200" algn="just">
              <a:spcBef>
                <a:spcPts val="1200"/>
              </a:spcBef>
              <a:buFont typeface="+mj-lt"/>
              <a:buAutoNum type="arabicPeriod"/>
            </a:pPr>
            <a:r>
              <a:rPr lang="ne-NP" sz="2400" dirty="0">
                <a:cs typeface="Kalimati" panose="00000400000000000000" pitchFamily="2"/>
              </a:rPr>
              <a:t>ठोस वा तरल, औद्योगिक वा घरायसी फोहोर संकलन, ढुवानी र विसर्जन</a:t>
            </a:r>
            <a:r>
              <a:rPr lang="en-US" sz="2400" dirty="0">
                <a:cs typeface="Kalimati" panose="00000400000000000000" pitchFamily="2"/>
              </a:rPr>
              <a:t>; </a:t>
            </a:r>
            <a:endParaRPr lang="ne-NP" sz="2400" dirty="0">
              <a:cs typeface="Kalimati" panose="00000400000000000000" pitchFamily="2"/>
            </a:endParaRPr>
          </a:p>
          <a:p>
            <a:pPr marL="91440" lvl="1" indent="-457200" algn="just">
              <a:spcBef>
                <a:spcPts val="1200"/>
              </a:spcBef>
              <a:buFont typeface="+mj-lt"/>
              <a:buAutoNum type="arabicPeriod"/>
            </a:pPr>
            <a:r>
              <a:rPr lang="ne-NP" sz="2400" dirty="0">
                <a:cs typeface="Kalimati" panose="00000400000000000000" pitchFamily="2"/>
              </a:rPr>
              <a:t>प्रदूषित माटो, सतहको पानी वा जमिनमुनिको पानी सफा गर्ने र वातावरणीय प्रदूषण हटाउने कार्य र </a:t>
            </a:r>
          </a:p>
          <a:p>
            <a:pPr marL="91440" lvl="1" indent="-457200" algn="just">
              <a:spcBef>
                <a:spcPts val="1200"/>
              </a:spcBef>
              <a:buFont typeface="+mj-lt"/>
              <a:buAutoNum type="arabicPeriod"/>
            </a:pPr>
            <a:r>
              <a:rPr lang="ne-NP" sz="2400" dirty="0">
                <a:cs typeface="Kalimati" panose="00000400000000000000" pitchFamily="2"/>
              </a:rPr>
              <a:t>पुन</a:t>
            </a:r>
            <a:r>
              <a:rPr lang="en-US" sz="2400" dirty="0">
                <a:cs typeface="Kalimati" panose="00000400000000000000" pitchFamily="2"/>
              </a:rPr>
              <a:t>:</a:t>
            </a:r>
            <a:r>
              <a:rPr lang="ne-NP" sz="2400" dirty="0">
                <a:cs typeface="Kalimati" panose="00000400000000000000" pitchFamily="2"/>
              </a:rPr>
              <a:t> प्रयोगसम्बन्धी क्रियाकलापहरु</a:t>
            </a:r>
          </a:p>
        </p:txBody>
      </p:sp>
      <p:pic>
        <p:nvPicPr>
          <p:cNvPr id="8" name="Picture 7">
            <a:extLst>
              <a:ext uri="{FF2B5EF4-FFF2-40B4-BE49-F238E27FC236}">
                <a16:creationId xmlns:a16="http://schemas.microsoft.com/office/drawing/2014/main" id="{0CED8ED8-1A07-8E29-0439-6A374700A490}"/>
              </a:ext>
            </a:extLst>
          </p:cNvPr>
          <p:cNvPicPr>
            <a:picLocks noChangeAspect="1"/>
          </p:cNvPicPr>
          <p:nvPr/>
        </p:nvPicPr>
        <p:blipFill>
          <a:blip r:embed="rId2"/>
          <a:srcRect t="13947" r="59728" b="4512"/>
          <a:stretch>
            <a:fillRect/>
          </a:stretch>
        </p:blipFill>
        <p:spPr>
          <a:xfrm>
            <a:off x="5778462" y="1102123"/>
            <a:ext cx="3206769" cy="3647598"/>
          </a:xfrm>
          <a:prstGeom prst="rect">
            <a:avLst/>
          </a:prstGeom>
        </p:spPr>
      </p:pic>
      <p:pic>
        <p:nvPicPr>
          <p:cNvPr id="9" name="Picture 8">
            <a:extLst>
              <a:ext uri="{FF2B5EF4-FFF2-40B4-BE49-F238E27FC236}">
                <a16:creationId xmlns:a16="http://schemas.microsoft.com/office/drawing/2014/main" id="{0F3DC09B-158A-FB37-7DE0-25BFAE0E1BC3}"/>
              </a:ext>
            </a:extLst>
          </p:cNvPr>
          <p:cNvPicPr>
            <a:picLocks noChangeAspect="1"/>
          </p:cNvPicPr>
          <p:nvPr/>
        </p:nvPicPr>
        <p:blipFill>
          <a:blip r:embed="rId2"/>
          <a:srcRect l="59728" t="13106" b="5353"/>
          <a:stretch>
            <a:fillRect/>
          </a:stretch>
        </p:blipFill>
        <p:spPr>
          <a:xfrm>
            <a:off x="8985231" y="1072992"/>
            <a:ext cx="3206769" cy="3647598"/>
          </a:xfrm>
          <a:prstGeom prst="rect">
            <a:avLst/>
          </a:prstGeom>
        </p:spPr>
      </p:pic>
      <p:sp>
        <p:nvSpPr>
          <p:cNvPr id="5" name="TextBox 4">
            <a:extLst>
              <a:ext uri="{FF2B5EF4-FFF2-40B4-BE49-F238E27FC236}">
                <a16:creationId xmlns:a16="http://schemas.microsoft.com/office/drawing/2014/main" id="{E061E9DB-9ADC-6232-3AF5-AD5C0D7ABDC4}"/>
              </a:ext>
            </a:extLst>
          </p:cNvPr>
          <p:cNvSpPr txBox="1"/>
          <p:nvPr/>
        </p:nvSpPr>
        <p:spPr>
          <a:xfrm>
            <a:off x="1083138" y="6148322"/>
            <a:ext cx="10092689" cy="473206"/>
          </a:xfrm>
          <a:prstGeom prst="rect">
            <a:avLst/>
          </a:prstGeom>
          <a:solidFill>
            <a:schemeClr val="accent2">
              <a:lumMod val="20000"/>
              <a:lumOff val="80000"/>
            </a:schemeClr>
          </a:solidFill>
        </p:spPr>
        <p:txBody>
          <a:bodyPr wrap="square">
            <a:spAutoFit/>
          </a:bodyPr>
          <a:lstStyle/>
          <a:p>
            <a:pPr marL="114300" lvl="2" algn="ctr">
              <a:lnSpc>
                <a:spcPct val="150000"/>
              </a:lnSpc>
              <a:buNone/>
            </a:pPr>
            <a:r>
              <a:rPr lang="ne-NP" b="1" i="1" dirty="0">
                <a:solidFill>
                  <a:srgbClr val="0070C0"/>
                </a:solidFill>
                <a:cs typeface="Kalimati" panose="00000400000000000000" pitchFamily="2"/>
              </a:rPr>
              <a:t>विस्तृत विवरणको लागि NSIC सक्षिप्त पुस्तिकाको पेज ५3 देखि </a:t>
            </a:r>
            <a:r>
              <a:rPr lang="en-US" b="1" i="1" dirty="0">
                <a:solidFill>
                  <a:srgbClr val="0070C0"/>
                </a:solidFill>
                <a:cs typeface="Kalimati" panose="00000400000000000000" pitchFamily="2"/>
              </a:rPr>
              <a:t> </a:t>
            </a:r>
            <a:r>
              <a:rPr lang="ne-NP" b="1" i="1" dirty="0">
                <a:solidFill>
                  <a:srgbClr val="0070C0"/>
                </a:solidFill>
                <a:cs typeface="Kalimati" panose="00000400000000000000" pitchFamily="2"/>
              </a:rPr>
              <a:t>55 अध्ययन गर्नुहोस्| </a:t>
            </a:r>
            <a:endParaRPr lang="en-US" b="1" i="1" dirty="0">
              <a:solidFill>
                <a:srgbClr val="0070C0"/>
              </a:solidFill>
              <a:cs typeface="Kalimati" panose="00000400000000000000" pitchFamily="2"/>
            </a:endParaRPr>
          </a:p>
        </p:txBody>
      </p:sp>
    </p:spTree>
    <p:extLst>
      <p:ext uri="{BB962C8B-B14F-4D97-AF65-F5344CB8AC3E}">
        <p14:creationId xmlns:p14="http://schemas.microsoft.com/office/powerpoint/2010/main" val="25862392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BDC673A-EE10-477B-E2DD-1C6A9D142CDA}"/>
              </a:ext>
            </a:extLst>
          </p:cNvPr>
          <p:cNvSpPr>
            <a:spLocks noGrp="1"/>
          </p:cNvSpPr>
          <p:nvPr>
            <p:ph type="ftr" sz="quarter" idx="11"/>
          </p:nvPr>
        </p:nvSpPr>
        <p:spPr/>
        <p:txBody>
          <a:bodyPr/>
          <a:lstStyle/>
          <a:p>
            <a:r>
              <a:rPr lang="ne-NP"/>
              <a:t>“अर्थतन्त्र मापनको लागि आर्थिक गणना”</a:t>
            </a:r>
            <a:endParaRPr lang="en-US" dirty="0"/>
          </a:p>
        </p:txBody>
      </p:sp>
      <p:sp>
        <p:nvSpPr>
          <p:cNvPr id="5" name="Slide Number Placeholder 4">
            <a:extLst>
              <a:ext uri="{FF2B5EF4-FFF2-40B4-BE49-F238E27FC236}">
                <a16:creationId xmlns:a16="http://schemas.microsoft.com/office/drawing/2014/main" id="{CFEE80C2-1C3A-CDAC-B340-821584DC3701}"/>
              </a:ext>
            </a:extLst>
          </p:cNvPr>
          <p:cNvSpPr>
            <a:spLocks noGrp="1"/>
          </p:cNvSpPr>
          <p:nvPr>
            <p:ph type="sldNum" sz="quarter" idx="12"/>
          </p:nvPr>
        </p:nvSpPr>
        <p:spPr/>
        <p:txBody>
          <a:bodyPr/>
          <a:lstStyle/>
          <a:p>
            <a:fld id="{3981A1E7-FBCC-4BE9-B724-D2D87968AACE}" type="slidenum">
              <a:rPr lang="en-US" smtClean="0"/>
              <a:pPr/>
              <a:t>32</a:t>
            </a:fld>
            <a:endParaRPr lang="en-US" dirty="0">
              <a:latin typeface="Fontasy Himali" panose="04020500000000000000" pitchFamily="82" charset="0"/>
            </a:endParaRPr>
          </a:p>
        </p:txBody>
      </p:sp>
      <p:graphicFrame>
        <p:nvGraphicFramePr>
          <p:cNvPr id="6" name="Table 5">
            <a:extLst>
              <a:ext uri="{FF2B5EF4-FFF2-40B4-BE49-F238E27FC236}">
                <a16:creationId xmlns:a16="http://schemas.microsoft.com/office/drawing/2014/main" id="{88F37A38-2C10-B92D-23E2-3446353F5197}"/>
              </a:ext>
            </a:extLst>
          </p:cNvPr>
          <p:cNvGraphicFramePr>
            <a:graphicFrameLocks noGrp="1"/>
          </p:cNvGraphicFramePr>
          <p:nvPr>
            <p:extLst>
              <p:ext uri="{D42A27DB-BD31-4B8C-83A1-F6EECF244321}">
                <p14:modId xmlns:p14="http://schemas.microsoft.com/office/powerpoint/2010/main" val="3736405044"/>
              </p:ext>
            </p:extLst>
          </p:nvPr>
        </p:nvGraphicFramePr>
        <p:xfrm>
          <a:off x="110491" y="1051146"/>
          <a:ext cx="11971018" cy="5066999"/>
        </p:xfrm>
        <a:graphic>
          <a:graphicData uri="http://schemas.openxmlformats.org/drawingml/2006/table">
            <a:tbl>
              <a:tblPr>
                <a:effectLst/>
                <a:tableStyleId>{5C22544A-7EE6-4342-B048-85BDC9FD1C3A}</a:tableStyleId>
              </a:tblPr>
              <a:tblGrid>
                <a:gridCol w="960135">
                  <a:extLst>
                    <a:ext uri="{9D8B030D-6E8A-4147-A177-3AD203B41FA5}">
                      <a16:colId xmlns:a16="http://schemas.microsoft.com/office/drawing/2014/main" val="1029170879"/>
                    </a:ext>
                  </a:extLst>
                </a:gridCol>
                <a:gridCol w="700099">
                  <a:extLst>
                    <a:ext uri="{9D8B030D-6E8A-4147-A177-3AD203B41FA5}">
                      <a16:colId xmlns:a16="http://schemas.microsoft.com/office/drawing/2014/main" val="78783035"/>
                    </a:ext>
                  </a:extLst>
                </a:gridCol>
                <a:gridCol w="613420">
                  <a:extLst>
                    <a:ext uri="{9D8B030D-6E8A-4147-A177-3AD203B41FA5}">
                      <a16:colId xmlns:a16="http://schemas.microsoft.com/office/drawing/2014/main" val="714616909"/>
                    </a:ext>
                  </a:extLst>
                </a:gridCol>
                <a:gridCol w="9697364">
                  <a:extLst>
                    <a:ext uri="{9D8B030D-6E8A-4147-A177-3AD203B41FA5}">
                      <a16:colId xmlns:a16="http://schemas.microsoft.com/office/drawing/2014/main" val="2753477946"/>
                    </a:ext>
                  </a:extLst>
                </a:gridCol>
              </a:tblGrid>
              <a:tr h="314742">
                <a:tc>
                  <a:txBody>
                    <a:bodyPr/>
                    <a:lstStyle/>
                    <a:p>
                      <a:pPr marL="0" algn="ctr" defTabSz="914400" rtl="0" eaLnBrk="1" fontAlgn="b" latinLnBrk="0" hangingPunct="1">
                        <a:lnSpc>
                          <a:spcPct val="150000"/>
                        </a:lnSpc>
                        <a:buNone/>
                      </a:pPr>
                      <a:r>
                        <a:rPr lang="ne-NP" sz="1800" b="1" u="none" strike="noStrike" kern="1200" dirty="0">
                          <a:solidFill>
                            <a:schemeClr val="dk1"/>
                          </a:solidFill>
                          <a:effectLst/>
                          <a:latin typeface="+mn-lt"/>
                          <a:ea typeface="+mn-ea"/>
                          <a:cs typeface="Kalimati" panose="00000400000000000000" pitchFamily="2"/>
                        </a:rPr>
                        <a:t>डिभिजन </a:t>
                      </a:r>
                    </a:p>
                  </a:txBody>
                  <a:tcPr marL="6350" marR="6350" marT="6350" marB="0" anchor="b">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marL="0" algn="ctr" defTabSz="914400" rtl="0" eaLnBrk="1" fontAlgn="b" latinLnBrk="0" hangingPunct="1">
                        <a:lnSpc>
                          <a:spcPct val="150000"/>
                        </a:lnSpc>
                        <a:buNone/>
                      </a:pPr>
                      <a:r>
                        <a:rPr lang="ne-NP" sz="1800" b="1" u="none" strike="noStrike" kern="1200" dirty="0">
                          <a:solidFill>
                            <a:schemeClr val="dk1"/>
                          </a:solidFill>
                          <a:effectLst/>
                          <a:latin typeface="+mn-lt"/>
                          <a:ea typeface="+mn-ea"/>
                          <a:cs typeface="Kalimati" panose="00000400000000000000" pitchFamily="2"/>
                        </a:rPr>
                        <a:t>समुह </a:t>
                      </a:r>
                    </a:p>
                  </a:txBody>
                  <a:tcPr marL="6350" marR="6350" marT="635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marL="0" algn="ctr" defTabSz="914400" rtl="0" eaLnBrk="1" fontAlgn="b" latinLnBrk="0" hangingPunct="1">
                        <a:lnSpc>
                          <a:spcPct val="150000"/>
                        </a:lnSpc>
                        <a:buNone/>
                      </a:pPr>
                      <a:r>
                        <a:rPr lang="ne-NP" sz="1800" b="1" u="none" strike="noStrike" kern="1200" dirty="0">
                          <a:solidFill>
                            <a:schemeClr val="dk1"/>
                          </a:solidFill>
                          <a:effectLst/>
                          <a:latin typeface="+mn-lt"/>
                          <a:ea typeface="+mn-ea"/>
                          <a:cs typeface="Kalimati" panose="00000400000000000000" pitchFamily="2"/>
                        </a:rPr>
                        <a:t>बर्ग </a:t>
                      </a:r>
                    </a:p>
                  </a:txBody>
                  <a:tcPr marL="6350" marR="6350" marT="6350" marB="0" anchor="b">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lumMod val="20000"/>
                        <a:lumOff val="80000"/>
                      </a:schemeClr>
                    </a:solidFill>
                  </a:tcPr>
                </a:tc>
                <a:tc>
                  <a:txBody>
                    <a:bodyPr/>
                    <a:lstStyle/>
                    <a:p>
                      <a:pPr marL="0" algn="l" defTabSz="914400" rtl="0" eaLnBrk="1" fontAlgn="b" latinLnBrk="0" hangingPunct="1">
                        <a:lnSpc>
                          <a:spcPct val="150000"/>
                        </a:lnSpc>
                        <a:buNone/>
                      </a:pPr>
                      <a:r>
                        <a:rPr lang="ne-NP" sz="1800" b="1" u="none" strike="noStrike" kern="1200" dirty="0">
                          <a:solidFill>
                            <a:schemeClr val="dk1"/>
                          </a:solidFill>
                          <a:effectLst/>
                          <a:latin typeface="+mn-lt"/>
                          <a:ea typeface="+mn-ea"/>
                          <a:cs typeface="Kalimati" panose="00000400000000000000" pitchFamily="2"/>
                        </a:rPr>
                        <a:t>आर्थिक क्रियाकलाप </a:t>
                      </a:r>
                    </a:p>
                  </a:txBody>
                  <a:tcPr marL="6350" marR="6350" marT="6350" marB="0" anchor="b">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2688197605"/>
                  </a:ext>
                </a:extLst>
              </a:tr>
              <a:tr h="472194">
                <a:tc>
                  <a:txBody>
                    <a:bodyPr/>
                    <a:lstStyle/>
                    <a:p>
                      <a:pPr marL="0" algn="ctr" defTabSz="914400" rtl="0" eaLnBrk="1" fontAlgn="b" latinLnBrk="0" hangingPunct="1">
                        <a:lnSpc>
                          <a:spcPct val="150000"/>
                        </a:lnSpc>
                        <a:buNone/>
                      </a:pPr>
                      <a:r>
                        <a:rPr lang="en-US" sz="2000" b="1" u="none" strike="noStrike" kern="1200" dirty="0">
                          <a:solidFill>
                            <a:schemeClr val="dk1"/>
                          </a:solidFill>
                          <a:effectLst/>
                          <a:latin typeface="+mn-lt"/>
                          <a:ea typeface="+mn-ea"/>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b" latinLnBrk="0" hangingPunct="1">
                        <a:lnSpc>
                          <a:spcPct val="150000"/>
                        </a:lnSpc>
                        <a:buNone/>
                      </a:pPr>
                      <a:r>
                        <a:rPr lang="en-US" sz="2000" b="1" u="none" strike="noStrike" kern="1200" dirty="0">
                          <a:solidFill>
                            <a:schemeClr val="dk1"/>
                          </a:solidFill>
                          <a:effectLst/>
                          <a:latin typeface="+mn-lt"/>
                          <a:ea typeface="+mn-ea"/>
                          <a:cs typeface="Kalimati" panose="00000400000000000000" pitchFamily="2"/>
                        </a:rPr>
                        <a:t> </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b" latinLnBrk="0" hangingPunct="1">
                        <a:lnSpc>
                          <a:spcPct val="150000"/>
                        </a:lnSpc>
                        <a:buNone/>
                      </a:pPr>
                      <a:r>
                        <a:rPr lang="en-US" sz="2000" b="1" u="none" strike="noStrike" kern="1200" dirty="0">
                          <a:solidFill>
                            <a:srgbClr val="0070C0"/>
                          </a:solidFill>
                          <a:effectLst/>
                          <a:latin typeface="+mn-lt"/>
                          <a:ea typeface="+mn-ea"/>
                          <a:cs typeface="Kalimati" panose="00000400000000000000" pitchFamily="2"/>
                        </a:rPr>
                        <a:t> </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l" defTabSz="914400" rtl="0" eaLnBrk="1" fontAlgn="b" latinLnBrk="0" hangingPunct="1">
                        <a:lnSpc>
                          <a:spcPct val="150000"/>
                        </a:lnSpc>
                        <a:buNone/>
                      </a:pPr>
                      <a:r>
                        <a:rPr lang="ne-NP" sz="2400" b="1" u="none" strike="noStrike" kern="1200" dirty="0">
                          <a:solidFill>
                            <a:schemeClr val="dk1"/>
                          </a:solidFill>
                          <a:effectLst/>
                          <a:latin typeface="+mn-lt"/>
                          <a:ea typeface="+mn-ea"/>
                          <a:cs typeface="Kalimati" panose="00000400000000000000" pitchFamily="2"/>
                        </a:rPr>
                        <a:t>पानीको आपूर्ति, ढलनिकास, फोहर व्यवस्थापन र उपचारात्मक क्रियाकलापहरू</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97673612"/>
                  </a:ext>
                </a:extLst>
              </a:tr>
              <a:tr h="417815">
                <a:tc>
                  <a:txBody>
                    <a:bodyPr/>
                    <a:lstStyle/>
                    <a:p>
                      <a:pPr marL="0" algn="ctr" defTabSz="914400" rtl="0" eaLnBrk="1" fontAlgn="b" latinLnBrk="0" hangingPunct="1">
                        <a:lnSpc>
                          <a:spcPct val="150000"/>
                        </a:lnSpc>
                        <a:buNone/>
                      </a:pPr>
                      <a:r>
                        <a:rPr lang="en-US" sz="2000" b="0" u="none" strike="noStrike" kern="1200" dirty="0">
                          <a:solidFill>
                            <a:schemeClr val="dk1"/>
                          </a:solidFill>
                          <a:effectLst/>
                          <a:latin typeface="+mn-lt"/>
                          <a:ea typeface="+mn-ea"/>
                          <a:cs typeface="Kalimati" panose="00000400000000000000" pitchFamily="2"/>
                        </a:rPr>
                        <a:t>36</a:t>
                      </a: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b" latinLnBrk="0" hangingPunct="1">
                        <a:lnSpc>
                          <a:spcPct val="150000"/>
                        </a:lnSpc>
                        <a:buNone/>
                      </a:pPr>
                      <a:r>
                        <a:rPr lang="en-US" sz="2000" b="0" u="none" strike="noStrike" kern="1200" dirty="0">
                          <a:solidFill>
                            <a:schemeClr val="dk1"/>
                          </a:solidFill>
                          <a:effectLst/>
                          <a:latin typeface="+mn-lt"/>
                          <a:ea typeface="+mn-ea"/>
                          <a:cs typeface="Kalimati" panose="00000400000000000000" pitchFamily="2"/>
                        </a:rPr>
                        <a:t> </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b" latinLnBrk="0" hangingPunct="1">
                        <a:lnSpc>
                          <a:spcPct val="150000"/>
                        </a:lnSpc>
                        <a:buNone/>
                      </a:pPr>
                      <a:r>
                        <a:rPr lang="en-US" sz="2000" b="0" u="none" strike="noStrike" kern="1200" dirty="0">
                          <a:solidFill>
                            <a:srgbClr val="0070C0"/>
                          </a:solidFill>
                          <a:effectLst/>
                          <a:latin typeface="+mn-lt"/>
                          <a:ea typeface="+mn-ea"/>
                          <a:cs typeface="Kalimati" panose="00000400000000000000" pitchFamily="2"/>
                        </a:rPr>
                        <a:t> </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l" defTabSz="914400" rtl="0" eaLnBrk="1" fontAlgn="b" latinLnBrk="0" hangingPunct="1">
                        <a:lnSpc>
                          <a:spcPct val="150000"/>
                        </a:lnSpc>
                        <a:buNone/>
                      </a:pPr>
                      <a:r>
                        <a:rPr lang="ne-NP" sz="2400" b="0" u="none" strike="noStrike" kern="1200" dirty="0">
                          <a:solidFill>
                            <a:schemeClr val="dk1"/>
                          </a:solidFill>
                          <a:effectLst/>
                          <a:latin typeface="+mn-lt"/>
                          <a:ea typeface="+mn-ea"/>
                          <a:cs typeface="Kalimati" panose="00000400000000000000" pitchFamily="2"/>
                        </a:rPr>
                        <a:t>पानीको सङ्कलन, शुद्धीकरण तथा आपूर्ति </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2217122"/>
                  </a:ext>
                </a:extLst>
              </a:tr>
              <a:tr h="417815">
                <a:tc>
                  <a:txBody>
                    <a:bodyPr/>
                    <a:lstStyle/>
                    <a:p>
                      <a:pPr marL="0" algn="ctr" defTabSz="914400" rtl="0" eaLnBrk="1" fontAlgn="b" latinLnBrk="0" hangingPunct="1">
                        <a:lnSpc>
                          <a:spcPct val="150000"/>
                        </a:lnSpc>
                        <a:buNone/>
                      </a:pPr>
                      <a:r>
                        <a:rPr lang="en-US" sz="2000" b="1" u="none" strike="noStrike" kern="1200" dirty="0">
                          <a:solidFill>
                            <a:schemeClr val="dk1"/>
                          </a:solidFill>
                          <a:effectLst/>
                          <a:latin typeface="+mn-lt"/>
                          <a:ea typeface="+mn-ea"/>
                          <a:cs typeface="Kalimati" panose="00000400000000000000" pitchFamily="2"/>
                        </a:rPr>
                        <a:t>36</a:t>
                      </a: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0" algn="ctr" defTabSz="914400" rtl="0" eaLnBrk="1" fontAlgn="b" latinLnBrk="0" hangingPunct="1">
                        <a:lnSpc>
                          <a:spcPct val="150000"/>
                        </a:lnSpc>
                        <a:buNone/>
                      </a:pPr>
                      <a:r>
                        <a:rPr lang="en-US" sz="2000" b="1" u="none" strike="noStrike" kern="1200" dirty="0">
                          <a:solidFill>
                            <a:schemeClr val="dk1"/>
                          </a:solidFill>
                          <a:effectLst/>
                          <a:latin typeface="+mn-lt"/>
                          <a:ea typeface="+mn-ea"/>
                          <a:cs typeface="Kalimati" panose="00000400000000000000" pitchFamily="2"/>
                        </a:rPr>
                        <a:t>360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0" algn="ctr" defTabSz="914400" rtl="0" eaLnBrk="1" fontAlgn="b" latinLnBrk="0" hangingPunct="1">
                        <a:lnSpc>
                          <a:spcPct val="150000"/>
                        </a:lnSpc>
                        <a:buNone/>
                      </a:pPr>
                      <a:r>
                        <a:rPr lang="en-US" sz="2000" b="1" u="none" strike="noStrike" kern="1200" dirty="0">
                          <a:solidFill>
                            <a:srgbClr val="0070C0"/>
                          </a:solidFill>
                          <a:effectLst/>
                          <a:latin typeface="+mn-lt"/>
                          <a:ea typeface="+mn-ea"/>
                          <a:cs typeface="Kalimati" panose="00000400000000000000" pitchFamily="2"/>
                        </a:rPr>
                        <a:t> </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0" algn="l" defTabSz="914400" rtl="0" eaLnBrk="1" fontAlgn="b" latinLnBrk="0" hangingPunct="1">
                        <a:lnSpc>
                          <a:spcPct val="150000"/>
                        </a:lnSpc>
                        <a:buNone/>
                      </a:pPr>
                      <a:r>
                        <a:rPr lang="ne-NP" sz="2400" b="1" u="none" strike="noStrike" kern="1200" dirty="0">
                          <a:solidFill>
                            <a:schemeClr val="dk1"/>
                          </a:solidFill>
                          <a:effectLst/>
                          <a:latin typeface="+mn-lt"/>
                          <a:ea typeface="+mn-ea"/>
                          <a:cs typeface="Kalimati" panose="00000400000000000000" pitchFamily="2"/>
                        </a:rPr>
                        <a:t>पानीको सङ्कलन, शुद्धीकरण तथा आपूर्ति </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3108066303"/>
                  </a:ext>
                </a:extLst>
              </a:tr>
              <a:tr h="417815">
                <a:tc>
                  <a:txBody>
                    <a:bodyPr/>
                    <a:lstStyle/>
                    <a:p>
                      <a:pPr marL="0" algn="ctr" defTabSz="914400" rtl="0" eaLnBrk="1" fontAlgn="b" latinLnBrk="0" hangingPunct="1">
                        <a:lnSpc>
                          <a:spcPct val="150000"/>
                        </a:lnSpc>
                        <a:buNone/>
                      </a:pPr>
                      <a:r>
                        <a:rPr lang="en-US" sz="2000" b="0" u="none" strike="noStrike" kern="1200" dirty="0">
                          <a:solidFill>
                            <a:schemeClr val="dk1"/>
                          </a:solidFill>
                          <a:effectLst/>
                          <a:latin typeface="+mn-lt"/>
                          <a:ea typeface="+mn-ea"/>
                          <a:cs typeface="Kalimati" panose="00000400000000000000" pitchFamily="2"/>
                        </a:rPr>
                        <a:t>36</a:t>
                      </a: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b" latinLnBrk="0" hangingPunct="1">
                        <a:lnSpc>
                          <a:spcPct val="150000"/>
                        </a:lnSpc>
                        <a:buNone/>
                      </a:pPr>
                      <a:r>
                        <a:rPr lang="en-US" sz="2000" b="0" u="none" strike="noStrike" kern="1200" dirty="0">
                          <a:solidFill>
                            <a:schemeClr val="dk1"/>
                          </a:solidFill>
                          <a:effectLst/>
                          <a:latin typeface="+mn-lt"/>
                          <a:ea typeface="+mn-ea"/>
                          <a:cs typeface="Kalimati" panose="00000400000000000000" pitchFamily="2"/>
                        </a:rPr>
                        <a:t>360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b" latinLnBrk="0" hangingPunct="1">
                        <a:lnSpc>
                          <a:spcPct val="150000"/>
                        </a:lnSpc>
                        <a:buNone/>
                      </a:pPr>
                      <a:r>
                        <a:rPr lang="en-US" sz="2000" b="0" u="none" strike="noStrike" kern="1200" dirty="0">
                          <a:solidFill>
                            <a:srgbClr val="0070C0"/>
                          </a:solidFill>
                          <a:effectLst/>
                          <a:latin typeface="+mn-lt"/>
                          <a:ea typeface="+mn-ea"/>
                          <a:cs typeface="Kalimati" panose="00000400000000000000" pitchFamily="2"/>
                        </a:rPr>
                        <a:t>3600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l" defTabSz="914400" rtl="0" eaLnBrk="1" fontAlgn="b" latinLnBrk="0" hangingPunct="1">
                        <a:lnSpc>
                          <a:spcPct val="150000"/>
                        </a:lnSpc>
                        <a:buNone/>
                      </a:pPr>
                      <a:r>
                        <a:rPr lang="ne-NP" sz="2400" b="0" u="none" strike="noStrike" kern="1200" dirty="0">
                          <a:solidFill>
                            <a:schemeClr val="dk1"/>
                          </a:solidFill>
                          <a:effectLst/>
                          <a:latin typeface="+mn-lt"/>
                          <a:ea typeface="+mn-ea"/>
                          <a:cs typeface="Kalimati" panose="00000400000000000000" pitchFamily="2"/>
                        </a:rPr>
                        <a:t>पानीको सङ्कलन, शुद्धीकरण तथा आपूर्ति </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98428874"/>
                  </a:ext>
                </a:extLst>
              </a:tr>
              <a:tr h="417815">
                <a:tc>
                  <a:txBody>
                    <a:bodyPr/>
                    <a:lstStyle/>
                    <a:p>
                      <a:pPr marL="0" algn="ctr" defTabSz="914400" rtl="0" eaLnBrk="1" fontAlgn="b" latinLnBrk="0" hangingPunct="1">
                        <a:lnSpc>
                          <a:spcPct val="150000"/>
                        </a:lnSpc>
                        <a:buNone/>
                      </a:pPr>
                      <a:r>
                        <a:rPr lang="en-US" sz="2000" b="0" u="none" strike="noStrike" kern="1200">
                          <a:solidFill>
                            <a:schemeClr val="dk1"/>
                          </a:solidFill>
                          <a:effectLst/>
                          <a:latin typeface="+mn-lt"/>
                          <a:ea typeface="+mn-ea"/>
                          <a:cs typeface="Kalimati" panose="00000400000000000000" pitchFamily="2"/>
                        </a:rPr>
                        <a:t>37</a:t>
                      </a: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b" latinLnBrk="0" hangingPunct="1">
                        <a:lnSpc>
                          <a:spcPct val="150000"/>
                        </a:lnSpc>
                        <a:buNone/>
                      </a:pPr>
                      <a:r>
                        <a:rPr lang="en-US" sz="2000" b="0" u="none" strike="noStrike" kern="1200" dirty="0">
                          <a:solidFill>
                            <a:schemeClr val="dk1"/>
                          </a:solidFill>
                          <a:effectLst/>
                          <a:latin typeface="+mn-lt"/>
                          <a:ea typeface="+mn-ea"/>
                          <a:cs typeface="Kalimati" panose="00000400000000000000" pitchFamily="2"/>
                        </a:rPr>
                        <a:t> </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b" latinLnBrk="0" hangingPunct="1">
                        <a:lnSpc>
                          <a:spcPct val="150000"/>
                        </a:lnSpc>
                        <a:buNone/>
                      </a:pPr>
                      <a:r>
                        <a:rPr lang="en-US" sz="2000" b="0" u="none" strike="noStrike" kern="1200" dirty="0">
                          <a:solidFill>
                            <a:srgbClr val="0070C0"/>
                          </a:solidFill>
                          <a:effectLst/>
                          <a:latin typeface="+mn-lt"/>
                          <a:ea typeface="+mn-ea"/>
                          <a:cs typeface="Kalimati" panose="00000400000000000000" pitchFamily="2"/>
                        </a:rPr>
                        <a:t> </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l" defTabSz="914400" rtl="0" eaLnBrk="1" fontAlgn="b" latinLnBrk="0" hangingPunct="1">
                        <a:lnSpc>
                          <a:spcPct val="150000"/>
                        </a:lnSpc>
                        <a:buNone/>
                      </a:pPr>
                      <a:r>
                        <a:rPr lang="ne-NP" sz="2400" b="0" u="none" strike="noStrike" kern="1200" dirty="0">
                          <a:solidFill>
                            <a:schemeClr val="dk1"/>
                          </a:solidFill>
                          <a:effectLst/>
                          <a:latin typeface="+mn-lt"/>
                          <a:ea typeface="+mn-ea"/>
                          <a:cs typeface="Kalimati" panose="00000400000000000000" pitchFamily="2"/>
                        </a:rPr>
                        <a:t>ढलनिकास</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534419686"/>
                  </a:ext>
                </a:extLst>
              </a:tr>
              <a:tr h="417815">
                <a:tc>
                  <a:txBody>
                    <a:bodyPr/>
                    <a:lstStyle/>
                    <a:p>
                      <a:pPr marL="0" algn="ctr" defTabSz="914400" rtl="0" eaLnBrk="1" fontAlgn="b" latinLnBrk="0" hangingPunct="1">
                        <a:lnSpc>
                          <a:spcPct val="150000"/>
                        </a:lnSpc>
                        <a:buNone/>
                      </a:pPr>
                      <a:r>
                        <a:rPr lang="en-US" sz="2000" b="1" u="none" strike="noStrike" kern="1200">
                          <a:solidFill>
                            <a:schemeClr val="dk1"/>
                          </a:solidFill>
                          <a:effectLst/>
                          <a:latin typeface="+mn-lt"/>
                          <a:ea typeface="+mn-ea"/>
                          <a:cs typeface="Kalimati" panose="00000400000000000000" pitchFamily="2"/>
                        </a:rPr>
                        <a:t>37</a:t>
                      </a: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0" algn="ctr" defTabSz="914400" rtl="0" eaLnBrk="1" fontAlgn="b" latinLnBrk="0" hangingPunct="1">
                        <a:lnSpc>
                          <a:spcPct val="150000"/>
                        </a:lnSpc>
                        <a:buNone/>
                      </a:pPr>
                      <a:r>
                        <a:rPr lang="en-US" sz="2000" b="1" u="none" strike="noStrike" kern="1200" dirty="0">
                          <a:solidFill>
                            <a:schemeClr val="dk1"/>
                          </a:solidFill>
                          <a:effectLst/>
                          <a:latin typeface="+mn-lt"/>
                          <a:ea typeface="+mn-ea"/>
                          <a:cs typeface="Kalimati" panose="00000400000000000000" pitchFamily="2"/>
                        </a:rPr>
                        <a:t>370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0" algn="ctr" defTabSz="914400" rtl="0" eaLnBrk="1" fontAlgn="b" latinLnBrk="0" hangingPunct="1">
                        <a:lnSpc>
                          <a:spcPct val="150000"/>
                        </a:lnSpc>
                        <a:buNone/>
                      </a:pPr>
                      <a:r>
                        <a:rPr lang="en-US" sz="2000" b="1" u="none" strike="noStrike" kern="1200" dirty="0">
                          <a:solidFill>
                            <a:srgbClr val="0070C0"/>
                          </a:solidFill>
                          <a:effectLst/>
                          <a:latin typeface="+mn-lt"/>
                          <a:ea typeface="+mn-ea"/>
                          <a:cs typeface="Kalimati" panose="00000400000000000000" pitchFamily="2"/>
                        </a:rPr>
                        <a:t> </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c>
                  <a:txBody>
                    <a:bodyPr/>
                    <a:lstStyle/>
                    <a:p>
                      <a:pPr marL="0" algn="l" defTabSz="914400" rtl="0" eaLnBrk="1" fontAlgn="b" latinLnBrk="0" hangingPunct="1">
                        <a:lnSpc>
                          <a:spcPct val="150000"/>
                        </a:lnSpc>
                        <a:buNone/>
                      </a:pPr>
                      <a:r>
                        <a:rPr lang="ne-NP" sz="2400" b="1" u="none" strike="noStrike" kern="1200" dirty="0">
                          <a:solidFill>
                            <a:schemeClr val="dk1"/>
                          </a:solidFill>
                          <a:effectLst/>
                          <a:latin typeface="+mn-lt"/>
                          <a:ea typeface="+mn-ea"/>
                          <a:cs typeface="Kalimati" panose="00000400000000000000" pitchFamily="2"/>
                        </a:rPr>
                        <a:t>ढलनिकास </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2653244134"/>
                  </a:ext>
                </a:extLst>
              </a:tr>
              <a:tr h="417815">
                <a:tc>
                  <a:txBody>
                    <a:bodyPr/>
                    <a:lstStyle/>
                    <a:p>
                      <a:pPr marL="0" algn="ctr" defTabSz="914400" rtl="0" eaLnBrk="1" fontAlgn="b" latinLnBrk="0" hangingPunct="1">
                        <a:lnSpc>
                          <a:spcPct val="150000"/>
                        </a:lnSpc>
                        <a:buNone/>
                      </a:pPr>
                      <a:r>
                        <a:rPr lang="en-US" sz="2000" b="0" u="none" strike="noStrike" kern="1200" dirty="0">
                          <a:solidFill>
                            <a:schemeClr val="dk1"/>
                          </a:solidFill>
                          <a:effectLst/>
                          <a:latin typeface="+mn-lt"/>
                          <a:ea typeface="+mn-ea"/>
                          <a:cs typeface="Kalimati" panose="00000400000000000000" pitchFamily="2"/>
                        </a:rPr>
                        <a:t>37</a:t>
                      </a: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b" latinLnBrk="0" hangingPunct="1">
                        <a:lnSpc>
                          <a:spcPct val="150000"/>
                        </a:lnSpc>
                        <a:buNone/>
                      </a:pPr>
                      <a:r>
                        <a:rPr lang="en-US" sz="2000" b="0" u="none" strike="noStrike" kern="1200" dirty="0">
                          <a:solidFill>
                            <a:schemeClr val="dk1"/>
                          </a:solidFill>
                          <a:effectLst/>
                          <a:latin typeface="+mn-lt"/>
                          <a:ea typeface="+mn-ea"/>
                          <a:cs typeface="Kalimati" panose="00000400000000000000" pitchFamily="2"/>
                        </a:rPr>
                        <a:t>370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914400" rtl="0" eaLnBrk="1" fontAlgn="b" latinLnBrk="0" hangingPunct="1">
                        <a:lnSpc>
                          <a:spcPct val="150000"/>
                        </a:lnSpc>
                        <a:buNone/>
                      </a:pPr>
                      <a:r>
                        <a:rPr lang="en-US" sz="2000" b="0" u="none" strike="noStrike" kern="1200" dirty="0">
                          <a:solidFill>
                            <a:srgbClr val="0070C0"/>
                          </a:solidFill>
                          <a:effectLst/>
                          <a:latin typeface="+mn-lt"/>
                          <a:ea typeface="+mn-ea"/>
                          <a:cs typeface="Kalimati" panose="00000400000000000000" pitchFamily="2"/>
                        </a:rPr>
                        <a:t>3700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l" defTabSz="914400" rtl="0" eaLnBrk="1" fontAlgn="b" latinLnBrk="0" hangingPunct="1">
                        <a:lnSpc>
                          <a:spcPct val="150000"/>
                        </a:lnSpc>
                        <a:buNone/>
                      </a:pPr>
                      <a:r>
                        <a:rPr lang="ne-NP" sz="2400" b="0" u="none" strike="noStrike" kern="1200" dirty="0">
                          <a:solidFill>
                            <a:schemeClr val="dk1"/>
                          </a:solidFill>
                          <a:effectLst/>
                          <a:latin typeface="+mn-lt"/>
                          <a:ea typeface="+mn-ea"/>
                          <a:cs typeface="Kalimati" panose="00000400000000000000" pitchFamily="2"/>
                        </a:rPr>
                        <a:t>ढलनिकास </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85692585"/>
                  </a:ext>
                </a:extLst>
              </a:tr>
              <a:tr h="764239">
                <a:tc>
                  <a:txBody>
                    <a:bodyPr/>
                    <a:lstStyle/>
                    <a:p>
                      <a:pPr marL="0" algn="ctr" defTabSz="914400" rtl="0" eaLnBrk="1" fontAlgn="b" latinLnBrk="0" hangingPunct="1">
                        <a:lnSpc>
                          <a:spcPct val="150000"/>
                        </a:lnSpc>
                        <a:buNone/>
                      </a:pPr>
                      <a:r>
                        <a:rPr lang="en-US" sz="2000" b="0" u="none" strike="noStrike" kern="1200">
                          <a:solidFill>
                            <a:schemeClr val="dk1"/>
                          </a:solidFill>
                          <a:effectLst/>
                          <a:latin typeface="+mn-lt"/>
                          <a:ea typeface="+mn-ea"/>
                          <a:cs typeface="Kalimati" panose="00000400000000000000" pitchFamily="2"/>
                        </a:rPr>
                        <a:t> </a:t>
                      </a: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lnSpc>
                          <a:spcPct val="150000"/>
                        </a:lnSpc>
                        <a:buNone/>
                      </a:pPr>
                      <a:r>
                        <a:rPr lang="en-US" sz="2000" b="0" u="none" strike="noStrike" kern="1200" dirty="0">
                          <a:solidFill>
                            <a:schemeClr val="dk1"/>
                          </a:solidFill>
                          <a:effectLst/>
                          <a:latin typeface="+mn-lt"/>
                          <a:ea typeface="+mn-ea"/>
                          <a:cs typeface="Kalimati" panose="00000400000000000000" pitchFamily="2"/>
                        </a:rPr>
                        <a:t> </a:t>
                      </a:r>
                    </a:p>
                  </a:txBody>
                  <a:tcPr marL="6350" marR="6350" marT="635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lnSpc>
                          <a:spcPct val="150000"/>
                        </a:lnSpc>
                        <a:buNone/>
                      </a:pPr>
                      <a:r>
                        <a:rPr lang="en-US" sz="2000" b="0" u="none" strike="noStrike" kern="1200" dirty="0">
                          <a:solidFill>
                            <a:srgbClr val="0070C0"/>
                          </a:solidFill>
                          <a:effectLst/>
                          <a:latin typeface="+mn-lt"/>
                          <a:ea typeface="+mn-ea"/>
                          <a:cs typeface="Kalimati" panose="00000400000000000000" pitchFamily="2"/>
                        </a:rPr>
                        <a:t> </a:t>
                      </a:r>
                    </a:p>
                  </a:txBody>
                  <a:tcPr marL="6350" marR="6350" marT="635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fontAlgn="b" latinLnBrk="0" hangingPunct="1">
                        <a:lnSpc>
                          <a:spcPct val="150000"/>
                        </a:lnSpc>
                        <a:buNone/>
                      </a:pPr>
                      <a:r>
                        <a:rPr lang="ne-NP" sz="2400" b="1" u="none" strike="noStrike" kern="1200" dirty="0">
                          <a:solidFill>
                            <a:srgbClr val="0070C0"/>
                          </a:solidFill>
                          <a:effectLst/>
                          <a:latin typeface="+mn-lt"/>
                          <a:ea typeface="+mn-ea"/>
                          <a:cs typeface="Kalimati" panose="00000400000000000000" pitchFamily="2"/>
                        </a:rPr>
                        <a:t>फोहरमैला सङ्कलन, प्रशोधन र विसर्जन गर्ने क्रियाकलापहरू, सामग्रीको पुनः प्राप्ति </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60867654"/>
                  </a:ext>
                </a:extLst>
              </a:tr>
            </a:tbl>
          </a:graphicData>
        </a:graphic>
      </p:graphicFrame>
      <p:sp>
        <p:nvSpPr>
          <p:cNvPr id="10" name="Title 3">
            <a:extLst>
              <a:ext uri="{FF2B5EF4-FFF2-40B4-BE49-F238E27FC236}">
                <a16:creationId xmlns:a16="http://schemas.microsoft.com/office/drawing/2014/main" id="{1C4FBCE8-A755-A73E-67ED-B1FC78FE6784}"/>
              </a:ext>
            </a:extLst>
          </p:cNvPr>
          <p:cNvSpPr>
            <a:spLocks noGrp="1"/>
          </p:cNvSpPr>
          <p:nvPr>
            <p:ph type="title"/>
          </p:nvPr>
        </p:nvSpPr>
        <p:spPr>
          <a:xfrm>
            <a:off x="0" y="0"/>
            <a:ext cx="12081509" cy="1290162"/>
          </a:xfrm>
        </p:spPr>
        <p:txBody>
          <a:bodyPr>
            <a:normAutofit/>
          </a:bodyPr>
          <a:lstStyle/>
          <a:p>
            <a:pPr algn="ctr">
              <a:lnSpc>
                <a:spcPct val="100000"/>
              </a:lnSpc>
              <a:spcBef>
                <a:spcPts val="600"/>
              </a:spcBef>
            </a:pPr>
            <a:r>
              <a:rPr lang="ne-NP" b="1" dirty="0">
                <a:solidFill>
                  <a:schemeClr val="accent1"/>
                </a:solidFill>
              </a:rPr>
              <a:t>मुख्य प्रश्नावलीको खण्ड </a:t>
            </a:r>
            <a:r>
              <a:rPr lang="en-US" b="1" dirty="0">
                <a:solidFill>
                  <a:schemeClr val="accent1"/>
                </a:solidFill>
              </a:rPr>
              <a:t>2 </a:t>
            </a:r>
            <a:br>
              <a:rPr lang="en-US" b="1" dirty="0">
                <a:solidFill>
                  <a:schemeClr val="accent1"/>
                </a:solidFill>
              </a:rPr>
            </a:br>
            <a:r>
              <a:rPr lang="ne-NP" sz="2200" dirty="0"/>
              <a:t>खण्ड </a:t>
            </a:r>
            <a:r>
              <a:rPr lang="en-US" sz="2200" dirty="0"/>
              <a:t>E</a:t>
            </a:r>
            <a:r>
              <a:rPr lang="ne-NP" sz="2200" dirty="0"/>
              <a:t>: पानीको आपूर्ति, ढलनिकास, फोहर व्यवस्थापन र उपचारात्मक क्रियाकलापहरू</a:t>
            </a:r>
            <a:endParaRPr lang="en-US" dirty="0"/>
          </a:p>
        </p:txBody>
      </p:sp>
    </p:spTree>
    <p:extLst>
      <p:ext uri="{BB962C8B-B14F-4D97-AF65-F5344CB8AC3E}">
        <p14:creationId xmlns:p14="http://schemas.microsoft.com/office/powerpoint/2010/main" val="1004336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061807-21BF-8191-91B3-884358BFD0FE}"/>
            </a:ext>
          </a:extLst>
        </p:cNvPr>
        <p:cNvGrpSpPr/>
        <p:nvPr/>
      </p:nvGrpSpPr>
      <p:grpSpPr>
        <a:xfrm>
          <a:off x="0" y="0"/>
          <a:ext cx="0" cy="0"/>
          <a:chOff x="0" y="0"/>
          <a:chExt cx="0" cy="0"/>
        </a:xfrm>
      </p:grpSpPr>
      <p:sp>
        <p:nvSpPr>
          <p:cNvPr id="7" name="Content Placeholder 6">
            <a:extLst>
              <a:ext uri="{FF2B5EF4-FFF2-40B4-BE49-F238E27FC236}">
                <a16:creationId xmlns:a16="http://schemas.microsoft.com/office/drawing/2014/main" id="{3E1DB3A4-34F6-5886-AD59-20F3A336A8C2}"/>
              </a:ext>
            </a:extLst>
          </p:cNvPr>
          <p:cNvSpPr>
            <a:spLocks noGrp="1"/>
          </p:cNvSpPr>
          <p:nvPr>
            <p:ph idx="1"/>
          </p:nvPr>
        </p:nvSpPr>
        <p:spPr>
          <a:xfrm>
            <a:off x="0" y="1074420"/>
            <a:ext cx="7749540" cy="5281930"/>
          </a:xfrm>
        </p:spPr>
        <p:txBody>
          <a:bodyPr>
            <a:normAutofit fontScale="85000" lnSpcReduction="10000"/>
          </a:bodyPr>
          <a:lstStyle/>
          <a:p>
            <a:pPr marL="91440" indent="0">
              <a:spcBef>
                <a:spcPts val="1200"/>
              </a:spcBef>
              <a:buNone/>
            </a:pPr>
            <a:r>
              <a:rPr lang="ne-NP" sz="2600" b="1" dirty="0"/>
              <a:t>यस खण्डमा निम्न आर्थिक क्रियाकलापहरु समावेश गरिन्छ: </a:t>
            </a:r>
            <a:endParaRPr lang="en-US" sz="2600" b="1" dirty="0"/>
          </a:p>
          <a:p>
            <a:pPr marL="457200" indent="-457200" algn="just">
              <a:lnSpc>
                <a:spcPct val="150000"/>
              </a:lnSpc>
              <a:buFont typeface="Wingdings" panose="05000000000000000000" pitchFamily="2" charset="2"/>
              <a:buChar char="Ø"/>
            </a:pPr>
            <a:r>
              <a:rPr lang="ne-NP" sz="2600" dirty="0"/>
              <a:t>सिभिल इन्जिनियरिङ र भवनका लागि सामान्य तथा विशेष निर्माणसम्बन्धी क्रियाकलापहरू (आवासीय भवन, कार्यालय भवन, भण्डारण तथा अन्य सार्वजनिक भवन र अत्यावश्यक सेवा दिने भवन (युटिलिटी भवन), फार्म भवनहरू आदिको निर्माण; </a:t>
            </a:r>
            <a:endParaRPr lang="en-US" sz="2600" dirty="0"/>
          </a:p>
          <a:p>
            <a:pPr marL="457200" indent="-457200" algn="just">
              <a:lnSpc>
                <a:spcPct val="150000"/>
              </a:lnSpc>
              <a:buFont typeface="Wingdings" panose="05000000000000000000" pitchFamily="2" charset="2"/>
              <a:buChar char="Ø"/>
            </a:pPr>
            <a:r>
              <a:rPr lang="ne-NP" sz="2600" dirty="0"/>
              <a:t>मोटर गुड्ने बाटो, सडक, पुल, सुरुङ, रेलमार्ग, हवाईमैदान, तथा अन्य जल आयोजनाहरू, सिँचाइ प्राणाली, ढलनिकास प्रणाली, औद्योगिक सुविधाहरू, पाइप लाइन तथा विद्युत् प्रसारण लाइन, खेलकुद सुविधाहरू आदिका निर्माण कार्यहरू) समावेश गरिन्छ</a:t>
            </a:r>
          </a:p>
        </p:txBody>
      </p:sp>
      <p:sp>
        <p:nvSpPr>
          <p:cNvPr id="2" name="Footer Placeholder 1">
            <a:extLst>
              <a:ext uri="{FF2B5EF4-FFF2-40B4-BE49-F238E27FC236}">
                <a16:creationId xmlns:a16="http://schemas.microsoft.com/office/drawing/2014/main" id="{EAA03539-DF0A-240E-2E7E-4D010C7E594F}"/>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EED6264E-C512-9571-7002-B4300AA5A079}"/>
              </a:ext>
            </a:extLst>
          </p:cNvPr>
          <p:cNvSpPr>
            <a:spLocks noGrp="1"/>
          </p:cNvSpPr>
          <p:nvPr>
            <p:ph type="sldNum" sz="quarter" idx="12"/>
          </p:nvPr>
        </p:nvSpPr>
        <p:spPr/>
        <p:txBody>
          <a:bodyPr/>
          <a:lstStyle/>
          <a:p>
            <a:fld id="{3981A1E7-FBCC-4BE9-B724-D2D87968AACE}" type="slidenum">
              <a:rPr lang="en-US" smtClean="0"/>
              <a:t>33</a:t>
            </a:fld>
            <a:endParaRPr lang="en-US"/>
          </a:p>
        </p:txBody>
      </p:sp>
      <p:sp>
        <p:nvSpPr>
          <p:cNvPr id="8" name="Title 3">
            <a:extLst>
              <a:ext uri="{FF2B5EF4-FFF2-40B4-BE49-F238E27FC236}">
                <a16:creationId xmlns:a16="http://schemas.microsoft.com/office/drawing/2014/main" id="{599B1861-C73F-89D6-5556-C03A2CD03691}"/>
              </a:ext>
            </a:extLst>
          </p:cNvPr>
          <p:cNvSpPr txBox="1">
            <a:spLocks/>
          </p:cNvSpPr>
          <p:nvPr/>
        </p:nvSpPr>
        <p:spPr>
          <a:xfrm>
            <a:off x="1256145" y="242889"/>
            <a:ext cx="9679710" cy="6521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Kalimati" panose="00000400000000000000" pitchFamily="2"/>
              </a:defRPr>
            </a:lvl1pPr>
          </a:lstStyle>
          <a:p>
            <a:pPr algn="ctr">
              <a:lnSpc>
                <a:spcPct val="100000"/>
              </a:lnSpc>
            </a:pPr>
            <a:r>
              <a:rPr lang="ne-NP" b="1" dirty="0">
                <a:solidFill>
                  <a:schemeClr val="accent1"/>
                </a:solidFill>
              </a:rPr>
              <a:t>मुख्य प्रश्नावलीको खण्ड </a:t>
            </a:r>
            <a:r>
              <a:rPr lang="en-US" b="1" dirty="0">
                <a:solidFill>
                  <a:schemeClr val="accent1"/>
                </a:solidFill>
              </a:rPr>
              <a:t>2 </a:t>
            </a:r>
            <a:r>
              <a:rPr lang="en-US" sz="2800" b="1" dirty="0">
                <a:solidFill>
                  <a:schemeClr val="accent1"/>
                </a:solidFill>
              </a:rPr>
              <a:t/>
            </a:r>
            <a:br>
              <a:rPr lang="en-US" sz="2800" b="1" dirty="0">
                <a:solidFill>
                  <a:schemeClr val="accent1"/>
                </a:solidFill>
              </a:rPr>
            </a:br>
            <a:r>
              <a:rPr lang="ne-NP" sz="2800" dirty="0"/>
              <a:t>खण्ड </a:t>
            </a:r>
            <a:r>
              <a:rPr lang="en-US" sz="2800" dirty="0"/>
              <a:t>F</a:t>
            </a:r>
            <a:r>
              <a:rPr lang="ne-NP" sz="2800" dirty="0"/>
              <a:t> :निर्माण </a:t>
            </a:r>
            <a:endParaRPr lang="en-US" sz="2800" dirty="0"/>
          </a:p>
        </p:txBody>
      </p:sp>
      <p:sp>
        <p:nvSpPr>
          <p:cNvPr id="4" name="TextBox 3">
            <a:extLst>
              <a:ext uri="{FF2B5EF4-FFF2-40B4-BE49-F238E27FC236}">
                <a16:creationId xmlns:a16="http://schemas.microsoft.com/office/drawing/2014/main" id="{BCFE5C69-84C4-B8A4-830F-1BC11C59733C}"/>
              </a:ext>
            </a:extLst>
          </p:cNvPr>
          <p:cNvSpPr txBox="1"/>
          <p:nvPr/>
        </p:nvSpPr>
        <p:spPr>
          <a:xfrm>
            <a:off x="838200" y="6275327"/>
            <a:ext cx="9679710" cy="473206"/>
          </a:xfrm>
          <a:prstGeom prst="rect">
            <a:avLst/>
          </a:prstGeom>
          <a:solidFill>
            <a:schemeClr val="accent2">
              <a:lumMod val="20000"/>
              <a:lumOff val="80000"/>
            </a:schemeClr>
          </a:solidFill>
        </p:spPr>
        <p:txBody>
          <a:bodyPr wrap="square">
            <a:spAutoFit/>
          </a:bodyPr>
          <a:lstStyle/>
          <a:p>
            <a:pPr marL="114300" lvl="2" algn="ctr">
              <a:lnSpc>
                <a:spcPct val="150000"/>
              </a:lnSpc>
              <a:buNone/>
            </a:pPr>
            <a:r>
              <a:rPr lang="ne-NP" b="1" i="1" dirty="0">
                <a:solidFill>
                  <a:srgbClr val="0070C0"/>
                </a:solidFill>
                <a:cs typeface="Kalimati" panose="00000400000000000000" pitchFamily="2"/>
              </a:rPr>
              <a:t>विस्तृत विवरणको लागि NSIC सक्षिप्त पुस्तिकाको पेज  ५५ देखि </a:t>
            </a:r>
            <a:r>
              <a:rPr lang="en-US" b="1" i="1" dirty="0">
                <a:solidFill>
                  <a:srgbClr val="0070C0"/>
                </a:solidFill>
                <a:cs typeface="Kalimati" panose="00000400000000000000" pitchFamily="2"/>
              </a:rPr>
              <a:t> </a:t>
            </a:r>
            <a:r>
              <a:rPr lang="ne-NP" b="1" i="1" dirty="0">
                <a:solidFill>
                  <a:srgbClr val="0070C0"/>
                </a:solidFill>
                <a:cs typeface="Kalimati" panose="00000400000000000000" pitchFamily="2"/>
              </a:rPr>
              <a:t>५८  अध्ययन गर्नुहोस्| </a:t>
            </a:r>
            <a:endParaRPr lang="en-US" b="1" i="1" dirty="0">
              <a:solidFill>
                <a:srgbClr val="0070C0"/>
              </a:solidFill>
              <a:cs typeface="Kalimati" panose="00000400000000000000" pitchFamily="2"/>
            </a:endParaRPr>
          </a:p>
        </p:txBody>
      </p:sp>
      <p:pic>
        <p:nvPicPr>
          <p:cNvPr id="9" name="Picture 8">
            <a:extLst>
              <a:ext uri="{FF2B5EF4-FFF2-40B4-BE49-F238E27FC236}">
                <a16:creationId xmlns:a16="http://schemas.microsoft.com/office/drawing/2014/main" id="{B985B64F-212E-E7D9-3D84-624BCF9D4F54}"/>
              </a:ext>
            </a:extLst>
          </p:cNvPr>
          <p:cNvPicPr>
            <a:picLocks noChangeAspect="1"/>
          </p:cNvPicPr>
          <p:nvPr/>
        </p:nvPicPr>
        <p:blipFill>
          <a:blip r:embed="rId2"/>
          <a:stretch>
            <a:fillRect/>
          </a:stretch>
        </p:blipFill>
        <p:spPr>
          <a:xfrm>
            <a:off x="7749540" y="976058"/>
            <a:ext cx="4442460" cy="2390865"/>
          </a:xfrm>
          <a:prstGeom prst="rect">
            <a:avLst/>
          </a:prstGeom>
        </p:spPr>
      </p:pic>
      <p:pic>
        <p:nvPicPr>
          <p:cNvPr id="12" name="Picture 11">
            <a:extLst>
              <a:ext uri="{FF2B5EF4-FFF2-40B4-BE49-F238E27FC236}">
                <a16:creationId xmlns:a16="http://schemas.microsoft.com/office/drawing/2014/main" id="{D5C3BAC7-DD7B-3338-74B5-D187A67655E0}"/>
              </a:ext>
            </a:extLst>
          </p:cNvPr>
          <p:cNvPicPr>
            <a:picLocks noChangeAspect="1"/>
          </p:cNvPicPr>
          <p:nvPr/>
        </p:nvPicPr>
        <p:blipFill>
          <a:blip r:embed="rId3"/>
          <a:stretch>
            <a:fillRect/>
          </a:stretch>
        </p:blipFill>
        <p:spPr>
          <a:xfrm>
            <a:off x="7749540" y="3491078"/>
            <a:ext cx="4442460" cy="2448130"/>
          </a:xfrm>
          <a:prstGeom prst="rect">
            <a:avLst/>
          </a:prstGeom>
        </p:spPr>
      </p:pic>
    </p:spTree>
    <p:extLst>
      <p:ext uri="{BB962C8B-B14F-4D97-AF65-F5344CB8AC3E}">
        <p14:creationId xmlns:p14="http://schemas.microsoft.com/office/powerpoint/2010/main" val="36237049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74EDFF-FDF0-9F0E-1D69-0A26A545E78A}"/>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0659C1E1-6E38-7C2E-8FF7-A29C4F286805}"/>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45209DB9-495C-F247-81B3-64375A7BC0F4}"/>
              </a:ext>
            </a:extLst>
          </p:cNvPr>
          <p:cNvSpPr>
            <a:spLocks noGrp="1"/>
          </p:cNvSpPr>
          <p:nvPr>
            <p:ph type="sldNum" sz="quarter" idx="12"/>
          </p:nvPr>
        </p:nvSpPr>
        <p:spPr/>
        <p:txBody>
          <a:bodyPr/>
          <a:lstStyle/>
          <a:p>
            <a:fld id="{3981A1E7-FBCC-4BE9-B724-D2D87968AACE}" type="slidenum">
              <a:rPr lang="en-US" smtClean="0"/>
              <a:t>34</a:t>
            </a:fld>
            <a:endParaRPr lang="en-US"/>
          </a:p>
        </p:txBody>
      </p:sp>
      <p:sp>
        <p:nvSpPr>
          <p:cNvPr id="8" name="Title 3">
            <a:extLst>
              <a:ext uri="{FF2B5EF4-FFF2-40B4-BE49-F238E27FC236}">
                <a16:creationId xmlns:a16="http://schemas.microsoft.com/office/drawing/2014/main" id="{E626C4C9-F8CE-DB83-2BC8-A31E8AB8BDED}"/>
              </a:ext>
            </a:extLst>
          </p:cNvPr>
          <p:cNvSpPr txBox="1">
            <a:spLocks/>
          </p:cNvSpPr>
          <p:nvPr/>
        </p:nvSpPr>
        <p:spPr>
          <a:xfrm>
            <a:off x="1256145" y="242889"/>
            <a:ext cx="9679710" cy="6521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Kalimati" panose="00000400000000000000" pitchFamily="2"/>
              </a:defRPr>
            </a:lvl1pPr>
          </a:lstStyle>
          <a:p>
            <a:pPr algn="ctr">
              <a:lnSpc>
                <a:spcPct val="100000"/>
              </a:lnSpc>
            </a:pPr>
            <a:r>
              <a:rPr lang="ne-NP" b="1" dirty="0">
                <a:solidFill>
                  <a:schemeClr val="accent1"/>
                </a:solidFill>
              </a:rPr>
              <a:t>मुख्य प्रश्नावलीको खण्ड </a:t>
            </a:r>
            <a:r>
              <a:rPr lang="en-US" b="1" dirty="0">
                <a:solidFill>
                  <a:schemeClr val="accent1"/>
                </a:solidFill>
              </a:rPr>
              <a:t>2 </a:t>
            </a:r>
            <a:r>
              <a:rPr lang="en-US" sz="2800" b="1" dirty="0">
                <a:solidFill>
                  <a:schemeClr val="accent1"/>
                </a:solidFill>
              </a:rPr>
              <a:t/>
            </a:r>
            <a:br>
              <a:rPr lang="en-US" sz="2800" b="1" dirty="0">
                <a:solidFill>
                  <a:schemeClr val="accent1"/>
                </a:solidFill>
              </a:rPr>
            </a:br>
            <a:r>
              <a:rPr lang="ne-NP" sz="2800" dirty="0"/>
              <a:t>खण्ड </a:t>
            </a:r>
            <a:r>
              <a:rPr lang="en-US" sz="2800" dirty="0"/>
              <a:t>F</a:t>
            </a:r>
            <a:r>
              <a:rPr lang="ne-NP" sz="2800" dirty="0"/>
              <a:t> :निर्माण </a:t>
            </a:r>
            <a:endParaRPr lang="en-US" sz="2800" dirty="0"/>
          </a:p>
        </p:txBody>
      </p:sp>
      <p:graphicFrame>
        <p:nvGraphicFramePr>
          <p:cNvPr id="4" name="Table 3">
            <a:extLst>
              <a:ext uri="{FF2B5EF4-FFF2-40B4-BE49-F238E27FC236}">
                <a16:creationId xmlns:a16="http://schemas.microsoft.com/office/drawing/2014/main" id="{18F109C5-4E10-AA77-CDB7-E2AC167AB0F2}"/>
              </a:ext>
            </a:extLst>
          </p:cNvPr>
          <p:cNvGraphicFramePr>
            <a:graphicFrameLocks noGrp="1"/>
          </p:cNvGraphicFramePr>
          <p:nvPr>
            <p:extLst>
              <p:ext uri="{D42A27DB-BD31-4B8C-83A1-F6EECF244321}">
                <p14:modId xmlns:p14="http://schemas.microsoft.com/office/powerpoint/2010/main" val="3165769389"/>
              </p:ext>
            </p:extLst>
          </p:nvPr>
        </p:nvGraphicFramePr>
        <p:xfrm>
          <a:off x="0" y="1028701"/>
          <a:ext cx="6306789" cy="5692776"/>
        </p:xfrm>
        <a:graphic>
          <a:graphicData uri="http://schemas.openxmlformats.org/drawingml/2006/table">
            <a:tbl>
              <a:tblPr>
                <a:tableStyleId>{5C22544A-7EE6-4342-B048-85BDC9FD1C3A}</a:tableStyleId>
              </a:tblPr>
              <a:tblGrid>
                <a:gridCol w="881766">
                  <a:extLst>
                    <a:ext uri="{9D8B030D-6E8A-4147-A177-3AD203B41FA5}">
                      <a16:colId xmlns:a16="http://schemas.microsoft.com/office/drawing/2014/main" val="2589425323"/>
                    </a:ext>
                  </a:extLst>
                </a:gridCol>
                <a:gridCol w="666522">
                  <a:extLst>
                    <a:ext uri="{9D8B030D-6E8A-4147-A177-3AD203B41FA5}">
                      <a16:colId xmlns:a16="http://schemas.microsoft.com/office/drawing/2014/main" val="790074088"/>
                    </a:ext>
                  </a:extLst>
                </a:gridCol>
                <a:gridCol w="659793">
                  <a:extLst>
                    <a:ext uri="{9D8B030D-6E8A-4147-A177-3AD203B41FA5}">
                      <a16:colId xmlns:a16="http://schemas.microsoft.com/office/drawing/2014/main" val="3980444846"/>
                    </a:ext>
                  </a:extLst>
                </a:gridCol>
                <a:gridCol w="4098708">
                  <a:extLst>
                    <a:ext uri="{9D8B030D-6E8A-4147-A177-3AD203B41FA5}">
                      <a16:colId xmlns:a16="http://schemas.microsoft.com/office/drawing/2014/main" val="2896984870"/>
                    </a:ext>
                  </a:extLst>
                </a:gridCol>
              </a:tblGrid>
              <a:tr h="457768">
                <a:tc>
                  <a:txBody>
                    <a:bodyPr/>
                    <a:lstStyle/>
                    <a:p>
                      <a:pPr marL="91440" algn="ctr" rtl="0" fontAlgn="ctr">
                        <a:spcBef>
                          <a:spcPts val="600"/>
                        </a:spcBef>
                        <a:buNone/>
                      </a:pPr>
                      <a:r>
                        <a:rPr lang="ne-NP" sz="1800" b="1" u="none" strike="noStrike" dirty="0">
                          <a:effectLst/>
                          <a:cs typeface="Kalimati" panose="00000400000000000000" pitchFamily="2"/>
                        </a:rPr>
                        <a:t>डिभिजन </a:t>
                      </a:r>
                      <a:endParaRPr lang="ne-NP" sz="1800" b="1" i="0" u="none" strike="noStrike" dirty="0">
                        <a:solidFill>
                          <a:srgbClr val="000000"/>
                        </a:solidFill>
                        <a:effectLst/>
                        <a:latin typeface="Kalimati" panose="00000400000000000000" pitchFamily="2"/>
                        <a:cs typeface="Kalimati" panose="00000400000000000000" pitchFamily="2"/>
                      </a:endParaRPr>
                    </a:p>
                  </a:txBody>
                  <a:tcPr marL="5571" marR="5571" marT="5571"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rtl="0" fontAlgn="ctr">
                        <a:spcBef>
                          <a:spcPts val="600"/>
                        </a:spcBef>
                        <a:buNone/>
                      </a:pPr>
                      <a:r>
                        <a:rPr lang="ne-NP" sz="1800" b="1" u="none" strike="noStrike" dirty="0">
                          <a:effectLst/>
                          <a:cs typeface="Kalimati" panose="00000400000000000000" pitchFamily="2"/>
                        </a:rPr>
                        <a:t>समुह </a:t>
                      </a:r>
                      <a:endParaRPr lang="ne-NP" sz="1800" b="1" i="0" u="none" strike="noStrike" dirty="0">
                        <a:solidFill>
                          <a:srgbClr val="000000"/>
                        </a:solidFill>
                        <a:effectLst/>
                        <a:latin typeface="Kalimati" panose="00000400000000000000" pitchFamily="2"/>
                        <a:cs typeface="Kalimati" panose="00000400000000000000" pitchFamily="2"/>
                      </a:endParaRPr>
                    </a:p>
                  </a:txBody>
                  <a:tcPr marL="5571" marR="5571" marT="5571" marB="0" anchor="ctr">
                    <a:lnT w="12700" cap="flat" cmpd="sng" algn="ctr">
                      <a:solidFill>
                        <a:schemeClr val="tx1"/>
                      </a:solidFill>
                      <a:prstDash val="solid"/>
                      <a:round/>
                      <a:headEnd type="none" w="med" len="med"/>
                      <a:tailEnd type="none" w="med" len="med"/>
                    </a:lnT>
                    <a:noFill/>
                  </a:tcPr>
                </a:tc>
                <a:tc>
                  <a:txBody>
                    <a:bodyPr/>
                    <a:lstStyle/>
                    <a:p>
                      <a:pPr marL="91440" algn="ctr" rtl="0" fontAlgn="ctr">
                        <a:spcBef>
                          <a:spcPts val="600"/>
                        </a:spcBef>
                        <a:buNone/>
                      </a:pPr>
                      <a:r>
                        <a:rPr lang="ne-NP" sz="1800" b="1" u="none" strike="noStrike" dirty="0">
                          <a:effectLst/>
                          <a:cs typeface="Kalimati" panose="00000400000000000000" pitchFamily="2"/>
                        </a:rPr>
                        <a:t>बर्ग </a:t>
                      </a:r>
                      <a:endParaRPr lang="ne-NP" sz="1800" b="1" i="0" u="none" strike="noStrike" dirty="0">
                        <a:solidFill>
                          <a:srgbClr val="000000"/>
                        </a:solidFill>
                        <a:effectLst/>
                        <a:latin typeface="Kalimati" panose="00000400000000000000" pitchFamily="2"/>
                        <a:cs typeface="Kalimati" panose="00000400000000000000" pitchFamily="2"/>
                      </a:endParaRPr>
                    </a:p>
                  </a:txBody>
                  <a:tcPr marL="5571" marR="5571" marT="5571" marB="0" anchor="ctr">
                    <a:lnT w="12700" cap="flat" cmpd="sng" algn="ctr">
                      <a:solidFill>
                        <a:schemeClr val="tx1"/>
                      </a:solidFill>
                      <a:prstDash val="solid"/>
                      <a:round/>
                      <a:headEnd type="none" w="med" len="med"/>
                      <a:tailEnd type="none" w="med" len="med"/>
                    </a:lnT>
                    <a:noFill/>
                  </a:tcPr>
                </a:tc>
                <a:tc>
                  <a:txBody>
                    <a:bodyPr/>
                    <a:lstStyle/>
                    <a:p>
                      <a:pPr marL="91440" algn="l" rtl="0" fontAlgn="ctr">
                        <a:spcBef>
                          <a:spcPts val="600"/>
                        </a:spcBef>
                        <a:buNone/>
                      </a:pPr>
                      <a:r>
                        <a:rPr lang="ne-NP" sz="1800" b="1" u="none" strike="noStrike" dirty="0">
                          <a:effectLst/>
                          <a:cs typeface="Kalimati" panose="00000400000000000000" pitchFamily="2"/>
                        </a:rPr>
                        <a:t>आर्थिक क्रियाकलाप </a:t>
                      </a:r>
                      <a:endParaRPr lang="ne-NP" sz="1800" b="1" i="0" u="none" strike="noStrike" dirty="0">
                        <a:solidFill>
                          <a:srgbClr val="000000"/>
                        </a:solidFill>
                        <a:effectLst/>
                        <a:latin typeface="Kalimati" panose="00000400000000000000" pitchFamily="2"/>
                        <a:cs typeface="Kalimati" panose="00000400000000000000" pitchFamily="2"/>
                      </a:endParaRPr>
                    </a:p>
                  </a:txBody>
                  <a:tcPr marL="5571" marR="5571" marT="5571"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886258777"/>
                  </a:ext>
                </a:extLst>
              </a:tr>
              <a:tr h="457768">
                <a:tc>
                  <a:txBody>
                    <a:bodyPr/>
                    <a:lstStyle/>
                    <a:p>
                      <a:pPr marL="91440" algn="ctr" rtl="0" fontAlgn="ctr">
                        <a:spcBef>
                          <a:spcPts val="600"/>
                        </a:spcBef>
                        <a:buNone/>
                      </a:pPr>
                      <a:r>
                        <a:rPr lang="en-US" sz="1800" b="1" u="none" strike="noStrike" dirty="0">
                          <a:effectLst/>
                          <a:cs typeface="Kalimati" panose="00000400000000000000" pitchFamily="2"/>
                        </a:rPr>
                        <a:t>41</a:t>
                      </a:r>
                      <a:endParaRPr lang="en-US" sz="1800" b="1"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1800" b="1" u="none" strike="noStrike">
                          <a:effectLst/>
                          <a:cs typeface="Kalimati" panose="00000400000000000000" pitchFamily="2"/>
                        </a:rPr>
                        <a:t> </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5571" marR="5571" marT="5571" marB="0" anchor="ctr">
                    <a:solidFill>
                      <a:schemeClr val="tx2">
                        <a:lumMod val="20000"/>
                        <a:lumOff val="80000"/>
                      </a:schemeClr>
                    </a:solidFill>
                  </a:tcPr>
                </a:tc>
                <a:tc>
                  <a:txBody>
                    <a:bodyPr/>
                    <a:lstStyle/>
                    <a:p>
                      <a:pPr marL="91440" algn="ctr" rtl="0" fontAlgn="ctr">
                        <a:spcBef>
                          <a:spcPts val="600"/>
                        </a:spcBef>
                        <a:buNone/>
                      </a:pPr>
                      <a:r>
                        <a:rPr lang="en-US" sz="1800" b="1" u="none" strike="noStrike" dirty="0">
                          <a:effectLst/>
                          <a:cs typeface="Kalimati" panose="00000400000000000000" pitchFamily="2"/>
                        </a:rPr>
                        <a:t> </a:t>
                      </a:r>
                      <a:endParaRPr lang="en-US" sz="1800" b="1"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solidFill>
                      <a:schemeClr val="tx2">
                        <a:lumMod val="20000"/>
                        <a:lumOff val="80000"/>
                      </a:schemeClr>
                    </a:solidFill>
                  </a:tcPr>
                </a:tc>
                <a:tc>
                  <a:txBody>
                    <a:bodyPr/>
                    <a:lstStyle/>
                    <a:p>
                      <a:pPr marL="91440" algn="l" rtl="0" fontAlgn="ctr">
                        <a:spcBef>
                          <a:spcPts val="600"/>
                        </a:spcBef>
                        <a:buNone/>
                      </a:pPr>
                      <a:r>
                        <a:rPr lang="ne-NP" sz="1800" b="1" u="none" strike="noStrike" dirty="0">
                          <a:effectLst/>
                          <a:cs typeface="Kalimati" panose="00000400000000000000" pitchFamily="2"/>
                        </a:rPr>
                        <a:t>भवनको निर्माण </a:t>
                      </a:r>
                      <a:endParaRPr lang="ne-NP" sz="1800" b="1" i="0" u="none" strike="noStrike" dirty="0">
                        <a:solidFill>
                          <a:srgbClr val="000000"/>
                        </a:solidFill>
                        <a:effectLst/>
                        <a:latin typeface="Kalimati" panose="00000400000000000000" pitchFamily="2"/>
                        <a:cs typeface="Kalimati" panose="00000400000000000000" pitchFamily="2"/>
                      </a:endParaRPr>
                    </a:p>
                  </a:txBody>
                  <a:tcPr marL="5571" marR="5571" marT="5571"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947318420"/>
                  </a:ext>
                </a:extLst>
              </a:tr>
              <a:tr h="457768">
                <a:tc>
                  <a:txBody>
                    <a:bodyPr/>
                    <a:lstStyle/>
                    <a:p>
                      <a:pPr marL="91440" algn="ctr" rtl="0" fontAlgn="ctr">
                        <a:spcBef>
                          <a:spcPts val="600"/>
                        </a:spcBef>
                        <a:buNone/>
                      </a:pPr>
                      <a:r>
                        <a:rPr lang="en-US" sz="1800" b="1" u="none" strike="noStrike" dirty="0">
                          <a:effectLst/>
                          <a:cs typeface="Kalimati" panose="00000400000000000000" pitchFamily="2"/>
                        </a:rPr>
                        <a:t>41</a:t>
                      </a:r>
                      <a:endParaRPr lang="en-US" sz="1800" b="1"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1800" b="1" u="none" strike="noStrike" dirty="0">
                          <a:effectLst/>
                          <a:cs typeface="Kalimati" panose="00000400000000000000" pitchFamily="2"/>
                        </a:rPr>
                        <a:t>410</a:t>
                      </a:r>
                      <a:endParaRPr lang="en-US" sz="1800" b="1"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solidFill>
                      <a:schemeClr val="tx2">
                        <a:lumMod val="20000"/>
                        <a:lumOff val="80000"/>
                      </a:schemeClr>
                    </a:solidFill>
                  </a:tcPr>
                </a:tc>
                <a:tc>
                  <a:txBody>
                    <a:bodyPr/>
                    <a:lstStyle/>
                    <a:p>
                      <a:pPr marL="91440" algn="ctr" rtl="0" fontAlgn="ctr">
                        <a:spcBef>
                          <a:spcPts val="600"/>
                        </a:spcBef>
                        <a:buNone/>
                      </a:pPr>
                      <a:r>
                        <a:rPr lang="en-US" sz="1800" b="1" u="none" strike="noStrike">
                          <a:effectLst/>
                          <a:cs typeface="Kalimati" panose="00000400000000000000" pitchFamily="2"/>
                        </a:rPr>
                        <a:t> </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5571" marR="5571" marT="5571" marB="0" anchor="ctr">
                    <a:solidFill>
                      <a:schemeClr val="tx2">
                        <a:lumMod val="20000"/>
                        <a:lumOff val="80000"/>
                      </a:schemeClr>
                    </a:solidFill>
                  </a:tcPr>
                </a:tc>
                <a:tc>
                  <a:txBody>
                    <a:bodyPr/>
                    <a:lstStyle/>
                    <a:p>
                      <a:pPr marL="91440" algn="l" rtl="0" fontAlgn="ctr">
                        <a:spcBef>
                          <a:spcPts val="600"/>
                        </a:spcBef>
                        <a:buNone/>
                      </a:pPr>
                      <a:r>
                        <a:rPr lang="ne-NP" sz="1800" b="1" u="none" strike="noStrike" dirty="0">
                          <a:effectLst/>
                          <a:cs typeface="Kalimati" panose="00000400000000000000" pitchFamily="2"/>
                        </a:rPr>
                        <a:t>भवन निर्माण </a:t>
                      </a:r>
                      <a:endParaRPr lang="ne-NP" sz="1800" b="1" i="0" u="none" strike="noStrike" dirty="0">
                        <a:solidFill>
                          <a:srgbClr val="000000"/>
                        </a:solidFill>
                        <a:effectLst/>
                        <a:latin typeface="Kalimati" panose="00000400000000000000" pitchFamily="2"/>
                        <a:cs typeface="Kalimati" panose="00000400000000000000" pitchFamily="2"/>
                      </a:endParaRPr>
                    </a:p>
                  </a:txBody>
                  <a:tcPr marL="5571" marR="5571" marT="5571"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865182837"/>
                  </a:ext>
                </a:extLst>
              </a:tr>
              <a:tr h="457768">
                <a:tc>
                  <a:txBody>
                    <a:bodyPr/>
                    <a:lstStyle/>
                    <a:p>
                      <a:pPr marL="91440" algn="ctr" rtl="0" fontAlgn="ctr">
                        <a:spcBef>
                          <a:spcPts val="600"/>
                        </a:spcBef>
                        <a:buNone/>
                      </a:pPr>
                      <a:r>
                        <a:rPr lang="en-US" sz="1800" u="none" strike="noStrike">
                          <a:effectLst/>
                          <a:cs typeface="Kalimati" panose="00000400000000000000" pitchFamily="2"/>
                        </a:rPr>
                        <a:t>41</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5571" marR="5571" marT="5571"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800" u="none" strike="noStrike" dirty="0">
                          <a:effectLst/>
                          <a:cs typeface="Kalimati" panose="00000400000000000000" pitchFamily="2"/>
                        </a:rPr>
                        <a:t>410</a:t>
                      </a:r>
                      <a:endParaRPr lang="en-US" sz="1800" b="0"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noFill/>
                  </a:tcPr>
                </a:tc>
                <a:tc>
                  <a:txBody>
                    <a:bodyPr/>
                    <a:lstStyle/>
                    <a:p>
                      <a:pPr marL="91440" algn="ctr" rtl="0" fontAlgn="ctr">
                        <a:spcBef>
                          <a:spcPts val="600"/>
                        </a:spcBef>
                        <a:buNone/>
                      </a:pPr>
                      <a:r>
                        <a:rPr lang="en-US" sz="1800" u="none" strike="noStrike">
                          <a:effectLst/>
                          <a:cs typeface="Kalimati" panose="00000400000000000000" pitchFamily="2"/>
                        </a:rPr>
                        <a:t>4100</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5571" marR="5571" marT="5571" marB="0" anchor="ctr">
                    <a:noFill/>
                  </a:tcPr>
                </a:tc>
                <a:tc>
                  <a:txBody>
                    <a:bodyPr/>
                    <a:lstStyle/>
                    <a:p>
                      <a:pPr marL="91440" algn="l" rtl="0" fontAlgn="ctr">
                        <a:spcBef>
                          <a:spcPts val="600"/>
                        </a:spcBef>
                        <a:buNone/>
                      </a:pPr>
                      <a:r>
                        <a:rPr lang="ne-NP" sz="1800" u="none" strike="noStrike">
                          <a:effectLst/>
                          <a:cs typeface="Kalimati" panose="00000400000000000000" pitchFamily="2"/>
                        </a:rPr>
                        <a:t>भवन निर्माण </a:t>
                      </a:r>
                      <a:endParaRPr lang="ne-NP" sz="1800" b="0" i="0" u="none" strike="noStrike">
                        <a:solidFill>
                          <a:srgbClr val="000000"/>
                        </a:solidFill>
                        <a:effectLst/>
                        <a:latin typeface="Kalimati" panose="00000400000000000000" pitchFamily="2"/>
                        <a:cs typeface="Kalimati" panose="00000400000000000000" pitchFamily="2"/>
                      </a:endParaRPr>
                    </a:p>
                  </a:txBody>
                  <a:tcPr marL="5571" marR="5571" marT="5571"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680516884"/>
                  </a:ext>
                </a:extLst>
              </a:tr>
              <a:tr h="457768">
                <a:tc>
                  <a:txBody>
                    <a:bodyPr/>
                    <a:lstStyle/>
                    <a:p>
                      <a:pPr marL="91440" algn="ctr" rtl="0" fontAlgn="ctr">
                        <a:spcBef>
                          <a:spcPts val="600"/>
                        </a:spcBef>
                        <a:buNone/>
                      </a:pPr>
                      <a:r>
                        <a:rPr lang="en-US" sz="1800" b="1" u="none" strike="noStrike" dirty="0">
                          <a:effectLst/>
                          <a:cs typeface="Kalimati" panose="00000400000000000000" pitchFamily="2"/>
                        </a:rPr>
                        <a:t>42</a:t>
                      </a:r>
                      <a:endParaRPr lang="en-US" sz="1800" b="1"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1800" b="1" u="none" strike="noStrike" dirty="0">
                          <a:effectLst/>
                          <a:cs typeface="Kalimati" panose="00000400000000000000" pitchFamily="2"/>
                        </a:rPr>
                        <a:t> </a:t>
                      </a:r>
                      <a:endParaRPr lang="en-US" sz="1800" b="1"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solidFill>
                      <a:schemeClr val="tx2">
                        <a:lumMod val="20000"/>
                        <a:lumOff val="80000"/>
                      </a:schemeClr>
                    </a:solidFill>
                  </a:tcPr>
                </a:tc>
                <a:tc>
                  <a:txBody>
                    <a:bodyPr/>
                    <a:lstStyle/>
                    <a:p>
                      <a:pPr marL="91440" algn="ctr" rtl="0" fontAlgn="ctr">
                        <a:spcBef>
                          <a:spcPts val="600"/>
                        </a:spcBef>
                        <a:buNone/>
                      </a:pPr>
                      <a:r>
                        <a:rPr lang="en-US" sz="1800" b="1" u="none" strike="noStrike">
                          <a:effectLst/>
                          <a:cs typeface="Kalimati" panose="00000400000000000000" pitchFamily="2"/>
                        </a:rPr>
                        <a:t> </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5571" marR="5571" marT="5571" marB="0" anchor="ctr">
                    <a:solidFill>
                      <a:schemeClr val="tx2">
                        <a:lumMod val="20000"/>
                        <a:lumOff val="80000"/>
                      </a:schemeClr>
                    </a:solidFill>
                  </a:tcPr>
                </a:tc>
                <a:tc>
                  <a:txBody>
                    <a:bodyPr/>
                    <a:lstStyle/>
                    <a:p>
                      <a:pPr marL="91440" algn="l" rtl="0" fontAlgn="ctr">
                        <a:spcBef>
                          <a:spcPts val="600"/>
                        </a:spcBef>
                        <a:buNone/>
                      </a:pPr>
                      <a:r>
                        <a:rPr lang="ne-NP" sz="1800" b="1" u="none" strike="noStrike" dirty="0">
                          <a:effectLst/>
                          <a:cs typeface="Kalimati" panose="00000400000000000000" pitchFamily="2"/>
                        </a:rPr>
                        <a:t>सिभिल इन्जिनियरिङ </a:t>
                      </a:r>
                      <a:endParaRPr lang="ne-NP" sz="1800" b="1" i="0" u="none" strike="noStrike" dirty="0">
                        <a:solidFill>
                          <a:srgbClr val="000000"/>
                        </a:solidFill>
                        <a:effectLst/>
                        <a:latin typeface="Kalimati" panose="00000400000000000000" pitchFamily="2"/>
                        <a:cs typeface="Kalimati" panose="00000400000000000000" pitchFamily="2"/>
                      </a:endParaRPr>
                    </a:p>
                  </a:txBody>
                  <a:tcPr marL="5571" marR="5571" marT="5571"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887550887"/>
                  </a:ext>
                </a:extLst>
              </a:tr>
              <a:tr h="457768">
                <a:tc>
                  <a:txBody>
                    <a:bodyPr/>
                    <a:lstStyle/>
                    <a:p>
                      <a:pPr marL="91440" algn="ctr" rtl="0" fontAlgn="ctr">
                        <a:spcBef>
                          <a:spcPts val="600"/>
                        </a:spcBef>
                        <a:buNone/>
                      </a:pPr>
                      <a:r>
                        <a:rPr lang="en-US" sz="1800" b="1" u="none" strike="noStrike" dirty="0">
                          <a:effectLst/>
                          <a:cs typeface="Kalimati" panose="00000400000000000000" pitchFamily="2"/>
                        </a:rPr>
                        <a:t>42</a:t>
                      </a:r>
                      <a:endParaRPr lang="en-US" sz="1800" b="1"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1800" b="1" u="none" strike="noStrike" dirty="0">
                          <a:effectLst/>
                          <a:cs typeface="Kalimati" panose="00000400000000000000" pitchFamily="2"/>
                        </a:rPr>
                        <a:t>421</a:t>
                      </a:r>
                      <a:endParaRPr lang="en-US" sz="1800" b="1"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solidFill>
                      <a:schemeClr val="tx2">
                        <a:lumMod val="20000"/>
                        <a:lumOff val="80000"/>
                      </a:schemeClr>
                    </a:solidFill>
                  </a:tcPr>
                </a:tc>
                <a:tc>
                  <a:txBody>
                    <a:bodyPr/>
                    <a:lstStyle/>
                    <a:p>
                      <a:pPr marL="91440" algn="ctr" rtl="0" fontAlgn="ctr">
                        <a:spcBef>
                          <a:spcPts val="600"/>
                        </a:spcBef>
                        <a:buNone/>
                      </a:pPr>
                      <a:r>
                        <a:rPr lang="en-US" sz="1800" b="1" u="none" strike="noStrike">
                          <a:effectLst/>
                          <a:cs typeface="Kalimati" panose="00000400000000000000" pitchFamily="2"/>
                        </a:rPr>
                        <a:t> </a:t>
                      </a:r>
                      <a:endParaRPr lang="en-US" sz="1800" b="1" i="0" u="none" strike="noStrike">
                        <a:solidFill>
                          <a:srgbClr val="000000"/>
                        </a:solidFill>
                        <a:effectLst/>
                        <a:latin typeface="Calibri" panose="020F0502020204030204" pitchFamily="34" charset="0"/>
                        <a:cs typeface="Kalimati" panose="00000400000000000000" pitchFamily="2"/>
                      </a:endParaRPr>
                    </a:p>
                  </a:txBody>
                  <a:tcPr marL="5571" marR="5571" marT="5571" marB="0" anchor="ctr">
                    <a:solidFill>
                      <a:schemeClr val="tx2">
                        <a:lumMod val="20000"/>
                        <a:lumOff val="80000"/>
                      </a:schemeClr>
                    </a:solidFill>
                  </a:tcPr>
                </a:tc>
                <a:tc>
                  <a:txBody>
                    <a:bodyPr/>
                    <a:lstStyle/>
                    <a:p>
                      <a:pPr marL="91440" algn="l" rtl="0" fontAlgn="ctr">
                        <a:spcBef>
                          <a:spcPts val="600"/>
                        </a:spcBef>
                        <a:buNone/>
                      </a:pPr>
                      <a:r>
                        <a:rPr lang="ne-NP" sz="1800" b="1" u="none" strike="noStrike" dirty="0">
                          <a:effectLst/>
                          <a:cs typeface="Kalimati" panose="00000400000000000000" pitchFamily="2"/>
                        </a:rPr>
                        <a:t>सडक र रेलमार्गको निर्माण </a:t>
                      </a:r>
                      <a:endParaRPr lang="ne-NP" sz="1800" b="1" i="0" u="none" strike="noStrike" dirty="0">
                        <a:solidFill>
                          <a:srgbClr val="000000"/>
                        </a:solidFill>
                        <a:effectLst/>
                        <a:latin typeface="Kalimati" panose="00000400000000000000" pitchFamily="2"/>
                        <a:cs typeface="Kalimati" panose="00000400000000000000" pitchFamily="2"/>
                      </a:endParaRPr>
                    </a:p>
                  </a:txBody>
                  <a:tcPr marL="5571" marR="5571" marT="5571"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78440766"/>
                  </a:ext>
                </a:extLst>
              </a:tr>
              <a:tr h="457768">
                <a:tc>
                  <a:txBody>
                    <a:bodyPr/>
                    <a:lstStyle/>
                    <a:p>
                      <a:pPr marL="91440" algn="ctr" rtl="0" fontAlgn="ctr">
                        <a:spcBef>
                          <a:spcPts val="600"/>
                        </a:spcBef>
                        <a:buNone/>
                      </a:pPr>
                      <a:r>
                        <a:rPr lang="en-US" sz="1800" u="none" strike="noStrike">
                          <a:effectLst/>
                          <a:cs typeface="Kalimati" panose="00000400000000000000" pitchFamily="2"/>
                        </a:rPr>
                        <a:t>42</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5571" marR="5571" marT="5571"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800" u="none" strike="noStrike" dirty="0">
                          <a:effectLst/>
                          <a:cs typeface="Kalimati" panose="00000400000000000000" pitchFamily="2"/>
                        </a:rPr>
                        <a:t>421</a:t>
                      </a:r>
                      <a:endParaRPr lang="en-US" sz="1800" b="0"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noFill/>
                  </a:tcPr>
                </a:tc>
                <a:tc>
                  <a:txBody>
                    <a:bodyPr/>
                    <a:lstStyle/>
                    <a:p>
                      <a:pPr marL="91440" algn="ctr" rtl="0" fontAlgn="ctr">
                        <a:spcBef>
                          <a:spcPts val="600"/>
                        </a:spcBef>
                        <a:buNone/>
                      </a:pPr>
                      <a:r>
                        <a:rPr lang="en-US" sz="1800" u="none" strike="noStrike">
                          <a:effectLst/>
                          <a:cs typeface="Kalimati" panose="00000400000000000000" pitchFamily="2"/>
                        </a:rPr>
                        <a:t>4210</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5571" marR="5571" marT="5571" marB="0" anchor="ctr">
                    <a:noFill/>
                  </a:tcPr>
                </a:tc>
                <a:tc>
                  <a:txBody>
                    <a:bodyPr/>
                    <a:lstStyle/>
                    <a:p>
                      <a:pPr marL="91440" algn="l" rtl="0" fontAlgn="ctr">
                        <a:spcBef>
                          <a:spcPts val="600"/>
                        </a:spcBef>
                        <a:buNone/>
                      </a:pPr>
                      <a:r>
                        <a:rPr lang="ne-NP" sz="1800" u="none" strike="noStrike">
                          <a:effectLst/>
                          <a:cs typeface="Kalimati" panose="00000400000000000000" pitchFamily="2"/>
                        </a:rPr>
                        <a:t>सडक र रेलमार्गको निर्माण </a:t>
                      </a:r>
                      <a:endParaRPr lang="ne-NP" sz="1800" b="0" i="0" u="none" strike="noStrike">
                        <a:solidFill>
                          <a:srgbClr val="000000"/>
                        </a:solidFill>
                        <a:effectLst/>
                        <a:latin typeface="Kalimati" panose="00000400000000000000" pitchFamily="2"/>
                        <a:cs typeface="Kalimati" panose="00000400000000000000" pitchFamily="2"/>
                      </a:endParaRPr>
                    </a:p>
                  </a:txBody>
                  <a:tcPr marL="5571" marR="5571" marT="5571"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474784232"/>
                  </a:ext>
                </a:extLst>
              </a:tr>
              <a:tr h="622100">
                <a:tc>
                  <a:txBody>
                    <a:bodyPr/>
                    <a:lstStyle/>
                    <a:p>
                      <a:pPr marL="91440" algn="ctr" rtl="0" fontAlgn="ctr">
                        <a:spcBef>
                          <a:spcPts val="600"/>
                        </a:spcBef>
                        <a:buNone/>
                      </a:pPr>
                      <a:r>
                        <a:rPr lang="en-US" sz="1800" b="1" u="none" strike="noStrike" dirty="0">
                          <a:effectLst/>
                          <a:cs typeface="Kalimati" panose="00000400000000000000" pitchFamily="2"/>
                        </a:rPr>
                        <a:t>42</a:t>
                      </a:r>
                      <a:endParaRPr lang="en-US" sz="1800" b="1"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1800" b="1" u="none" strike="noStrike" dirty="0">
                          <a:effectLst/>
                          <a:cs typeface="Kalimati" panose="00000400000000000000" pitchFamily="2"/>
                        </a:rPr>
                        <a:t>422</a:t>
                      </a:r>
                      <a:endParaRPr lang="en-US" sz="1800" b="1"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solidFill>
                      <a:schemeClr val="tx2">
                        <a:lumMod val="20000"/>
                        <a:lumOff val="80000"/>
                      </a:schemeClr>
                    </a:solidFill>
                  </a:tcPr>
                </a:tc>
                <a:tc>
                  <a:txBody>
                    <a:bodyPr/>
                    <a:lstStyle/>
                    <a:p>
                      <a:pPr marL="91440" algn="ctr" rtl="0" fontAlgn="ctr">
                        <a:spcBef>
                          <a:spcPts val="600"/>
                        </a:spcBef>
                        <a:buNone/>
                      </a:pPr>
                      <a:r>
                        <a:rPr lang="en-US" sz="1800" b="1" u="none" strike="noStrike" dirty="0">
                          <a:effectLst/>
                          <a:cs typeface="Kalimati" panose="00000400000000000000" pitchFamily="2"/>
                        </a:rPr>
                        <a:t> </a:t>
                      </a:r>
                      <a:endParaRPr lang="en-US" sz="1800" b="1"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solidFill>
                      <a:schemeClr val="tx2">
                        <a:lumMod val="20000"/>
                        <a:lumOff val="80000"/>
                      </a:schemeClr>
                    </a:solidFill>
                  </a:tcPr>
                </a:tc>
                <a:tc>
                  <a:txBody>
                    <a:bodyPr/>
                    <a:lstStyle/>
                    <a:p>
                      <a:pPr marL="91440" algn="l" rtl="0" fontAlgn="ctr">
                        <a:spcBef>
                          <a:spcPts val="600"/>
                        </a:spcBef>
                        <a:buNone/>
                      </a:pPr>
                      <a:r>
                        <a:rPr lang="ne-NP" sz="1800" b="1" u="none" strike="noStrike" dirty="0">
                          <a:effectLst/>
                          <a:cs typeface="Kalimati" panose="00000400000000000000" pitchFamily="2"/>
                        </a:rPr>
                        <a:t>उपयोगिता सेवा संरचनाका आयोजना निर्माण </a:t>
                      </a:r>
                      <a:endParaRPr lang="ne-NP" sz="1800" b="1" i="0" u="none" strike="noStrike" dirty="0">
                        <a:solidFill>
                          <a:srgbClr val="000000"/>
                        </a:solidFill>
                        <a:effectLst/>
                        <a:latin typeface="Kalimati" panose="00000400000000000000" pitchFamily="2"/>
                        <a:cs typeface="Kalimati" panose="00000400000000000000" pitchFamily="2"/>
                      </a:endParaRPr>
                    </a:p>
                  </a:txBody>
                  <a:tcPr marL="5571" marR="5571" marT="5571"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837786550"/>
                  </a:ext>
                </a:extLst>
              </a:tr>
              <a:tr h="622100">
                <a:tc>
                  <a:txBody>
                    <a:bodyPr/>
                    <a:lstStyle/>
                    <a:p>
                      <a:pPr marL="91440" algn="ctr" rtl="0" fontAlgn="ctr">
                        <a:spcBef>
                          <a:spcPts val="600"/>
                        </a:spcBef>
                        <a:buNone/>
                      </a:pPr>
                      <a:r>
                        <a:rPr lang="en-US" sz="1800" u="none" strike="noStrike">
                          <a:effectLst/>
                          <a:cs typeface="Kalimati" panose="00000400000000000000" pitchFamily="2"/>
                        </a:rPr>
                        <a:t>42</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5571" marR="5571" marT="5571"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800" u="none" strike="noStrike" dirty="0">
                          <a:effectLst/>
                          <a:cs typeface="Kalimati" panose="00000400000000000000" pitchFamily="2"/>
                        </a:rPr>
                        <a:t>422</a:t>
                      </a:r>
                      <a:endParaRPr lang="en-US" sz="1800" b="0"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noFill/>
                  </a:tcPr>
                </a:tc>
                <a:tc>
                  <a:txBody>
                    <a:bodyPr/>
                    <a:lstStyle/>
                    <a:p>
                      <a:pPr marL="91440" algn="ctr" rtl="0" fontAlgn="ctr">
                        <a:spcBef>
                          <a:spcPts val="600"/>
                        </a:spcBef>
                        <a:buNone/>
                      </a:pPr>
                      <a:r>
                        <a:rPr lang="en-US" sz="1800" u="none" strike="noStrike">
                          <a:effectLst/>
                          <a:cs typeface="Kalimati" panose="00000400000000000000" pitchFamily="2"/>
                        </a:rPr>
                        <a:t>4220</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5571" marR="5571" marT="5571" marB="0" anchor="ctr">
                    <a:noFill/>
                  </a:tcPr>
                </a:tc>
                <a:tc>
                  <a:txBody>
                    <a:bodyPr/>
                    <a:lstStyle/>
                    <a:p>
                      <a:pPr marL="91440" algn="l" rtl="0" fontAlgn="ctr">
                        <a:spcBef>
                          <a:spcPts val="600"/>
                        </a:spcBef>
                        <a:buNone/>
                      </a:pPr>
                      <a:r>
                        <a:rPr lang="ne-NP" sz="1800" u="none" strike="noStrike" dirty="0">
                          <a:effectLst/>
                          <a:cs typeface="Kalimati" panose="00000400000000000000" pitchFamily="2"/>
                        </a:rPr>
                        <a:t>उपयोगिता सेवा संरचनाका आयोजना निर्माण</a:t>
                      </a:r>
                      <a:endParaRPr lang="ne-NP" sz="1800" b="0" i="0" u="none" strike="noStrike" dirty="0">
                        <a:solidFill>
                          <a:srgbClr val="000000"/>
                        </a:solidFill>
                        <a:effectLst/>
                        <a:latin typeface="Kalimati" panose="00000400000000000000" pitchFamily="2"/>
                        <a:cs typeface="Kalimati" panose="00000400000000000000" pitchFamily="2"/>
                      </a:endParaRPr>
                    </a:p>
                  </a:txBody>
                  <a:tcPr marL="5571" marR="5571" marT="5571"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89318358"/>
                  </a:ext>
                </a:extLst>
              </a:tr>
              <a:tr h="622100">
                <a:tc>
                  <a:txBody>
                    <a:bodyPr/>
                    <a:lstStyle/>
                    <a:p>
                      <a:pPr marL="91440" algn="ctr" rtl="0" fontAlgn="ctr">
                        <a:spcBef>
                          <a:spcPts val="600"/>
                        </a:spcBef>
                        <a:buNone/>
                      </a:pPr>
                      <a:r>
                        <a:rPr lang="en-US" sz="1800" b="1" u="none" strike="noStrike" dirty="0">
                          <a:effectLst/>
                          <a:cs typeface="Kalimati" panose="00000400000000000000" pitchFamily="2"/>
                        </a:rPr>
                        <a:t>42</a:t>
                      </a:r>
                      <a:endParaRPr lang="en-US" sz="1800" b="1"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1800" b="1" u="none" strike="noStrike" dirty="0">
                          <a:effectLst/>
                          <a:cs typeface="Kalimati" panose="00000400000000000000" pitchFamily="2"/>
                        </a:rPr>
                        <a:t>429</a:t>
                      </a:r>
                      <a:endParaRPr lang="en-US" sz="1800" b="1"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solidFill>
                      <a:schemeClr val="tx2">
                        <a:lumMod val="20000"/>
                        <a:lumOff val="80000"/>
                      </a:schemeClr>
                    </a:solidFill>
                  </a:tcPr>
                </a:tc>
                <a:tc>
                  <a:txBody>
                    <a:bodyPr/>
                    <a:lstStyle/>
                    <a:p>
                      <a:pPr marL="91440" algn="ctr" rtl="0" fontAlgn="ctr">
                        <a:spcBef>
                          <a:spcPts val="600"/>
                        </a:spcBef>
                        <a:buNone/>
                      </a:pPr>
                      <a:r>
                        <a:rPr lang="en-US" sz="1800" b="1" u="none" strike="noStrike" dirty="0">
                          <a:effectLst/>
                          <a:cs typeface="Kalimati" panose="00000400000000000000" pitchFamily="2"/>
                        </a:rPr>
                        <a:t> </a:t>
                      </a:r>
                      <a:endParaRPr lang="en-US" sz="1800" b="1"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solidFill>
                      <a:schemeClr val="tx2">
                        <a:lumMod val="20000"/>
                        <a:lumOff val="80000"/>
                      </a:schemeClr>
                    </a:solidFill>
                  </a:tcPr>
                </a:tc>
                <a:tc>
                  <a:txBody>
                    <a:bodyPr/>
                    <a:lstStyle/>
                    <a:p>
                      <a:pPr marL="91440" algn="l" rtl="0" fontAlgn="ctr">
                        <a:spcBef>
                          <a:spcPts val="600"/>
                        </a:spcBef>
                        <a:buNone/>
                      </a:pPr>
                      <a:r>
                        <a:rPr lang="ne-NP" sz="1800" b="1" u="none" strike="noStrike" dirty="0">
                          <a:effectLst/>
                          <a:cs typeface="Kalimati" panose="00000400000000000000" pitchFamily="2"/>
                        </a:rPr>
                        <a:t>अन्य सिभिल इन्जिनियरिङ आयोजनाहरूको निर्माण </a:t>
                      </a:r>
                      <a:endParaRPr lang="ne-NP" sz="1800" b="1" i="0" u="none" strike="noStrike" dirty="0">
                        <a:solidFill>
                          <a:srgbClr val="000000"/>
                        </a:solidFill>
                        <a:effectLst/>
                        <a:latin typeface="Kalimati" panose="00000400000000000000" pitchFamily="2"/>
                        <a:cs typeface="Kalimati" panose="00000400000000000000" pitchFamily="2"/>
                      </a:endParaRPr>
                    </a:p>
                  </a:txBody>
                  <a:tcPr marL="5571" marR="5571" marT="5571"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389789271"/>
                  </a:ext>
                </a:extLst>
              </a:tr>
              <a:tr h="622100">
                <a:tc>
                  <a:txBody>
                    <a:bodyPr/>
                    <a:lstStyle/>
                    <a:p>
                      <a:pPr marL="91440" algn="ctr" rtl="0" fontAlgn="ctr">
                        <a:spcBef>
                          <a:spcPts val="600"/>
                        </a:spcBef>
                        <a:buNone/>
                      </a:pPr>
                      <a:r>
                        <a:rPr lang="en-US" sz="1800" u="none" strike="noStrike">
                          <a:effectLst/>
                          <a:cs typeface="Kalimati" panose="00000400000000000000" pitchFamily="2"/>
                        </a:rPr>
                        <a:t>42</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5571" marR="5571" marT="5571"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rtl="0" fontAlgn="ctr">
                        <a:spcBef>
                          <a:spcPts val="600"/>
                        </a:spcBef>
                        <a:buNone/>
                      </a:pPr>
                      <a:r>
                        <a:rPr lang="en-US" sz="1800" u="none" strike="noStrike">
                          <a:effectLst/>
                          <a:cs typeface="Kalimati" panose="00000400000000000000" pitchFamily="2"/>
                        </a:rPr>
                        <a:t>429</a:t>
                      </a:r>
                      <a:endParaRPr lang="en-US" sz="1800" b="0" i="0" u="none" strike="noStrike">
                        <a:solidFill>
                          <a:srgbClr val="000000"/>
                        </a:solidFill>
                        <a:effectLst/>
                        <a:latin typeface="Calibri" panose="020F0502020204030204" pitchFamily="34" charset="0"/>
                        <a:cs typeface="Kalimati" panose="00000400000000000000" pitchFamily="2"/>
                      </a:endParaRPr>
                    </a:p>
                  </a:txBody>
                  <a:tcPr marL="5571" marR="5571" marT="5571" marB="0" anchor="ctr">
                    <a:lnB w="12700" cap="flat" cmpd="sng" algn="ctr">
                      <a:solidFill>
                        <a:schemeClr val="tx1"/>
                      </a:solidFill>
                      <a:prstDash val="solid"/>
                      <a:round/>
                      <a:headEnd type="none" w="med" len="med"/>
                      <a:tailEnd type="none" w="med" len="med"/>
                    </a:lnB>
                    <a:noFill/>
                  </a:tcPr>
                </a:tc>
                <a:tc>
                  <a:txBody>
                    <a:bodyPr/>
                    <a:lstStyle/>
                    <a:p>
                      <a:pPr marL="91440" algn="ctr" rtl="0" fontAlgn="ctr">
                        <a:spcBef>
                          <a:spcPts val="600"/>
                        </a:spcBef>
                        <a:buNone/>
                      </a:pPr>
                      <a:r>
                        <a:rPr lang="en-US" sz="1800" u="none" strike="noStrike" dirty="0">
                          <a:effectLst/>
                          <a:cs typeface="Kalimati" panose="00000400000000000000" pitchFamily="2"/>
                        </a:rPr>
                        <a:t>4290</a:t>
                      </a:r>
                      <a:endParaRPr lang="en-US" sz="1800" b="0" i="0" u="none" strike="noStrike" dirty="0">
                        <a:solidFill>
                          <a:srgbClr val="000000"/>
                        </a:solidFill>
                        <a:effectLst/>
                        <a:latin typeface="Calibri" panose="020F0502020204030204" pitchFamily="34" charset="0"/>
                        <a:cs typeface="Kalimati" panose="00000400000000000000" pitchFamily="2"/>
                      </a:endParaRPr>
                    </a:p>
                  </a:txBody>
                  <a:tcPr marL="5571" marR="5571" marT="5571" marB="0" anchor="ctr">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ne-NP" sz="1800" u="none" strike="noStrike" dirty="0">
                          <a:effectLst/>
                          <a:cs typeface="Kalimati" panose="00000400000000000000" pitchFamily="2"/>
                        </a:rPr>
                        <a:t>अन्य सिभिल इन्जिनियरिङ आयोजनाहरूको निर्माण </a:t>
                      </a:r>
                      <a:endParaRPr lang="ne-NP" sz="1800" b="0" i="0" u="none" strike="noStrike" dirty="0">
                        <a:solidFill>
                          <a:srgbClr val="000000"/>
                        </a:solidFill>
                        <a:effectLst/>
                        <a:latin typeface="Kalimati" panose="00000400000000000000" pitchFamily="2"/>
                        <a:cs typeface="Kalimati" panose="00000400000000000000" pitchFamily="2"/>
                      </a:endParaRPr>
                    </a:p>
                  </a:txBody>
                  <a:tcPr marL="5571" marR="5571" marT="5571"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7791671"/>
                  </a:ext>
                </a:extLst>
              </a:tr>
            </a:tbl>
          </a:graphicData>
        </a:graphic>
      </p:graphicFrame>
      <p:graphicFrame>
        <p:nvGraphicFramePr>
          <p:cNvPr id="5" name="Table 4">
            <a:extLst>
              <a:ext uri="{FF2B5EF4-FFF2-40B4-BE49-F238E27FC236}">
                <a16:creationId xmlns:a16="http://schemas.microsoft.com/office/drawing/2014/main" id="{9A3580A4-0CA8-9615-F134-480CCA441683}"/>
              </a:ext>
            </a:extLst>
          </p:cNvPr>
          <p:cNvGraphicFramePr>
            <a:graphicFrameLocks noGrp="1"/>
          </p:cNvGraphicFramePr>
          <p:nvPr>
            <p:extLst>
              <p:ext uri="{D42A27DB-BD31-4B8C-83A1-F6EECF244321}">
                <p14:modId xmlns:p14="http://schemas.microsoft.com/office/powerpoint/2010/main" val="3371982487"/>
              </p:ext>
            </p:extLst>
          </p:nvPr>
        </p:nvGraphicFramePr>
        <p:xfrm>
          <a:off x="6389370" y="1028701"/>
          <a:ext cx="5802630" cy="5749923"/>
        </p:xfrm>
        <a:graphic>
          <a:graphicData uri="http://schemas.openxmlformats.org/drawingml/2006/table">
            <a:tbl>
              <a:tblPr>
                <a:tableStyleId>{5C22544A-7EE6-4342-B048-85BDC9FD1C3A}</a:tableStyleId>
              </a:tblPr>
              <a:tblGrid>
                <a:gridCol w="585353">
                  <a:extLst>
                    <a:ext uri="{9D8B030D-6E8A-4147-A177-3AD203B41FA5}">
                      <a16:colId xmlns:a16="http://schemas.microsoft.com/office/drawing/2014/main" val="4133960961"/>
                    </a:ext>
                  </a:extLst>
                </a:gridCol>
                <a:gridCol w="432652">
                  <a:extLst>
                    <a:ext uri="{9D8B030D-6E8A-4147-A177-3AD203B41FA5}">
                      <a16:colId xmlns:a16="http://schemas.microsoft.com/office/drawing/2014/main" val="2370229748"/>
                    </a:ext>
                  </a:extLst>
                </a:gridCol>
                <a:gridCol w="542936">
                  <a:extLst>
                    <a:ext uri="{9D8B030D-6E8A-4147-A177-3AD203B41FA5}">
                      <a16:colId xmlns:a16="http://schemas.microsoft.com/office/drawing/2014/main" val="2922409797"/>
                    </a:ext>
                  </a:extLst>
                </a:gridCol>
                <a:gridCol w="4241689">
                  <a:extLst>
                    <a:ext uri="{9D8B030D-6E8A-4147-A177-3AD203B41FA5}">
                      <a16:colId xmlns:a16="http://schemas.microsoft.com/office/drawing/2014/main" val="849533484"/>
                    </a:ext>
                  </a:extLst>
                </a:gridCol>
              </a:tblGrid>
              <a:tr h="318235">
                <a:tc>
                  <a:txBody>
                    <a:bodyPr/>
                    <a:lstStyle/>
                    <a:p>
                      <a:pPr marL="91440" algn="ctr" rtl="0" fontAlgn="ctr">
                        <a:spcBef>
                          <a:spcPts val="600"/>
                        </a:spcBef>
                        <a:buNone/>
                      </a:pPr>
                      <a:r>
                        <a:rPr lang="en-US" sz="1600" b="1" u="none" strike="noStrike" dirty="0">
                          <a:effectLst/>
                          <a:cs typeface="Kalimati" panose="00000400000000000000" pitchFamily="2"/>
                        </a:rPr>
                        <a:t>43</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ctr" rtl="0" fontAlgn="ctr">
                        <a:spcBef>
                          <a:spcPts val="600"/>
                        </a:spcBef>
                        <a:buNone/>
                      </a:pPr>
                      <a:r>
                        <a:rPr lang="en-US" sz="1600" b="1" u="none" strike="noStrike">
                          <a:effectLst/>
                          <a:cs typeface="Kalimati" panose="00000400000000000000" pitchFamily="2"/>
                        </a:rPr>
                        <a:t> </a:t>
                      </a:r>
                      <a:endParaRPr lang="en-US" sz="1600" b="1"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ctr" rtl="0" fontAlgn="ctr">
                        <a:spcBef>
                          <a:spcPts val="600"/>
                        </a:spcBef>
                        <a:buNone/>
                      </a:pPr>
                      <a:r>
                        <a:rPr lang="en-US" sz="1600" b="1" u="none" strike="noStrike">
                          <a:effectLst/>
                          <a:cs typeface="Kalimati" panose="00000400000000000000" pitchFamily="2"/>
                        </a:rPr>
                        <a:t> </a:t>
                      </a:r>
                      <a:endParaRPr lang="en-US" sz="1600" b="1"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l" rtl="0" fontAlgn="ctr">
                        <a:spcBef>
                          <a:spcPts val="600"/>
                        </a:spcBef>
                        <a:buNone/>
                      </a:pPr>
                      <a:r>
                        <a:rPr lang="ne-NP" sz="1600" b="1" u="none" strike="noStrike">
                          <a:effectLst/>
                          <a:cs typeface="Kalimati" panose="00000400000000000000" pitchFamily="2"/>
                        </a:rPr>
                        <a:t>विशिष्टीकृत निर्माणका क्रियाकलापहरू </a:t>
                      </a:r>
                      <a:endParaRPr lang="ne-NP" sz="1600" b="1" i="0" u="none" strike="noStrike">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tx2">
                        <a:lumMod val="20000"/>
                        <a:lumOff val="80000"/>
                      </a:schemeClr>
                    </a:solidFill>
                  </a:tcPr>
                </a:tc>
                <a:extLst>
                  <a:ext uri="{0D108BD9-81ED-4DB2-BD59-A6C34878D82A}">
                    <a16:rowId xmlns:a16="http://schemas.microsoft.com/office/drawing/2014/main" val="2007022122"/>
                  </a:ext>
                </a:extLst>
              </a:tr>
              <a:tr h="463534">
                <a:tc>
                  <a:txBody>
                    <a:bodyPr/>
                    <a:lstStyle/>
                    <a:p>
                      <a:pPr marL="91440" algn="ctr" rtl="0" fontAlgn="ctr">
                        <a:spcBef>
                          <a:spcPts val="600"/>
                        </a:spcBef>
                        <a:buNone/>
                      </a:pPr>
                      <a:r>
                        <a:rPr lang="en-US" sz="1600" b="1" u="none" strike="noStrike" dirty="0">
                          <a:effectLst/>
                          <a:cs typeface="Kalimati" panose="00000400000000000000" pitchFamily="2"/>
                        </a:rPr>
                        <a:t>43</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1600" b="1" u="none" strike="noStrike" dirty="0">
                          <a:effectLst/>
                          <a:cs typeface="Kalimati" panose="00000400000000000000" pitchFamily="2"/>
                        </a:rPr>
                        <a:t>431</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solidFill>
                      <a:schemeClr val="tx2">
                        <a:lumMod val="20000"/>
                        <a:lumOff val="80000"/>
                      </a:schemeClr>
                    </a:solidFill>
                  </a:tcPr>
                </a:tc>
                <a:tc>
                  <a:txBody>
                    <a:bodyPr/>
                    <a:lstStyle/>
                    <a:p>
                      <a:pPr marL="91440" algn="ctr" rtl="0" fontAlgn="ctr">
                        <a:spcBef>
                          <a:spcPts val="600"/>
                        </a:spcBef>
                        <a:buNone/>
                      </a:pPr>
                      <a:r>
                        <a:rPr lang="en-US" sz="1600" b="1" u="none" strike="noStrike" dirty="0">
                          <a:effectLst/>
                          <a:cs typeface="Kalimati" panose="00000400000000000000" pitchFamily="2"/>
                        </a:rPr>
                        <a:t> </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solidFill>
                      <a:schemeClr val="tx2">
                        <a:lumMod val="20000"/>
                        <a:lumOff val="80000"/>
                      </a:schemeClr>
                    </a:solidFill>
                  </a:tcPr>
                </a:tc>
                <a:tc>
                  <a:txBody>
                    <a:bodyPr/>
                    <a:lstStyle/>
                    <a:p>
                      <a:pPr marL="91440" algn="l" rtl="0" fontAlgn="ctr">
                        <a:spcBef>
                          <a:spcPts val="600"/>
                        </a:spcBef>
                        <a:buNone/>
                      </a:pPr>
                      <a:r>
                        <a:rPr lang="ne-NP" sz="1600" b="1" u="none" strike="noStrike" dirty="0">
                          <a:effectLst/>
                          <a:cs typeface="Kalimati" panose="00000400000000000000" pitchFamily="2"/>
                        </a:rPr>
                        <a:t>संरचना भत्काउने तथा निर्माण स्थल तयारी </a:t>
                      </a:r>
                      <a:endParaRPr lang="ne-NP" sz="1600" b="1"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390965831"/>
                  </a:ext>
                </a:extLst>
              </a:tr>
              <a:tr h="463534">
                <a:tc>
                  <a:txBody>
                    <a:bodyPr/>
                    <a:lstStyle/>
                    <a:p>
                      <a:pPr marL="91440" algn="ctr" rtl="0" fontAlgn="ctr">
                        <a:spcBef>
                          <a:spcPts val="600"/>
                        </a:spcBef>
                        <a:buNone/>
                      </a:pPr>
                      <a:r>
                        <a:rPr lang="en-US" sz="1600" u="none" strike="noStrike">
                          <a:effectLst/>
                          <a:cs typeface="Kalimati" panose="00000400000000000000" pitchFamily="2"/>
                        </a:rPr>
                        <a:t>43</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600" u="none" strike="noStrike" dirty="0">
                          <a:effectLst/>
                          <a:cs typeface="Kalimati" panose="00000400000000000000" pitchFamily="2"/>
                        </a:rPr>
                        <a:t>431</a:t>
                      </a:r>
                      <a:endParaRPr lang="en-US" sz="16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ctr" rtl="0" fontAlgn="ctr">
                        <a:spcBef>
                          <a:spcPts val="600"/>
                        </a:spcBef>
                        <a:buNone/>
                      </a:pPr>
                      <a:r>
                        <a:rPr lang="en-US" sz="1600" u="none" strike="noStrike">
                          <a:effectLst/>
                          <a:cs typeface="Kalimati" panose="00000400000000000000" pitchFamily="2"/>
                        </a:rPr>
                        <a:t>4311</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ne-NP" sz="1600" u="none" strike="noStrike" dirty="0">
                          <a:effectLst/>
                          <a:cs typeface="Kalimati" panose="00000400000000000000" pitchFamily="2"/>
                        </a:rPr>
                        <a:t>संरचना भत्काउने </a:t>
                      </a:r>
                      <a:endParaRPr lang="ne-NP" sz="1600" b="0"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255347721"/>
                  </a:ext>
                </a:extLst>
              </a:tr>
              <a:tr h="463534">
                <a:tc>
                  <a:txBody>
                    <a:bodyPr/>
                    <a:lstStyle/>
                    <a:p>
                      <a:pPr marL="91440" algn="ctr" rtl="0" fontAlgn="ctr">
                        <a:spcBef>
                          <a:spcPts val="600"/>
                        </a:spcBef>
                        <a:buNone/>
                      </a:pPr>
                      <a:r>
                        <a:rPr lang="en-US" sz="1600" u="none" strike="noStrike">
                          <a:effectLst/>
                          <a:cs typeface="Kalimati" panose="00000400000000000000" pitchFamily="2"/>
                        </a:rPr>
                        <a:t>43</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600" u="none" strike="noStrike" dirty="0">
                          <a:effectLst/>
                          <a:cs typeface="Kalimati" panose="00000400000000000000" pitchFamily="2"/>
                        </a:rPr>
                        <a:t>431</a:t>
                      </a:r>
                      <a:endParaRPr lang="en-US" sz="16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ctr" rtl="0" fontAlgn="ctr">
                        <a:spcBef>
                          <a:spcPts val="600"/>
                        </a:spcBef>
                        <a:buNone/>
                      </a:pPr>
                      <a:r>
                        <a:rPr lang="en-US" sz="1600" u="none" strike="noStrike">
                          <a:effectLst/>
                          <a:cs typeface="Kalimati" panose="00000400000000000000" pitchFamily="2"/>
                        </a:rPr>
                        <a:t>4312</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ne-NP" sz="1600" u="none" strike="noStrike">
                          <a:effectLst/>
                          <a:cs typeface="Kalimati" panose="00000400000000000000" pitchFamily="2"/>
                        </a:rPr>
                        <a:t>निर्माण स्थल तयारी </a:t>
                      </a:r>
                      <a:endParaRPr lang="ne-NP" sz="1600" b="0" i="0" u="none" strike="noStrike">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423949145"/>
                  </a:ext>
                </a:extLst>
              </a:tr>
              <a:tr h="629941">
                <a:tc>
                  <a:txBody>
                    <a:bodyPr/>
                    <a:lstStyle/>
                    <a:p>
                      <a:pPr marL="91440" algn="ctr" rtl="0" fontAlgn="ctr">
                        <a:spcBef>
                          <a:spcPts val="600"/>
                        </a:spcBef>
                        <a:buNone/>
                      </a:pPr>
                      <a:r>
                        <a:rPr lang="en-US" sz="1600" b="1" u="none" strike="noStrike" dirty="0">
                          <a:effectLst/>
                          <a:cs typeface="Kalimati" panose="00000400000000000000" pitchFamily="2"/>
                        </a:rPr>
                        <a:t>43</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1600" b="1" u="none" strike="noStrike" dirty="0">
                          <a:effectLst/>
                          <a:cs typeface="Kalimati" panose="00000400000000000000" pitchFamily="2"/>
                        </a:rPr>
                        <a:t>432</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solidFill>
                      <a:schemeClr val="tx2">
                        <a:lumMod val="20000"/>
                        <a:lumOff val="80000"/>
                      </a:schemeClr>
                    </a:solidFill>
                  </a:tcPr>
                </a:tc>
                <a:tc>
                  <a:txBody>
                    <a:bodyPr/>
                    <a:lstStyle/>
                    <a:p>
                      <a:pPr marL="91440" algn="ctr" rtl="0" fontAlgn="ctr">
                        <a:spcBef>
                          <a:spcPts val="600"/>
                        </a:spcBef>
                        <a:buNone/>
                      </a:pPr>
                      <a:r>
                        <a:rPr lang="en-US" sz="1600" b="1" u="none" strike="noStrike">
                          <a:effectLst/>
                          <a:cs typeface="Kalimati" panose="00000400000000000000" pitchFamily="2"/>
                        </a:rPr>
                        <a:t> </a:t>
                      </a:r>
                      <a:endParaRPr lang="en-US" sz="1600" b="1"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solidFill>
                      <a:schemeClr val="tx2">
                        <a:lumMod val="20000"/>
                        <a:lumOff val="80000"/>
                      </a:schemeClr>
                    </a:solidFill>
                  </a:tcPr>
                </a:tc>
                <a:tc>
                  <a:txBody>
                    <a:bodyPr/>
                    <a:lstStyle/>
                    <a:p>
                      <a:pPr marL="91440" algn="l" rtl="0" fontAlgn="ctr">
                        <a:spcBef>
                          <a:spcPts val="600"/>
                        </a:spcBef>
                        <a:buNone/>
                      </a:pPr>
                      <a:r>
                        <a:rPr lang="ne-NP" sz="1600" b="1" u="none" strike="noStrike" dirty="0">
                          <a:effectLst/>
                          <a:cs typeface="Kalimati" panose="00000400000000000000" pitchFamily="2"/>
                        </a:rPr>
                        <a:t>विद्युत्, पाइप तथा अन्य निर्माण सामग्रीसम्बन्धी जडानका कार्यहरू </a:t>
                      </a:r>
                      <a:endParaRPr lang="ne-NP" sz="1600" b="1"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4290902303"/>
                  </a:ext>
                </a:extLst>
              </a:tr>
              <a:tr h="463534">
                <a:tc>
                  <a:txBody>
                    <a:bodyPr/>
                    <a:lstStyle/>
                    <a:p>
                      <a:pPr marL="91440" algn="ctr" rtl="0" fontAlgn="ctr">
                        <a:spcBef>
                          <a:spcPts val="600"/>
                        </a:spcBef>
                        <a:buNone/>
                      </a:pPr>
                      <a:r>
                        <a:rPr lang="en-US" sz="1600" u="none" strike="noStrike">
                          <a:effectLst/>
                          <a:cs typeface="Kalimati" panose="00000400000000000000" pitchFamily="2"/>
                        </a:rPr>
                        <a:t>43</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600" u="none" strike="noStrike" dirty="0">
                          <a:effectLst/>
                          <a:cs typeface="Kalimati" panose="00000400000000000000" pitchFamily="2"/>
                        </a:rPr>
                        <a:t>432</a:t>
                      </a:r>
                      <a:endParaRPr lang="en-US" sz="16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ctr" rtl="0" fontAlgn="ctr">
                        <a:spcBef>
                          <a:spcPts val="600"/>
                        </a:spcBef>
                        <a:buNone/>
                      </a:pPr>
                      <a:r>
                        <a:rPr lang="en-US" sz="1600" u="none" strike="noStrike">
                          <a:effectLst/>
                          <a:cs typeface="Kalimati" panose="00000400000000000000" pitchFamily="2"/>
                        </a:rPr>
                        <a:t>4321</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ne-NP" sz="1600" u="none" strike="noStrike" dirty="0">
                          <a:effectLst/>
                          <a:cs typeface="Kalimati" panose="00000400000000000000" pitchFamily="2"/>
                        </a:rPr>
                        <a:t>विद्युत् जडानसम्बन्धी कार्यहरू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87317989"/>
                  </a:ext>
                </a:extLst>
              </a:tr>
              <a:tr h="629941">
                <a:tc>
                  <a:txBody>
                    <a:bodyPr/>
                    <a:lstStyle/>
                    <a:p>
                      <a:pPr marL="91440" algn="ctr" rtl="0" fontAlgn="ctr">
                        <a:spcBef>
                          <a:spcPts val="600"/>
                        </a:spcBef>
                        <a:buNone/>
                      </a:pPr>
                      <a:r>
                        <a:rPr lang="en-US" sz="1600" u="none" strike="noStrike" dirty="0">
                          <a:effectLst/>
                          <a:cs typeface="Kalimati" panose="00000400000000000000" pitchFamily="2"/>
                        </a:rPr>
                        <a:t>43</a:t>
                      </a:r>
                      <a:endParaRPr lang="en-US" sz="16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600" u="none" strike="noStrike" dirty="0">
                          <a:effectLst/>
                          <a:cs typeface="Kalimati" panose="00000400000000000000" pitchFamily="2"/>
                        </a:rPr>
                        <a:t>432</a:t>
                      </a:r>
                      <a:endParaRPr lang="en-US" sz="16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ctr" rtl="0" fontAlgn="ctr">
                        <a:spcBef>
                          <a:spcPts val="600"/>
                        </a:spcBef>
                        <a:buNone/>
                      </a:pPr>
                      <a:r>
                        <a:rPr lang="en-US" sz="1600" u="none" strike="noStrike" dirty="0">
                          <a:effectLst/>
                          <a:cs typeface="Kalimati" panose="00000400000000000000" pitchFamily="2"/>
                        </a:rPr>
                        <a:t>4322</a:t>
                      </a:r>
                      <a:endParaRPr lang="en-US" sz="16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ne-NP" sz="1600" u="none" strike="noStrike">
                          <a:effectLst/>
                          <a:cs typeface="Kalimati" panose="00000400000000000000" pitchFamily="2"/>
                        </a:rPr>
                        <a:t>प्लम्बिङ (पाइप, धारा आदि), हिटर तथा एयर कण्डिशन जडान </a:t>
                      </a:r>
                      <a:endParaRPr lang="ne-NP" sz="1600" b="0" i="0" u="none" strike="noStrike">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78842759"/>
                  </a:ext>
                </a:extLst>
              </a:tr>
              <a:tr h="463534">
                <a:tc>
                  <a:txBody>
                    <a:bodyPr/>
                    <a:lstStyle/>
                    <a:p>
                      <a:pPr marL="91440" algn="ctr" rtl="0" fontAlgn="ctr">
                        <a:spcBef>
                          <a:spcPts val="600"/>
                        </a:spcBef>
                        <a:buNone/>
                      </a:pPr>
                      <a:r>
                        <a:rPr lang="en-US" sz="1600" u="none" strike="noStrike">
                          <a:effectLst/>
                          <a:cs typeface="Kalimati" panose="00000400000000000000" pitchFamily="2"/>
                        </a:rPr>
                        <a:t>43</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600" u="none" strike="noStrike">
                          <a:effectLst/>
                          <a:cs typeface="Kalimati" panose="00000400000000000000" pitchFamily="2"/>
                        </a:rPr>
                        <a:t>432</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ctr" rtl="0" fontAlgn="ctr">
                        <a:spcBef>
                          <a:spcPts val="600"/>
                        </a:spcBef>
                        <a:buNone/>
                      </a:pPr>
                      <a:r>
                        <a:rPr lang="en-US" sz="1600" u="none" strike="noStrike" dirty="0">
                          <a:effectLst/>
                          <a:cs typeface="Kalimati" panose="00000400000000000000" pitchFamily="2"/>
                        </a:rPr>
                        <a:t>4329</a:t>
                      </a:r>
                      <a:endParaRPr lang="en-US" sz="16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ne-NP" sz="1600" u="none" strike="noStrike">
                          <a:effectLst/>
                          <a:cs typeface="Kalimati" panose="00000400000000000000" pitchFamily="2"/>
                        </a:rPr>
                        <a:t>अन्य निर्माण उपकरण जडान </a:t>
                      </a:r>
                      <a:endParaRPr lang="ne-NP" sz="1600" b="0" i="0" u="none" strike="noStrike">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193267964"/>
                  </a:ext>
                </a:extLst>
              </a:tr>
              <a:tr h="463534">
                <a:tc>
                  <a:txBody>
                    <a:bodyPr/>
                    <a:lstStyle/>
                    <a:p>
                      <a:pPr marL="91440" algn="ctr" rtl="0" fontAlgn="ctr">
                        <a:spcBef>
                          <a:spcPts val="600"/>
                        </a:spcBef>
                        <a:buNone/>
                      </a:pPr>
                      <a:r>
                        <a:rPr lang="en-US" sz="1600" b="1" u="none" strike="noStrike" dirty="0">
                          <a:effectLst/>
                          <a:cs typeface="Kalimati" panose="00000400000000000000" pitchFamily="2"/>
                        </a:rPr>
                        <a:t>43</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1600" b="1" u="none" strike="noStrike" dirty="0">
                          <a:effectLst/>
                          <a:cs typeface="Kalimati" panose="00000400000000000000" pitchFamily="2"/>
                        </a:rPr>
                        <a:t>433</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solidFill>
                      <a:schemeClr val="tx2">
                        <a:lumMod val="20000"/>
                        <a:lumOff val="80000"/>
                      </a:schemeClr>
                    </a:solidFill>
                  </a:tcPr>
                </a:tc>
                <a:tc>
                  <a:txBody>
                    <a:bodyPr/>
                    <a:lstStyle/>
                    <a:p>
                      <a:pPr marL="91440" algn="ctr" rtl="0" fontAlgn="ctr">
                        <a:spcBef>
                          <a:spcPts val="600"/>
                        </a:spcBef>
                        <a:buNone/>
                      </a:pPr>
                      <a:r>
                        <a:rPr lang="en-US" sz="1600" b="1" u="none" strike="noStrike" dirty="0">
                          <a:effectLst/>
                          <a:cs typeface="Kalimati" panose="00000400000000000000" pitchFamily="2"/>
                        </a:rPr>
                        <a:t> </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solidFill>
                      <a:schemeClr val="tx2">
                        <a:lumMod val="20000"/>
                        <a:lumOff val="80000"/>
                      </a:schemeClr>
                    </a:solidFill>
                  </a:tcPr>
                </a:tc>
                <a:tc>
                  <a:txBody>
                    <a:bodyPr/>
                    <a:lstStyle/>
                    <a:p>
                      <a:pPr marL="91440" algn="l" rtl="0" fontAlgn="ctr">
                        <a:spcBef>
                          <a:spcPts val="600"/>
                        </a:spcBef>
                        <a:buNone/>
                      </a:pPr>
                      <a:r>
                        <a:rPr lang="ne-NP" sz="1600" b="1" u="none" strike="noStrike" dirty="0">
                          <a:effectLst/>
                          <a:cs typeface="Kalimati" panose="00000400000000000000" pitchFamily="2"/>
                        </a:rPr>
                        <a:t>भवन निर्माण सम्पन्न तथा साजसज्जा कार्य </a:t>
                      </a:r>
                      <a:endParaRPr lang="ne-NP" sz="1600" b="1"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950306654"/>
                  </a:ext>
                </a:extLst>
              </a:tr>
              <a:tr h="463534">
                <a:tc>
                  <a:txBody>
                    <a:bodyPr/>
                    <a:lstStyle/>
                    <a:p>
                      <a:pPr marL="91440" algn="ctr" rtl="0" fontAlgn="ctr">
                        <a:spcBef>
                          <a:spcPts val="600"/>
                        </a:spcBef>
                        <a:buNone/>
                      </a:pPr>
                      <a:r>
                        <a:rPr lang="en-US" sz="1600" u="none" strike="noStrike">
                          <a:effectLst/>
                          <a:cs typeface="Kalimati" panose="00000400000000000000" pitchFamily="2"/>
                        </a:rPr>
                        <a:t>43</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noFill/>
                  </a:tcPr>
                </a:tc>
                <a:tc>
                  <a:txBody>
                    <a:bodyPr/>
                    <a:lstStyle/>
                    <a:p>
                      <a:pPr marL="91440" algn="ctr" rtl="0" fontAlgn="ctr">
                        <a:spcBef>
                          <a:spcPts val="600"/>
                        </a:spcBef>
                        <a:buNone/>
                      </a:pPr>
                      <a:r>
                        <a:rPr lang="en-US" sz="1600" u="none" strike="noStrike">
                          <a:effectLst/>
                          <a:cs typeface="Kalimati" panose="00000400000000000000" pitchFamily="2"/>
                        </a:rPr>
                        <a:t>433</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ctr" rtl="0" fontAlgn="ctr">
                        <a:spcBef>
                          <a:spcPts val="600"/>
                        </a:spcBef>
                        <a:buNone/>
                      </a:pPr>
                      <a:r>
                        <a:rPr lang="en-US" sz="1600" u="none" strike="noStrike" dirty="0">
                          <a:effectLst/>
                          <a:cs typeface="Kalimati" panose="00000400000000000000" pitchFamily="2"/>
                        </a:rPr>
                        <a:t>4330</a:t>
                      </a:r>
                      <a:endParaRPr lang="en-US" sz="16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noFill/>
                  </a:tcPr>
                </a:tc>
                <a:tc>
                  <a:txBody>
                    <a:bodyPr/>
                    <a:lstStyle/>
                    <a:p>
                      <a:pPr marL="91440" algn="l" rtl="0" fontAlgn="ctr">
                        <a:spcBef>
                          <a:spcPts val="600"/>
                        </a:spcBef>
                        <a:buNone/>
                      </a:pPr>
                      <a:r>
                        <a:rPr lang="ne-NP" sz="1600" u="none" strike="noStrike">
                          <a:effectLst/>
                          <a:cs typeface="Kalimati" panose="00000400000000000000" pitchFamily="2"/>
                        </a:rPr>
                        <a:t>भवनको निर्माण सम्पन्न तथा साजसज्जा कार्य </a:t>
                      </a:r>
                      <a:endParaRPr lang="ne-NP" sz="1600" b="0" i="0" u="none" strike="noStrike">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113639259"/>
                  </a:ext>
                </a:extLst>
              </a:tr>
              <a:tr h="463534">
                <a:tc>
                  <a:txBody>
                    <a:bodyPr/>
                    <a:lstStyle/>
                    <a:p>
                      <a:pPr marL="91440" algn="ctr" rtl="0" fontAlgn="ctr">
                        <a:spcBef>
                          <a:spcPts val="600"/>
                        </a:spcBef>
                        <a:buNone/>
                      </a:pPr>
                      <a:r>
                        <a:rPr lang="en-US" sz="1600" b="1" u="none" strike="noStrike" dirty="0">
                          <a:effectLst/>
                          <a:cs typeface="Kalimati" panose="00000400000000000000" pitchFamily="2"/>
                        </a:rPr>
                        <a:t>43</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rtl="0" fontAlgn="ctr">
                        <a:spcBef>
                          <a:spcPts val="600"/>
                        </a:spcBef>
                        <a:buNone/>
                      </a:pPr>
                      <a:r>
                        <a:rPr lang="en-US" sz="1600" b="1" u="none" strike="noStrike" dirty="0">
                          <a:effectLst/>
                          <a:cs typeface="Kalimati" panose="00000400000000000000" pitchFamily="2"/>
                        </a:rPr>
                        <a:t>439</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solidFill>
                      <a:schemeClr val="tx2">
                        <a:lumMod val="20000"/>
                        <a:lumOff val="80000"/>
                      </a:schemeClr>
                    </a:solidFill>
                  </a:tcPr>
                </a:tc>
                <a:tc>
                  <a:txBody>
                    <a:bodyPr/>
                    <a:lstStyle/>
                    <a:p>
                      <a:pPr marL="91440" algn="ctr" rtl="0" fontAlgn="ctr">
                        <a:spcBef>
                          <a:spcPts val="600"/>
                        </a:spcBef>
                        <a:buNone/>
                      </a:pPr>
                      <a:r>
                        <a:rPr lang="en-US" sz="1600" b="1" u="none" strike="noStrike" dirty="0">
                          <a:effectLst/>
                          <a:cs typeface="Kalimati" panose="00000400000000000000" pitchFamily="2"/>
                        </a:rPr>
                        <a:t> </a:t>
                      </a:r>
                      <a:endParaRPr lang="en-US" sz="1600" b="1"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solidFill>
                      <a:schemeClr val="tx2">
                        <a:lumMod val="20000"/>
                        <a:lumOff val="80000"/>
                      </a:schemeClr>
                    </a:solidFill>
                  </a:tcPr>
                </a:tc>
                <a:tc>
                  <a:txBody>
                    <a:bodyPr/>
                    <a:lstStyle/>
                    <a:p>
                      <a:pPr marL="91440" algn="l" rtl="0" fontAlgn="ctr">
                        <a:spcBef>
                          <a:spcPts val="600"/>
                        </a:spcBef>
                        <a:buNone/>
                      </a:pPr>
                      <a:r>
                        <a:rPr lang="ne-NP" sz="1600" b="1" u="none" strike="noStrike" dirty="0">
                          <a:effectLst/>
                          <a:cs typeface="Kalimati" panose="00000400000000000000" pitchFamily="2"/>
                        </a:rPr>
                        <a:t>अन्य विशिष्टीकृत निर्माण क्रियाकलाप </a:t>
                      </a:r>
                      <a:endParaRPr lang="ne-NP" sz="1600" b="1"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263979296"/>
                  </a:ext>
                </a:extLst>
              </a:tr>
              <a:tr h="463534">
                <a:tc>
                  <a:txBody>
                    <a:bodyPr/>
                    <a:lstStyle/>
                    <a:p>
                      <a:pPr marL="91440" algn="ctr" rtl="0" fontAlgn="ctr">
                        <a:spcBef>
                          <a:spcPts val="600"/>
                        </a:spcBef>
                        <a:buNone/>
                      </a:pPr>
                      <a:r>
                        <a:rPr lang="en-US" sz="1600" u="none" strike="noStrike">
                          <a:effectLst/>
                          <a:cs typeface="Kalimati" panose="00000400000000000000" pitchFamily="2"/>
                        </a:rPr>
                        <a:t>43</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rtl="0" fontAlgn="ctr">
                        <a:spcBef>
                          <a:spcPts val="600"/>
                        </a:spcBef>
                        <a:buNone/>
                      </a:pPr>
                      <a:r>
                        <a:rPr lang="en-US" sz="1600" u="none" strike="noStrike">
                          <a:effectLst/>
                          <a:cs typeface="Kalimati" panose="00000400000000000000" pitchFamily="2"/>
                        </a:rPr>
                        <a:t>439</a:t>
                      </a:r>
                      <a:endParaRPr lang="en-US" sz="1600" b="0" i="0" u="none" strike="noStrike">
                        <a:solidFill>
                          <a:srgbClr val="000000"/>
                        </a:solidFill>
                        <a:effectLst/>
                        <a:latin typeface="Calibri" panose="020F0502020204030204" pitchFamily="34" charset="0"/>
                        <a:cs typeface="Kalimati" panose="00000400000000000000" pitchFamily="2"/>
                      </a:endParaRPr>
                    </a:p>
                  </a:txBody>
                  <a:tcPr marL="5107" marR="5107" marT="5107" marB="0" anchor="ctr">
                    <a:lnB w="12700" cap="flat" cmpd="sng" algn="ctr">
                      <a:solidFill>
                        <a:schemeClr val="tx1"/>
                      </a:solidFill>
                      <a:prstDash val="solid"/>
                      <a:round/>
                      <a:headEnd type="none" w="med" len="med"/>
                      <a:tailEnd type="none" w="med" len="med"/>
                    </a:lnB>
                    <a:noFill/>
                  </a:tcPr>
                </a:tc>
                <a:tc>
                  <a:txBody>
                    <a:bodyPr/>
                    <a:lstStyle/>
                    <a:p>
                      <a:pPr marL="91440" algn="ctr" rtl="0" fontAlgn="ctr">
                        <a:spcBef>
                          <a:spcPts val="600"/>
                        </a:spcBef>
                        <a:buNone/>
                      </a:pPr>
                      <a:r>
                        <a:rPr lang="en-US" sz="1600" u="none" strike="noStrike" dirty="0">
                          <a:effectLst/>
                          <a:cs typeface="Kalimati" panose="00000400000000000000" pitchFamily="2"/>
                        </a:rPr>
                        <a:t>4390</a:t>
                      </a:r>
                      <a:endParaRPr lang="en-US" sz="1600" b="0" i="0" u="none" strike="noStrike" dirty="0">
                        <a:solidFill>
                          <a:srgbClr val="000000"/>
                        </a:solidFill>
                        <a:effectLst/>
                        <a:latin typeface="Calibri" panose="020F0502020204030204" pitchFamily="34" charset="0"/>
                        <a:cs typeface="Kalimati" panose="00000400000000000000" pitchFamily="2"/>
                      </a:endParaRPr>
                    </a:p>
                  </a:txBody>
                  <a:tcPr marL="5107" marR="5107" marT="5107" marB="0" anchor="ctr">
                    <a:lnB w="12700" cap="flat" cmpd="sng" algn="ctr">
                      <a:solidFill>
                        <a:schemeClr val="tx1"/>
                      </a:solidFill>
                      <a:prstDash val="solid"/>
                      <a:round/>
                      <a:headEnd type="none" w="med" len="med"/>
                      <a:tailEnd type="none" w="med" len="med"/>
                    </a:lnB>
                    <a:noFill/>
                  </a:tcPr>
                </a:tc>
                <a:tc>
                  <a:txBody>
                    <a:bodyPr/>
                    <a:lstStyle/>
                    <a:p>
                      <a:pPr marL="91440" algn="l" rtl="0" fontAlgn="ctr">
                        <a:spcBef>
                          <a:spcPts val="600"/>
                        </a:spcBef>
                        <a:buNone/>
                      </a:pPr>
                      <a:r>
                        <a:rPr lang="ne-NP" sz="1600" u="none" strike="noStrike" dirty="0">
                          <a:effectLst/>
                          <a:cs typeface="Kalimati" panose="00000400000000000000" pitchFamily="2"/>
                        </a:rPr>
                        <a:t>अन्य विशिष्टीकृत निर्माण क्रियाकलाप </a:t>
                      </a:r>
                      <a:endParaRPr lang="ne-NP" sz="1600" b="0" i="0" u="none" strike="noStrike" dirty="0">
                        <a:solidFill>
                          <a:srgbClr val="000000"/>
                        </a:solidFill>
                        <a:effectLst/>
                        <a:latin typeface="Kalimati" panose="00000400000000000000" pitchFamily="2"/>
                        <a:cs typeface="Kalimati" panose="00000400000000000000" pitchFamily="2"/>
                      </a:endParaRPr>
                    </a:p>
                  </a:txBody>
                  <a:tcPr marL="5107" marR="5107" marT="5107"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9330728"/>
                  </a:ext>
                </a:extLst>
              </a:tr>
            </a:tbl>
          </a:graphicData>
        </a:graphic>
      </p:graphicFrame>
    </p:spTree>
    <p:extLst>
      <p:ext uri="{BB962C8B-B14F-4D97-AF65-F5344CB8AC3E}">
        <p14:creationId xmlns:p14="http://schemas.microsoft.com/office/powerpoint/2010/main" val="37061625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C4D1B-65F6-59C5-F297-36DBBD90782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F4603B0-308C-EA7C-87E6-947BA9D391D7}"/>
              </a:ext>
            </a:extLst>
          </p:cNvPr>
          <p:cNvSpPr>
            <a:spLocks noGrp="1"/>
          </p:cNvSpPr>
          <p:nvPr>
            <p:ph type="title"/>
          </p:nvPr>
        </p:nvSpPr>
        <p:spPr>
          <a:xfrm>
            <a:off x="838200" y="79375"/>
            <a:ext cx="11014709" cy="1075055"/>
          </a:xfrm>
        </p:spPr>
        <p:txBody>
          <a:bodyPr>
            <a:noAutofit/>
          </a:bodyPr>
          <a:lstStyle/>
          <a:p>
            <a:pPr algn="ctr">
              <a:lnSpc>
                <a:spcPct val="100000"/>
              </a:lnSpc>
            </a:pPr>
            <a:r>
              <a:rPr lang="ne-NP" b="1" dirty="0">
                <a:solidFill>
                  <a:schemeClr val="accent1"/>
                </a:solidFill>
              </a:rPr>
              <a:t>मुख्य प्रश्नावलीको खण्ड </a:t>
            </a:r>
            <a:r>
              <a:rPr lang="en-US" b="1" dirty="0">
                <a:solidFill>
                  <a:schemeClr val="accent1"/>
                </a:solidFill>
              </a:rPr>
              <a:t>2 </a:t>
            </a:r>
            <a:r>
              <a:rPr lang="en-US" sz="2400" b="1" dirty="0">
                <a:solidFill>
                  <a:schemeClr val="accent1"/>
                </a:solidFill>
              </a:rPr>
              <a:t/>
            </a:r>
            <a:br>
              <a:rPr lang="en-US" sz="2400" b="1" dirty="0">
                <a:solidFill>
                  <a:schemeClr val="accent1"/>
                </a:solidFill>
              </a:rPr>
            </a:br>
            <a:r>
              <a:rPr lang="ne-NP" sz="2000" b="1" dirty="0"/>
              <a:t>खण्ड </a:t>
            </a:r>
            <a:r>
              <a:rPr lang="en-US" sz="2000" b="1" dirty="0"/>
              <a:t>G</a:t>
            </a:r>
            <a:r>
              <a:rPr lang="ne-NP" sz="2000" b="1" dirty="0"/>
              <a:t>:</a:t>
            </a:r>
            <a:r>
              <a:rPr lang="en-US" sz="2000" b="1" dirty="0"/>
              <a:t> </a:t>
            </a:r>
            <a:r>
              <a:rPr lang="ne-NP" sz="2000" b="1" dirty="0"/>
              <a:t>थोक एवं खुद्रा व्यापार, मोटरगाडी तथा मोटरसाइकल बिक्री तथा  मर्मतसम्भार</a:t>
            </a:r>
            <a:endParaRPr lang="en-US" sz="2400" b="1" dirty="0"/>
          </a:p>
        </p:txBody>
      </p:sp>
      <p:sp>
        <p:nvSpPr>
          <p:cNvPr id="2" name="Footer Placeholder 1">
            <a:extLst>
              <a:ext uri="{FF2B5EF4-FFF2-40B4-BE49-F238E27FC236}">
                <a16:creationId xmlns:a16="http://schemas.microsoft.com/office/drawing/2014/main" id="{98B58CF5-1012-728F-520E-55F3E4AF2141}"/>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71B88217-20B2-1738-2830-2E59CB4989E7}"/>
              </a:ext>
            </a:extLst>
          </p:cNvPr>
          <p:cNvSpPr>
            <a:spLocks noGrp="1"/>
          </p:cNvSpPr>
          <p:nvPr>
            <p:ph type="sldNum" sz="quarter" idx="12"/>
          </p:nvPr>
        </p:nvSpPr>
        <p:spPr/>
        <p:txBody>
          <a:bodyPr/>
          <a:lstStyle/>
          <a:p>
            <a:fld id="{3981A1E7-FBCC-4BE9-B724-D2D87968AACE}" type="slidenum">
              <a:rPr lang="en-US" smtClean="0"/>
              <a:t>35</a:t>
            </a:fld>
            <a:endParaRPr lang="en-US"/>
          </a:p>
        </p:txBody>
      </p:sp>
      <p:sp>
        <p:nvSpPr>
          <p:cNvPr id="10" name="Content Placeholder 9">
            <a:extLst>
              <a:ext uri="{FF2B5EF4-FFF2-40B4-BE49-F238E27FC236}">
                <a16:creationId xmlns:a16="http://schemas.microsoft.com/office/drawing/2014/main" id="{620DFCBF-2940-6405-9159-73E176701324}"/>
              </a:ext>
            </a:extLst>
          </p:cNvPr>
          <p:cNvSpPr>
            <a:spLocks noGrp="1"/>
          </p:cNvSpPr>
          <p:nvPr>
            <p:ph idx="1"/>
          </p:nvPr>
        </p:nvSpPr>
        <p:spPr>
          <a:xfrm>
            <a:off x="129540" y="1439041"/>
            <a:ext cx="11932919" cy="3863340"/>
          </a:xfrm>
        </p:spPr>
        <p:txBody>
          <a:bodyPr>
            <a:normAutofit/>
          </a:bodyPr>
          <a:lstStyle/>
          <a:p>
            <a:pPr marL="457200" indent="-457200" algn="just">
              <a:lnSpc>
                <a:spcPct val="150000"/>
              </a:lnSpc>
              <a:buFont typeface="Wingdings" panose="05000000000000000000" pitchFamily="2" charset="2"/>
              <a:buChar char="Ø"/>
            </a:pPr>
            <a:r>
              <a:rPr lang="ne-NP" dirty="0"/>
              <a:t>यस खण्डमा कुनै पनि प्रकारका वस्तुहरू, सेवामूलक वस्तुहरूको थोक तथा खुद्रामा बिक्री गर्ने कार्यहरू पर्दछ।</a:t>
            </a:r>
            <a:endParaRPr lang="en-US" dirty="0"/>
          </a:p>
          <a:p>
            <a:pPr marL="457200" indent="-457200" algn="just">
              <a:lnSpc>
                <a:spcPct val="150000"/>
              </a:lnSpc>
              <a:buFont typeface="Wingdings" panose="05000000000000000000" pitchFamily="2" charset="2"/>
              <a:buChar char="Ø"/>
            </a:pPr>
            <a:r>
              <a:rPr lang="ne-NP" dirty="0"/>
              <a:t>यो खण्डमा मोटरगाडी तथा मोटरसाइकलका विक्री तथा मर्मतसम्भारका कार्यहरू पनि समावेश गरिएका छन्।</a:t>
            </a:r>
            <a:endParaRPr lang="ne-NP" b="1" dirty="0"/>
          </a:p>
          <a:p>
            <a:pPr marL="457200" indent="-457200" algn="just">
              <a:lnSpc>
                <a:spcPct val="150000"/>
              </a:lnSpc>
              <a:buFont typeface="Wingdings" panose="05000000000000000000" pitchFamily="2" charset="2"/>
              <a:buChar char="Ø"/>
            </a:pPr>
            <a:r>
              <a:rPr lang="ne-NP" b="1" dirty="0"/>
              <a:t>बिक्री भन्नाले वस्तुको स्वरूप परिवर्तन नगरी गरिने व्यापार लाई बुझाउँछ।</a:t>
            </a:r>
            <a:endParaRPr lang="en-US" b="1" dirty="0"/>
          </a:p>
          <a:p>
            <a:pPr marL="0" indent="0" algn="just">
              <a:lnSpc>
                <a:spcPct val="150000"/>
              </a:lnSpc>
              <a:buNone/>
            </a:pPr>
            <a:endParaRPr lang="en-US" dirty="0"/>
          </a:p>
        </p:txBody>
      </p:sp>
      <p:sp>
        <p:nvSpPr>
          <p:cNvPr id="9" name="TextBox 8">
            <a:extLst>
              <a:ext uri="{FF2B5EF4-FFF2-40B4-BE49-F238E27FC236}">
                <a16:creationId xmlns:a16="http://schemas.microsoft.com/office/drawing/2014/main" id="{AB18BD22-CCFD-BF03-C95E-ACC1A98C7C0D}"/>
              </a:ext>
            </a:extLst>
          </p:cNvPr>
          <p:cNvSpPr txBox="1"/>
          <p:nvPr/>
        </p:nvSpPr>
        <p:spPr>
          <a:xfrm>
            <a:off x="838200" y="5911719"/>
            <a:ext cx="9679710" cy="473206"/>
          </a:xfrm>
          <a:prstGeom prst="rect">
            <a:avLst/>
          </a:prstGeom>
          <a:solidFill>
            <a:schemeClr val="accent2">
              <a:lumMod val="20000"/>
              <a:lumOff val="80000"/>
            </a:schemeClr>
          </a:solidFill>
        </p:spPr>
        <p:txBody>
          <a:bodyPr wrap="square">
            <a:spAutoFit/>
          </a:bodyPr>
          <a:lstStyle/>
          <a:p>
            <a:pPr marL="114300" lvl="2" algn="ctr">
              <a:lnSpc>
                <a:spcPct val="150000"/>
              </a:lnSpc>
              <a:buNone/>
            </a:pPr>
            <a:r>
              <a:rPr lang="ne-NP" b="1" i="1" dirty="0">
                <a:solidFill>
                  <a:srgbClr val="0070C0"/>
                </a:solidFill>
                <a:cs typeface="Kalimati" panose="00000400000000000000" pitchFamily="2"/>
              </a:rPr>
              <a:t>विस्तृत विवरणको लागि NSIC सक्षिप्त पुस्तिकाको पेज  ५8 देखि </a:t>
            </a:r>
            <a:r>
              <a:rPr lang="en-US" b="1" i="1" dirty="0">
                <a:solidFill>
                  <a:srgbClr val="0070C0"/>
                </a:solidFill>
                <a:cs typeface="Kalimati" panose="00000400000000000000" pitchFamily="2"/>
              </a:rPr>
              <a:t> </a:t>
            </a:r>
            <a:r>
              <a:rPr lang="ne-NP" b="1" i="1" dirty="0">
                <a:solidFill>
                  <a:srgbClr val="0070C0"/>
                </a:solidFill>
                <a:cs typeface="Kalimati" panose="00000400000000000000" pitchFamily="2"/>
              </a:rPr>
              <a:t>७१  अध्ययन गर्नुहोस्| </a:t>
            </a:r>
            <a:endParaRPr lang="en-US" b="1" i="1" dirty="0">
              <a:solidFill>
                <a:srgbClr val="0070C0"/>
              </a:solidFill>
              <a:cs typeface="Kalimati" panose="00000400000000000000" pitchFamily="2"/>
            </a:endParaRPr>
          </a:p>
        </p:txBody>
      </p:sp>
    </p:spTree>
    <p:extLst>
      <p:ext uri="{BB962C8B-B14F-4D97-AF65-F5344CB8AC3E}">
        <p14:creationId xmlns:p14="http://schemas.microsoft.com/office/powerpoint/2010/main" val="34912344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CED80-1ED6-A0BD-3EED-4B0340A9674E}"/>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7FB88D52-7418-8192-B6D4-06F7D0A50E7B}"/>
              </a:ext>
            </a:extLst>
          </p:cNvPr>
          <p:cNvGraphicFramePr>
            <a:graphicFrameLocks noGrp="1"/>
          </p:cNvGraphicFramePr>
          <p:nvPr>
            <p:ph idx="1"/>
          </p:nvPr>
        </p:nvGraphicFramePr>
        <p:xfrm>
          <a:off x="157809" y="1078511"/>
          <a:ext cx="11580801" cy="5277839"/>
        </p:xfrm>
        <a:graphic>
          <a:graphicData uri="http://schemas.openxmlformats.org/drawingml/2006/table">
            <a:tbl>
              <a:tblPr>
                <a:tableStyleId>{5C22544A-7EE6-4342-B048-85BDC9FD1C3A}</a:tableStyleId>
              </a:tblPr>
              <a:tblGrid>
                <a:gridCol w="1192589">
                  <a:extLst>
                    <a:ext uri="{9D8B030D-6E8A-4147-A177-3AD203B41FA5}">
                      <a16:colId xmlns:a16="http://schemas.microsoft.com/office/drawing/2014/main" val="826771429"/>
                    </a:ext>
                  </a:extLst>
                </a:gridCol>
                <a:gridCol w="886685">
                  <a:extLst>
                    <a:ext uri="{9D8B030D-6E8A-4147-A177-3AD203B41FA5}">
                      <a16:colId xmlns:a16="http://schemas.microsoft.com/office/drawing/2014/main" val="1990645492"/>
                    </a:ext>
                  </a:extLst>
                </a:gridCol>
                <a:gridCol w="727209">
                  <a:extLst>
                    <a:ext uri="{9D8B030D-6E8A-4147-A177-3AD203B41FA5}">
                      <a16:colId xmlns:a16="http://schemas.microsoft.com/office/drawing/2014/main" val="339739264"/>
                    </a:ext>
                  </a:extLst>
                </a:gridCol>
                <a:gridCol w="8774318">
                  <a:extLst>
                    <a:ext uri="{9D8B030D-6E8A-4147-A177-3AD203B41FA5}">
                      <a16:colId xmlns:a16="http://schemas.microsoft.com/office/drawing/2014/main" val="3134919957"/>
                    </a:ext>
                  </a:extLst>
                </a:gridCol>
              </a:tblGrid>
              <a:tr h="402535">
                <a:tc>
                  <a:txBody>
                    <a:bodyPr/>
                    <a:lstStyle/>
                    <a:p>
                      <a:pPr marL="91440" algn="ctr" fontAlgn="b">
                        <a:spcBef>
                          <a:spcPts val="600"/>
                        </a:spcBef>
                        <a:buNone/>
                      </a:pPr>
                      <a:r>
                        <a:rPr lang="ne-NP" sz="2000" b="1" u="none" strike="noStrike" dirty="0">
                          <a:effectLst/>
                          <a:cs typeface="Kalimati" panose="00000400000000000000" pitchFamily="2"/>
                        </a:rPr>
                        <a:t>डिभिजन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spcBef>
                          <a:spcPts val="600"/>
                        </a:spcBef>
                        <a:buNone/>
                      </a:pPr>
                      <a:r>
                        <a:rPr lang="ne-NP" sz="2000" b="1" u="none" strike="noStrike" dirty="0">
                          <a:effectLst/>
                          <a:cs typeface="Kalimati" panose="00000400000000000000" pitchFamily="2"/>
                        </a:rPr>
                        <a:t>समुह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ctr" fontAlgn="b">
                        <a:spcBef>
                          <a:spcPts val="600"/>
                        </a:spcBef>
                        <a:buNone/>
                      </a:pPr>
                      <a:r>
                        <a:rPr lang="ne-NP" sz="2000" b="1" u="none" strike="noStrike" dirty="0">
                          <a:effectLst/>
                          <a:cs typeface="Kalimati" panose="00000400000000000000" pitchFamily="2"/>
                        </a:rPr>
                        <a:t>बर्ग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l" fontAlgn="b">
                        <a:spcBef>
                          <a:spcPts val="600"/>
                        </a:spcBef>
                        <a:buNone/>
                      </a:pPr>
                      <a:r>
                        <a:rPr lang="ne-NP" sz="2000" b="1" u="none" strike="noStrike" dirty="0">
                          <a:effectLst/>
                          <a:cs typeface="Kalimati" panose="00000400000000000000" pitchFamily="2"/>
                        </a:rPr>
                        <a:t>आर्थिक क्रियाकलाप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4030201585"/>
                  </a:ext>
                </a:extLst>
              </a:tr>
              <a:tr h="402535">
                <a:tc>
                  <a:txBody>
                    <a:bodyPr/>
                    <a:lstStyle/>
                    <a:p>
                      <a:pPr marL="91440" algn="ctr" fontAlgn="ctr">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000" b="1" u="none" strike="noStrike">
                          <a:effectLst/>
                          <a:cs typeface="Kalimati" panose="00000400000000000000" pitchFamily="2"/>
                        </a:rPr>
                        <a:t> </a:t>
                      </a:r>
                      <a:endParaRPr lang="en-US" sz="20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000" b="1" u="none" strike="noStrike">
                          <a:effectLst/>
                          <a:cs typeface="Kalimati" panose="00000400000000000000" pitchFamily="2"/>
                        </a:rPr>
                        <a:t> </a:t>
                      </a:r>
                      <a:endParaRPr lang="en-US" sz="20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000" b="1" u="none" strike="noStrike" dirty="0">
                          <a:effectLst/>
                          <a:cs typeface="Kalimati" panose="00000400000000000000" pitchFamily="2"/>
                        </a:rPr>
                        <a:t>थोक एवं खुद्रा व्यापार, मोटरगाडी तथा मोटरसाइकल मर्मतसम्भारका कार्यहरू</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759662704"/>
                  </a:ext>
                </a:extLst>
              </a:tr>
              <a:tr h="402535">
                <a:tc>
                  <a:txBody>
                    <a:bodyPr/>
                    <a:lstStyle/>
                    <a:p>
                      <a:pPr marL="91440" algn="ctr" fontAlgn="ctr">
                        <a:spcBef>
                          <a:spcPts val="600"/>
                        </a:spcBef>
                        <a:buNone/>
                      </a:pPr>
                      <a:r>
                        <a:rPr lang="en-US" sz="2000" b="1" u="none" strike="noStrike" dirty="0">
                          <a:effectLst/>
                          <a:cs typeface="Kalimati" panose="00000400000000000000" pitchFamily="2"/>
                        </a:rPr>
                        <a:t>45</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000" b="1" u="none" strike="noStrike">
                          <a:effectLst/>
                          <a:cs typeface="Kalimati" panose="00000400000000000000" pitchFamily="2"/>
                        </a:rPr>
                        <a:t> </a:t>
                      </a:r>
                      <a:endParaRPr lang="en-US" sz="20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000" b="1" u="none" strike="noStrike" dirty="0">
                          <a:effectLst/>
                          <a:cs typeface="Kalimati" panose="00000400000000000000" pitchFamily="2"/>
                        </a:rPr>
                        <a:t>मोटरगाडी तथा मोटरसाइकलको थोक एवं खुद्रा बिक्री र मर्मतसम्भारको कार्य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783652822"/>
                  </a:ext>
                </a:extLst>
              </a:tr>
              <a:tr h="353659">
                <a:tc>
                  <a:txBody>
                    <a:bodyPr/>
                    <a:lstStyle/>
                    <a:p>
                      <a:pPr marL="91440" algn="ctr" fontAlgn="ctr">
                        <a:spcBef>
                          <a:spcPts val="600"/>
                        </a:spcBef>
                        <a:buNone/>
                      </a:pPr>
                      <a:r>
                        <a:rPr lang="en-US" sz="2000" b="1" u="none" strike="noStrike" dirty="0">
                          <a:effectLst/>
                          <a:cs typeface="Kalimati" panose="00000400000000000000" pitchFamily="2"/>
                        </a:rPr>
                        <a:t>45</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2000" b="1" u="none" strike="noStrike" dirty="0">
                          <a:effectLst/>
                          <a:cs typeface="Kalimati" panose="00000400000000000000" pitchFamily="2"/>
                        </a:rPr>
                        <a:t>451</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2000" b="1" u="none" strike="noStrike">
                          <a:effectLst/>
                          <a:cs typeface="Kalimati" panose="00000400000000000000" pitchFamily="2"/>
                        </a:rPr>
                        <a:t> </a:t>
                      </a:r>
                      <a:endParaRPr lang="en-US" sz="20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000" b="1" u="none" strike="noStrike" dirty="0">
                          <a:effectLst/>
                          <a:cs typeface="Kalimati" panose="00000400000000000000" pitchFamily="2"/>
                        </a:rPr>
                        <a:t>मोटरगाडीको बिक्री</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371605340"/>
                  </a:ext>
                </a:extLst>
              </a:tr>
              <a:tr h="519271">
                <a:tc>
                  <a:txBody>
                    <a:bodyPr/>
                    <a:lstStyle/>
                    <a:p>
                      <a:pPr marL="91440" algn="ctr" fontAlgn="ctr">
                        <a:spcBef>
                          <a:spcPts val="600"/>
                        </a:spcBef>
                        <a:buNone/>
                      </a:pPr>
                      <a:r>
                        <a:rPr lang="en-US" sz="2000" u="none" strike="noStrike" dirty="0">
                          <a:effectLst/>
                          <a:cs typeface="Kalimati" panose="00000400000000000000" pitchFamily="2"/>
                        </a:rPr>
                        <a:t>45</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000" u="none" strike="noStrike" dirty="0">
                          <a:effectLst/>
                          <a:cs typeface="Kalimati" panose="00000400000000000000" pitchFamily="2"/>
                        </a:rPr>
                        <a:t>451</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000" u="none" strike="noStrike" dirty="0">
                          <a:effectLst/>
                          <a:cs typeface="Kalimati" panose="00000400000000000000" pitchFamily="2"/>
                        </a:rPr>
                        <a:t>4510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000" u="none" strike="noStrike" dirty="0">
                          <a:effectLst/>
                          <a:cs typeface="Kalimati" panose="00000400000000000000" pitchFamily="2"/>
                        </a:rPr>
                        <a:t>मोटरगाडीको बिक्री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294792341"/>
                  </a:ext>
                </a:extLst>
              </a:tr>
              <a:tr h="353659">
                <a:tc>
                  <a:txBody>
                    <a:bodyPr/>
                    <a:lstStyle/>
                    <a:p>
                      <a:pPr marL="91440" algn="ctr" fontAlgn="ctr">
                        <a:spcBef>
                          <a:spcPts val="600"/>
                        </a:spcBef>
                        <a:buNone/>
                      </a:pPr>
                      <a:r>
                        <a:rPr lang="en-US" sz="2000" b="1" u="none" strike="noStrike" dirty="0">
                          <a:effectLst/>
                          <a:cs typeface="Kalimati" panose="00000400000000000000" pitchFamily="2"/>
                        </a:rPr>
                        <a:t>45</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2000" b="1" u="none" strike="noStrike" dirty="0">
                          <a:effectLst/>
                          <a:cs typeface="Kalimati" panose="00000400000000000000" pitchFamily="2"/>
                        </a:rPr>
                        <a:t>452</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000" b="1" u="none" strike="noStrike" dirty="0">
                          <a:effectLst/>
                          <a:cs typeface="Kalimati" panose="00000400000000000000" pitchFamily="2"/>
                        </a:rPr>
                        <a:t>मोटरगाडीको मर्मत तथा सम्भार कार्यहरू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540761955"/>
                  </a:ext>
                </a:extLst>
              </a:tr>
              <a:tr h="519271">
                <a:tc>
                  <a:txBody>
                    <a:bodyPr/>
                    <a:lstStyle/>
                    <a:p>
                      <a:pPr marL="91440" algn="ctr" fontAlgn="ctr">
                        <a:spcBef>
                          <a:spcPts val="600"/>
                        </a:spcBef>
                        <a:buNone/>
                      </a:pPr>
                      <a:r>
                        <a:rPr lang="en-US" sz="2000" u="none" strike="noStrike" dirty="0">
                          <a:effectLst/>
                          <a:cs typeface="Kalimati" panose="00000400000000000000" pitchFamily="2"/>
                        </a:rPr>
                        <a:t>45</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000" u="none" strike="noStrike" dirty="0">
                          <a:effectLst/>
                          <a:cs typeface="Kalimati" panose="00000400000000000000" pitchFamily="2"/>
                        </a:rPr>
                        <a:t>452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000" u="none" strike="noStrike">
                          <a:effectLst/>
                          <a:cs typeface="Kalimati" panose="00000400000000000000" pitchFamily="2"/>
                        </a:rPr>
                        <a:t>4520</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000" u="none" strike="noStrike" dirty="0">
                          <a:effectLst/>
                          <a:cs typeface="Kalimati" panose="00000400000000000000" pitchFamily="2"/>
                        </a:rPr>
                        <a:t>मोटरगाडीको मर्मत तथा सम्भार कार्यहरू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855853913"/>
                  </a:ext>
                </a:extLst>
              </a:tr>
              <a:tr h="402535">
                <a:tc>
                  <a:txBody>
                    <a:bodyPr/>
                    <a:lstStyle/>
                    <a:p>
                      <a:pPr marL="91440" algn="ctr" fontAlgn="ctr">
                        <a:spcBef>
                          <a:spcPts val="600"/>
                        </a:spcBef>
                        <a:buNone/>
                      </a:pPr>
                      <a:r>
                        <a:rPr lang="en-US" sz="2000" b="1" u="none" strike="noStrike" dirty="0">
                          <a:effectLst/>
                          <a:cs typeface="Kalimati" panose="00000400000000000000" pitchFamily="2"/>
                        </a:rPr>
                        <a:t>45</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2000" b="1" u="none" strike="noStrike" dirty="0">
                          <a:effectLst/>
                          <a:cs typeface="Kalimati" panose="00000400000000000000" pitchFamily="2"/>
                        </a:rPr>
                        <a:t>453</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000" b="1" u="none" strike="noStrike" dirty="0">
                          <a:effectLst/>
                          <a:cs typeface="Kalimati" panose="00000400000000000000" pitchFamily="2"/>
                        </a:rPr>
                        <a:t>मोटरगाडीका पार्टपुर्जाहरू तथा सहायक सामानको बिक्री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4198273751"/>
                  </a:ext>
                </a:extLst>
              </a:tr>
              <a:tr h="519271">
                <a:tc>
                  <a:txBody>
                    <a:bodyPr/>
                    <a:lstStyle/>
                    <a:p>
                      <a:pPr marL="91440" algn="ctr" fontAlgn="ctr">
                        <a:spcBef>
                          <a:spcPts val="600"/>
                        </a:spcBef>
                        <a:buNone/>
                      </a:pPr>
                      <a:r>
                        <a:rPr lang="en-US" sz="2000" u="none" strike="noStrike" dirty="0">
                          <a:effectLst/>
                          <a:cs typeface="Kalimati" panose="00000400000000000000" pitchFamily="2"/>
                        </a:rPr>
                        <a:t>45</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000" u="none" strike="noStrike" dirty="0">
                          <a:effectLst/>
                          <a:cs typeface="Kalimati" panose="00000400000000000000" pitchFamily="2"/>
                        </a:rPr>
                        <a:t>453</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000" u="none" strike="noStrike" dirty="0">
                          <a:effectLst/>
                          <a:cs typeface="Kalimati" panose="00000400000000000000" pitchFamily="2"/>
                        </a:rPr>
                        <a:t>4530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000" u="none" strike="noStrike" dirty="0">
                          <a:effectLst/>
                          <a:cs typeface="Kalimati" panose="00000400000000000000" pitchFamily="2"/>
                        </a:rPr>
                        <a:t>मोटरगाडीका पार्टपुर्जाहरू तथा सहायक सामानको बिक्री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691975198"/>
                  </a:ext>
                </a:extLst>
              </a:tr>
              <a:tr h="701284">
                <a:tc>
                  <a:txBody>
                    <a:bodyPr/>
                    <a:lstStyle/>
                    <a:p>
                      <a:pPr marL="91440" algn="ctr" fontAlgn="ctr">
                        <a:spcBef>
                          <a:spcPts val="600"/>
                        </a:spcBef>
                        <a:buNone/>
                      </a:pPr>
                      <a:r>
                        <a:rPr lang="en-US" sz="2000" b="1" u="none" strike="noStrike" dirty="0">
                          <a:effectLst/>
                          <a:cs typeface="Kalimati" panose="00000400000000000000" pitchFamily="2"/>
                        </a:rPr>
                        <a:t>45</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2000" b="1" u="none" strike="noStrike" dirty="0">
                          <a:effectLst/>
                          <a:cs typeface="Kalimati" panose="00000400000000000000" pitchFamily="2"/>
                        </a:rPr>
                        <a:t>454</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000" b="1" u="none" strike="noStrike" dirty="0">
                          <a:effectLst/>
                          <a:cs typeface="Kalimati" panose="00000400000000000000" pitchFamily="2"/>
                        </a:rPr>
                        <a:t>मोटरसाइकल र यसको पार्टपुर्जा तथा सहायक सामानहरूको बिक्री, मर्मत तथा सम्भार कार्यहरू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969667886"/>
                  </a:ext>
                </a:extLst>
              </a:tr>
              <a:tr h="701284">
                <a:tc>
                  <a:txBody>
                    <a:bodyPr/>
                    <a:lstStyle/>
                    <a:p>
                      <a:pPr marL="91440" algn="ctr" fontAlgn="ctr">
                        <a:spcBef>
                          <a:spcPts val="600"/>
                        </a:spcBef>
                        <a:buNone/>
                      </a:pPr>
                      <a:r>
                        <a:rPr lang="en-US" sz="2000" u="none" strike="noStrike" dirty="0">
                          <a:effectLst/>
                          <a:cs typeface="Kalimati" panose="00000400000000000000" pitchFamily="2"/>
                        </a:rPr>
                        <a:t>45</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2000" u="none" strike="noStrike" dirty="0">
                          <a:effectLst/>
                          <a:cs typeface="Kalimati" panose="00000400000000000000" pitchFamily="2"/>
                        </a:rPr>
                        <a:t>454</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2000" u="none" strike="noStrike" dirty="0">
                          <a:effectLst/>
                          <a:cs typeface="Kalimati" panose="00000400000000000000" pitchFamily="2"/>
                        </a:rPr>
                        <a:t>4540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spcBef>
                          <a:spcPts val="600"/>
                        </a:spcBef>
                        <a:buNone/>
                      </a:pPr>
                      <a:r>
                        <a:rPr lang="ne-NP" sz="2000" u="none" strike="noStrike" dirty="0">
                          <a:effectLst/>
                          <a:cs typeface="Kalimati" panose="00000400000000000000" pitchFamily="2"/>
                        </a:rPr>
                        <a:t>मोटरसाइकल र यसको पार्टपुर्जा तथा सहायक सामानहरूको बिक्री, मर्मत तथा सम्भार कार्यहरू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0495431"/>
                  </a:ext>
                </a:extLst>
              </a:tr>
            </a:tbl>
          </a:graphicData>
        </a:graphic>
      </p:graphicFrame>
      <p:sp>
        <p:nvSpPr>
          <p:cNvPr id="2" name="Footer Placeholder 1">
            <a:extLst>
              <a:ext uri="{FF2B5EF4-FFF2-40B4-BE49-F238E27FC236}">
                <a16:creationId xmlns:a16="http://schemas.microsoft.com/office/drawing/2014/main" id="{0A1A32CA-1B0D-FC68-F30F-7CFC201FE0E7}"/>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FAE1E5F2-8ABA-0C7A-3796-8B775B44DC37}"/>
              </a:ext>
            </a:extLst>
          </p:cNvPr>
          <p:cNvSpPr>
            <a:spLocks noGrp="1"/>
          </p:cNvSpPr>
          <p:nvPr>
            <p:ph type="sldNum" sz="quarter" idx="12"/>
          </p:nvPr>
        </p:nvSpPr>
        <p:spPr/>
        <p:txBody>
          <a:bodyPr/>
          <a:lstStyle/>
          <a:p>
            <a:fld id="{3981A1E7-FBCC-4BE9-B724-D2D87968AACE}" type="slidenum">
              <a:rPr lang="en-US" smtClean="0"/>
              <a:t>36</a:t>
            </a:fld>
            <a:endParaRPr lang="en-US"/>
          </a:p>
        </p:txBody>
      </p:sp>
      <p:sp>
        <p:nvSpPr>
          <p:cNvPr id="7" name="TextBox 6">
            <a:extLst>
              <a:ext uri="{FF2B5EF4-FFF2-40B4-BE49-F238E27FC236}">
                <a16:creationId xmlns:a16="http://schemas.microsoft.com/office/drawing/2014/main" id="{AF6CF90F-B440-90A6-33A7-0FADF0C5CD71}"/>
              </a:ext>
            </a:extLst>
          </p:cNvPr>
          <p:cNvSpPr txBox="1"/>
          <p:nvPr/>
        </p:nvSpPr>
        <p:spPr>
          <a:xfrm>
            <a:off x="1138030" y="101540"/>
            <a:ext cx="9354709" cy="830997"/>
          </a:xfrm>
          <a:prstGeom prst="rect">
            <a:avLst/>
          </a:prstGeom>
          <a:noFill/>
        </p:spPr>
        <p:txBody>
          <a:bodyPr wrap="square">
            <a:spAutoFit/>
          </a:bodyPr>
          <a:lstStyle/>
          <a:p>
            <a:pPr algn="ctr"/>
            <a:r>
              <a:rPr lang="ne-NP" sz="2800" b="1" dirty="0">
                <a:solidFill>
                  <a:schemeClr val="accent1"/>
                </a:solidFill>
                <a:cs typeface="Kalimati" panose="00000400000000000000" pitchFamily="2"/>
              </a:rPr>
              <a:t>मुख्य प्रश्नावलीको खण्ड </a:t>
            </a:r>
            <a:r>
              <a:rPr lang="en-US" sz="2800" b="1" dirty="0">
                <a:solidFill>
                  <a:schemeClr val="accent1"/>
                </a:solidFill>
                <a:cs typeface="Kalimati" panose="00000400000000000000" pitchFamily="2"/>
              </a:rPr>
              <a:t>2 </a:t>
            </a:r>
            <a:r>
              <a:rPr lang="en-US" sz="1800" b="1" dirty="0">
                <a:solidFill>
                  <a:schemeClr val="accent1"/>
                </a:solidFill>
                <a:cs typeface="Kalimati" panose="00000400000000000000" pitchFamily="2"/>
              </a:rPr>
              <a:t/>
            </a:r>
            <a:br>
              <a:rPr lang="en-US" sz="1800" b="1" dirty="0">
                <a:solidFill>
                  <a:schemeClr val="accent1"/>
                </a:solidFill>
                <a:cs typeface="Kalimati" panose="00000400000000000000" pitchFamily="2"/>
              </a:rPr>
            </a:br>
            <a:r>
              <a:rPr lang="ne-NP" sz="2000" b="1" dirty="0">
                <a:cs typeface="Kalimati" panose="00000400000000000000" pitchFamily="2"/>
              </a:rPr>
              <a:t>खण्ड </a:t>
            </a:r>
            <a:r>
              <a:rPr lang="en-US" sz="2000" b="1" dirty="0">
                <a:cs typeface="Kalimati" panose="00000400000000000000" pitchFamily="2"/>
              </a:rPr>
              <a:t>G</a:t>
            </a:r>
            <a:r>
              <a:rPr lang="ne-NP" sz="2000" b="1" dirty="0">
                <a:cs typeface="Kalimati" panose="00000400000000000000" pitchFamily="2"/>
              </a:rPr>
              <a:t>:</a:t>
            </a:r>
            <a:r>
              <a:rPr lang="en-US" sz="2000" b="1" dirty="0">
                <a:cs typeface="Kalimati" panose="00000400000000000000" pitchFamily="2"/>
              </a:rPr>
              <a:t> </a:t>
            </a:r>
            <a:r>
              <a:rPr lang="ne-NP" sz="2000" b="1" dirty="0">
                <a:cs typeface="Kalimati" panose="00000400000000000000" pitchFamily="2"/>
              </a:rPr>
              <a:t>थोक एवं खुद्रा व्यापार, मोटरगाडी तथा मोटरसाइकल बिक्री तथा  मर्मतसम्भार</a:t>
            </a:r>
            <a:endParaRPr lang="en-US" dirty="0">
              <a:cs typeface="Kalimati" panose="00000400000000000000" pitchFamily="2"/>
            </a:endParaRPr>
          </a:p>
        </p:txBody>
      </p:sp>
    </p:spTree>
    <p:extLst>
      <p:ext uri="{BB962C8B-B14F-4D97-AF65-F5344CB8AC3E}">
        <p14:creationId xmlns:p14="http://schemas.microsoft.com/office/powerpoint/2010/main" val="5736660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AE421-AD5A-471F-9C62-A35D920F6E82}"/>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04C8077E-9927-9751-0B8E-8C4E6C092AB1}"/>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A90C2D40-A0DC-3C4A-E148-AEEC0A5EB3D0}"/>
              </a:ext>
            </a:extLst>
          </p:cNvPr>
          <p:cNvSpPr>
            <a:spLocks noGrp="1"/>
          </p:cNvSpPr>
          <p:nvPr>
            <p:ph type="sldNum" sz="quarter" idx="12"/>
          </p:nvPr>
        </p:nvSpPr>
        <p:spPr/>
        <p:txBody>
          <a:bodyPr/>
          <a:lstStyle/>
          <a:p>
            <a:fld id="{3981A1E7-FBCC-4BE9-B724-D2D87968AACE}" type="slidenum">
              <a:rPr lang="en-US" smtClean="0"/>
              <a:t>37</a:t>
            </a:fld>
            <a:endParaRPr lang="en-US"/>
          </a:p>
        </p:txBody>
      </p:sp>
      <p:graphicFrame>
        <p:nvGraphicFramePr>
          <p:cNvPr id="7" name="Table 6">
            <a:extLst>
              <a:ext uri="{FF2B5EF4-FFF2-40B4-BE49-F238E27FC236}">
                <a16:creationId xmlns:a16="http://schemas.microsoft.com/office/drawing/2014/main" id="{899C187D-4F94-DC0C-2CC8-61FF995117D9}"/>
              </a:ext>
            </a:extLst>
          </p:cNvPr>
          <p:cNvGraphicFramePr>
            <a:graphicFrameLocks noGrp="1"/>
          </p:cNvGraphicFramePr>
          <p:nvPr/>
        </p:nvGraphicFramePr>
        <p:xfrm>
          <a:off x="491490" y="1095632"/>
          <a:ext cx="11407140" cy="5423594"/>
        </p:xfrm>
        <a:graphic>
          <a:graphicData uri="http://schemas.openxmlformats.org/drawingml/2006/table">
            <a:tbl>
              <a:tblPr>
                <a:tableStyleId>{5C22544A-7EE6-4342-B048-85BDC9FD1C3A}</a:tableStyleId>
              </a:tblPr>
              <a:tblGrid>
                <a:gridCol w="1322568">
                  <a:extLst>
                    <a:ext uri="{9D8B030D-6E8A-4147-A177-3AD203B41FA5}">
                      <a16:colId xmlns:a16="http://schemas.microsoft.com/office/drawing/2014/main" val="4241820606"/>
                    </a:ext>
                  </a:extLst>
                </a:gridCol>
                <a:gridCol w="1322568">
                  <a:extLst>
                    <a:ext uri="{9D8B030D-6E8A-4147-A177-3AD203B41FA5}">
                      <a16:colId xmlns:a16="http://schemas.microsoft.com/office/drawing/2014/main" val="3916688689"/>
                    </a:ext>
                  </a:extLst>
                </a:gridCol>
                <a:gridCol w="1322568">
                  <a:extLst>
                    <a:ext uri="{9D8B030D-6E8A-4147-A177-3AD203B41FA5}">
                      <a16:colId xmlns:a16="http://schemas.microsoft.com/office/drawing/2014/main" val="2171657299"/>
                    </a:ext>
                  </a:extLst>
                </a:gridCol>
                <a:gridCol w="7439436">
                  <a:extLst>
                    <a:ext uri="{9D8B030D-6E8A-4147-A177-3AD203B41FA5}">
                      <a16:colId xmlns:a16="http://schemas.microsoft.com/office/drawing/2014/main" val="1641771273"/>
                    </a:ext>
                  </a:extLst>
                </a:gridCol>
              </a:tblGrid>
              <a:tr h="795292">
                <a:tc>
                  <a:txBody>
                    <a:bodyPr/>
                    <a:lstStyle/>
                    <a:p>
                      <a:pPr marL="91440" algn="ctr" fontAlgn="ctr">
                        <a:spcBef>
                          <a:spcPts val="600"/>
                        </a:spcBef>
                        <a:buNone/>
                      </a:pPr>
                      <a:r>
                        <a:rPr lang="en-US" sz="2400" b="1" u="none" strike="noStrike" dirty="0">
                          <a:effectLst/>
                          <a:cs typeface="Kalimati" panose="00000400000000000000" pitchFamily="2"/>
                        </a:rPr>
                        <a:t>46</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ctr">
                        <a:spcBef>
                          <a:spcPts val="600"/>
                        </a:spcBef>
                        <a:buNone/>
                      </a:pPr>
                      <a:r>
                        <a:rPr lang="en-US" sz="2400" b="1" u="none" strike="noStrike" dirty="0">
                          <a:effectLst/>
                          <a:cs typeface="Kalimati" panose="00000400000000000000" pitchFamily="2"/>
                        </a:rPr>
                        <a:t> </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ctr" fontAlgn="ctr">
                        <a:spcBef>
                          <a:spcPts val="600"/>
                        </a:spcBef>
                        <a:buNone/>
                      </a:pPr>
                      <a:r>
                        <a:rPr lang="en-US" sz="2400" b="1" u="none" strike="noStrike" dirty="0">
                          <a:effectLst/>
                          <a:cs typeface="Kalimati" panose="00000400000000000000" pitchFamily="2"/>
                        </a:rPr>
                        <a:t> </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noFill/>
                  </a:tcPr>
                </a:tc>
                <a:tc>
                  <a:txBody>
                    <a:bodyPr/>
                    <a:lstStyle/>
                    <a:p>
                      <a:pPr marL="91440" algn="l" fontAlgn="ctr">
                        <a:spcBef>
                          <a:spcPts val="600"/>
                        </a:spcBef>
                        <a:buNone/>
                      </a:pPr>
                      <a:r>
                        <a:rPr lang="ne-NP" sz="2400" b="1" u="none" strike="noStrike" dirty="0">
                          <a:effectLst/>
                          <a:cs typeface="Kalimati" panose="00000400000000000000" pitchFamily="2"/>
                        </a:rPr>
                        <a:t>मोटरगाडी र मोटरसाइकलबाहेकका थोक व्यापार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985027133"/>
                  </a:ext>
                </a:extLst>
              </a:tr>
              <a:tr h="532024">
                <a:tc>
                  <a:txBody>
                    <a:bodyPr/>
                    <a:lstStyle/>
                    <a:p>
                      <a:pPr marL="91440" algn="ctr" fontAlgn="ctr">
                        <a:spcBef>
                          <a:spcPts val="600"/>
                        </a:spcBef>
                        <a:buNone/>
                      </a:pPr>
                      <a:r>
                        <a:rPr lang="en-US" sz="2400" b="1" u="none" strike="noStrike" dirty="0">
                          <a:effectLst/>
                          <a:cs typeface="Kalimati" panose="00000400000000000000" pitchFamily="2"/>
                        </a:rPr>
                        <a:t>46</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2400" b="1" u="none" strike="noStrike" dirty="0">
                          <a:effectLst/>
                          <a:cs typeface="Kalimati" panose="00000400000000000000" pitchFamily="2"/>
                        </a:rPr>
                        <a:t>461</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2400" b="1" u="none" strike="noStrike" dirty="0">
                          <a:effectLst/>
                          <a:cs typeface="Kalimati" panose="00000400000000000000" pitchFamily="2"/>
                        </a:rPr>
                        <a:t> </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400" b="1" u="none" strike="noStrike" dirty="0">
                          <a:effectLst/>
                          <a:cs typeface="Kalimati" panose="00000400000000000000" pitchFamily="2"/>
                        </a:rPr>
                        <a:t>शुल्क वा करारको आधारमा गरिने थोक बिक्री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3157398558"/>
                  </a:ext>
                </a:extLst>
              </a:tr>
              <a:tr h="532024">
                <a:tc>
                  <a:txBody>
                    <a:bodyPr/>
                    <a:lstStyle/>
                    <a:p>
                      <a:pPr marL="91440" algn="ctr" fontAlgn="ctr">
                        <a:spcBef>
                          <a:spcPts val="600"/>
                        </a:spcBef>
                        <a:buNone/>
                      </a:pPr>
                      <a:r>
                        <a:rPr lang="en-US" sz="2400" u="none" strike="noStrike" dirty="0">
                          <a:effectLst/>
                          <a:cs typeface="Kalimati" panose="00000400000000000000" pitchFamily="2"/>
                        </a:rPr>
                        <a:t>46</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400" u="none" strike="noStrike" dirty="0">
                          <a:effectLst/>
                          <a:cs typeface="Kalimati" panose="00000400000000000000" pitchFamily="2"/>
                        </a:rPr>
                        <a:t>461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400" u="none" strike="noStrike" dirty="0">
                          <a:effectLst/>
                          <a:cs typeface="Kalimati" panose="00000400000000000000" pitchFamily="2"/>
                        </a:rPr>
                        <a:t>4610</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400" u="none" strike="noStrike" dirty="0">
                          <a:effectLst/>
                          <a:cs typeface="Kalimati" panose="00000400000000000000" pitchFamily="2"/>
                        </a:rPr>
                        <a:t>शुल्क वा करारको आधारमा गरिने थोक विक्री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78426485"/>
                  </a:ext>
                </a:extLst>
              </a:tr>
              <a:tr h="532024">
                <a:tc>
                  <a:txBody>
                    <a:bodyPr/>
                    <a:lstStyle/>
                    <a:p>
                      <a:pPr marL="91440" algn="ctr" fontAlgn="ctr">
                        <a:spcBef>
                          <a:spcPts val="600"/>
                        </a:spcBef>
                        <a:buNone/>
                      </a:pPr>
                      <a:r>
                        <a:rPr lang="en-US" sz="2400" b="1" u="none" strike="noStrike" dirty="0">
                          <a:effectLst/>
                          <a:cs typeface="Kalimati" panose="00000400000000000000" pitchFamily="2"/>
                        </a:rPr>
                        <a:t>46</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2400" b="1" u="none" strike="noStrike" dirty="0">
                          <a:effectLst/>
                          <a:cs typeface="Kalimati" panose="00000400000000000000" pitchFamily="2"/>
                        </a:rPr>
                        <a:t>462</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2400" b="1" u="none" strike="noStrike" dirty="0">
                          <a:effectLst/>
                          <a:cs typeface="Kalimati" panose="00000400000000000000" pitchFamily="2"/>
                        </a:rPr>
                        <a:t> </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400" b="1" u="none" strike="noStrike" dirty="0">
                          <a:effectLst/>
                          <a:cs typeface="Kalimati" panose="00000400000000000000" pitchFamily="2"/>
                        </a:rPr>
                        <a:t>अप्रशोधित कृषि उपज एवं जीवित पशुपन्छीको थोक बिक्री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166549824"/>
                  </a:ext>
                </a:extLst>
              </a:tr>
              <a:tr h="532024">
                <a:tc>
                  <a:txBody>
                    <a:bodyPr/>
                    <a:lstStyle/>
                    <a:p>
                      <a:pPr marL="91440" algn="ctr" fontAlgn="ctr">
                        <a:spcBef>
                          <a:spcPts val="600"/>
                        </a:spcBef>
                        <a:buNone/>
                      </a:pPr>
                      <a:r>
                        <a:rPr lang="en-US" sz="2400" u="none" strike="noStrike" dirty="0">
                          <a:effectLst/>
                          <a:cs typeface="Kalimati" panose="00000400000000000000" pitchFamily="2"/>
                        </a:rPr>
                        <a:t>46</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400" u="none" strike="noStrike" dirty="0">
                          <a:effectLst/>
                          <a:cs typeface="Kalimati" panose="00000400000000000000" pitchFamily="2"/>
                        </a:rPr>
                        <a:t>462</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400" u="none" strike="noStrike" dirty="0">
                          <a:effectLst/>
                          <a:cs typeface="Kalimati" panose="00000400000000000000" pitchFamily="2"/>
                        </a:rPr>
                        <a:t>4620</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400" u="none" strike="noStrike" dirty="0">
                          <a:effectLst/>
                          <a:cs typeface="Kalimati" panose="00000400000000000000" pitchFamily="2"/>
                        </a:rPr>
                        <a:t>अप्रशोधित कृषि उपज एवं जीवित पशुपन्छीको थोक बिक्री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292653279"/>
                  </a:ext>
                </a:extLst>
              </a:tr>
              <a:tr h="532024">
                <a:tc>
                  <a:txBody>
                    <a:bodyPr/>
                    <a:lstStyle/>
                    <a:p>
                      <a:pPr marL="91440" algn="ctr" fontAlgn="ctr">
                        <a:spcBef>
                          <a:spcPts val="600"/>
                        </a:spcBef>
                        <a:buNone/>
                      </a:pPr>
                      <a:r>
                        <a:rPr lang="en-US" sz="2400" b="1" u="none" strike="noStrike" dirty="0">
                          <a:effectLst/>
                          <a:cs typeface="Kalimati" panose="00000400000000000000" pitchFamily="2"/>
                        </a:rPr>
                        <a:t>46</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2400" b="1" u="none" strike="noStrike" dirty="0">
                          <a:effectLst/>
                          <a:cs typeface="Kalimati" panose="00000400000000000000" pitchFamily="2"/>
                        </a:rPr>
                        <a:t>463</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2400" b="1" u="none" strike="noStrike" dirty="0">
                          <a:effectLst/>
                          <a:cs typeface="Kalimati" panose="00000400000000000000" pitchFamily="2"/>
                        </a:rPr>
                        <a:t> </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400" b="1" u="none" strike="noStrike" dirty="0">
                          <a:effectLst/>
                          <a:cs typeface="Kalimati" panose="00000400000000000000" pitchFamily="2"/>
                        </a:rPr>
                        <a:t>खाद्य पदार्थ, पेय पदार्थ र सुर्तीको थोक बिक्री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4063027807"/>
                  </a:ext>
                </a:extLst>
              </a:tr>
              <a:tr h="532024">
                <a:tc>
                  <a:txBody>
                    <a:bodyPr/>
                    <a:lstStyle/>
                    <a:p>
                      <a:pPr marL="91440" algn="ctr" fontAlgn="ctr">
                        <a:spcBef>
                          <a:spcPts val="600"/>
                        </a:spcBef>
                        <a:buNone/>
                      </a:pPr>
                      <a:r>
                        <a:rPr lang="en-US" sz="2400" u="none" strike="noStrike" dirty="0">
                          <a:effectLst/>
                          <a:cs typeface="Kalimati" panose="00000400000000000000" pitchFamily="2"/>
                        </a:rPr>
                        <a:t>46</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400" u="none" strike="noStrike" dirty="0">
                          <a:effectLst/>
                          <a:cs typeface="Kalimati" panose="00000400000000000000" pitchFamily="2"/>
                        </a:rPr>
                        <a:t>463</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400" u="none" strike="noStrike" dirty="0">
                          <a:effectLst/>
                          <a:cs typeface="Kalimati" panose="00000400000000000000" pitchFamily="2"/>
                        </a:rPr>
                        <a:t>4630</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400" u="none" strike="noStrike" dirty="0">
                          <a:effectLst/>
                          <a:cs typeface="Kalimati" panose="00000400000000000000" pitchFamily="2"/>
                        </a:rPr>
                        <a:t>खाद्य पदार्थ, पेय पदार्थ र सुर्तीको थोक बिक्री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483198985"/>
                  </a:ext>
                </a:extLst>
              </a:tr>
              <a:tr h="363000">
                <a:tc>
                  <a:txBody>
                    <a:bodyPr/>
                    <a:lstStyle/>
                    <a:p>
                      <a:pPr marL="91440" algn="ctr" fontAlgn="ctr">
                        <a:spcBef>
                          <a:spcPts val="600"/>
                        </a:spcBef>
                        <a:buNone/>
                      </a:pPr>
                      <a:r>
                        <a:rPr lang="en-US" sz="2400" b="1" u="none" strike="noStrike" dirty="0">
                          <a:effectLst/>
                          <a:cs typeface="Kalimati" panose="00000400000000000000" pitchFamily="2"/>
                        </a:rPr>
                        <a:t>46</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2400" b="1" u="none" strike="noStrike" dirty="0">
                          <a:effectLst/>
                          <a:cs typeface="Kalimati" panose="00000400000000000000" pitchFamily="2"/>
                        </a:rPr>
                        <a:t>464</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2400" b="1" u="none" strike="noStrike" dirty="0">
                          <a:effectLst/>
                          <a:cs typeface="Kalimati" panose="00000400000000000000" pitchFamily="2"/>
                        </a:rPr>
                        <a:t> </a:t>
                      </a:r>
                      <a:endParaRPr lang="en-US" sz="24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400" b="1" u="none" strike="noStrike" dirty="0">
                          <a:effectLst/>
                          <a:cs typeface="Kalimati" panose="00000400000000000000" pitchFamily="2"/>
                        </a:rPr>
                        <a:t>घरायसी सामानको थोक बिक्री </a:t>
                      </a:r>
                      <a:endParaRPr lang="ne-NP" sz="24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461897553"/>
                  </a:ext>
                </a:extLst>
              </a:tr>
              <a:tr h="532024">
                <a:tc>
                  <a:txBody>
                    <a:bodyPr/>
                    <a:lstStyle/>
                    <a:p>
                      <a:pPr marL="91440" algn="ctr" fontAlgn="ctr">
                        <a:spcBef>
                          <a:spcPts val="600"/>
                        </a:spcBef>
                        <a:buNone/>
                      </a:pPr>
                      <a:r>
                        <a:rPr lang="en-US" sz="2400" u="none" strike="noStrike" dirty="0">
                          <a:effectLst/>
                          <a:cs typeface="Kalimati" panose="00000400000000000000" pitchFamily="2"/>
                        </a:rPr>
                        <a:t>46</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400" u="none" strike="noStrike" dirty="0">
                          <a:effectLst/>
                          <a:cs typeface="Kalimati" panose="00000400000000000000" pitchFamily="2"/>
                        </a:rPr>
                        <a:t>464</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400" u="none" strike="noStrike" dirty="0">
                          <a:effectLst/>
                          <a:cs typeface="Kalimati" panose="00000400000000000000" pitchFamily="2"/>
                        </a:rPr>
                        <a:t>4641</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400" u="none" strike="noStrike" dirty="0">
                          <a:effectLst/>
                          <a:cs typeface="Kalimati" panose="00000400000000000000" pitchFamily="2"/>
                        </a:rPr>
                        <a:t>टेक्स्टाइल कपडा, तयारी वस्त्र र जुत्ता चप्पलको थोक बिक्री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123197211"/>
                  </a:ext>
                </a:extLst>
              </a:tr>
              <a:tr h="532024">
                <a:tc>
                  <a:txBody>
                    <a:bodyPr/>
                    <a:lstStyle/>
                    <a:p>
                      <a:pPr marL="91440" algn="ctr" fontAlgn="ctr">
                        <a:spcBef>
                          <a:spcPts val="600"/>
                        </a:spcBef>
                        <a:buNone/>
                      </a:pPr>
                      <a:r>
                        <a:rPr lang="en-US" sz="2400" u="none" strike="noStrike">
                          <a:effectLst/>
                          <a:cs typeface="Kalimati" panose="00000400000000000000" pitchFamily="2"/>
                        </a:rPr>
                        <a:t>46</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2400" u="none" strike="noStrike">
                          <a:effectLst/>
                          <a:cs typeface="Kalimati" panose="00000400000000000000" pitchFamily="2"/>
                        </a:rPr>
                        <a:t>464</a:t>
                      </a:r>
                      <a:endParaRPr lang="en-US" sz="24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2400" u="none" strike="noStrike" dirty="0">
                          <a:effectLst/>
                          <a:cs typeface="Kalimati" panose="00000400000000000000" pitchFamily="2"/>
                        </a:rPr>
                        <a:t>4649</a:t>
                      </a:r>
                      <a:endParaRPr lang="en-US" sz="24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spcBef>
                          <a:spcPts val="600"/>
                        </a:spcBef>
                        <a:buNone/>
                      </a:pPr>
                      <a:r>
                        <a:rPr lang="ne-NP" sz="2400" u="none" strike="noStrike" dirty="0">
                          <a:effectLst/>
                          <a:cs typeface="Kalimati" panose="00000400000000000000" pitchFamily="2"/>
                        </a:rPr>
                        <a:t>अन्य घरायसी सामानको थोक बिक्री </a:t>
                      </a:r>
                      <a:endParaRPr lang="ne-NP" sz="24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16300876"/>
                  </a:ext>
                </a:extLst>
              </a:tr>
            </a:tbl>
          </a:graphicData>
        </a:graphic>
      </p:graphicFrame>
      <p:sp>
        <p:nvSpPr>
          <p:cNvPr id="4" name="TextBox 3">
            <a:extLst>
              <a:ext uri="{FF2B5EF4-FFF2-40B4-BE49-F238E27FC236}">
                <a16:creationId xmlns:a16="http://schemas.microsoft.com/office/drawing/2014/main" id="{FB1A236C-AD99-5B00-E40D-92AA7E4E5C14}"/>
              </a:ext>
            </a:extLst>
          </p:cNvPr>
          <p:cNvSpPr txBox="1"/>
          <p:nvPr/>
        </p:nvSpPr>
        <p:spPr>
          <a:xfrm>
            <a:off x="1138030" y="101540"/>
            <a:ext cx="9297559" cy="830997"/>
          </a:xfrm>
          <a:prstGeom prst="rect">
            <a:avLst/>
          </a:prstGeom>
          <a:noFill/>
        </p:spPr>
        <p:txBody>
          <a:bodyPr wrap="square">
            <a:spAutoFit/>
          </a:bodyPr>
          <a:lstStyle/>
          <a:p>
            <a:pPr algn="ctr"/>
            <a:r>
              <a:rPr lang="ne-NP" sz="2800" b="1" dirty="0">
                <a:solidFill>
                  <a:schemeClr val="accent1"/>
                </a:solidFill>
                <a:cs typeface="Kalimati" panose="00000400000000000000" pitchFamily="2"/>
              </a:rPr>
              <a:t>मुख्य प्रश्नावलीको खण्ड </a:t>
            </a:r>
            <a:r>
              <a:rPr lang="en-US" sz="2800" b="1" dirty="0">
                <a:solidFill>
                  <a:schemeClr val="accent1"/>
                </a:solidFill>
                <a:cs typeface="Kalimati" panose="00000400000000000000" pitchFamily="2"/>
              </a:rPr>
              <a:t>2 </a:t>
            </a:r>
            <a:r>
              <a:rPr lang="en-US" sz="1800" b="1" dirty="0">
                <a:solidFill>
                  <a:schemeClr val="accent1"/>
                </a:solidFill>
                <a:cs typeface="Kalimati" panose="00000400000000000000" pitchFamily="2"/>
              </a:rPr>
              <a:t/>
            </a:r>
            <a:br>
              <a:rPr lang="en-US" sz="1800" b="1" dirty="0">
                <a:solidFill>
                  <a:schemeClr val="accent1"/>
                </a:solidFill>
                <a:cs typeface="Kalimati" panose="00000400000000000000" pitchFamily="2"/>
              </a:rPr>
            </a:br>
            <a:r>
              <a:rPr lang="ne-NP" sz="2000" b="1" dirty="0">
                <a:cs typeface="Kalimati" panose="00000400000000000000" pitchFamily="2"/>
              </a:rPr>
              <a:t>खण्ड </a:t>
            </a:r>
            <a:r>
              <a:rPr lang="en-US" sz="2000" b="1" dirty="0">
                <a:cs typeface="Kalimati" panose="00000400000000000000" pitchFamily="2"/>
              </a:rPr>
              <a:t>G</a:t>
            </a:r>
            <a:r>
              <a:rPr lang="ne-NP" sz="2000" b="1" dirty="0">
                <a:cs typeface="Kalimati" panose="00000400000000000000" pitchFamily="2"/>
              </a:rPr>
              <a:t>:</a:t>
            </a:r>
            <a:r>
              <a:rPr lang="en-US" sz="2000" b="1" dirty="0">
                <a:cs typeface="Kalimati" panose="00000400000000000000" pitchFamily="2"/>
              </a:rPr>
              <a:t> </a:t>
            </a:r>
            <a:r>
              <a:rPr lang="ne-NP" sz="2000" b="1" dirty="0">
                <a:cs typeface="Kalimati" panose="00000400000000000000" pitchFamily="2"/>
              </a:rPr>
              <a:t>थोक एवं खुद्रा व्यापार, मोटरगाडी तथा मोटरसाइकल बिक्री तथा  मर्मतसम्भार</a:t>
            </a:r>
            <a:endParaRPr lang="en-US" dirty="0">
              <a:cs typeface="Kalimati" panose="00000400000000000000" pitchFamily="2"/>
            </a:endParaRPr>
          </a:p>
        </p:txBody>
      </p:sp>
    </p:spTree>
    <p:extLst>
      <p:ext uri="{BB962C8B-B14F-4D97-AF65-F5344CB8AC3E}">
        <p14:creationId xmlns:p14="http://schemas.microsoft.com/office/powerpoint/2010/main" val="19527500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D8C0EB-EB4F-8DEC-146A-DE0F5BA2E82C}"/>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E8D3F802-EF2C-FBD5-A46A-C71FEDA26E64}"/>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5D640FD5-7F87-EB02-6171-FD8C86CEF0E9}"/>
              </a:ext>
            </a:extLst>
          </p:cNvPr>
          <p:cNvSpPr>
            <a:spLocks noGrp="1"/>
          </p:cNvSpPr>
          <p:nvPr>
            <p:ph type="sldNum" sz="quarter" idx="12"/>
          </p:nvPr>
        </p:nvSpPr>
        <p:spPr/>
        <p:txBody>
          <a:bodyPr/>
          <a:lstStyle/>
          <a:p>
            <a:fld id="{3981A1E7-FBCC-4BE9-B724-D2D87968AACE}" type="slidenum">
              <a:rPr lang="en-US" smtClean="0"/>
              <a:t>38</a:t>
            </a:fld>
            <a:endParaRPr lang="en-US"/>
          </a:p>
        </p:txBody>
      </p:sp>
      <p:graphicFrame>
        <p:nvGraphicFramePr>
          <p:cNvPr id="8" name="Table 7">
            <a:extLst>
              <a:ext uri="{FF2B5EF4-FFF2-40B4-BE49-F238E27FC236}">
                <a16:creationId xmlns:a16="http://schemas.microsoft.com/office/drawing/2014/main" id="{9000D7EB-CF48-0739-D821-08A3B48B2C8E}"/>
              </a:ext>
            </a:extLst>
          </p:cNvPr>
          <p:cNvGraphicFramePr>
            <a:graphicFrameLocks noGrp="1"/>
          </p:cNvGraphicFramePr>
          <p:nvPr/>
        </p:nvGraphicFramePr>
        <p:xfrm>
          <a:off x="468630" y="1046516"/>
          <a:ext cx="11372850" cy="5585927"/>
        </p:xfrm>
        <a:graphic>
          <a:graphicData uri="http://schemas.openxmlformats.org/drawingml/2006/table">
            <a:tbl>
              <a:tblPr>
                <a:tableStyleId>{5C22544A-7EE6-4342-B048-85BDC9FD1C3A}</a:tableStyleId>
              </a:tblPr>
              <a:tblGrid>
                <a:gridCol w="840601">
                  <a:extLst>
                    <a:ext uri="{9D8B030D-6E8A-4147-A177-3AD203B41FA5}">
                      <a16:colId xmlns:a16="http://schemas.microsoft.com/office/drawing/2014/main" val="3845129743"/>
                    </a:ext>
                  </a:extLst>
                </a:gridCol>
                <a:gridCol w="1213925">
                  <a:extLst>
                    <a:ext uri="{9D8B030D-6E8A-4147-A177-3AD203B41FA5}">
                      <a16:colId xmlns:a16="http://schemas.microsoft.com/office/drawing/2014/main" val="804902605"/>
                    </a:ext>
                  </a:extLst>
                </a:gridCol>
                <a:gridCol w="1248423">
                  <a:extLst>
                    <a:ext uri="{9D8B030D-6E8A-4147-A177-3AD203B41FA5}">
                      <a16:colId xmlns:a16="http://schemas.microsoft.com/office/drawing/2014/main" val="1042033370"/>
                    </a:ext>
                  </a:extLst>
                </a:gridCol>
                <a:gridCol w="8069901">
                  <a:extLst>
                    <a:ext uri="{9D8B030D-6E8A-4147-A177-3AD203B41FA5}">
                      <a16:colId xmlns:a16="http://schemas.microsoft.com/office/drawing/2014/main" val="3157308250"/>
                    </a:ext>
                  </a:extLst>
                </a:gridCol>
              </a:tblGrid>
              <a:tr h="526918">
                <a:tc>
                  <a:txBody>
                    <a:bodyPr/>
                    <a:lstStyle/>
                    <a:p>
                      <a:pPr marL="91440" algn="ctr" fontAlgn="ctr">
                        <a:spcBef>
                          <a:spcPts val="600"/>
                        </a:spcBef>
                        <a:buNone/>
                      </a:pPr>
                      <a:r>
                        <a:rPr lang="en-US" sz="2000" b="1" u="none" strike="noStrike" dirty="0">
                          <a:effectLst/>
                          <a:cs typeface="Kalimati" panose="00000400000000000000" pitchFamily="2"/>
                        </a:rPr>
                        <a:t>46</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ctr" fontAlgn="ctr">
                        <a:spcBef>
                          <a:spcPts val="600"/>
                        </a:spcBef>
                        <a:buNone/>
                      </a:pPr>
                      <a:r>
                        <a:rPr lang="en-US" sz="2000" b="1" u="none" strike="noStrike" dirty="0">
                          <a:effectLst/>
                          <a:cs typeface="Kalimati" panose="00000400000000000000" pitchFamily="2"/>
                        </a:rPr>
                        <a:t>465</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ctr" fontAlgn="ctr">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T w="12700" cap="flat" cmpd="sng" algn="ctr">
                      <a:solidFill>
                        <a:schemeClr val="tx1"/>
                      </a:solidFill>
                      <a:prstDash val="solid"/>
                      <a:round/>
                      <a:headEnd type="none" w="med" len="med"/>
                      <a:tailEnd type="none" w="med" len="med"/>
                    </a:lnT>
                    <a:solidFill>
                      <a:schemeClr val="tx2">
                        <a:lumMod val="20000"/>
                        <a:lumOff val="80000"/>
                      </a:schemeClr>
                    </a:solidFill>
                  </a:tcPr>
                </a:tc>
                <a:tc>
                  <a:txBody>
                    <a:bodyPr/>
                    <a:lstStyle/>
                    <a:p>
                      <a:pPr marL="91440" algn="l" fontAlgn="ctr">
                        <a:spcBef>
                          <a:spcPts val="600"/>
                        </a:spcBef>
                        <a:buNone/>
                      </a:pPr>
                      <a:r>
                        <a:rPr lang="ne-NP" sz="2000" b="1" u="none" strike="noStrike" dirty="0">
                          <a:effectLst/>
                          <a:cs typeface="Kalimati" panose="00000400000000000000" pitchFamily="2"/>
                        </a:rPr>
                        <a:t>यान्त्रिक वा मेशीनरी उपकरण तथा यससम्बन्धी आपूर्तिका सामग्रीको थोक बिक्री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tx2">
                        <a:lumMod val="20000"/>
                        <a:lumOff val="80000"/>
                      </a:schemeClr>
                    </a:solidFill>
                  </a:tcPr>
                </a:tc>
                <a:extLst>
                  <a:ext uri="{0D108BD9-81ED-4DB2-BD59-A6C34878D82A}">
                    <a16:rowId xmlns:a16="http://schemas.microsoft.com/office/drawing/2014/main" val="1930738546"/>
                  </a:ext>
                </a:extLst>
              </a:tr>
              <a:tr h="526918">
                <a:tc>
                  <a:txBody>
                    <a:bodyPr/>
                    <a:lstStyle/>
                    <a:p>
                      <a:pPr marL="91440" algn="ctr" fontAlgn="ctr">
                        <a:spcBef>
                          <a:spcPts val="600"/>
                        </a:spcBef>
                        <a:buNone/>
                      </a:pPr>
                      <a:r>
                        <a:rPr lang="en-US" sz="2000" u="none" strike="noStrike" dirty="0">
                          <a:effectLst/>
                          <a:cs typeface="Kalimati" panose="00000400000000000000" pitchFamily="2"/>
                        </a:rPr>
                        <a:t>46</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000" u="none" strike="noStrike" dirty="0">
                          <a:effectLst/>
                          <a:cs typeface="Kalimati" panose="00000400000000000000" pitchFamily="2"/>
                        </a:rPr>
                        <a:t>465</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000" u="none" strike="noStrike">
                          <a:effectLst/>
                          <a:cs typeface="Kalimati" panose="00000400000000000000" pitchFamily="2"/>
                        </a:rPr>
                        <a:t>4651</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000" u="none" strike="noStrike">
                          <a:effectLst/>
                          <a:cs typeface="Kalimati" panose="00000400000000000000" pitchFamily="2"/>
                        </a:rPr>
                        <a:t>कम्प्युटर, कम्प्युटरसम्बन्धी सामानहरू र सफ्टवेयरको थोक बिक्री </a:t>
                      </a:r>
                      <a:endParaRPr lang="ne-NP" sz="2000" b="0" i="0" u="none" strike="noStrike">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12583982"/>
                  </a:ext>
                </a:extLst>
              </a:tr>
              <a:tr h="422902">
                <a:tc>
                  <a:txBody>
                    <a:bodyPr/>
                    <a:lstStyle/>
                    <a:p>
                      <a:pPr marL="91440" algn="ctr" fontAlgn="ctr">
                        <a:spcBef>
                          <a:spcPts val="600"/>
                        </a:spcBef>
                        <a:buNone/>
                      </a:pPr>
                      <a:r>
                        <a:rPr lang="en-US" sz="2000" u="none" strike="noStrike" dirty="0">
                          <a:effectLst/>
                          <a:cs typeface="Kalimati" panose="00000400000000000000" pitchFamily="2"/>
                        </a:rPr>
                        <a:t>46</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000" u="none" strike="noStrike" dirty="0">
                          <a:effectLst/>
                          <a:cs typeface="Kalimati" panose="00000400000000000000" pitchFamily="2"/>
                        </a:rPr>
                        <a:t>465</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000" u="none" strike="noStrike" dirty="0">
                          <a:effectLst/>
                          <a:cs typeface="Kalimati" panose="00000400000000000000" pitchFamily="2"/>
                        </a:rPr>
                        <a:t>4652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000" u="none" strike="noStrike">
                          <a:effectLst/>
                          <a:cs typeface="Kalimati" panose="00000400000000000000" pitchFamily="2"/>
                        </a:rPr>
                        <a:t>विद्युतीय तथा दूरसञ्चारका उपकरण र त्यसका पार्टपुर्जाको थोक बिक्री </a:t>
                      </a:r>
                      <a:endParaRPr lang="ne-NP" sz="2000" b="0" i="0" u="none" strike="noStrike">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276417105"/>
                  </a:ext>
                </a:extLst>
              </a:tr>
              <a:tr h="526918">
                <a:tc>
                  <a:txBody>
                    <a:bodyPr/>
                    <a:lstStyle/>
                    <a:p>
                      <a:pPr marL="91440" algn="ctr" fontAlgn="ctr">
                        <a:spcBef>
                          <a:spcPts val="600"/>
                        </a:spcBef>
                        <a:buNone/>
                      </a:pPr>
                      <a:r>
                        <a:rPr lang="en-US" sz="2000" u="none" strike="noStrike">
                          <a:effectLst/>
                          <a:cs typeface="Kalimati" panose="00000400000000000000" pitchFamily="2"/>
                        </a:rPr>
                        <a:t>46</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000" u="none" strike="noStrike" dirty="0">
                          <a:effectLst/>
                          <a:cs typeface="Kalimati" panose="00000400000000000000" pitchFamily="2"/>
                        </a:rPr>
                        <a:t>465</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000" u="none" strike="noStrike" dirty="0">
                          <a:effectLst/>
                          <a:cs typeface="Kalimati" panose="00000400000000000000" pitchFamily="2"/>
                        </a:rPr>
                        <a:t>4653</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000" u="none" strike="noStrike">
                          <a:effectLst/>
                          <a:cs typeface="Kalimati" panose="00000400000000000000" pitchFamily="2"/>
                        </a:rPr>
                        <a:t>कृषिसम्बन्धी यन्त्र, उपकरण तथा यससम्बन्धी आपूर्तिका सामग्रीहरूको थोक बिक्री </a:t>
                      </a:r>
                      <a:endParaRPr lang="ne-NP" sz="2000" b="0" i="0" u="none" strike="noStrike">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89075744"/>
                  </a:ext>
                </a:extLst>
              </a:tr>
              <a:tr h="352491">
                <a:tc>
                  <a:txBody>
                    <a:bodyPr/>
                    <a:lstStyle/>
                    <a:p>
                      <a:pPr marL="91440" algn="ctr" fontAlgn="ctr">
                        <a:spcBef>
                          <a:spcPts val="600"/>
                        </a:spcBef>
                        <a:buNone/>
                      </a:pPr>
                      <a:r>
                        <a:rPr lang="en-US" sz="2000" u="none" strike="noStrike" dirty="0">
                          <a:effectLst/>
                          <a:cs typeface="Kalimati" panose="00000400000000000000" pitchFamily="2"/>
                        </a:rPr>
                        <a:t>46</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000" u="none" strike="noStrike" dirty="0">
                          <a:effectLst/>
                          <a:cs typeface="Kalimati" panose="00000400000000000000" pitchFamily="2"/>
                        </a:rPr>
                        <a:t>465</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000" u="none" strike="noStrike" dirty="0">
                          <a:effectLst/>
                          <a:cs typeface="Kalimati" panose="00000400000000000000" pitchFamily="2"/>
                        </a:rPr>
                        <a:t>4659</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000" u="none" strike="noStrike" dirty="0">
                          <a:effectLst/>
                          <a:cs typeface="Kalimati" panose="00000400000000000000" pitchFamily="2"/>
                        </a:rPr>
                        <a:t>अन्य मेसिन तथा उपकरणहरूको थोक बिक्री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52949518"/>
                  </a:ext>
                </a:extLst>
              </a:tr>
              <a:tr h="250301">
                <a:tc>
                  <a:txBody>
                    <a:bodyPr/>
                    <a:lstStyle/>
                    <a:p>
                      <a:pPr marL="91440" algn="ctr" fontAlgn="ctr">
                        <a:spcBef>
                          <a:spcPts val="600"/>
                        </a:spcBef>
                        <a:buNone/>
                      </a:pPr>
                      <a:r>
                        <a:rPr lang="en-US" sz="2000" b="1" u="none" strike="noStrike" dirty="0">
                          <a:effectLst/>
                          <a:cs typeface="Kalimati" panose="00000400000000000000" pitchFamily="2"/>
                        </a:rPr>
                        <a:t>46</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2000" b="1" u="none" strike="noStrike" dirty="0">
                          <a:effectLst/>
                          <a:cs typeface="Kalimati" panose="00000400000000000000" pitchFamily="2"/>
                        </a:rPr>
                        <a:t>466</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000" b="1" u="none" strike="noStrike" dirty="0">
                          <a:effectLst/>
                          <a:cs typeface="Kalimati" panose="00000400000000000000" pitchFamily="2"/>
                        </a:rPr>
                        <a:t>अन्य विशेष सामानहरूको थोक बिक्री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15144546"/>
                  </a:ext>
                </a:extLst>
              </a:tr>
              <a:tr h="422902">
                <a:tc>
                  <a:txBody>
                    <a:bodyPr/>
                    <a:lstStyle/>
                    <a:p>
                      <a:pPr marL="91440" algn="ctr" fontAlgn="ctr">
                        <a:spcBef>
                          <a:spcPts val="600"/>
                        </a:spcBef>
                        <a:buNone/>
                      </a:pPr>
                      <a:r>
                        <a:rPr lang="en-US" sz="2000" u="none" strike="noStrike" dirty="0">
                          <a:effectLst/>
                          <a:cs typeface="Kalimati" panose="00000400000000000000" pitchFamily="2"/>
                        </a:rPr>
                        <a:t>46</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000" u="none" strike="noStrike" dirty="0">
                          <a:effectLst/>
                          <a:cs typeface="Kalimati" panose="00000400000000000000" pitchFamily="2"/>
                        </a:rPr>
                        <a:t>466</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000" u="none" strike="noStrike">
                          <a:effectLst/>
                          <a:cs typeface="Kalimati" panose="00000400000000000000" pitchFamily="2"/>
                        </a:rPr>
                        <a:t>4661</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000" u="none" strike="noStrike" dirty="0">
                          <a:effectLst/>
                          <a:cs typeface="Kalimati" panose="00000400000000000000" pitchFamily="2"/>
                        </a:rPr>
                        <a:t>ठोस, तरल तथा ग्याँस इन्धन र तत्सम्बन्धी वस्तुको थोक बिक्री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295686780"/>
                  </a:ext>
                </a:extLst>
              </a:tr>
              <a:tr h="352491">
                <a:tc>
                  <a:txBody>
                    <a:bodyPr/>
                    <a:lstStyle/>
                    <a:p>
                      <a:pPr marL="91440" algn="ctr" fontAlgn="ctr">
                        <a:spcBef>
                          <a:spcPts val="600"/>
                        </a:spcBef>
                        <a:buNone/>
                      </a:pPr>
                      <a:r>
                        <a:rPr lang="en-US" sz="2000" u="none" strike="noStrike">
                          <a:effectLst/>
                          <a:cs typeface="Kalimati" panose="00000400000000000000" pitchFamily="2"/>
                        </a:rPr>
                        <a:t>46</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000" u="none" strike="noStrike" dirty="0">
                          <a:effectLst/>
                          <a:cs typeface="Kalimati" panose="00000400000000000000" pitchFamily="2"/>
                        </a:rPr>
                        <a:t>466</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000" u="none" strike="noStrike" dirty="0">
                          <a:effectLst/>
                          <a:cs typeface="Kalimati" panose="00000400000000000000" pitchFamily="2"/>
                        </a:rPr>
                        <a:t>4662</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000" u="none" strike="noStrike" dirty="0">
                          <a:effectLst/>
                          <a:cs typeface="Kalimati" panose="00000400000000000000" pitchFamily="2"/>
                        </a:rPr>
                        <a:t>धातु तथा अप्रशोधित धातुको थोक बिक्री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598747518"/>
                  </a:ext>
                </a:extLst>
              </a:tr>
              <a:tr h="647878">
                <a:tc>
                  <a:txBody>
                    <a:bodyPr/>
                    <a:lstStyle/>
                    <a:p>
                      <a:pPr marL="91440" algn="ctr" fontAlgn="ctr">
                        <a:spcBef>
                          <a:spcPts val="600"/>
                        </a:spcBef>
                        <a:buNone/>
                      </a:pPr>
                      <a:r>
                        <a:rPr lang="en-US" sz="2000" u="none" strike="noStrike">
                          <a:effectLst/>
                          <a:cs typeface="Kalimati" panose="00000400000000000000" pitchFamily="2"/>
                        </a:rPr>
                        <a:t>46</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000" u="none" strike="noStrike">
                          <a:effectLst/>
                          <a:cs typeface="Kalimati" panose="00000400000000000000" pitchFamily="2"/>
                        </a:rPr>
                        <a:t>466</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000" u="none" strike="noStrike" dirty="0">
                          <a:effectLst/>
                          <a:cs typeface="Kalimati" panose="00000400000000000000" pitchFamily="2"/>
                        </a:rPr>
                        <a:t>4663</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000" u="none" strike="noStrike" dirty="0">
                          <a:effectLst/>
                          <a:cs typeface="Kalimati" panose="00000400000000000000" pitchFamily="2"/>
                        </a:rPr>
                        <a:t>निर्माण सामाग्रीहरू, हार्डवेयर, प्लम्बिङ एवं तताउने उपकरणहरूको थोक बिक्री तथा आपूर्ति कार्यहरू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232674295"/>
                  </a:ext>
                </a:extLst>
              </a:tr>
              <a:tr h="701345">
                <a:tc>
                  <a:txBody>
                    <a:bodyPr/>
                    <a:lstStyle/>
                    <a:p>
                      <a:pPr marL="91440" algn="ctr" fontAlgn="ctr">
                        <a:spcBef>
                          <a:spcPts val="600"/>
                        </a:spcBef>
                        <a:buNone/>
                      </a:pPr>
                      <a:r>
                        <a:rPr lang="en-US" sz="2000" u="none" strike="noStrike">
                          <a:effectLst/>
                          <a:cs typeface="Kalimati" panose="00000400000000000000" pitchFamily="2"/>
                        </a:rPr>
                        <a:t>46</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2000" u="none" strike="noStrike">
                          <a:effectLst/>
                          <a:cs typeface="Kalimati" panose="00000400000000000000" pitchFamily="2"/>
                        </a:rPr>
                        <a:t>466</a:t>
                      </a:r>
                      <a:endParaRPr lang="en-US" sz="20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2000" u="none" strike="noStrike" dirty="0">
                          <a:effectLst/>
                          <a:cs typeface="Kalimati" panose="00000400000000000000" pitchFamily="2"/>
                        </a:rPr>
                        <a:t>4669</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2000" u="none" strike="noStrike" dirty="0">
                          <a:effectLst/>
                          <a:cs typeface="Kalimati" panose="00000400000000000000" pitchFamily="2"/>
                        </a:rPr>
                        <a:t>अन्यत्र कहीँ वर्गीकृत नगरिएका खेर फालिएका तथा कुँडाकर्कट टुक्राटुक्री तथा अन्य यस्तै वस्तुको थोक बिक्री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717069136"/>
                  </a:ext>
                </a:extLst>
              </a:tr>
              <a:tr h="352491">
                <a:tc>
                  <a:txBody>
                    <a:bodyPr/>
                    <a:lstStyle/>
                    <a:p>
                      <a:pPr marL="91440" algn="ctr" fontAlgn="ctr">
                        <a:spcBef>
                          <a:spcPts val="600"/>
                        </a:spcBef>
                        <a:buNone/>
                      </a:pPr>
                      <a:r>
                        <a:rPr lang="en-US" sz="2000" b="1" u="none" strike="noStrike" dirty="0">
                          <a:effectLst/>
                          <a:cs typeface="Kalimati" panose="00000400000000000000" pitchFamily="2"/>
                        </a:rPr>
                        <a:t>46</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2000" b="1" u="none" strike="noStrike" dirty="0">
                          <a:effectLst/>
                          <a:cs typeface="Kalimati" panose="00000400000000000000" pitchFamily="2"/>
                        </a:rPr>
                        <a:t>469</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2000" b="1" u="none" strike="noStrike" dirty="0">
                          <a:effectLst/>
                          <a:cs typeface="Kalimati" panose="00000400000000000000" pitchFamily="2"/>
                        </a:rPr>
                        <a:t> </a:t>
                      </a:r>
                      <a:endParaRPr lang="en-US" sz="20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2000" b="1" u="none" strike="noStrike" dirty="0">
                          <a:effectLst/>
                          <a:cs typeface="Kalimati" panose="00000400000000000000" pitchFamily="2"/>
                        </a:rPr>
                        <a:t>विशिष्टीकृत नगरिएका वस्तुहरूको थोक व्यापार </a:t>
                      </a:r>
                      <a:endParaRPr lang="ne-NP" sz="20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708487678"/>
                  </a:ext>
                </a:extLst>
              </a:tr>
              <a:tr h="352491">
                <a:tc>
                  <a:txBody>
                    <a:bodyPr/>
                    <a:lstStyle/>
                    <a:p>
                      <a:pPr marL="91440" algn="ctr" fontAlgn="ctr">
                        <a:spcBef>
                          <a:spcPts val="600"/>
                        </a:spcBef>
                        <a:buNone/>
                      </a:pPr>
                      <a:r>
                        <a:rPr lang="en-US" sz="2000" u="none" strike="noStrike" dirty="0">
                          <a:effectLst/>
                          <a:cs typeface="Kalimati" panose="00000400000000000000" pitchFamily="2"/>
                        </a:rPr>
                        <a:t>46</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2000" u="none" strike="noStrike" dirty="0">
                          <a:effectLst/>
                          <a:cs typeface="Kalimati" panose="00000400000000000000" pitchFamily="2"/>
                        </a:rPr>
                        <a:t>469</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2000" u="none" strike="noStrike" dirty="0">
                          <a:effectLst/>
                          <a:cs typeface="Kalimati" panose="00000400000000000000" pitchFamily="2"/>
                        </a:rPr>
                        <a:t>4690</a:t>
                      </a:r>
                      <a:endParaRPr lang="en-US" sz="20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spcBef>
                          <a:spcPts val="600"/>
                        </a:spcBef>
                        <a:buNone/>
                      </a:pPr>
                      <a:r>
                        <a:rPr lang="ne-NP" sz="2000" u="none" strike="noStrike" dirty="0">
                          <a:effectLst/>
                          <a:cs typeface="Kalimati" panose="00000400000000000000" pitchFamily="2"/>
                        </a:rPr>
                        <a:t>विशिष्टीकृत नगरिएका वस्तुहरूको थोक व्यापार </a:t>
                      </a:r>
                      <a:endParaRPr lang="ne-NP" sz="20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3300646"/>
                  </a:ext>
                </a:extLst>
              </a:tr>
            </a:tbl>
          </a:graphicData>
        </a:graphic>
      </p:graphicFrame>
      <p:sp>
        <p:nvSpPr>
          <p:cNvPr id="4" name="TextBox 3">
            <a:extLst>
              <a:ext uri="{FF2B5EF4-FFF2-40B4-BE49-F238E27FC236}">
                <a16:creationId xmlns:a16="http://schemas.microsoft.com/office/drawing/2014/main" id="{3AD67450-9087-AFF1-3D62-6BFB58117257}"/>
              </a:ext>
            </a:extLst>
          </p:cNvPr>
          <p:cNvSpPr txBox="1"/>
          <p:nvPr/>
        </p:nvSpPr>
        <p:spPr>
          <a:xfrm>
            <a:off x="920860" y="79375"/>
            <a:ext cx="9400430" cy="830997"/>
          </a:xfrm>
          <a:prstGeom prst="rect">
            <a:avLst/>
          </a:prstGeom>
          <a:noFill/>
        </p:spPr>
        <p:txBody>
          <a:bodyPr wrap="square">
            <a:spAutoFit/>
          </a:bodyPr>
          <a:lstStyle/>
          <a:p>
            <a:pPr algn="ctr"/>
            <a:r>
              <a:rPr lang="ne-NP" sz="2800" b="1" dirty="0">
                <a:solidFill>
                  <a:schemeClr val="accent1"/>
                </a:solidFill>
                <a:cs typeface="Kalimati" panose="00000400000000000000" pitchFamily="2"/>
              </a:rPr>
              <a:t>मुख्य प्रश्नावलीको खण्ड </a:t>
            </a:r>
            <a:r>
              <a:rPr lang="en-US" sz="2800" b="1" dirty="0">
                <a:solidFill>
                  <a:schemeClr val="accent1"/>
                </a:solidFill>
                <a:cs typeface="Kalimati" panose="00000400000000000000" pitchFamily="2"/>
              </a:rPr>
              <a:t>2 </a:t>
            </a:r>
            <a:r>
              <a:rPr lang="en-US" sz="1800" b="1" dirty="0">
                <a:solidFill>
                  <a:schemeClr val="accent1"/>
                </a:solidFill>
                <a:cs typeface="Kalimati" panose="00000400000000000000" pitchFamily="2"/>
              </a:rPr>
              <a:t/>
            </a:r>
            <a:br>
              <a:rPr lang="en-US" sz="1800" b="1" dirty="0">
                <a:solidFill>
                  <a:schemeClr val="accent1"/>
                </a:solidFill>
                <a:cs typeface="Kalimati" panose="00000400000000000000" pitchFamily="2"/>
              </a:rPr>
            </a:br>
            <a:r>
              <a:rPr lang="ne-NP" sz="2000" b="1" dirty="0">
                <a:cs typeface="Kalimati" panose="00000400000000000000" pitchFamily="2"/>
              </a:rPr>
              <a:t>खण्ड </a:t>
            </a:r>
            <a:r>
              <a:rPr lang="en-US" sz="2000" b="1" dirty="0">
                <a:cs typeface="Kalimati" panose="00000400000000000000" pitchFamily="2"/>
              </a:rPr>
              <a:t>G</a:t>
            </a:r>
            <a:r>
              <a:rPr lang="ne-NP" sz="2000" b="1" dirty="0">
                <a:cs typeface="Kalimati" panose="00000400000000000000" pitchFamily="2"/>
              </a:rPr>
              <a:t>:</a:t>
            </a:r>
            <a:r>
              <a:rPr lang="en-US" sz="2000" b="1" dirty="0">
                <a:cs typeface="Kalimati" panose="00000400000000000000" pitchFamily="2"/>
              </a:rPr>
              <a:t> </a:t>
            </a:r>
            <a:r>
              <a:rPr lang="ne-NP" sz="2000" b="1" dirty="0">
                <a:cs typeface="Kalimati" panose="00000400000000000000" pitchFamily="2"/>
              </a:rPr>
              <a:t>थोक एवं खुद्रा व्यापार, मोटरगाडी तथा मोटरसाइकल बिक्री तथा  मर्मतसम्भार</a:t>
            </a:r>
            <a:endParaRPr lang="en-US" dirty="0">
              <a:cs typeface="Kalimati" panose="00000400000000000000" pitchFamily="2"/>
            </a:endParaRPr>
          </a:p>
        </p:txBody>
      </p:sp>
    </p:spTree>
    <p:extLst>
      <p:ext uri="{BB962C8B-B14F-4D97-AF65-F5344CB8AC3E}">
        <p14:creationId xmlns:p14="http://schemas.microsoft.com/office/powerpoint/2010/main" val="36971973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AAF41-CDCF-9D66-9273-CA8B5561D10A}"/>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21AC65F8-7845-B594-EC37-5F39B93FB928}"/>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61BF3ACD-F9C9-2CC4-F288-1E0D68004392}"/>
              </a:ext>
            </a:extLst>
          </p:cNvPr>
          <p:cNvSpPr>
            <a:spLocks noGrp="1"/>
          </p:cNvSpPr>
          <p:nvPr>
            <p:ph type="sldNum" sz="quarter" idx="12"/>
          </p:nvPr>
        </p:nvSpPr>
        <p:spPr/>
        <p:txBody>
          <a:bodyPr/>
          <a:lstStyle/>
          <a:p>
            <a:fld id="{3981A1E7-FBCC-4BE9-B724-D2D87968AACE}" type="slidenum">
              <a:rPr lang="en-US" smtClean="0"/>
              <a:t>39</a:t>
            </a:fld>
            <a:endParaRPr lang="en-US"/>
          </a:p>
        </p:txBody>
      </p:sp>
      <p:graphicFrame>
        <p:nvGraphicFramePr>
          <p:cNvPr id="5" name="Content Placeholder 4">
            <a:extLst>
              <a:ext uri="{FF2B5EF4-FFF2-40B4-BE49-F238E27FC236}">
                <a16:creationId xmlns:a16="http://schemas.microsoft.com/office/drawing/2014/main" id="{05D8ED92-F368-C45C-BD47-6AB20CC817F2}"/>
              </a:ext>
            </a:extLst>
          </p:cNvPr>
          <p:cNvGraphicFramePr>
            <a:graphicFrameLocks noGrp="1"/>
          </p:cNvGraphicFramePr>
          <p:nvPr>
            <p:ph idx="1"/>
            <p:extLst>
              <p:ext uri="{D42A27DB-BD31-4B8C-83A1-F6EECF244321}">
                <p14:modId xmlns:p14="http://schemas.microsoft.com/office/powerpoint/2010/main" val="191089132"/>
              </p:ext>
            </p:extLst>
          </p:nvPr>
        </p:nvGraphicFramePr>
        <p:xfrm>
          <a:off x="185332" y="994410"/>
          <a:ext cx="5583009" cy="5520691"/>
        </p:xfrm>
        <a:graphic>
          <a:graphicData uri="http://schemas.openxmlformats.org/drawingml/2006/table">
            <a:tbl>
              <a:tblPr>
                <a:tableStyleId>{5C22544A-7EE6-4342-B048-85BDC9FD1C3A}</a:tableStyleId>
              </a:tblPr>
              <a:tblGrid>
                <a:gridCol w="930856">
                  <a:extLst>
                    <a:ext uri="{9D8B030D-6E8A-4147-A177-3AD203B41FA5}">
                      <a16:colId xmlns:a16="http://schemas.microsoft.com/office/drawing/2014/main" val="3963100804"/>
                    </a:ext>
                  </a:extLst>
                </a:gridCol>
                <a:gridCol w="701669">
                  <a:extLst>
                    <a:ext uri="{9D8B030D-6E8A-4147-A177-3AD203B41FA5}">
                      <a16:colId xmlns:a16="http://schemas.microsoft.com/office/drawing/2014/main" val="303966006"/>
                    </a:ext>
                  </a:extLst>
                </a:gridCol>
                <a:gridCol w="491682">
                  <a:extLst>
                    <a:ext uri="{9D8B030D-6E8A-4147-A177-3AD203B41FA5}">
                      <a16:colId xmlns:a16="http://schemas.microsoft.com/office/drawing/2014/main" val="3753619700"/>
                    </a:ext>
                  </a:extLst>
                </a:gridCol>
                <a:gridCol w="3458802">
                  <a:extLst>
                    <a:ext uri="{9D8B030D-6E8A-4147-A177-3AD203B41FA5}">
                      <a16:colId xmlns:a16="http://schemas.microsoft.com/office/drawing/2014/main" val="3024860718"/>
                    </a:ext>
                  </a:extLst>
                </a:gridCol>
              </a:tblGrid>
              <a:tr h="514089">
                <a:tc>
                  <a:txBody>
                    <a:bodyPr/>
                    <a:lstStyle/>
                    <a:p>
                      <a:pPr marL="91440" algn="ctr" fontAlgn="b">
                        <a:spcBef>
                          <a:spcPts val="600"/>
                        </a:spcBef>
                        <a:buNone/>
                      </a:pPr>
                      <a:r>
                        <a:rPr lang="ne-NP" sz="1800" b="1" u="none" strike="noStrike" dirty="0">
                          <a:effectLst/>
                          <a:cs typeface="Kalimati" panose="00000400000000000000" pitchFamily="2"/>
                        </a:rPr>
                        <a:t>डिभिजन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spcBef>
                          <a:spcPts val="600"/>
                        </a:spcBef>
                        <a:buNone/>
                      </a:pPr>
                      <a:r>
                        <a:rPr lang="ne-NP" sz="1800" b="1" u="none" strike="noStrike" dirty="0">
                          <a:effectLst/>
                          <a:cs typeface="Kalimati" panose="00000400000000000000" pitchFamily="2"/>
                        </a:rPr>
                        <a:t>समुह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ctr" fontAlgn="b">
                        <a:spcBef>
                          <a:spcPts val="600"/>
                        </a:spcBef>
                        <a:buNone/>
                      </a:pPr>
                      <a:r>
                        <a:rPr lang="ne-NP" sz="1800" b="1" u="none" strike="noStrike" dirty="0">
                          <a:effectLst/>
                          <a:cs typeface="Kalimati" panose="00000400000000000000" pitchFamily="2"/>
                        </a:rPr>
                        <a:t>बर्ग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ctr" fontAlgn="b">
                        <a:spcBef>
                          <a:spcPts val="600"/>
                        </a:spcBef>
                        <a:buNone/>
                      </a:pPr>
                      <a:r>
                        <a:rPr lang="ne-NP" sz="1800" b="1" u="none" strike="noStrike" dirty="0">
                          <a:effectLst/>
                          <a:cs typeface="Kalimati" panose="00000400000000000000" pitchFamily="2"/>
                        </a:rPr>
                        <a:t>आर्थिक क्रियाकलाप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646919525"/>
                  </a:ext>
                </a:extLst>
              </a:tr>
              <a:tr h="1217173">
                <a:tc>
                  <a:txBody>
                    <a:bodyPr/>
                    <a:lstStyle/>
                    <a:p>
                      <a:pPr marL="91440" algn="ctr" fontAlgn="ctr">
                        <a:spcBef>
                          <a:spcPts val="600"/>
                        </a:spcBef>
                        <a:buNone/>
                      </a:pPr>
                      <a:r>
                        <a:rPr lang="en-US" sz="1800" b="1" u="none" strike="noStrike" dirty="0">
                          <a:effectLst/>
                          <a:cs typeface="Kalimati" panose="00000400000000000000" pitchFamily="2"/>
                        </a:rPr>
                        <a:t>47</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1800" b="1" u="none" strike="noStrike" dirty="0">
                          <a:effectLst/>
                          <a:cs typeface="Kalimati" panose="00000400000000000000" pitchFamily="2"/>
                        </a:rPr>
                        <a:t> </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1800" b="1" u="none" strike="noStrike">
                          <a:effectLst/>
                          <a:cs typeface="Kalimati" panose="00000400000000000000" pitchFamily="2"/>
                        </a:rPr>
                        <a:t> </a:t>
                      </a:r>
                      <a:endParaRPr lang="en-US" sz="18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1800" b="1" u="none" strike="noStrike" dirty="0">
                          <a:effectLst/>
                          <a:cs typeface="Kalimati" panose="00000400000000000000" pitchFamily="2"/>
                        </a:rPr>
                        <a:t>मोटरगाडी तथा मोटरसाइकलबाहेकका खुद्रा व्यापार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26465859"/>
                  </a:ext>
                </a:extLst>
              </a:tr>
              <a:tr h="985035">
                <a:tc>
                  <a:txBody>
                    <a:bodyPr/>
                    <a:lstStyle/>
                    <a:p>
                      <a:pPr marL="91440" algn="ctr" fontAlgn="ctr">
                        <a:spcBef>
                          <a:spcPts val="600"/>
                        </a:spcBef>
                        <a:buNone/>
                      </a:pPr>
                      <a:r>
                        <a:rPr lang="en-US" sz="1800" b="1" u="none" strike="noStrike" dirty="0">
                          <a:effectLst/>
                          <a:cs typeface="Kalimati" panose="00000400000000000000" pitchFamily="2"/>
                        </a:rPr>
                        <a:t>47</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1800" b="1" u="none" strike="noStrike" dirty="0">
                          <a:effectLst/>
                          <a:cs typeface="Kalimati" panose="00000400000000000000" pitchFamily="2"/>
                        </a:rPr>
                        <a:t>471</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1800" b="1" u="none" strike="noStrike" dirty="0">
                          <a:effectLst/>
                          <a:cs typeface="Kalimati" panose="00000400000000000000" pitchFamily="2"/>
                        </a:rPr>
                        <a:t> </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1800" b="1" u="none" strike="noStrike" dirty="0">
                          <a:effectLst/>
                          <a:cs typeface="Kalimati" panose="00000400000000000000" pitchFamily="2"/>
                        </a:rPr>
                        <a:t>विशिष्टीकृत नगरिएका पसलमा गरिने खुद्रा बिक्री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523123777"/>
                  </a:ext>
                </a:extLst>
              </a:tr>
              <a:tr h="1957036">
                <a:tc>
                  <a:txBody>
                    <a:bodyPr/>
                    <a:lstStyle/>
                    <a:p>
                      <a:pPr marL="91440" algn="ctr" fontAlgn="ctr">
                        <a:spcBef>
                          <a:spcPts val="600"/>
                        </a:spcBef>
                        <a:buNone/>
                      </a:pPr>
                      <a:r>
                        <a:rPr lang="en-US" sz="1800" u="none" strike="noStrike" dirty="0">
                          <a:effectLst/>
                          <a:cs typeface="Kalimati" panose="00000400000000000000" pitchFamily="2"/>
                        </a:rPr>
                        <a:t>47</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1800" u="none" strike="noStrike" dirty="0">
                          <a:effectLst/>
                          <a:cs typeface="Kalimati" panose="00000400000000000000" pitchFamily="2"/>
                        </a:rPr>
                        <a:t>471</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1800" u="none" strike="noStrike">
                          <a:effectLst/>
                          <a:cs typeface="Kalimati" panose="00000400000000000000" pitchFamily="2"/>
                        </a:rPr>
                        <a:t>4711</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1800" u="none" strike="noStrike" dirty="0">
                          <a:effectLst/>
                          <a:cs typeface="Kalimati" panose="00000400000000000000" pitchFamily="2"/>
                        </a:rPr>
                        <a:t>खाद्य, पेय पदार्थ वा सुर्तीजन्य वस्तुहरूको बाहुल्यता रहेको विशिष्टीकृत नगरिएका पसलहरूमा गरिने खुद्रा बिक्री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926710112"/>
                  </a:ext>
                </a:extLst>
              </a:tr>
              <a:tr h="847358">
                <a:tc>
                  <a:txBody>
                    <a:bodyPr/>
                    <a:lstStyle/>
                    <a:p>
                      <a:pPr marL="91440" algn="ctr" fontAlgn="ctr">
                        <a:spcBef>
                          <a:spcPts val="600"/>
                        </a:spcBef>
                        <a:buNone/>
                      </a:pPr>
                      <a:r>
                        <a:rPr lang="en-US" sz="1800" u="none" strike="noStrike">
                          <a:effectLst/>
                          <a:cs typeface="Kalimati" panose="00000400000000000000" pitchFamily="2"/>
                        </a:rPr>
                        <a:t>47</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1800" u="none" strike="noStrike" dirty="0">
                          <a:effectLst/>
                          <a:cs typeface="Kalimati" panose="00000400000000000000" pitchFamily="2"/>
                        </a:rPr>
                        <a:t>471</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1800" u="none" strike="noStrike">
                          <a:effectLst/>
                          <a:cs typeface="Kalimati" panose="00000400000000000000" pitchFamily="2"/>
                        </a:rPr>
                        <a:t>4719</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spcBef>
                          <a:spcPts val="600"/>
                        </a:spcBef>
                        <a:buNone/>
                      </a:pPr>
                      <a:r>
                        <a:rPr lang="ne-NP" sz="1800" u="none" strike="noStrike" dirty="0">
                          <a:effectLst/>
                          <a:cs typeface="Kalimati" panose="00000400000000000000" pitchFamily="2"/>
                        </a:rPr>
                        <a:t>विशिष्टीकृत नगरिएका पसलहरूमा अन्य खुद्रा बिक्री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72357236"/>
                  </a:ext>
                </a:extLst>
              </a:tr>
            </a:tbl>
          </a:graphicData>
        </a:graphic>
      </p:graphicFrame>
      <p:sp>
        <p:nvSpPr>
          <p:cNvPr id="6" name="Title 3">
            <a:extLst>
              <a:ext uri="{FF2B5EF4-FFF2-40B4-BE49-F238E27FC236}">
                <a16:creationId xmlns:a16="http://schemas.microsoft.com/office/drawing/2014/main" id="{E0B38094-BBAB-C15E-0C32-A61002E74B03}"/>
              </a:ext>
            </a:extLst>
          </p:cNvPr>
          <p:cNvSpPr>
            <a:spLocks noGrp="1"/>
          </p:cNvSpPr>
          <p:nvPr>
            <p:ph type="title"/>
          </p:nvPr>
        </p:nvSpPr>
        <p:spPr>
          <a:xfrm>
            <a:off x="1256145" y="136525"/>
            <a:ext cx="9679710" cy="857885"/>
          </a:xfrm>
        </p:spPr>
        <p:txBody>
          <a:bodyPr>
            <a:noAutofit/>
          </a:bodyPr>
          <a:lstStyle/>
          <a:p>
            <a:pPr algn="ctr">
              <a:lnSpc>
                <a:spcPct val="100000"/>
              </a:lnSpc>
            </a:pPr>
            <a:r>
              <a:rPr lang="ne-NP" b="1" dirty="0">
                <a:solidFill>
                  <a:schemeClr val="accent1"/>
                </a:solidFill>
              </a:rPr>
              <a:t>मुख्य प्रश्नावलीको खण्ड </a:t>
            </a:r>
            <a:r>
              <a:rPr lang="en-US" b="1" dirty="0">
                <a:solidFill>
                  <a:schemeClr val="accent1"/>
                </a:solidFill>
              </a:rPr>
              <a:t>2 </a:t>
            </a:r>
            <a:r>
              <a:rPr lang="en-US" sz="2400" b="1" dirty="0">
                <a:solidFill>
                  <a:schemeClr val="accent1"/>
                </a:solidFill>
              </a:rPr>
              <a:t/>
            </a:r>
            <a:br>
              <a:rPr lang="en-US" sz="2400" b="1" dirty="0">
                <a:solidFill>
                  <a:schemeClr val="accent1"/>
                </a:solidFill>
              </a:rPr>
            </a:br>
            <a:r>
              <a:rPr lang="ne-NP" sz="2000" b="1" dirty="0"/>
              <a:t>खण्ड </a:t>
            </a:r>
            <a:r>
              <a:rPr lang="en-US" sz="2000" b="1" dirty="0"/>
              <a:t>G</a:t>
            </a:r>
            <a:r>
              <a:rPr lang="ne-NP" sz="2000" b="1" dirty="0"/>
              <a:t>:</a:t>
            </a:r>
            <a:r>
              <a:rPr lang="en-US" sz="2000" b="1" dirty="0"/>
              <a:t> </a:t>
            </a:r>
            <a:r>
              <a:rPr lang="ne-NP" sz="2000" b="1" dirty="0"/>
              <a:t>थोक एवं खुद्रा व्यापार, मोटरगाडी तथा मोटरसाइकल बिक्री तथा  मर्मतसम्भार</a:t>
            </a:r>
            <a:endParaRPr lang="en-US" sz="2400" dirty="0"/>
          </a:p>
        </p:txBody>
      </p:sp>
      <p:graphicFrame>
        <p:nvGraphicFramePr>
          <p:cNvPr id="4" name="Content Placeholder 4">
            <a:extLst>
              <a:ext uri="{FF2B5EF4-FFF2-40B4-BE49-F238E27FC236}">
                <a16:creationId xmlns:a16="http://schemas.microsoft.com/office/drawing/2014/main" id="{D4487A94-691A-6900-53D9-6EC24D12F2CC}"/>
              </a:ext>
            </a:extLst>
          </p:cNvPr>
          <p:cNvGraphicFramePr>
            <a:graphicFrameLocks/>
          </p:cNvGraphicFramePr>
          <p:nvPr>
            <p:extLst>
              <p:ext uri="{D42A27DB-BD31-4B8C-83A1-F6EECF244321}">
                <p14:modId xmlns:p14="http://schemas.microsoft.com/office/powerpoint/2010/main" val="1591040817"/>
              </p:ext>
            </p:extLst>
          </p:nvPr>
        </p:nvGraphicFramePr>
        <p:xfrm>
          <a:off x="5900894" y="1051560"/>
          <a:ext cx="6105774" cy="5361939"/>
        </p:xfrm>
        <a:graphic>
          <a:graphicData uri="http://schemas.openxmlformats.org/drawingml/2006/table">
            <a:tbl>
              <a:tblPr>
                <a:tableStyleId>{5C22544A-7EE6-4342-B048-85BDC9FD1C3A}</a:tableStyleId>
              </a:tblPr>
              <a:tblGrid>
                <a:gridCol w="907415">
                  <a:extLst>
                    <a:ext uri="{9D8B030D-6E8A-4147-A177-3AD203B41FA5}">
                      <a16:colId xmlns:a16="http://schemas.microsoft.com/office/drawing/2014/main" val="3963100804"/>
                    </a:ext>
                  </a:extLst>
                </a:gridCol>
                <a:gridCol w="683577">
                  <a:extLst>
                    <a:ext uri="{9D8B030D-6E8A-4147-A177-3AD203B41FA5}">
                      <a16:colId xmlns:a16="http://schemas.microsoft.com/office/drawing/2014/main" val="303966006"/>
                    </a:ext>
                  </a:extLst>
                </a:gridCol>
                <a:gridCol w="567690">
                  <a:extLst>
                    <a:ext uri="{9D8B030D-6E8A-4147-A177-3AD203B41FA5}">
                      <a16:colId xmlns:a16="http://schemas.microsoft.com/office/drawing/2014/main" val="3753619700"/>
                    </a:ext>
                  </a:extLst>
                </a:gridCol>
                <a:gridCol w="3947092">
                  <a:extLst>
                    <a:ext uri="{9D8B030D-6E8A-4147-A177-3AD203B41FA5}">
                      <a16:colId xmlns:a16="http://schemas.microsoft.com/office/drawing/2014/main" val="3024860718"/>
                    </a:ext>
                  </a:extLst>
                </a:gridCol>
              </a:tblGrid>
              <a:tr h="674481">
                <a:tc>
                  <a:txBody>
                    <a:bodyPr/>
                    <a:lstStyle/>
                    <a:p>
                      <a:pPr marL="91440" algn="ctr" fontAlgn="b">
                        <a:spcBef>
                          <a:spcPts val="1200"/>
                        </a:spcBef>
                        <a:buNone/>
                      </a:pPr>
                      <a:r>
                        <a:rPr lang="ne-NP" sz="1600" b="1" u="none" strike="noStrike" dirty="0">
                          <a:effectLst/>
                          <a:cs typeface="Kalimati" panose="00000400000000000000" pitchFamily="2"/>
                        </a:rPr>
                        <a:t>डिभिजन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spcBef>
                          <a:spcPts val="1200"/>
                        </a:spcBef>
                        <a:buNone/>
                      </a:pPr>
                      <a:r>
                        <a:rPr lang="ne-NP" sz="1600" b="1" u="none" strike="noStrike" dirty="0">
                          <a:effectLst/>
                          <a:cs typeface="Kalimati" panose="00000400000000000000" pitchFamily="2"/>
                        </a:rPr>
                        <a:t>समुह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ctr" fontAlgn="b">
                        <a:spcBef>
                          <a:spcPts val="1200"/>
                        </a:spcBef>
                        <a:buNone/>
                      </a:pPr>
                      <a:r>
                        <a:rPr lang="ne-NP" sz="1600" b="1" u="none" strike="noStrike" dirty="0">
                          <a:effectLst/>
                          <a:cs typeface="Kalimati" panose="00000400000000000000" pitchFamily="2"/>
                        </a:rPr>
                        <a:t>बर्ग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ctr" fontAlgn="b">
                        <a:spcBef>
                          <a:spcPts val="1200"/>
                        </a:spcBef>
                        <a:buNone/>
                      </a:pPr>
                      <a:r>
                        <a:rPr lang="ne-NP" sz="1600" b="1" u="none" strike="noStrike" dirty="0">
                          <a:effectLst/>
                          <a:cs typeface="Kalimati" panose="00000400000000000000" pitchFamily="2"/>
                        </a:rPr>
                        <a:t>आर्थिक क्रियाकलाप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646919525"/>
                  </a:ext>
                </a:extLst>
              </a:tr>
              <a:tr h="888005">
                <a:tc>
                  <a:txBody>
                    <a:bodyPr/>
                    <a:lstStyle/>
                    <a:p>
                      <a:pPr marL="91440" algn="ctr" fontAlgn="ctr">
                        <a:spcBef>
                          <a:spcPts val="1200"/>
                        </a:spcBef>
                        <a:buNone/>
                      </a:pPr>
                      <a:r>
                        <a:rPr lang="en-US" sz="1600" b="1" u="none" strike="noStrike" dirty="0">
                          <a:effectLst/>
                          <a:cs typeface="Kalimati" panose="00000400000000000000" pitchFamily="2"/>
                        </a:rPr>
                        <a:t>47</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1200"/>
                        </a:spcBef>
                        <a:buNone/>
                      </a:pPr>
                      <a:r>
                        <a:rPr lang="en-US" sz="1600" b="1" u="none" strike="noStrike" dirty="0">
                          <a:effectLst/>
                          <a:cs typeface="Kalimati" panose="00000400000000000000" pitchFamily="2"/>
                        </a:rPr>
                        <a:t>472</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1200"/>
                        </a:spcBef>
                        <a:buNone/>
                      </a:pPr>
                      <a:r>
                        <a:rPr lang="en-US" sz="1600" b="1" u="none" strike="noStrike" dirty="0">
                          <a:effectLst/>
                          <a:cs typeface="Kalimati" panose="00000400000000000000" pitchFamily="2"/>
                        </a:rPr>
                        <a:t> </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1200"/>
                        </a:spcBef>
                        <a:buNone/>
                      </a:pPr>
                      <a:r>
                        <a:rPr lang="ne-NP" sz="1600" b="1" u="none" strike="noStrike" dirty="0">
                          <a:effectLst/>
                          <a:cs typeface="Kalimati" panose="00000400000000000000" pitchFamily="2"/>
                        </a:rPr>
                        <a:t>विशिष्टीकृत पसलहरूमा खाद्य, पेय पदार्थ र सूर्तिजन्य वस्तुको खुद्रा बिक्री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827620357"/>
                  </a:ext>
                </a:extLst>
              </a:tr>
              <a:tr h="674481">
                <a:tc>
                  <a:txBody>
                    <a:bodyPr/>
                    <a:lstStyle/>
                    <a:p>
                      <a:pPr marL="91440" algn="ctr" fontAlgn="ctr">
                        <a:spcBef>
                          <a:spcPts val="1200"/>
                        </a:spcBef>
                        <a:buNone/>
                      </a:pPr>
                      <a:r>
                        <a:rPr lang="en-US" sz="1600" u="none" strike="noStrike" dirty="0">
                          <a:effectLst/>
                          <a:cs typeface="Kalimati" panose="00000400000000000000" pitchFamily="2"/>
                        </a:rPr>
                        <a:t>47</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1200"/>
                        </a:spcBef>
                        <a:buNone/>
                      </a:pPr>
                      <a:r>
                        <a:rPr lang="en-US" sz="1600" u="none" strike="noStrike" dirty="0">
                          <a:effectLst/>
                          <a:cs typeface="Kalimati" panose="00000400000000000000" pitchFamily="2"/>
                        </a:rPr>
                        <a:t>472</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1200"/>
                        </a:spcBef>
                        <a:buNone/>
                      </a:pPr>
                      <a:r>
                        <a:rPr lang="en-US" sz="1600" u="none" strike="noStrike" dirty="0">
                          <a:effectLst/>
                          <a:cs typeface="Kalimati" panose="00000400000000000000" pitchFamily="2"/>
                        </a:rPr>
                        <a:t>4721</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1200"/>
                        </a:spcBef>
                        <a:buNone/>
                      </a:pPr>
                      <a:r>
                        <a:rPr lang="ne-NP" sz="1600" u="none" strike="noStrike">
                          <a:effectLst/>
                          <a:cs typeface="Kalimati" panose="00000400000000000000" pitchFamily="2"/>
                        </a:rPr>
                        <a:t>विशिष्टीकृत पसल वा स्टोरहरूमा खाद्य वस्तुको खुद्रा बिक्री </a:t>
                      </a:r>
                      <a:endParaRPr lang="ne-NP" sz="1600" b="0" i="0" u="none" strike="noStrike">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682500472"/>
                  </a:ext>
                </a:extLst>
              </a:tr>
              <a:tr h="674481">
                <a:tc>
                  <a:txBody>
                    <a:bodyPr/>
                    <a:lstStyle/>
                    <a:p>
                      <a:pPr marL="91440" algn="ctr" fontAlgn="ctr">
                        <a:spcBef>
                          <a:spcPts val="1200"/>
                        </a:spcBef>
                        <a:buNone/>
                      </a:pPr>
                      <a:r>
                        <a:rPr lang="en-US" sz="1600" u="none" strike="noStrike">
                          <a:effectLst/>
                          <a:cs typeface="Kalimati" panose="00000400000000000000" pitchFamily="2"/>
                        </a:rPr>
                        <a:t>47</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1200"/>
                        </a:spcBef>
                        <a:buNone/>
                      </a:pPr>
                      <a:r>
                        <a:rPr lang="en-US" sz="1600" u="none" strike="noStrike" dirty="0">
                          <a:effectLst/>
                          <a:cs typeface="Kalimati" panose="00000400000000000000" pitchFamily="2"/>
                        </a:rPr>
                        <a:t>472</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1200"/>
                        </a:spcBef>
                        <a:buNone/>
                      </a:pPr>
                      <a:r>
                        <a:rPr lang="en-US" sz="1600" u="none" strike="noStrike" dirty="0">
                          <a:effectLst/>
                          <a:cs typeface="Kalimati" panose="00000400000000000000" pitchFamily="2"/>
                        </a:rPr>
                        <a:t>4722</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1200"/>
                        </a:spcBef>
                        <a:buNone/>
                      </a:pPr>
                      <a:r>
                        <a:rPr lang="ne-NP" sz="1600" u="none" strike="noStrike" dirty="0">
                          <a:effectLst/>
                          <a:cs typeface="Kalimati" panose="00000400000000000000" pitchFamily="2"/>
                        </a:rPr>
                        <a:t>विशिष्टीकृत पसलमा पेय पदार्थको खुद्रा बिक्री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618140020"/>
                  </a:ext>
                </a:extLst>
              </a:tr>
              <a:tr h="674481">
                <a:tc>
                  <a:txBody>
                    <a:bodyPr/>
                    <a:lstStyle/>
                    <a:p>
                      <a:pPr marL="91440" algn="ctr" fontAlgn="ctr">
                        <a:spcBef>
                          <a:spcPts val="1200"/>
                        </a:spcBef>
                        <a:buNone/>
                      </a:pPr>
                      <a:r>
                        <a:rPr lang="en-US" sz="1600" u="none" strike="noStrike">
                          <a:effectLst/>
                          <a:cs typeface="Kalimati" panose="00000400000000000000" pitchFamily="2"/>
                        </a:rPr>
                        <a:t>47</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1200"/>
                        </a:spcBef>
                        <a:buNone/>
                      </a:pPr>
                      <a:r>
                        <a:rPr lang="en-US" sz="1600" u="none" strike="noStrike" dirty="0">
                          <a:effectLst/>
                          <a:cs typeface="Kalimati" panose="00000400000000000000" pitchFamily="2"/>
                        </a:rPr>
                        <a:t>472</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1200"/>
                        </a:spcBef>
                        <a:buNone/>
                      </a:pPr>
                      <a:r>
                        <a:rPr lang="en-US" sz="1600" u="none" strike="noStrike">
                          <a:effectLst/>
                          <a:cs typeface="Kalimati" panose="00000400000000000000" pitchFamily="2"/>
                        </a:rPr>
                        <a:t>4723</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1200"/>
                        </a:spcBef>
                        <a:buNone/>
                      </a:pPr>
                      <a:r>
                        <a:rPr lang="ne-NP" sz="1600" u="none" strike="noStrike" dirty="0">
                          <a:effectLst/>
                          <a:cs typeface="Kalimati" panose="00000400000000000000" pitchFamily="2"/>
                        </a:rPr>
                        <a:t>विशिष्टीकृत पसलमा सूर्तिजन्य वस्तुको खुद्रा बिक्री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380020445"/>
                  </a:ext>
                </a:extLst>
              </a:tr>
              <a:tr h="888005">
                <a:tc>
                  <a:txBody>
                    <a:bodyPr/>
                    <a:lstStyle/>
                    <a:p>
                      <a:pPr marL="91440" algn="ctr" fontAlgn="ctr">
                        <a:spcBef>
                          <a:spcPts val="1200"/>
                        </a:spcBef>
                        <a:buNone/>
                      </a:pPr>
                      <a:r>
                        <a:rPr lang="en-US" sz="1600" b="1" u="none" strike="noStrike" dirty="0">
                          <a:effectLst/>
                          <a:cs typeface="Kalimati" panose="00000400000000000000" pitchFamily="2"/>
                        </a:rPr>
                        <a:t>47</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1200"/>
                        </a:spcBef>
                        <a:buNone/>
                      </a:pPr>
                      <a:r>
                        <a:rPr lang="en-US" sz="1600" b="1" u="none" strike="noStrike" dirty="0">
                          <a:effectLst/>
                          <a:cs typeface="Kalimati" panose="00000400000000000000" pitchFamily="2"/>
                        </a:rPr>
                        <a:t>473</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1200"/>
                        </a:spcBef>
                        <a:buNone/>
                      </a:pPr>
                      <a:r>
                        <a:rPr lang="en-US" sz="1600" b="1" u="none" strike="noStrike" dirty="0">
                          <a:effectLst/>
                          <a:cs typeface="Kalimati" panose="00000400000000000000" pitchFamily="2"/>
                        </a:rPr>
                        <a:t> </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1200"/>
                        </a:spcBef>
                        <a:buNone/>
                      </a:pPr>
                      <a:r>
                        <a:rPr lang="ne-NP" sz="1600" b="1" u="none" strike="noStrike" dirty="0">
                          <a:effectLst/>
                          <a:cs typeface="Kalimati" panose="00000400000000000000" pitchFamily="2"/>
                        </a:rPr>
                        <a:t>विशिष्टीकृत पसलहरूमा मोटरगाडीका (अटोमेटिभ) इन्धनको खुद्रा बिक्री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997463378"/>
                  </a:ext>
                </a:extLst>
              </a:tr>
              <a:tr h="888005">
                <a:tc>
                  <a:txBody>
                    <a:bodyPr/>
                    <a:lstStyle/>
                    <a:p>
                      <a:pPr marL="91440" algn="ctr" fontAlgn="ctr">
                        <a:spcBef>
                          <a:spcPts val="1200"/>
                        </a:spcBef>
                        <a:buNone/>
                      </a:pPr>
                      <a:r>
                        <a:rPr lang="en-US" sz="1600" u="none" strike="noStrike" dirty="0">
                          <a:effectLst/>
                          <a:cs typeface="Kalimati" panose="00000400000000000000" pitchFamily="2"/>
                        </a:rPr>
                        <a:t>47</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spcBef>
                          <a:spcPts val="1200"/>
                        </a:spcBef>
                        <a:buNone/>
                      </a:pPr>
                      <a:r>
                        <a:rPr lang="en-US" sz="1600" u="none" strike="noStrike" dirty="0">
                          <a:effectLst/>
                          <a:cs typeface="Kalimati" panose="00000400000000000000" pitchFamily="2"/>
                        </a:rPr>
                        <a:t>473</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spcBef>
                          <a:spcPts val="1200"/>
                        </a:spcBef>
                        <a:buNone/>
                      </a:pPr>
                      <a:r>
                        <a:rPr lang="en-US" sz="1600" u="none" strike="noStrike" dirty="0">
                          <a:effectLst/>
                          <a:cs typeface="Kalimati" panose="00000400000000000000" pitchFamily="2"/>
                        </a:rPr>
                        <a:t>4730</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spcBef>
                          <a:spcPts val="1200"/>
                        </a:spcBef>
                        <a:buNone/>
                      </a:pPr>
                      <a:r>
                        <a:rPr lang="ne-NP" sz="1600" u="none" strike="noStrike" dirty="0">
                          <a:effectLst/>
                          <a:cs typeface="Kalimati" panose="00000400000000000000" pitchFamily="2"/>
                        </a:rPr>
                        <a:t>विशिष्टीकृत पसलहरूमा मोटरगाडीका (अटोमेटिभ) इन्धनको खुद्रा बिक्री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3334146"/>
                  </a:ext>
                </a:extLst>
              </a:tr>
            </a:tbl>
          </a:graphicData>
        </a:graphic>
      </p:graphicFrame>
    </p:spTree>
    <p:extLst>
      <p:ext uri="{BB962C8B-B14F-4D97-AF65-F5344CB8AC3E}">
        <p14:creationId xmlns:p14="http://schemas.microsoft.com/office/powerpoint/2010/main" val="3601967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9273" y="365126"/>
            <a:ext cx="9679710" cy="878884"/>
          </a:xfrm>
        </p:spPr>
        <p:txBody>
          <a:bodyPr/>
          <a:lstStyle/>
          <a:p>
            <a:pPr algn="ctr"/>
            <a:r>
              <a:rPr lang="ne-NP" dirty="0"/>
              <a:t>सेसनका उद्देश्य</a:t>
            </a:r>
            <a:endParaRPr lang="en-US" dirty="0"/>
          </a:p>
        </p:txBody>
      </p:sp>
      <p:sp>
        <p:nvSpPr>
          <p:cNvPr id="3" name="Content Placeholder 2"/>
          <p:cNvSpPr>
            <a:spLocks noGrp="1"/>
          </p:cNvSpPr>
          <p:nvPr>
            <p:ph idx="1"/>
          </p:nvPr>
        </p:nvSpPr>
        <p:spPr/>
        <p:txBody>
          <a:bodyPr/>
          <a:lstStyle/>
          <a:p>
            <a:pPr marL="457200" indent="-457200" algn="just">
              <a:lnSpc>
                <a:spcPct val="150000"/>
              </a:lnSpc>
              <a:buFont typeface="Wingdings" panose="05000000000000000000" pitchFamily="2" charset="2"/>
              <a:buChar char="Ø"/>
            </a:pPr>
            <a:r>
              <a:rPr lang="ne-NP" b="1" dirty="0"/>
              <a:t>आर्थिक क्रियाकलापको प्रकृति अनुसार </a:t>
            </a:r>
            <a:r>
              <a:rPr lang="ne-NP" b="1" dirty="0" smtClean="0"/>
              <a:t>वर्गीकरण बारे अवगत गराउनु।</a:t>
            </a:r>
            <a:endParaRPr lang="ne-NP" b="1" dirty="0"/>
          </a:p>
          <a:p>
            <a:pPr marL="457200" indent="-457200">
              <a:lnSpc>
                <a:spcPct val="130000"/>
              </a:lnSpc>
              <a:buFont typeface="Wingdings" panose="05000000000000000000" pitchFamily="2" charset="2"/>
              <a:buChar char="Ø"/>
            </a:pPr>
            <a:r>
              <a:rPr lang="ne-NP" b="1" dirty="0" smtClean="0"/>
              <a:t>प्रत्येक </a:t>
            </a:r>
            <a:r>
              <a:rPr lang="ne-NP" b="1" dirty="0"/>
              <a:t>खण्डका आर्थिक क्रियाकलाप खण्ड (A- </a:t>
            </a:r>
            <a:r>
              <a:rPr lang="en-US" b="1" dirty="0"/>
              <a:t>G</a:t>
            </a:r>
            <a:r>
              <a:rPr lang="ne-NP" b="1" dirty="0"/>
              <a:t>)को बारेमा अवगत गराउनु। </a:t>
            </a:r>
            <a:endParaRPr lang="en-US" b="1" dirty="0"/>
          </a:p>
          <a:p>
            <a:endParaRPr lang="en-US" dirty="0"/>
          </a:p>
        </p:txBody>
      </p:sp>
      <p:sp>
        <p:nvSpPr>
          <p:cNvPr id="4" name="Footer Placeholder 3"/>
          <p:cNvSpPr>
            <a:spLocks noGrp="1"/>
          </p:cNvSpPr>
          <p:nvPr>
            <p:ph type="ftr" sz="quarter" idx="11"/>
          </p:nvPr>
        </p:nvSpPr>
        <p:spPr/>
        <p:txBody>
          <a:bodyPr/>
          <a:lstStyle/>
          <a:p>
            <a:r>
              <a:rPr lang="ne-NP"/>
              <a:t>“अर्थतन्त्र मापनको लागि आर्थिक गणना”</a:t>
            </a:r>
            <a:endParaRPr lang="en-US" b="1" dirty="0"/>
          </a:p>
        </p:txBody>
      </p:sp>
      <p:sp>
        <p:nvSpPr>
          <p:cNvPr id="5" name="Slide Number Placeholder 4"/>
          <p:cNvSpPr>
            <a:spLocks noGrp="1"/>
          </p:cNvSpPr>
          <p:nvPr>
            <p:ph type="sldNum" sz="quarter" idx="12"/>
          </p:nvPr>
        </p:nvSpPr>
        <p:spPr/>
        <p:txBody>
          <a:bodyPr/>
          <a:lstStyle/>
          <a:p>
            <a:fld id="{3981A1E7-FBCC-4BE9-B724-D2D87968AACE}" type="slidenum">
              <a:rPr lang="en-US" smtClean="0"/>
              <a:pPr/>
              <a:t>4</a:t>
            </a:fld>
            <a:endParaRPr lang="en-US" dirty="0">
              <a:latin typeface="Fontasy Himali" panose="04020500000000000000" pitchFamily="82" charset="0"/>
            </a:endParaRPr>
          </a:p>
        </p:txBody>
      </p:sp>
    </p:spTree>
    <p:extLst>
      <p:ext uri="{BB962C8B-B14F-4D97-AF65-F5344CB8AC3E}">
        <p14:creationId xmlns:p14="http://schemas.microsoft.com/office/powerpoint/2010/main" val="27352774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CCAD9-41C6-FB68-612C-AF1C5822D634}"/>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CD5730D9-A842-FA71-33BA-C72386F0567E}"/>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4C1D7440-0F3D-8DEF-0DB9-4A7AE696A44E}"/>
              </a:ext>
            </a:extLst>
          </p:cNvPr>
          <p:cNvSpPr>
            <a:spLocks noGrp="1"/>
          </p:cNvSpPr>
          <p:nvPr>
            <p:ph type="sldNum" sz="quarter" idx="12"/>
          </p:nvPr>
        </p:nvSpPr>
        <p:spPr/>
        <p:txBody>
          <a:bodyPr/>
          <a:lstStyle/>
          <a:p>
            <a:fld id="{3981A1E7-FBCC-4BE9-B724-D2D87968AACE}" type="slidenum">
              <a:rPr lang="en-US" smtClean="0"/>
              <a:t>40</a:t>
            </a:fld>
            <a:endParaRPr lang="en-US"/>
          </a:p>
        </p:txBody>
      </p:sp>
      <p:graphicFrame>
        <p:nvGraphicFramePr>
          <p:cNvPr id="6" name="Table 5">
            <a:extLst>
              <a:ext uri="{FF2B5EF4-FFF2-40B4-BE49-F238E27FC236}">
                <a16:creationId xmlns:a16="http://schemas.microsoft.com/office/drawing/2014/main" id="{3F1EE945-5E92-2A98-0AA8-5E7F76EB6E5A}"/>
              </a:ext>
            </a:extLst>
          </p:cNvPr>
          <p:cNvGraphicFramePr>
            <a:graphicFrameLocks noGrp="1"/>
          </p:cNvGraphicFramePr>
          <p:nvPr>
            <p:extLst>
              <p:ext uri="{D42A27DB-BD31-4B8C-83A1-F6EECF244321}">
                <p14:modId xmlns:p14="http://schemas.microsoft.com/office/powerpoint/2010/main" val="1386096087"/>
              </p:ext>
            </p:extLst>
          </p:nvPr>
        </p:nvGraphicFramePr>
        <p:xfrm>
          <a:off x="270510" y="994410"/>
          <a:ext cx="6724337" cy="5813704"/>
        </p:xfrm>
        <a:graphic>
          <a:graphicData uri="http://schemas.openxmlformats.org/drawingml/2006/table">
            <a:tbl>
              <a:tblPr>
                <a:tableStyleId>{5C22544A-7EE6-4342-B048-85BDC9FD1C3A}</a:tableStyleId>
              </a:tblPr>
              <a:tblGrid>
                <a:gridCol w="907415">
                  <a:extLst>
                    <a:ext uri="{9D8B030D-6E8A-4147-A177-3AD203B41FA5}">
                      <a16:colId xmlns:a16="http://schemas.microsoft.com/office/drawing/2014/main" val="1293547250"/>
                    </a:ext>
                  </a:extLst>
                </a:gridCol>
                <a:gridCol w="683577">
                  <a:extLst>
                    <a:ext uri="{9D8B030D-6E8A-4147-A177-3AD203B41FA5}">
                      <a16:colId xmlns:a16="http://schemas.microsoft.com/office/drawing/2014/main" val="1482459688"/>
                    </a:ext>
                  </a:extLst>
                </a:gridCol>
                <a:gridCol w="567690">
                  <a:extLst>
                    <a:ext uri="{9D8B030D-6E8A-4147-A177-3AD203B41FA5}">
                      <a16:colId xmlns:a16="http://schemas.microsoft.com/office/drawing/2014/main" val="1542430812"/>
                    </a:ext>
                  </a:extLst>
                </a:gridCol>
                <a:gridCol w="4565655">
                  <a:extLst>
                    <a:ext uri="{9D8B030D-6E8A-4147-A177-3AD203B41FA5}">
                      <a16:colId xmlns:a16="http://schemas.microsoft.com/office/drawing/2014/main" val="3450237341"/>
                    </a:ext>
                  </a:extLst>
                </a:gridCol>
              </a:tblGrid>
              <a:tr h="410572">
                <a:tc>
                  <a:txBody>
                    <a:bodyPr/>
                    <a:lstStyle/>
                    <a:p>
                      <a:pPr marL="91440" algn="ctr" fontAlgn="b">
                        <a:spcBef>
                          <a:spcPts val="600"/>
                        </a:spcBef>
                        <a:buNone/>
                      </a:pPr>
                      <a:r>
                        <a:rPr lang="ne-NP" sz="1600" b="1" u="none" strike="noStrike" dirty="0">
                          <a:effectLst/>
                          <a:cs typeface="Kalimati" panose="00000400000000000000" pitchFamily="2"/>
                        </a:rPr>
                        <a:t>डिभिजन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spcBef>
                          <a:spcPts val="600"/>
                        </a:spcBef>
                        <a:buNone/>
                      </a:pPr>
                      <a:r>
                        <a:rPr lang="ne-NP" sz="1600" b="1" u="none" strike="noStrike">
                          <a:effectLst/>
                          <a:cs typeface="Kalimati" panose="00000400000000000000" pitchFamily="2"/>
                        </a:rPr>
                        <a:t>समुह </a:t>
                      </a:r>
                      <a:endParaRPr lang="ne-NP" sz="1600" b="1" i="0" u="none" strike="noStrike">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ctr" fontAlgn="b">
                        <a:spcBef>
                          <a:spcPts val="600"/>
                        </a:spcBef>
                        <a:buNone/>
                      </a:pPr>
                      <a:r>
                        <a:rPr lang="ne-NP" sz="1600" b="1" u="none" strike="noStrike" dirty="0">
                          <a:effectLst/>
                          <a:cs typeface="Kalimati" panose="00000400000000000000" pitchFamily="2"/>
                        </a:rPr>
                        <a:t>वर्ग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l" fontAlgn="b">
                        <a:spcBef>
                          <a:spcPts val="600"/>
                        </a:spcBef>
                        <a:buNone/>
                      </a:pPr>
                      <a:r>
                        <a:rPr lang="ne-NP" sz="1600" b="1" u="none" strike="noStrike" dirty="0">
                          <a:effectLst/>
                          <a:cs typeface="Kalimati" panose="00000400000000000000" pitchFamily="2"/>
                        </a:rPr>
                        <a:t>आर्थिक क्रियाकलाप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4036673415"/>
                  </a:ext>
                </a:extLst>
              </a:tr>
              <a:tr h="525133">
                <a:tc>
                  <a:txBody>
                    <a:bodyPr/>
                    <a:lstStyle/>
                    <a:p>
                      <a:pPr marL="91440" algn="ctr" fontAlgn="ctr">
                        <a:spcBef>
                          <a:spcPts val="600"/>
                        </a:spcBef>
                        <a:buNone/>
                      </a:pPr>
                      <a:r>
                        <a:rPr lang="en-US" sz="1600" b="1" u="none" strike="noStrike" dirty="0">
                          <a:effectLst/>
                          <a:cs typeface="Kalimati" panose="00000400000000000000" pitchFamily="2"/>
                        </a:rPr>
                        <a:t>47</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1600" b="1" u="none" strike="noStrike" dirty="0">
                          <a:effectLst/>
                          <a:cs typeface="Kalimati" panose="00000400000000000000" pitchFamily="2"/>
                        </a:rPr>
                        <a:t>474</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1600" b="1" u="none" strike="noStrike" dirty="0">
                          <a:solidFill>
                            <a:srgbClr val="0070C0"/>
                          </a:solidFill>
                          <a:effectLst/>
                          <a:cs typeface="Kalimati" panose="00000400000000000000" pitchFamily="2"/>
                        </a:rPr>
                        <a:t> </a:t>
                      </a:r>
                      <a:endParaRPr lang="en-US" sz="16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20000"/>
                        </a:lnSpc>
                        <a:spcBef>
                          <a:spcPts val="600"/>
                        </a:spcBef>
                        <a:buNone/>
                      </a:pPr>
                      <a:r>
                        <a:rPr lang="ne-NP" sz="1600" b="1" u="none" strike="noStrike" dirty="0">
                          <a:effectLst/>
                          <a:cs typeface="Kalimati" panose="00000400000000000000" pitchFamily="2"/>
                        </a:rPr>
                        <a:t>विशिष्टीकृत पसलहरूमा सूचना तथा सञ्चार उपकरणहरूको खुद्रा बिक्री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700641"/>
                  </a:ext>
                </a:extLst>
              </a:tr>
              <a:tr h="784881">
                <a:tc>
                  <a:txBody>
                    <a:bodyPr/>
                    <a:lstStyle/>
                    <a:p>
                      <a:pPr marL="91440" algn="ctr" fontAlgn="ctr">
                        <a:spcBef>
                          <a:spcPts val="600"/>
                        </a:spcBef>
                        <a:buNone/>
                      </a:pPr>
                      <a:r>
                        <a:rPr lang="en-US" sz="1600" u="none" strike="noStrike" dirty="0">
                          <a:effectLst/>
                          <a:cs typeface="Kalimati" panose="00000400000000000000" pitchFamily="2"/>
                        </a:rPr>
                        <a:t>47</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1600" u="none" strike="noStrike" dirty="0">
                          <a:effectLst/>
                          <a:cs typeface="Kalimati" panose="00000400000000000000" pitchFamily="2"/>
                        </a:rPr>
                        <a:t>474</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1600" u="none" strike="noStrike" dirty="0">
                          <a:solidFill>
                            <a:srgbClr val="0070C0"/>
                          </a:solidFill>
                          <a:effectLst/>
                          <a:cs typeface="Kalimati" panose="00000400000000000000" pitchFamily="2"/>
                        </a:rPr>
                        <a:t>4741</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20000"/>
                        </a:lnSpc>
                        <a:spcBef>
                          <a:spcPts val="600"/>
                        </a:spcBef>
                        <a:buNone/>
                      </a:pPr>
                      <a:r>
                        <a:rPr lang="ne-NP" sz="1600" u="none" strike="noStrike" dirty="0">
                          <a:effectLst/>
                          <a:cs typeface="Kalimati" panose="00000400000000000000" pitchFamily="2"/>
                        </a:rPr>
                        <a:t>विशिष्टीकृत पसलहरूमा कम्प्युटर, कम्प्युटरका पार्टपुर्जाहरू, सफ्टवेयर र दूरसञ्चारका उपकरणहरूको खुद्रा बिक्री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599875804"/>
                  </a:ext>
                </a:extLst>
              </a:tr>
              <a:tr h="525133">
                <a:tc>
                  <a:txBody>
                    <a:bodyPr/>
                    <a:lstStyle/>
                    <a:p>
                      <a:pPr marL="91440" algn="ctr" fontAlgn="ctr">
                        <a:spcBef>
                          <a:spcPts val="600"/>
                        </a:spcBef>
                        <a:buNone/>
                      </a:pPr>
                      <a:r>
                        <a:rPr lang="en-US" sz="1600" u="none" strike="noStrike">
                          <a:effectLst/>
                          <a:cs typeface="Kalimati" panose="00000400000000000000" pitchFamily="2"/>
                        </a:rPr>
                        <a:t>47</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1600" u="none" strike="noStrike" dirty="0">
                          <a:effectLst/>
                          <a:cs typeface="Kalimati" panose="00000400000000000000" pitchFamily="2"/>
                        </a:rPr>
                        <a:t>474</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1600" u="none" strike="noStrike" dirty="0">
                          <a:solidFill>
                            <a:srgbClr val="0070C0"/>
                          </a:solidFill>
                          <a:effectLst/>
                          <a:cs typeface="Kalimati" panose="00000400000000000000" pitchFamily="2"/>
                        </a:rPr>
                        <a:t>4742</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20000"/>
                        </a:lnSpc>
                        <a:spcBef>
                          <a:spcPts val="600"/>
                        </a:spcBef>
                        <a:buNone/>
                      </a:pPr>
                      <a:r>
                        <a:rPr lang="ne-NP" sz="1600" u="none" strike="noStrike" dirty="0">
                          <a:effectLst/>
                          <a:cs typeface="Kalimati" panose="00000400000000000000" pitchFamily="2"/>
                        </a:rPr>
                        <a:t>विशिष्टीकृत पसलहरूमा श्रव्य तथा दृश्यका उपकरणहरूको खुद्रा बिक्री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743265866"/>
                  </a:ext>
                </a:extLst>
              </a:tr>
              <a:tr h="649054">
                <a:tc>
                  <a:txBody>
                    <a:bodyPr/>
                    <a:lstStyle/>
                    <a:p>
                      <a:pPr marL="91440" algn="ctr" fontAlgn="ctr">
                        <a:spcBef>
                          <a:spcPts val="600"/>
                        </a:spcBef>
                        <a:buNone/>
                      </a:pPr>
                      <a:r>
                        <a:rPr lang="en-US" sz="1600" b="1" u="none" strike="noStrike" dirty="0">
                          <a:effectLst/>
                          <a:cs typeface="Kalimati" panose="00000400000000000000" pitchFamily="2"/>
                        </a:rPr>
                        <a:t>47</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1600" b="1" u="none" strike="noStrike" dirty="0">
                          <a:effectLst/>
                          <a:cs typeface="Kalimati" panose="00000400000000000000" pitchFamily="2"/>
                        </a:rPr>
                        <a:t>475</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1600" b="1" u="none" strike="noStrike" dirty="0">
                          <a:solidFill>
                            <a:srgbClr val="0070C0"/>
                          </a:solidFill>
                          <a:effectLst/>
                          <a:cs typeface="Kalimati" panose="00000400000000000000" pitchFamily="2"/>
                        </a:rPr>
                        <a:t> </a:t>
                      </a:r>
                      <a:endParaRPr lang="en-US" sz="16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20000"/>
                        </a:lnSpc>
                        <a:spcBef>
                          <a:spcPts val="600"/>
                        </a:spcBef>
                        <a:buNone/>
                      </a:pPr>
                      <a:r>
                        <a:rPr lang="ne-NP" sz="1600" b="1" u="none" strike="noStrike" dirty="0">
                          <a:effectLst/>
                          <a:cs typeface="Kalimati" panose="00000400000000000000" pitchFamily="2"/>
                        </a:rPr>
                        <a:t>विशिष्टीकृत पसलहरूमा घरायसी प्रयोजनका वस्तु तथा उपकरणहरूको खुद्रा बिक्री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918969762"/>
                  </a:ext>
                </a:extLst>
              </a:tr>
              <a:tr h="326858">
                <a:tc>
                  <a:txBody>
                    <a:bodyPr/>
                    <a:lstStyle/>
                    <a:p>
                      <a:pPr marL="91440" algn="ctr" fontAlgn="ctr">
                        <a:spcBef>
                          <a:spcPts val="600"/>
                        </a:spcBef>
                        <a:buNone/>
                      </a:pPr>
                      <a:r>
                        <a:rPr lang="en-US" sz="1600" u="none" strike="noStrike" dirty="0">
                          <a:effectLst/>
                          <a:cs typeface="Kalimati" panose="00000400000000000000" pitchFamily="2"/>
                        </a:rPr>
                        <a:t>47</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1600" u="none" strike="noStrike">
                          <a:effectLst/>
                          <a:cs typeface="Kalimati" panose="00000400000000000000" pitchFamily="2"/>
                        </a:rPr>
                        <a:t>475</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1600" u="none" strike="noStrike" dirty="0">
                          <a:solidFill>
                            <a:srgbClr val="0070C0"/>
                          </a:solidFill>
                          <a:effectLst/>
                          <a:cs typeface="Kalimati" panose="00000400000000000000" pitchFamily="2"/>
                        </a:rPr>
                        <a:t>4751</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20000"/>
                        </a:lnSpc>
                        <a:spcBef>
                          <a:spcPts val="600"/>
                        </a:spcBef>
                        <a:buNone/>
                      </a:pPr>
                      <a:r>
                        <a:rPr lang="ne-NP" sz="1600" u="none" strike="noStrike" dirty="0">
                          <a:effectLst/>
                          <a:cs typeface="Kalimati" panose="00000400000000000000" pitchFamily="2"/>
                        </a:rPr>
                        <a:t>विशिष्टीकृत पसलहरूमा कपडाको खुद्रा बिक्री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458577532"/>
                  </a:ext>
                </a:extLst>
              </a:tr>
              <a:tr h="525133">
                <a:tc>
                  <a:txBody>
                    <a:bodyPr/>
                    <a:lstStyle/>
                    <a:p>
                      <a:pPr marL="91440" algn="ctr" fontAlgn="ctr">
                        <a:spcBef>
                          <a:spcPts val="600"/>
                        </a:spcBef>
                        <a:buNone/>
                      </a:pPr>
                      <a:r>
                        <a:rPr lang="en-US" sz="1600" u="none" strike="noStrike" dirty="0">
                          <a:effectLst/>
                          <a:cs typeface="Kalimati" panose="00000400000000000000" pitchFamily="2"/>
                        </a:rPr>
                        <a:t>47</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1600" u="none" strike="noStrike" dirty="0">
                          <a:effectLst/>
                          <a:cs typeface="Kalimati" panose="00000400000000000000" pitchFamily="2"/>
                        </a:rPr>
                        <a:t>475</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1600" u="none" strike="noStrike" dirty="0">
                          <a:solidFill>
                            <a:srgbClr val="0070C0"/>
                          </a:solidFill>
                          <a:effectLst/>
                          <a:cs typeface="Kalimati" panose="00000400000000000000" pitchFamily="2"/>
                        </a:rPr>
                        <a:t>4752</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20000"/>
                        </a:lnSpc>
                        <a:spcBef>
                          <a:spcPts val="600"/>
                        </a:spcBef>
                        <a:buNone/>
                      </a:pPr>
                      <a:r>
                        <a:rPr lang="ne-NP" sz="1600" u="none" strike="noStrike" dirty="0">
                          <a:effectLst/>
                          <a:cs typeface="Kalimati" panose="00000400000000000000" pitchFamily="2"/>
                        </a:rPr>
                        <a:t>विशिष्टीकृत पसलहरूमा हार्डवेयर, रङरोगनहरू र सिसाखुद्रा बिक्री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36445152"/>
                  </a:ext>
                </a:extLst>
              </a:tr>
              <a:tr h="784881">
                <a:tc>
                  <a:txBody>
                    <a:bodyPr/>
                    <a:lstStyle/>
                    <a:p>
                      <a:pPr marL="91440" algn="ctr" fontAlgn="ctr">
                        <a:spcBef>
                          <a:spcPts val="600"/>
                        </a:spcBef>
                        <a:buNone/>
                      </a:pPr>
                      <a:r>
                        <a:rPr lang="en-US" sz="1600" u="none" strike="noStrike">
                          <a:effectLst/>
                          <a:cs typeface="Kalimati" panose="00000400000000000000" pitchFamily="2"/>
                        </a:rPr>
                        <a:t>47</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1600" u="none" strike="noStrike" dirty="0">
                          <a:effectLst/>
                          <a:cs typeface="Kalimati" panose="00000400000000000000" pitchFamily="2"/>
                        </a:rPr>
                        <a:t>475</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1600" u="none" strike="noStrike" dirty="0">
                          <a:solidFill>
                            <a:srgbClr val="0070C0"/>
                          </a:solidFill>
                          <a:effectLst/>
                          <a:cs typeface="Kalimati" panose="00000400000000000000" pitchFamily="2"/>
                        </a:rPr>
                        <a:t>4753</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20000"/>
                        </a:lnSpc>
                        <a:spcBef>
                          <a:spcPts val="600"/>
                        </a:spcBef>
                        <a:buNone/>
                      </a:pPr>
                      <a:r>
                        <a:rPr lang="ne-NP" sz="1600" u="none" strike="noStrike" dirty="0">
                          <a:effectLst/>
                          <a:cs typeface="Kalimati" panose="00000400000000000000" pitchFamily="2"/>
                        </a:rPr>
                        <a:t>विशिष्टीकृत पसलहरूमा कार्पेट (दरी, गलैँचा), कम्वल, भित्ता तथा भुँईमा ढाक्ने वा ओछयाउने लगाइने कभरहरूको खुद्रा बिक्री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066850706"/>
                  </a:ext>
                </a:extLst>
              </a:tr>
              <a:tr h="784881">
                <a:tc>
                  <a:txBody>
                    <a:bodyPr/>
                    <a:lstStyle/>
                    <a:p>
                      <a:pPr marL="91440" algn="ctr" fontAlgn="ctr">
                        <a:spcBef>
                          <a:spcPts val="600"/>
                        </a:spcBef>
                        <a:buNone/>
                      </a:pPr>
                      <a:r>
                        <a:rPr lang="en-US" sz="1600" u="none" strike="noStrike" dirty="0">
                          <a:effectLst/>
                          <a:cs typeface="Kalimati" panose="00000400000000000000" pitchFamily="2"/>
                        </a:rPr>
                        <a:t>47</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1600" u="none" strike="noStrike" dirty="0">
                          <a:effectLst/>
                          <a:cs typeface="Kalimati" panose="00000400000000000000" pitchFamily="2"/>
                        </a:rPr>
                        <a:t>475</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1600" u="none" strike="noStrike" dirty="0">
                          <a:solidFill>
                            <a:srgbClr val="0070C0"/>
                          </a:solidFill>
                          <a:effectLst/>
                          <a:cs typeface="Kalimati" panose="00000400000000000000" pitchFamily="2"/>
                        </a:rPr>
                        <a:t>4759</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lnSpc>
                          <a:spcPct val="120000"/>
                        </a:lnSpc>
                        <a:spcBef>
                          <a:spcPts val="600"/>
                        </a:spcBef>
                        <a:buNone/>
                      </a:pPr>
                      <a:r>
                        <a:rPr lang="ne-NP" sz="1600" u="none" strike="noStrike" dirty="0">
                          <a:effectLst/>
                          <a:cs typeface="Kalimati" panose="00000400000000000000" pitchFamily="2"/>
                        </a:rPr>
                        <a:t>विशिष्टीकृत पसलहरूमा घरायसी प्रयोजनका विद्युतीय भाँडाकुँडाहरू, फर्निचर, बिजुलीबत्तीका उपकरण र अन्य घरायसी वस्तुहरूको खुद्रा बिक्री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44030412"/>
                  </a:ext>
                </a:extLst>
              </a:tr>
            </a:tbl>
          </a:graphicData>
        </a:graphic>
      </p:graphicFrame>
      <p:sp>
        <p:nvSpPr>
          <p:cNvPr id="4" name="Title 3">
            <a:extLst>
              <a:ext uri="{FF2B5EF4-FFF2-40B4-BE49-F238E27FC236}">
                <a16:creationId xmlns:a16="http://schemas.microsoft.com/office/drawing/2014/main" id="{9CD07A6B-970D-637D-21F2-40274CCF94C1}"/>
              </a:ext>
            </a:extLst>
          </p:cNvPr>
          <p:cNvSpPr>
            <a:spLocks noGrp="1"/>
          </p:cNvSpPr>
          <p:nvPr>
            <p:ph type="title"/>
          </p:nvPr>
        </p:nvSpPr>
        <p:spPr>
          <a:xfrm>
            <a:off x="1256145" y="136525"/>
            <a:ext cx="9679710" cy="857885"/>
          </a:xfrm>
        </p:spPr>
        <p:txBody>
          <a:bodyPr>
            <a:noAutofit/>
          </a:bodyPr>
          <a:lstStyle/>
          <a:p>
            <a:pPr algn="ctr">
              <a:lnSpc>
                <a:spcPct val="100000"/>
              </a:lnSpc>
            </a:pPr>
            <a:r>
              <a:rPr lang="ne-NP" b="1" dirty="0">
                <a:solidFill>
                  <a:schemeClr val="accent1"/>
                </a:solidFill>
              </a:rPr>
              <a:t>मुख्य प्रश्नावलीको खण्ड </a:t>
            </a:r>
            <a:r>
              <a:rPr lang="en-US" b="1" dirty="0">
                <a:solidFill>
                  <a:schemeClr val="accent1"/>
                </a:solidFill>
              </a:rPr>
              <a:t>2 </a:t>
            </a:r>
            <a:r>
              <a:rPr lang="en-US" sz="2400" b="1" dirty="0">
                <a:solidFill>
                  <a:schemeClr val="accent1"/>
                </a:solidFill>
              </a:rPr>
              <a:t/>
            </a:r>
            <a:br>
              <a:rPr lang="en-US" sz="2400" b="1" dirty="0">
                <a:solidFill>
                  <a:schemeClr val="accent1"/>
                </a:solidFill>
              </a:rPr>
            </a:br>
            <a:r>
              <a:rPr lang="ne-NP" sz="2000" b="1" dirty="0"/>
              <a:t>खण्ड </a:t>
            </a:r>
            <a:r>
              <a:rPr lang="en-US" sz="2000" b="1" dirty="0"/>
              <a:t>G</a:t>
            </a:r>
            <a:r>
              <a:rPr lang="ne-NP" sz="2000" b="1" dirty="0"/>
              <a:t>:</a:t>
            </a:r>
            <a:r>
              <a:rPr lang="en-US" sz="2000" b="1" dirty="0"/>
              <a:t> </a:t>
            </a:r>
            <a:r>
              <a:rPr lang="ne-NP" sz="2000" b="1" dirty="0"/>
              <a:t>थोक एवं खुद्रा व्यापार, मोटरगाडी तथा मोटरसाइकल बिक्री तथा  मर्मतसम्भार</a:t>
            </a:r>
            <a:endParaRPr lang="en-US" sz="2400" dirty="0"/>
          </a:p>
        </p:txBody>
      </p:sp>
      <p:graphicFrame>
        <p:nvGraphicFramePr>
          <p:cNvPr id="5" name="Table 4">
            <a:extLst>
              <a:ext uri="{FF2B5EF4-FFF2-40B4-BE49-F238E27FC236}">
                <a16:creationId xmlns:a16="http://schemas.microsoft.com/office/drawing/2014/main" id="{9B8E73F7-2EC4-DEDF-F88C-2F311AB92C9B}"/>
              </a:ext>
            </a:extLst>
          </p:cNvPr>
          <p:cNvGraphicFramePr>
            <a:graphicFrameLocks noGrp="1"/>
          </p:cNvGraphicFramePr>
          <p:nvPr>
            <p:extLst>
              <p:ext uri="{D42A27DB-BD31-4B8C-83A1-F6EECF244321}">
                <p14:modId xmlns:p14="http://schemas.microsoft.com/office/powerpoint/2010/main" val="1541133293"/>
              </p:ext>
            </p:extLst>
          </p:nvPr>
        </p:nvGraphicFramePr>
        <p:xfrm>
          <a:off x="6994847" y="1029014"/>
          <a:ext cx="5053170" cy="5567048"/>
        </p:xfrm>
        <a:graphic>
          <a:graphicData uri="http://schemas.openxmlformats.org/drawingml/2006/table">
            <a:tbl>
              <a:tblPr>
                <a:tableStyleId>{5C22544A-7EE6-4342-B048-85BDC9FD1C3A}</a:tableStyleId>
              </a:tblPr>
              <a:tblGrid>
                <a:gridCol w="820216">
                  <a:extLst>
                    <a:ext uri="{9D8B030D-6E8A-4147-A177-3AD203B41FA5}">
                      <a16:colId xmlns:a16="http://schemas.microsoft.com/office/drawing/2014/main" val="1293547250"/>
                    </a:ext>
                  </a:extLst>
                </a:gridCol>
                <a:gridCol w="617888">
                  <a:extLst>
                    <a:ext uri="{9D8B030D-6E8A-4147-A177-3AD203B41FA5}">
                      <a16:colId xmlns:a16="http://schemas.microsoft.com/office/drawing/2014/main" val="1482459688"/>
                    </a:ext>
                  </a:extLst>
                </a:gridCol>
                <a:gridCol w="529274">
                  <a:extLst>
                    <a:ext uri="{9D8B030D-6E8A-4147-A177-3AD203B41FA5}">
                      <a16:colId xmlns:a16="http://schemas.microsoft.com/office/drawing/2014/main" val="1542430812"/>
                    </a:ext>
                  </a:extLst>
                </a:gridCol>
                <a:gridCol w="3085792">
                  <a:extLst>
                    <a:ext uri="{9D8B030D-6E8A-4147-A177-3AD203B41FA5}">
                      <a16:colId xmlns:a16="http://schemas.microsoft.com/office/drawing/2014/main" val="3450237341"/>
                    </a:ext>
                  </a:extLst>
                </a:gridCol>
              </a:tblGrid>
              <a:tr h="451258">
                <a:tc>
                  <a:txBody>
                    <a:bodyPr/>
                    <a:lstStyle/>
                    <a:p>
                      <a:pPr marL="91440" algn="ctr" fontAlgn="b">
                        <a:spcBef>
                          <a:spcPts val="1200"/>
                        </a:spcBef>
                        <a:buNone/>
                      </a:pPr>
                      <a:r>
                        <a:rPr lang="ne-NP" sz="1600" b="1" u="none" strike="noStrike" dirty="0">
                          <a:effectLst/>
                          <a:cs typeface="Kalimati" panose="00000400000000000000" pitchFamily="2"/>
                        </a:rPr>
                        <a:t>डिभिजन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spcBef>
                          <a:spcPts val="1200"/>
                        </a:spcBef>
                        <a:buNone/>
                      </a:pPr>
                      <a:r>
                        <a:rPr lang="ne-NP" sz="1600" b="1" u="none" strike="noStrike">
                          <a:effectLst/>
                          <a:cs typeface="Kalimati" panose="00000400000000000000" pitchFamily="2"/>
                        </a:rPr>
                        <a:t>समुह </a:t>
                      </a:r>
                      <a:endParaRPr lang="ne-NP" sz="1600" b="1" i="0" u="none" strike="noStrike">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ctr" fontAlgn="b">
                        <a:spcBef>
                          <a:spcPts val="1200"/>
                        </a:spcBef>
                        <a:buNone/>
                      </a:pPr>
                      <a:r>
                        <a:rPr lang="ne-NP" sz="1600" b="1" u="none" strike="noStrike" dirty="0">
                          <a:effectLst/>
                          <a:cs typeface="Kalimati" panose="00000400000000000000" pitchFamily="2"/>
                        </a:rPr>
                        <a:t>वर्ग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l" fontAlgn="b">
                        <a:spcBef>
                          <a:spcPts val="1200"/>
                        </a:spcBef>
                        <a:buNone/>
                      </a:pPr>
                      <a:r>
                        <a:rPr lang="ne-NP" sz="1600" b="1" u="none" strike="noStrike" dirty="0">
                          <a:effectLst/>
                          <a:cs typeface="Kalimati" panose="00000400000000000000" pitchFamily="2"/>
                        </a:rPr>
                        <a:t>आर्थिक क्रियाकलाप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4036673415"/>
                  </a:ext>
                </a:extLst>
              </a:tr>
              <a:tr h="805822">
                <a:tc>
                  <a:txBody>
                    <a:bodyPr/>
                    <a:lstStyle/>
                    <a:p>
                      <a:pPr marL="91440" algn="ctr" fontAlgn="ctr">
                        <a:spcBef>
                          <a:spcPts val="1200"/>
                        </a:spcBef>
                        <a:buNone/>
                      </a:pPr>
                      <a:r>
                        <a:rPr lang="en-US" sz="1600" b="1" u="none" strike="noStrike" dirty="0">
                          <a:effectLst/>
                          <a:cs typeface="Kalimati" panose="00000400000000000000" pitchFamily="2"/>
                        </a:rPr>
                        <a:t>47</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1200"/>
                        </a:spcBef>
                        <a:buNone/>
                      </a:pPr>
                      <a:r>
                        <a:rPr lang="en-US" sz="1600" b="1" u="none" strike="noStrike" dirty="0">
                          <a:effectLst/>
                          <a:cs typeface="Kalimati" panose="00000400000000000000" pitchFamily="2"/>
                        </a:rPr>
                        <a:t>476</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1200"/>
                        </a:spcBef>
                        <a:buNone/>
                      </a:pPr>
                      <a:r>
                        <a:rPr lang="en-US" sz="1600" b="1" u="none" strike="noStrike" dirty="0">
                          <a:effectLst/>
                          <a:cs typeface="Kalimati" panose="00000400000000000000" pitchFamily="2"/>
                        </a:rPr>
                        <a:t> </a:t>
                      </a:r>
                      <a:endParaRPr lang="en-US" sz="16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1200"/>
                        </a:spcBef>
                        <a:buNone/>
                      </a:pPr>
                      <a:r>
                        <a:rPr lang="ne-NP" sz="1600" b="1" u="none" strike="noStrike" dirty="0">
                          <a:effectLst/>
                          <a:cs typeface="Kalimati" panose="00000400000000000000" pitchFamily="2"/>
                        </a:rPr>
                        <a:t>विशिष्टीकृत पसलहरूमा सांस्कृतिक तथा मनोरञ्जनका सामग्रीहरूको खुद्रा बिक्री </a:t>
                      </a:r>
                      <a:endParaRPr lang="ne-NP" sz="16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4272208029"/>
                  </a:ext>
                </a:extLst>
              </a:tr>
              <a:tr h="1077492">
                <a:tc>
                  <a:txBody>
                    <a:bodyPr/>
                    <a:lstStyle/>
                    <a:p>
                      <a:pPr marL="91440" algn="ctr" fontAlgn="ctr">
                        <a:spcBef>
                          <a:spcPts val="1200"/>
                        </a:spcBef>
                        <a:buNone/>
                      </a:pPr>
                      <a:r>
                        <a:rPr lang="en-US" sz="1600" u="none" strike="noStrike" dirty="0">
                          <a:effectLst/>
                          <a:cs typeface="Kalimati" panose="00000400000000000000" pitchFamily="2"/>
                        </a:rPr>
                        <a:t>47</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1200"/>
                        </a:spcBef>
                        <a:buNone/>
                      </a:pPr>
                      <a:r>
                        <a:rPr lang="en-US" sz="1600" u="none" strike="noStrike" dirty="0">
                          <a:effectLst/>
                          <a:cs typeface="Kalimati" panose="00000400000000000000" pitchFamily="2"/>
                        </a:rPr>
                        <a:t>476</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1200"/>
                        </a:spcBef>
                        <a:buNone/>
                      </a:pPr>
                      <a:r>
                        <a:rPr lang="en-US" sz="1600" u="none" strike="noStrike" dirty="0">
                          <a:solidFill>
                            <a:srgbClr val="0070C0"/>
                          </a:solidFill>
                          <a:effectLst/>
                          <a:cs typeface="Kalimati" panose="00000400000000000000" pitchFamily="2"/>
                        </a:rPr>
                        <a:t>4761</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1200"/>
                        </a:spcBef>
                        <a:buNone/>
                      </a:pPr>
                      <a:r>
                        <a:rPr lang="ne-NP" sz="1600" u="none" strike="noStrike" dirty="0">
                          <a:effectLst/>
                          <a:cs typeface="Kalimati" panose="00000400000000000000" pitchFamily="2"/>
                        </a:rPr>
                        <a:t>विशिष्टीकृत पसलहरूमा पुस्तक, समाचारपत्रहरू तथा मसलन्द सामानको खुद्रा बिक्री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712076251"/>
                  </a:ext>
                </a:extLst>
              </a:tr>
              <a:tr h="1077492">
                <a:tc>
                  <a:txBody>
                    <a:bodyPr/>
                    <a:lstStyle/>
                    <a:p>
                      <a:pPr marL="91440" algn="ctr" fontAlgn="ctr">
                        <a:spcBef>
                          <a:spcPts val="1200"/>
                        </a:spcBef>
                        <a:buNone/>
                      </a:pPr>
                      <a:r>
                        <a:rPr lang="en-US" sz="1600" u="none" strike="noStrike">
                          <a:effectLst/>
                          <a:cs typeface="Kalimati" panose="00000400000000000000" pitchFamily="2"/>
                        </a:rPr>
                        <a:t>47</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1200"/>
                        </a:spcBef>
                        <a:buNone/>
                      </a:pPr>
                      <a:r>
                        <a:rPr lang="en-US" sz="1600" u="none" strike="noStrike" dirty="0">
                          <a:effectLst/>
                          <a:cs typeface="Kalimati" panose="00000400000000000000" pitchFamily="2"/>
                        </a:rPr>
                        <a:t>476</a:t>
                      </a:r>
                      <a:endParaRPr lang="en-US" sz="16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1200"/>
                        </a:spcBef>
                        <a:buNone/>
                      </a:pPr>
                      <a:r>
                        <a:rPr lang="en-US" sz="1600" u="none" strike="noStrike" dirty="0">
                          <a:solidFill>
                            <a:srgbClr val="0070C0"/>
                          </a:solidFill>
                          <a:effectLst/>
                          <a:cs typeface="Kalimati" panose="00000400000000000000" pitchFamily="2"/>
                        </a:rPr>
                        <a:t>4762</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1200"/>
                        </a:spcBef>
                        <a:buNone/>
                      </a:pPr>
                      <a:r>
                        <a:rPr lang="ne-NP" sz="1600" u="none" strike="noStrike" dirty="0">
                          <a:effectLst/>
                          <a:cs typeface="Kalimati" panose="00000400000000000000" pitchFamily="2"/>
                        </a:rPr>
                        <a:t>विशिष्टीकृत पसलहरूमा सङ्गीत तथा भिडियो रेकर्डिङ्गहरूको खुद्रा बिक्री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816945284"/>
                  </a:ext>
                </a:extLst>
              </a:tr>
              <a:tr h="1077492">
                <a:tc>
                  <a:txBody>
                    <a:bodyPr/>
                    <a:lstStyle/>
                    <a:p>
                      <a:pPr marL="91440" algn="ctr" fontAlgn="ctr">
                        <a:spcBef>
                          <a:spcPts val="1200"/>
                        </a:spcBef>
                        <a:buNone/>
                      </a:pPr>
                      <a:r>
                        <a:rPr lang="en-US" sz="1600" u="none" strike="noStrike">
                          <a:effectLst/>
                          <a:cs typeface="Kalimati" panose="00000400000000000000" pitchFamily="2"/>
                        </a:rPr>
                        <a:t>47</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1200"/>
                        </a:spcBef>
                        <a:buNone/>
                      </a:pPr>
                      <a:r>
                        <a:rPr lang="en-US" sz="1600" u="none" strike="noStrike">
                          <a:effectLst/>
                          <a:cs typeface="Kalimati" panose="00000400000000000000" pitchFamily="2"/>
                        </a:rPr>
                        <a:t>476</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1200"/>
                        </a:spcBef>
                        <a:buNone/>
                      </a:pPr>
                      <a:r>
                        <a:rPr lang="en-US" sz="1600" u="none" strike="noStrike" dirty="0">
                          <a:solidFill>
                            <a:srgbClr val="0070C0"/>
                          </a:solidFill>
                          <a:effectLst/>
                          <a:cs typeface="Kalimati" panose="00000400000000000000" pitchFamily="2"/>
                        </a:rPr>
                        <a:t>4763</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1200"/>
                        </a:spcBef>
                        <a:buNone/>
                      </a:pPr>
                      <a:r>
                        <a:rPr lang="ne-NP" sz="1600" u="none" strike="noStrike" dirty="0">
                          <a:effectLst/>
                          <a:cs typeface="Kalimati" panose="00000400000000000000" pitchFamily="2"/>
                        </a:rPr>
                        <a:t>विशिष्टीकृत पसलहरूमा खेलकुद उपकरणहरूको खुद्रा बिक्री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005498210"/>
                  </a:ext>
                </a:extLst>
              </a:tr>
              <a:tr h="1077492">
                <a:tc>
                  <a:txBody>
                    <a:bodyPr/>
                    <a:lstStyle/>
                    <a:p>
                      <a:pPr marL="91440" algn="ctr" fontAlgn="ctr">
                        <a:spcBef>
                          <a:spcPts val="1200"/>
                        </a:spcBef>
                        <a:buNone/>
                      </a:pPr>
                      <a:r>
                        <a:rPr lang="en-US" sz="1600" u="none" strike="noStrike">
                          <a:effectLst/>
                          <a:cs typeface="Kalimati" panose="00000400000000000000" pitchFamily="2"/>
                        </a:rPr>
                        <a:t>47</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spcBef>
                          <a:spcPts val="1200"/>
                        </a:spcBef>
                        <a:buNone/>
                      </a:pPr>
                      <a:r>
                        <a:rPr lang="en-US" sz="1600" u="none" strike="noStrike">
                          <a:effectLst/>
                          <a:cs typeface="Kalimati" panose="00000400000000000000" pitchFamily="2"/>
                        </a:rPr>
                        <a:t>476</a:t>
                      </a:r>
                      <a:endParaRPr lang="en-US" sz="16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spcBef>
                          <a:spcPts val="1200"/>
                        </a:spcBef>
                        <a:buNone/>
                      </a:pPr>
                      <a:r>
                        <a:rPr lang="en-US" sz="1600" u="none" strike="noStrike" dirty="0">
                          <a:solidFill>
                            <a:srgbClr val="0070C0"/>
                          </a:solidFill>
                          <a:effectLst/>
                          <a:cs typeface="Kalimati" panose="00000400000000000000" pitchFamily="2"/>
                        </a:rPr>
                        <a:t>4764</a:t>
                      </a:r>
                      <a:endParaRPr lang="en-US" sz="16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spcBef>
                          <a:spcPts val="1200"/>
                        </a:spcBef>
                        <a:buNone/>
                      </a:pPr>
                      <a:r>
                        <a:rPr lang="ne-NP" sz="1600" u="none" strike="noStrike" dirty="0">
                          <a:effectLst/>
                          <a:cs typeface="Kalimati" panose="00000400000000000000" pitchFamily="2"/>
                        </a:rPr>
                        <a:t>विशिष्टीकृत पसलहरूमा खेल तथा खेलौनाको खुद्रा बिक्री </a:t>
                      </a:r>
                      <a:endParaRPr lang="ne-NP" sz="16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28705632"/>
                  </a:ext>
                </a:extLst>
              </a:tr>
            </a:tbl>
          </a:graphicData>
        </a:graphic>
      </p:graphicFrame>
    </p:spTree>
    <p:extLst>
      <p:ext uri="{BB962C8B-B14F-4D97-AF65-F5344CB8AC3E}">
        <p14:creationId xmlns:p14="http://schemas.microsoft.com/office/powerpoint/2010/main" val="652015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68B1E-621B-A48F-7C6D-2F5B4F8B63DD}"/>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D08CBB3C-2B17-82C9-5272-494DFC83760F}"/>
              </a:ext>
            </a:extLst>
          </p:cNvPr>
          <p:cNvSpPr>
            <a:spLocks noGrp="1"/>
          </p:cNvSpPr>
          <p:nvPr>
            <p:ph type="ftr" sz="quarter" idx="11"/>
          </p:nvPr>
        </p:nvSpPr>
        <p:spPr/>
        <p:txBody>
          <a:bodyPr/>
          <a:lstStyle/>
          <a:p>
            <a:r>
              <a:rPr lang="ne-NP"/>
              <a:t>“अर्थतन्त्र मापनको लागि आर्थिक गणना”</a:t>
            </a:r>
            <a:endParaRPr lang="en-US"/>
          </a:p>
        </p:txBody>
      </p:sp>
      <p:sp>
        <p:nvSpPr>
          <p:cNvPr id="3" name="Slide Number Placeholder 2">
            <a:extLst>
              <a:ext uri="{FF2B5EF4-FFF2-40B4-BE49-F238E27FC236}">
                <a16:creationId xmlns:a16="http://schemas.microsoft.com/office/drawing/2014/main" id="{602923BE-7B3D-2B01-579F-3648F0179CDE}"/>
              </a:ext>
            </a:extLst>
          </p:cNvPr>
          <p:cNvSpPr>
            <a:spLocks noGrp="1"/>
          </p:cNvSpPr>
          <p:nvPr>
            <p:ph type="sldNum" sz="quarter" idx="12"/>
          </p:nvPr>
        </p:nvSpPr>
        <p:spPr/>
        <p:txBody>
          <a:bodyPr/>
          <a:lstStyle/>
          <a:p>
            <a:fld id="{3981A1E7-FBCC-4BE9-B724-D2D87968AACE}" type="slidenum">
              <a:rPr lang="en-US" smtClean="0"/>
              <a:t>41</a:t>
            </a:fld>
            <a:endParaRPr lang="en-US"/>
          </a:p>
        </p:txBody>
      </p:sp>
      <p:sp>
        <p:nvSpPr>
          <p:cNvPr id="4" name="Title 3">
            <a:extLst>
              <a:ext uri="{FF2B5EF4-FFF2-40B4-BE49-F238E27FC236}">
                <a16:creationId xmlns:a16="http://schemas.microsoft.com/office/drawing/2014/main" id="{0BB0F956-E2E5-3C06-E688-18D27A682B34}"/>
              </a:ext>
            </a:extLst>
          </p:cNvPr>
          <p:cNvSpPr>
            <a:spLocks noGrp="1"/>
          </p:cNvSpPr>
          <p:nvPr>
            <p:ph type="title"/>
          </p:nvPr>
        </p:nvSpPr>
        <p:spPr>
          <a:xfrm>
            <a:off x="1256145" y="136525"/>
            <a:ext cx="9679710" cy="857885"/>
          </a:xfrm>
        </p:spPr>
        <p:txBody>
          <a:bodyPr>
            <a:noAutofit/>
          </a:bodyPr>
          <a:lstStyle/>
          <a:p>
            <a:pPr algn="ctr">
              <a:lnSpc>
                <a:spcPct val="100000"/>
              </a:lnSpc>
            </a:pPr>
            <a:r>
              <a:rPr lang="ne-NP" b="1" dirty="0">
                <a:solidFill>
                  <a:schemeClr val="accent1"/>
                </a:solidFill>
              </a:rPr>
              <a:t>मुख्य प्रश्नावलीको खण्ड </a:t>
            </a:r>
            <a:r>
              <a:rPr lang="en-US" b="1" dirty="0">
                <a:solidFill>
                  <a:schemeClr val="accent1"/>
                </a:solidFill>
              </a:rPr>
              <a:t>2 </a:t>
            </a:r>
            <a:r>
              <a:rPr lang="en-US" sz="2400" b="1" dirty="0">
                <a:solidFill>
                  <a:schemeClr val="accent1"/>
                </a:solidFill>
              </a:rPr>
              <a:t/>
            </a:r>
            <a:br>
              <a:rPr lang="en-US" sz="2400" b="1" dirty="0">
                <a:solidFill>
                  <a:schemeClr val="accent1"/>
                </a:solidFill>
              </a:rPr>
            </a:br>
            <a:r>
              <a:rPr lang="ne-NP" sz="2000" b="1" dirty="0"/>
              <a:t>खण्ड </a:t>
            </a:r>
            <a:r>
              <a:rPr lang="en-US" sz="2000" b="1" dirty="0"/>
              <a:t>G</a:t>
            </a:r>
            <a:r>
              <a:rPr lang="ne-NP" sz="2000" b="1" dirty="0"/>
              <a:t>:</a:t>
            </a:r>
            <a:r>
              <a:rPr lang="en-US" sz="2000" b="1" dirty="0"/>
              <a:t> </a:t>
            </a:r>
            <a:r>
              <a:rPr lang="ne-NP" sz="2000" b="1" dirty="0"/>
              <a:t>थोक एवं खुद्रा व्यापार, मोटरगाडी तथा मोटरसाइकल बिक्री तथा  मर्मतसम्भार</a:t>
            </a:r>
            <a:endParaRPr lang="en-US" sz="2400" dirty="0"/>
          </a:p>
        </p:txBody>
      </p:sp>
      <p:graphicFrame>
        <p:nvGraphicFramePr>
          <p:cNvPr id="5" name="Table 4">
            <a:extLst>
              <a:ext uri="{FF2B5EF4-FFF2-40B4-BE49-F238E27FC236}">
                <a16:creationId xmlns:a16="http://schemas.microsoft.com/office/drawing/2014/main" id="{42F56C5C-B066-E914-D457-069337D95CE4}"/>
              </a:ext>
            </a:extLst>
          </p:cNvPr>
          <p:cNvGraphicFramePr>
            <a:graphicFrameLocks noGrp="1"/>
          </p:cNvGraphicFramePr>
          <p:nvPr>
            <p:extLst>
              <p:ext uri="{D42A27DB-BD31-4B8C-83A1-F6EECF244321}">
                <p14:modId xmlns:p14="http://schemas.microsoft.com/office/powerpoint/2010/main" val="3736945422"/>
              </p:ext>
            </p:extLst>
          </p:nvPr>
        </p:nvGraphicFramePr>
        <p:xfrm>
          <a:off x="6179824" y="1051560"/>
          <a:ext cx="5908919" cy="5521703"/>
        </p:xfrm>
        <a:graphic>
          <a:graphicData uri="http://schemas.openxmlformats.org/drawingml/2006/table">
            <a:tbl>
              <a:tblPr>
                <a:tableStyleId>{5C22544A-7EE6-4342-B048-85BDC9FD1C3A}</a:tableStyleId>
              </a:tblPr>
              <a:tblGrid>
                <a:gridCol w="947999">
                  <a:extLst>
                    <a:ext uri="{9D8B030D-6E8A-4147-A177-3AD203B41FA5}">
                      <a16:colId xmlns:a16="http://schemas.microsoft.com/office/drawing/2014/main" val="3947388812"/>
                    </a:ext>
                  </a:extLst>
                </a:gridCol>
                <a:gridCol w="792100">
                  <a:extLst>
                    <a:ext uri="{9D8B030D-6E8A-4147-A177-3AD203B41FA5}">
                      <a16:colId xmlns:a16="http://schemas.microsoft.com/office/drawing/2014/main" val="2507781121"/>
                    </a:ext>
                  </a:extLst>
                </a:gridCol>
                <a:gridCol w="712492">
                  <a:extLst>
                    <a:ext uri="{9D8B030D-6E8A-4147-A177-3AD203B41FA5}">
                      <a16:colId xmlns:a16="http://schemas.microsoft.com/office/drawing/2014/main" val="1084500157"/>
                    </a:ext>
                  </a:extLst>
                </a:gridCol>
                <a:gridCol w="3456328">
                  <a:extLst>
                    <a:ext uri="{9D8B030D-6E8A-4147-A177-3AD203B41FA5}">
                      <a16:colId xmlns:a16="http://schemas.microsoft.com/office/drawing/2014/main" val="2238142819"/>
                    </a:ext>
                  </a:extLst>
                </a:gridCol>
              </a:tblGrid>
              <a:tr h="499010">
                <a:tc>
                  <a:txBody>
                    <a:bodyPr/>
                    <a:lstStyle/>
                    <a:p>
                      <a:pPr marL="91440" algn="ctr" fontAlgn="b">
                        <a:spcBef>
                          <a:spcPts val="600"/>
                        </a:spcBef>
                        <a:buNone/>
                      </a:pPr>
                      <a:r>
                        <a:rPr lang="ne-NP" sz="1800" b="1" u="none" strike="noStrike" dirty="0">
                          <a:effectLst/>
                          <a:cs typeface="Kalimati" panose="00000400000000000000" pitchFamily="2"/>
                        </a:rPr>
                        <a:t>डिभिजन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spcBef>
                          <a:spcPts val="600"/>
                        </a:spcBef>
                        <a:buNone/>
                      </a:pPr>
                      <a:r>
                        <a:rPr lang="ne-NP" sz="1800" b="1" u="none" strike="noStrike" dirty="0">
                          <a:effectLst/>
                          <a:cs typeface="Kalimati" panose="00000400000000000000" pitchFamily="2"/>
                        </a:rPr>
                        <a:t>समुह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ctr" fontAlgn="b">
                        <a:spcBef>
                          <a:spcPts val="600"/>
                        </a:spcBef>
                        <a:buNone/>
                      </a:pPr>
                      <a:r>
                        <a:rPr lang="ne-NP" sz="1800" b="1" u="none" strike="noStrike" dirty="0">
                          <a:effectLst/>
                          <a:cs typeface="Kalimati" panose="00000400000000000000" pitchFamily="2"/>
                        </a:rPr>
                        <a:t>वर्ग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l" fontAlgn="b">
                        <a:spcBef>
                          <a:spcPts val="600"/>
                        </a:spcBef>
                        <a:buNone/>
                      </a:pPr>
                      <a:r>
                        <a:rPr lang="ne-NP" sz="1800" b="1" u="none" strike="noStrike" dirty="0">
                          <a:effectLst/>
                          <a:cs typeface="Kalimati" panose="00000400000000000000" pitchFamily="2"/>
                        </a:rPr>
                        <a:t>आर्थिक क्रियाकलाप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926170637"/>
                  </a:ext>
                </a:extLst>
              </a:tr>
              <a:tr h="574179">
                <a:tc>
                  <a:txBody>
                    <a:bodyPr/>
                    <a:lstStyle/>
                    <a:p>
                      <a:pPr marL="91440" algn="ctr" fontAlgn="ctr">
                        <a:spcBef>
                          <a:spcPts val="600"/>
                        </a:spcBef>
                        <a:buNone/>
                      </a:pPr>
                      <a:r>
                        <a:rPr lang="en-US" sz="1800" b="1" u="none" strike="noStrike" dirty="0">
                          <a:effectLst/>
                          <a:cs typeface="Kalimati" panose="00000400000000000000" pitchFamily="2"/>
                        </a:rPr>
                        <a:t>47</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spcBef>
                          <a:spcPts val="600"/>
                        </a:spcBef>
                        <a:buNone/>
                      </a:pPr>
                      <a:r>
                        <a:rPr lang="en-US" sz="1800" b="1" u="none" strike="noStrike" dirty="0">
                          <a:effectLst/>
                          <a:cs typeface="Kalimati" panose="00000400000000000000" pitchFamily="2"/>
                        </a:rPr>
                        <a:t>477</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spcBef>
                          <a:spcPts val="600"/>
                        </a:spcBef>
                        <a:buNone/>
                      </a:pPr>
                      <a:r>
                        <a:rPr lang="en-US" sz="1800" b="1" u="none" strike="noStrike">
                          <a:effectLst/>
                          <a:cs typeface="Kalimati" panose="00000400000000000000" pitchFamily="2"/>
                        </a:rPr>
                        <a:t> </a:t>
                      </a:r>
                      <a:endParaRPr lang="en-US" sz="1800" b="1"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spcBef>
                          <a:spcPts val="600"/>
                        </a:spcBef>
                        <a:buNone/>
                      </a:pPr>
                      <a:r>
                        <a:rPr lang="ne-NP" sz="1800" b="1" u="none" strike="noStrike" dirty="0">
                          <a:effectLst/>
                          <a:cs typeface="Kalimati" panose="00000400000000000000" pitchFamily="2"/>
                        </a:rPr>
                        <a:t>विशिष्टीकृत पसलहरूमा अन्य सामानहरूको खुद्रा बिक्री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2936107763"/>
                  </a:ext>
                </a:extLst>
              </a:tr>
              <a:tr h="989505">
                <a:tc>
                  <a:txBody>
                    <a:bodyPr/>
                    <a:lstStyle/>
                    <a:p>
                      <a:pPr marL="91440" algn="ctr" fontAlgn="ctr">
                        <a:spcBef>
                          <a:spcPts val="600"/>
                        </a:spcBef>
                        <a:buNone/>
                      </a:pPr>
                      <a:r>
                        <a:rPr lang="en-US" sz="1800" u="none" strike="noStrike" dirty="0">
                          <a:effectLst/>
                          <a:cs typeface="Kalimati" panose="00000400000000000000" pitchFamily="2"/>
                        </a:rPr>
                        <a:t>47</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1800" u="none" strike="noStrike" dirty="0">
                          <a:effectLst/>
                          <a:cs typeface="Kalimati" panose="00000400000000000000" pitchFamily="2"/>
                        </a:rPr>
                        <a:t>477</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1800" u="none" strike="noStrike" dirty="0">
                          <a:solidFill>
                            <a:srgbClr val="0070C0"/>
                          </a:solidFill>
                          <a:effectLst/>
                          <a:cs typeface="Kalimati" panose="00000400000000000000" pitchFamily="2"/>
                        </a:rPr>
                        <a:t>4771</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1800" u="none" strike="noStrike" dirty="0">
                          <a:effectLst/>
                          <a:cs typeface="Kalimati" panose="00000400000000000000" pitchFamily="2"/>
                        </a:rPr>
                        <a:t>विशिष्टीकृत पसलहरूमा लत्ताकपडा, जुत्ताचप्पल र छालाका सामानहरूको खुद्रा बिक्री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03841574"/>
                  </a:ext>
                </a:extLst>
              </a:tr>
              <a:tr h="1479999">
                <a:tc>
                  <a:txBody>
                    <a:bodyPr/>
                    <a:lstStyle/>
                    <a:p>
                      <a:pPr marL="91440" algn="ctr" fontAlgn="ctr">
                        <a:spcBef>
                          <a:spcPts val="600"/>
                        </a:spcBef>
                        <a:buNone/>
                      </a:pPr>
                      <a:r>
                        <a:rPr lang="en-US" sz="1800" u="none" strike="noStrike" dirty="0">
                          <a:effectLst/>
                          <a:cs typeface="Kalimati" panose="00000400000000000000" pitchFamily="2"/>
                        </a:rPr>
                        <a:t>47</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1800" u="none" strike="noStrike" dirty="0">
                          <a:effectLst/>
                          <a:cs typeface="Kalimati" panose="00000400000000000000" pitchFamily="2"/>
                        </a:rPr>
                        <a:t>477</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1800" u="none" strike="noStrike" dirty="0">
                          <a:solidFill>
                            <a:srgbClr val="0070C0"/>
                          </a:solidFill>
                          <a:effectLst/>
                          <a:cs typeface="Kalimati" panose="00000400000000000000" pitchFamily="2"/>
                        </a:rPr>
                        <a:t>4772</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1800" u="none" strike="noStrike" dirty="0">
                          <a:effectLst/>
                          <a:cs typeface="Kalimati" panose="00000400000000000000" pitchFamily="2"/>
                        </a:rPr>
                        <a:t>विशिष्टीकृत पसलहरूमा औषधी (फर्मास्युटिकल) र चिकित्साजन्य (मेडिकल) सामानहरू, सौन्दर्यवद्र्धक सामान र सरसफाइका वस्तुहरूको खुद्रा बिक्री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56794029"/>
                  </a:ext>
                </a:extLst>
              </a:tr>
              <a:tr h="989505">
                <a:tc>
                  <a:txBody>
                    <a:bodyPr/>
                    <a:lstStyle/>
                    <a:p>
                      <a:pPr marL="91440" algn="ctr" fontAlgn="ctr">
                        <a:spcBef>
                          <a:spcPts val="600"/>
                        </a:spcBef>
                        <a:buNone/>
                      </a:pPr>
                      <a:r>
                        <a:rPr lang="en-US" sz="1800" u="none" strike="noStrike">
                          <a:effectLst/>
                          <a:cs typeface="Kalimati" panose="00000400000000000000" pitchFamily="2"/>
                        </a:rPr>
                        <a:t>47</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spcBef>
                          <a:spcPts val="600"/>
                        </a:spcBef>
                        <a:buNone/>
                      </a:pPr>
                      <a:r>
                        <a:rPr lang="en-US" sz="1800" u="none" strike="noStrike">
                          <a:effectLst/>
                          <a:cs typeface="Kalimati" panose="00000400000000000000" pitchFamily="2"/>
                        </a:rPr>
                        <a:t>477</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spcBef>
                          <a:spcPts val="600"/>
                        </a:spcBef>
                        <a:buNone/>
                      </a:pPr>
                      <a:r>
                        <a:rPr lang="en-US" sz="1800" u="none" strike="noStrike" dirty="0">
                          <a:solidFill>
                            <a:srgbClr val="0070C0"/>
                          </a:solidFill>
                          <a:effectLst/>
                          <a:cs typeface="Kalimati" panose="00000400000000000000" pitchFamily="2"/>
                        </a:rPr>
                        <a:t>4773</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spcBef>
                          <a:spcPts val="600"/>
                        </a:spcBef>
                        <a:buNone/>
                      </a:pPr>
                      <a:r>
                        <a:rPr lang="ne-NP" sz="1800" u="none" strike="noStrike" dirty="0">
                          <a:effectLst/>
                          <a:cs typeface="Kalimati" panose="00000400000000000000" pitchFamily="2"/>
                        </a:rPr>
                        <a:t>विशिष्टीकृत पसलहरूमा नयाँ प्रकारका सामग्रीहरूको खुद्रा व्यापार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4220675739"/>
                  </a:ext>
                </a:extLst>
              </a:tr>
              <a:tr h="989505">
                <a:tc>
                  <a:txBody>
                    <a:bodyPr/>
                    <a:lstStyle/>
                    <a:p>
                      <a:pPr marL="91440" algn="ctr" fontAlgn="ctr">
                        <a:spcBef>
                          <a:spcPts val="600"/>
                        </a:spcBef>
                        <a:buNone/>
                      </a:pPr>
                      <a:r>
                        <a:rPr lang="en-US" sz="1800" u="none" strike="noStrike">
                          <a:effectLst/>
                          <a:cs typeface="Kalimati" panose="00000400000000000000" pitchFamily="2"/>
                        </a:rPr>
                        <a:t>47</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1800" u="none" strike="noStrike">
                          <a:effectLst/>
                          <a:cs typeface="Kalimati" panose="00000400000000000000" pitchFamily="2"/>
                        </a:rPr>
                        <a:t>477</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spcBef>
                          <a:spcPts val="600"/>
                        </a:spcBef>
                        <a:buNone/>
                      </a:pPr>
                      <a:r>
                        <a:rPr lang="en-US" sz="1800" u="none" strike="noStrike" dirty="0">
                          <a:solidFill>
                            <a:srgbClr val="0070C0"/>
                          </a:solidFill>
                          <a:effectLst/>
                          <a:cs typeface="Kalimati" panose="00000400000000000000" pitchFamily="2"/>
                        </a:rPr>
                        <a:t>4774</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spcBef>
                          <a:spcPts val="600"/>
                        </a:spcBef>
                        <a:buNone/>
                      </a:pPr>
                      <a:r>
                        <a:rPr lang="ne-NP" sz="1800" u="none" strike="noStrike" dirty="0">
                          <a:effectLst/>
                          <a:cs typeface="Kalimati" panose="00000400000000000000" pitchFamily="2"/>
                        </a:rPr>
                        <a:t>प्रयोग भईसकेको (सेकेण्ड ह्याण्ड) सामानहरूको खुद्रा बिक्री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70981885"/>
                  </a:ext>
                </a:extLst>
              </a:tr>
            </a:tbl>
          </a:graphicData>
        </a:graphic>
      </p:graphicFrame>
      <p:graphicFrame>
        <p:nvGraphicFramePr>
          <p:cNvPr id="7" name="Table 6">
            <a:extLst>
              <a:ext uri="{FF2B5EF4-FFF2-40B4-BE49-F238E27FC236}">
                <a16:creationId xmlns:a16="http://schemas.microsoft.com/office/drawing/2014/main" id="{D7FB75C1-1AF7-4789-82A7-832F209FCC38}"/>
              </a:ext>
            </a:extLst>
          </p:cNvPr>
          <p:cNvGraphicFramePr>
            <a:graphicFrameLocks noGrp="1"/>
          </p:cNvGraphicFramePr>
          <p:nvPr>
            <p:extLst>
              <p:ext uri="{D42A27DB-BD31-4B8C-83A1-F6EECF244321}">
                <p14:modId xmlns:p14="http://schemas.microsoft.com/office/powerpoint/2010/main" val="1737431278"/>
              </p:ext>
            </p:extLst>
          </p:nvPr>
        </p:nvGraphicFramePr>
        <p:xfrm>
          <a:off x="194310" y="1016257"/>
          <a:ext cx="5876494" cy="5701651"/>
        </p:xfrm>
        <a:graphic>
          <a:graphicData uri="http://schemas.openxmlformats.org/drawingml/2006/table">
            <a:tbl>
              <a:tblPr>
                <a:tableStyleId>{5C22544A-7EE6-4342-B048-85BDC9FD1C3A}</a:tableStyleId>
              </a:tblPr>
              <a:tblGrid>
                <a:gridCol w="497787">
                  <a:extLst>
                    <a:ext uri="{9D8B030D-6E8A-4147-A177-3AD203B41FA5}">
                      <a16:colId xmlns:a16="http://schemas.microsoft.com/office/drawing/2014/main" val="3947388812"/>
                    </a:ext>
                  </a:extLst>
                </a:gridCol>
                <a:gridCol w="678894">
                  <a:extLst>
                    <a:ext uri="{9D8B030D-6E8A-4147-A177-3AD203B41FA5}">
                      <a16:colId xmlns:a16="http://schemas.microsoft.com/office/drawing/2014/main" val="2507781121"/>
                    </a:ext>
                  </a:extLst>
                </a:gridCol>
                <a:gridCol w="624840">
                  <a:extLst>
                    <a:ext uri="{9D8B030D-6E8A-4147-A177-3AD203B41FA5}">
                      <a16:colId xmlns:a16="http://schemas.microsoft.com/office/drawing/2014/main" val="1084500157"/>
                    </a:ext>
                  </a:extLst>
                </a:gridCol>
                <a:gridCol w="4074973">
                  <a:extLst>
                    <a:ext uri="{9D8B030D-6E8A-4147-A177-3AD203B41FA5}">
                      <a16:colId xmlns:a16="http://schemas.microsoft.com/office/drawing/2014/main" val="2238142819"/>
                    </a:ext>
                  </a:extLst>
                </a:gridCol>
              </a:tblGrid>
              <a:tr h="461737">
                <a:tc>
                  <a:txBody>
                    <a:bodyPr/>
                    <a:lstStyle/>
                    <a:p>
                      <a:pPr marL="91440" algn="ctr" fontAlgn="b">
                        <a:lnSpc>
                          <a:spcPct val="100000"/>
                        </a:lnSpc>
                        <a:spcBef>
                          <a:spcPts val="600"/>
                        </a:spcBef>
                        <a:buNone/>
                      </a:pPr>
                      <a:r>
                        <a:rPr lang="ne-NP" sz="1800" b="1" u="none" strike="noStrike" dirty="0">
                          <a:effectLst/>
                          <a:cs typeface="Kalimati" panose="00000400000000000000" pitchFamily="2"/>
                        </a:rPr>
                        <a:t>डिभिजन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1800" b="1" u="none" strike="noStrike" dirty="0">
                          <a:effectLst/>
                          <a:cs typeface="Kalimati" panose="00000400000000000000" pitchFamily="2"/>
                        </a:rPr>
                        <a:t>समुह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ctr" fontAlgn="b">
                        <a:lnSpc>
                          <a:spcPct val="100000"/>
                        </a:lnSpc>
                        <a:spcBef>
                          <a:spcPts val="600"/>
                        </a:spcBef>
                        <a:buNone/>
                      </a:pPr>
                      <a:r>
                        <a:rPr lang="ne-NP" sz="1800" b="1" u="none" strike="noStrike" dirty="0">
                          <a:effectLst/>
                          <a:cs typeface="Kalimati" panose="00000400000000000000" pitchFamily="2"/>
                        </a:rPr>
                        <a:t>वर्ग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T w="12700" cap="flat" cmpd="sng" algn="ctr">
                      <a:solidFill>
                        <a:schemeClr val="tx1"/>
                      </a:solidFill>
                      <a:prstDash val="solid"/>
                      <a:round/>
                      <a:headEnd type="none" w="med" len="med"/>
                      <a:tailEnd type="none" w="med" len="med"/>
                    </a:lnT>
                    <a:noFill/>
                  </a:tcPr>
                </a:tc>
                <a:tc>
                  <a:txBody>
                    <a:bodyPr/>
                    <a:lstStyle/>
                    <a:p>
                      <a:pPr marL="91440" algn="l" fontAlgn="b">
                        <a:lnSpc>
                          <a:spcPct val="100000"/>
                        </a:lnSpc>
                        <a:spcBef>
                          <a:spcPts val="600"/>
                        </a:spcBef>
                        <a:buNone/>
                      </a:pPr>
                      <a:r>
                        <a:rPr lang="ne-NP" sz="1800" b="1" u="none" strike="noStrike" dirty="0">
                          <a:effectLst/>
                          <a:cs typeface="Kalimati" panose="00000400000000000000" pitchFamily="2"/>
                        </a:rPr>
                        <a:t>आर्थिक क्रियाकलाप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926170637"/>
                  </a:ext>
                </a:extLst>
              </a:tr>
              <a:tr h="547095">
                <a:tc>
                  <a:txBody>
                    <a:bodyPr/>
                    <a:lstStyle/>
                    <a:p>
                      <a:pPr marL="91440" algn="ctr" fontAlgn="ctr">
                        <a:lnSpc>
                          <a:spcPct val="100000"/>
                        </a:lnSpc>
                        <a:spcBef>
                          <a:spcPts val="600"/>
                        </a:spcBef>
                        <a:buNone/>
                      </a:pPr>
                      <a:r>
                        <a:rPr lang="en-US" sz="1800" b="1" u="none" strike="noStrike" dirty="0">
                          <a:effectLst/>
                          <a:cs typeface="Kalimati" panose="00000400000000000000" pitchFamily="2"/>
                        </a:rPr>
                        <a:t>47</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1800" b="1" u="none" strike="noStrike" dirty="0">
                          <a:effectLst/>
                          <a:cs typeface="Kalimati" panose="00000400000000000000" pitchFamily="2"/>
                        </a:rPr>
                        <a:t>478</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1800" b="1" u="none" strike="noStrike" dirty="0">
                          <a:effectLst/>
                          <a:cs typeface="Kalimati" panose="00000400000000000000" pitchFamily="2"/>
                        </a:rPr>
                        <a:t>स्टल (सानो पसल) वा सडक किनारका फुटपाथे बजार मार्फत् वस्तुको खुद्रा बिक्री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1937756744"/>
                  </a:ext>
                </a:extLst>
              </a:tr>
              <a:tr h="975567">
                <a:tc>
                  <a:txBody>
                    <a:bodyPr/>
                    <a:lstStyle/>
                    <a:p>
                      <a:pPr marL="91440" algn="ctr" fontAlgn="ctr">
                        <a:lnSpc>
                          <a:spcPct val="100000"/>
                        </a:lnSpc>
                        <a:spcBef>
                          <a:spcPts val="600"/>
                        </a:spcBef>
                        <a:buNone/>
                      </a:pPr>
                      <a:r>
                        <a:rPr lang="en-US" sz="1800" u="none" strike="noStrike" dirty="0">
                          <a:effectLst/>
                          <a:cs typeface="Kalimati" panose="00000400000000000000" pitchFamily="2"/>
                        </a:rPr>
                        <a:t>47</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1800" u="none" strike="noStrike" dirty="0">
                          <a:effectLst/>
                          <a:cs typeface="Kalimati" panose="00000400000000000000" pitchFamily="2"/>
                        </a:rPr>
                        <a:t>478</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1800" u="none" strike="noStrike" dirty="0">
                          <a:solidFill>
                            <a:srgbClr val="0070C0"/>
                          </a:solidFill>
                          <a:effectLst/>
                          <a:cs typeface="Kalimati" panose="00000400000000000000" pitchFamily="2"/>
                        </a:rPr>
                        <a:t>4781</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1800" u="none" strike="noStrike" dirty="0">
                          <a:effectLst/>
                          <a:cs typeface="Kalimati" panose="00000400000000000000" pitchFamily="2"/>
                        </a:rPr>
                        <a:t>स्टल (सानो पसल) वा फुटपाथे बजारमार्फत् खाद्य, पेयपदार्थ र सूर्तिजन्य वस्तुहरूको  खुद्रा बिक्री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742381473"/>
                  </a:ext>
                </a:extLst>
              </a:tr>
              <a:tr h="975567">
                <a:tc>
                  <a:txBody>
                    <a:bodyPr/>
                    <a:lstStyle/>
                    <a:p>
                      <a:pPr marL="91440" algn="ctr" fontAlgn="ctr">
                        <a:lnSpc>
                          <a:spcPct val="100000"/>
                        </a:lnSpc>
                        <a:spcBef>
                          <a:spcPts val="600"/>
                        </a:spcBef>
                        <a:buNone/>
                      </a:pPr>
                      <a:r>
                        <a:rPr lang="en-US" sz="1800" u="none" strike="noStrike">
                          <a:effectLst/>
                          <a:cs typeface="Kalimati" panose="00000400000000000000" pitchFamily="2"/>
                        </a:rPr>
                        <a:t>47</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1800" u="none" strike="noStrike" dirty="0">
                          <a:effectLst/>
                          <a:cs typeface="Kalimati" panose="00000400000000000000" pitchFamily="2"/>
                        </a:rPr>
                        <a:t>478</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1800" u="none" strike="noStrike" dirty="0">
                          <a:solidFill>
                            <a:srgbClr val="0070C0"/>
                          </a:solidFill>
                          <a:effectLst/>
                          <a:cs typeface="Kalimati" panose="00000400000000000000" pitchFamily="2"/>
                        </a:rPr>
                        <a:t>4782</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1800" u="none" strike="noStrike" dirty="0">
                          <a:effectLst/>
                          <a:cs typeface="Kalimati" panose="00000400000000000000" pitchFamily="2"/>
                        </a:rPr>
                        <a:t>स्टल (सानो पसल) वा फुटपाथे बजार मार्फत् टेक्सटायल कपडा, लत्ता कपडा र जुत्ताचप्पलको खुद्रा बिक्री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3202807211"/>
                  </a:ext>
                </a:extLst>
              </a:tr>
              <a:tr h="547095">
                <a:tc>
                  <a:txBody>
                    <a:bodyPr/>
                    <a:lstStyle/>
                    <a:p>
                      <a:pPr marL="91440" algn="ctr" fontAlgn="ctr">
                        <a:lnSpc>
                          <a:spcPct val="100000"/>
                        </a:lnSpc>
                        <a:spcBef>
                          <a:spcPts val="600"/>
                        </a:spcBef>
                        <a:buNone/>
                      </a:pPr>
                      <a:r>
                        <a:rPr lang="en-US" sz="1800" u="none" strike="noStrike">
                          <a:effectLst/>
                          <a:cs typeface="Kalimati" panose="00000400000000000000" pitchFamily="2"/>
                        </a:rPr>
                        <a:t>47</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1800" u="none" strike="noStrike" dirty="0">
                          <a:effectLst/>
                          <a:cs typeface="Kalimati" panose="00000400000000000000" pitchFamily="2"/>
                        </a:rPr>
                        <a:t>478</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1800" u="none" strike="noStrike" dirty="0">
                          <a:solidFill>
                            <a:srgbClr val="0070C0"/>
                          </a:solidFill>
                          <a:effectLst/>
                          <a:cs typeface="Kalimati" panose="00000400000000000000" pitchFamily="2"/>
                        </a:rPr>
                        <a:t>4789</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1800" u="none" strike="noStrike" dirty="0">
                          <a:effectLst/>
                          <a:cs typeface="Kalimati" panose="00000400000000000000" pitchFamily="2"/>
                        </a:rPr>
                        <a:t>स्टल (सानो पसल) वा फुटपाथे बजार मार्फत् अन्य सामानहरूको खुद्रा बिक्री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2457378106"/>
                  </a:ext>
                </a:extLst>
              </a:tr>
              <a:tr h="547095">
                <a:tc>
                  <a:txBody>
                    <a:bodyPr/>
                    <a:lstStyle/>
                    <a:p>
                      <a:pPr marL="91440" algn="ctr" fontAlgn="ctr">
                        <a:lnSpc>
                          <a:spcPct val="100000"/>
                        </a:lnSpc>
                        <a:spcBef>
                          <a:spcPts val="600"/>
                        </a:spcBef>
                        <a:buNone/>
                      </a:pPr>
                      <a:r>
                        <a:rPr lang="en-US" sz="1800" b="1" u="none" strike="noStrike" dirty="0">
                          <a:effectLst/>
                          <a:cs typeface="Kalimati" panose="00000400000000000000" pitchFamily="2"/>
                        </a:rPr>
                        <a:t>47</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91440" algn="ctr" fontAlgn="ctr">
                        <a:lnSpc>
                          <a:spcPct val="100000"/>
                        </a:lnSpc>
                        <a:spcBef>
                          <a:spcPts val="600"/>
                        </a:spcBef>
                        <a:buNone/>
                      </a:pPr>
                      <a:r>
                        <a:rPr lang="en-US" sz="1800" b="1" u="none" strike="noStrike" dirty="0">
                          <a:effectLst/>
                          <a:cs typeface="Kalimati" panose="00000400000000000000" pitchFamily="2"/>
                        </a:rPr>
                        <a:t>479</a:t>
                      </a:r>
                      <a:endParaRPr lang="en-US" sz="1800" b="1"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ctr" fontAlgn="ctr">
                        <a:lnSpc>
                          <a:spcPct val="100000"/>
                        </a:lnSpc>
                        <a:spcBef>
                          <a:spcPts val="600"/>
                        </a:spcBef>
                        <a:buNone/>
                      </a:pPr>
                      <a:r>
                        <a:rPr lang="en-US" sz="1800" b="1" u="none" strike="noStrike" dirty="0">
                          <a:solidFill>
                            <a:srgbClr val="0070C0"/>
                          </a:solidFill>
                          <a:effectLst/>
                          <a:cs typeface="Kalimati" panose="00000400000000000000" pitchFamily="2"/>
                        </a:rPr>
                        <a:t> </a:t>
                      </a:r>
                      <a:endParaRPr lang="en-US" sz="1800" b="1"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solidFill>
                      <a:schemeClr val="tx2">
                        <a:lumMod val="20000"/>
                        <a:lumOff val="80000"/>
                      </a:schemeClr>
                    </a:solidFill>
                  </a:tcPr>
                </a:tc>
                <a:tc>
                  <a:txBody>
                    <a:bodyPr/>
                    <a:lstStyle/>
                    <a:p>
                      <a:pPr marL="91440" algn="l" fontAlgn="ctr">
                        <a:lnSpc>
                          <a:spcPct val="100000"/>
                        </a:lnSpc>
                        <a:spcBef>
                          <a:spcPts val="600"/>
                        </a:spcBef>
                        <a:buNone/>
                      </a:pPr>
                      <a:r>
                        <a:rPr lang="ne-NP" sz="1800" b="1" u="none" strike="noStrike" dirty="0">
                          <a:effectLst/>
                          <a:cs typeface="Kalimati" panose="00000400000000000000" pitchFamily="2"/>
                        </a:rPr>
                        <a:t>पसल, स्टल र फुटपाथ बजारबाहेक भिन्दै रूपले गरिने सामानको खुद्रा व्यापार </a:t>
                      </a:r>
                      <a:endParaRPr lang="ne-NP" sz="1800" b="1"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solidFill>
                      <a:schemeClr val="tx2">
                        <a:lumMod val="20000"/>
                        <a:lumOff val="80000"/>
                      </a:schemeClr>
                    </a:solidFill>
                  </a:tcPr>
                </a:tc>
                <a:extLst>
                  <a:ext uri="{0D108BD9-81ED-4DB2-BD59-A6C34878D82A}">
                    <a16:rowId xmlns:a16="http://schemas.microsoft.com/office/drawing/2014/main" val="4099856844"/>
                  </a:ext>
                </a:extLst>
              </a:tr>
              <a:tr h="975567">
                <a:tc>
                  <a:txBody>
                    <a:bodyPr/>
                    <a:lstStyle/>
                    <a:p>
                      <a:pPr marL="91440" algn="ctr" fontAlgn="ctr">
                        <a:lnSpc>
                          <a:spcPct val="100000"/>
                        </a:lnSpc>
                        <a:spcBef>
                          <a:spcPts val="600"/>
                        </a:spcBef>
                        <a:buNone/>
                      </a:pPr>
                      <a:r>
                        <a:rPr lang="en-US" sz="1800" u="none" strike="noStrike" dirty="0">
                          <a:effectLst/>
                          <a:cs typeface="Kalimati" panose="00000400000000000000" pitchFamily="2"/>
                        </a:rPr>
                        <a:t>47</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noFill/>
                  </a:tcPr>
                </a:tc>
                <a:tc>
                  <a:txBody>
                    <a:bodyPr/>
                    <a:lstStyle/>
                    <a:p>
                      <a:pPr marL="91440" algn="ctr" fontAlgn="ctr">
                        <a:lnSpc>
                          <a:spcPct val="100000"/>
                        </a:lnSpc>
                        <a:spcBef>
                          <a:spcPts val="600"/>
                        </a:spcBef>
                        <a:buNone/>
                      </a:pPr>
                      <a:r>
                        <a:rPr lang="en-US" sz="1800" u="none" strike="noStrike" dirty="0">
                          <a:effectLst/>
                          <a:cs typeface="Kalimati" panose="00000400000000000000" pitchFamily="2"/>
                        </a:rPr>
                        <a:t>479</a:t>
                      </a:r>
                      <a:endParaRPr lang="en-US" sz="1800" b="0" i="0" u="none" strike="noStrike" dirty="0">
                        <a:solidFill>
                          <a:srgbClr val="00000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ctr" fontAlgn="ctr">
                        <a:lnSpc>
                          <a:spcPct val="100000"/>
                        </a:lnSpc>
                        <a:spcBef>
                          <a:spcPts val="600"/>
                        </a:spcBef>
                        <a:buNone/>
                      </a:pPr>
                      <a:r>
                        <a:rPr lang="en-US" sz="1800" u="none" strike="noStrike" dirty="0">
                          <a:solidFill>
                            <a:srgbClr val="0070C0"/>
                          </a:solidFill>
                          <a:effectLst/>
                          <a:cs typeface="Kalimati" panose="00000400000000000000" pitchFamily="2"/>
                        </a:rPr>
                        <a:t>4791</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noFill/>
                  </a:tcPr>
                </a:tc>
                <a:tc>
                  <a:txBody>
                    <a:bodyPr/>
                    <a:lstStyle/>
                    <a:p>
                      <a:pPr marL="91440" algn="l" fontAlgn="ctr">
                        <a:lnSpc>
                          <a:spcPct val="100000"/>
                        </a:lnSpc>
                        <a:spcBef>
                          <a:spcPts val="600"/>
                        </a:spcBef>
                        <a:buNone/>
                      </a:pPr>
                      <a:r>
                        <a:rPr lang="ne-NP" sz="1800" u="none" strike="noStrike" dirty="0">
                          <a:effectLst/>
                          <a:cs typeface="Kalimati" panose="00000400000000000000" pitchFamily="2"/>
                        </a:rPr>
                        <a:t>हुलाक, मेल अर्डर वा इन्टरनेट (अनलाइन) , इमेल मार्फतबाट गरिने वस्तुको खुद्रा बिक्री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6903218"/>
                  </a:ext>
                </a:extLst>
              </a:tr>
              <a:tr h="491981">
                <a:tc>
                  <a:txBody>
                    <a:bodyPr/>
                    <a:lstStyle/>
                    <a:p>
                      <a:pPr marL="91440" algn="ctr" fontAlgn="ctr">
                        <a:lnSpc>
                          <a:spcPct val="100000"/>
                        </a:lnSpc>
                        <a:spcBef>
                          <a:spcPts val="600"/>
                        </a:spcBef>
                        <a:buNone/>
                      </a:pPr>
                      <a:r>
                        <a:rPr lang="en-US" sz="1800" u="none" strike="noStrike">
                          <a:effectLst/>
                          <a:cs typeface="Kalimati" panose="00000400000000000000" pitchFamily="2"/>
                        </a:rPr>
                        <a:t>47</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noFill/>
                  </a:tcPr>
                </a:tc>
                <a:tc>
                  <a:txBody>
                    <a:bodyPr/>
                    <a:lstStyle/>
                    <a:p>
                      <a:pPr marL="91440" algn="ctr" fontAlgn="ctr">
                        <a:lnSpc>
                          <a:spcPct val="100000"/>
                        </a:lnSpc>
                        <a:spcBef>
                          <a:spcPts val="600"/>
                        </a:spcBef>
                        <a:buNone/>
                      </a:pPr>
                      <a:r>
                        <a:rPr lang="en-US" sz="1800" u="none" strike="noStrike">
                          <a:effectLst/>
                          <a:cs typeface="Kalimati" panose="00000400000000000000" pitchFamily="2"/>
                        </a:rPr>
                        <a:t>479</a:t>
                      </a:r>
                      <a:endParaRPr lang="en-US" sz="1800" b="0" i="0" u="none" strike="noStrike">
                        <a:solidFill>
                          <a:srgbClr val="00000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ctr" fontAlgn="ctr">
                        <a:lnSpc>
                          <a:spcPct val="100000"/>
                        </a:lnSpc>
                        <a:spcBef>
                          <a:spcPts val="600"/>
                        </a:spcBef>
                        <a:buNone/>
                      </a:pPr>
                      <a:r>
                        <a:rPr lang="en-US" sz="1800" u="none" strike="noStrike" dirty="0">
                          <a:solidFill>
                            <a:srgbClr val="0070C0"/>
                          </a:solidFill>
                          <a:effectLst/>
                          <a:cs typeface="Kalimati" panose="00000400000000000000" pitchFamily="2"/>
                        </a:rPr>
                        <a:t>4799</a:t>
                      </a:r>
                      <a:endParaRPr lang="en-US" sz="1800" b="0" i="0" u="none" strike="noStrike" dirty="0">
                        <a:solidFill>
                          <a:srgbClr val="0070C0"/>
                        </a:solidFill>
                        <a:effectLst/>
                        <a:latin typeface="Times New Roman" panose="02020603050405020304" pitchFamily="18" charset="0"/>
                        <a:cs typeface="Kalimati" panose="00000400000000000000" pitchFamily="2"/>
                      </a:endParaRPr>
                    </a:p>
                  </a:txBody>
                  <a:tcPr marL="6350" marR="6350" marT="6350" marB="0" anchor="ctr">
                    <a:lnB w="12700" cap="flat" cmpd="sng" algn="ctr">
                      <a:solidFill>
                        <a:schemeClr val="tx1"/>
                      </a:solidFill>
                      <a:prstDash val="solid"/>
                      <a:round/>
                      <a:headEnd type="none" w="med" len="med"/>
                      <a:tailEnd type="none" w="med" len="med"/>
                    </a:lnB>
                    <a:noFill/>
                  </a:tcPr>
                </a:tc>
                <a:tc>
                  <a:txBody>
                    <a:bodyPr/>
                    <a:lstStyle/>
                    <a:p>
                      <a:pPr marL="91440" algn="l" fontAlgn="ctr">
                        <a:lnSpc>
                          <a:spcPct val="100000"/>
                        </a:lnSpc>
                        <a:spcBef>
                          <a:spcPts val="600"/>
                        </a:spcBef>
                        <a:buNone/>
                      </a:pPr>
                      <a:r>
                        <a:rPr lang="ne-NP" sz="1800" u="none" strike="noStrike" dirty="0">
                          <a:effectLst/>
                          <a:cs typeface="Kalimati" panose="00000400000000000000" pitchFamily="2"/>
                        </a:rPr>
                        <a:t>पसल, स्टल (सानो पसल) वा फुटपाथे बजारबाहेक अन्य खुद्रा बिक्री </a:t>
                      </a:r>
                      <a:endParaRPr lang="ne-NP" sz="1800" b="0" i="0" u="none" strike="noStrike" dirty="0">
                        <a:solidFill>
                          <a:srgbClr val="000000"/>
                        </a:solidFill>
                        <a:effectLst/>
                        <a:latin typeface="Kalimati" panose="00000400000000000000" pitchFamily="2"/>
                        <a:cs typeface="Kalimati" panose="00000400000000000000" pitchFamily="2"/>
                      </a:endParaRPr>
                    </a:p>
                  </a:txBody>
                  <a:tcPr marL="6350" marR="6350" marT="635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9378687"/>
                  </a:ext>
                </a:extLst>
              </a:tr>
            </a:tbl>
          </a:graphicData>
        </a:graphic>
      </p:graphicFrame>
    </p:spTree>
    <p:extLst>
      <p:ext uri="{BB962C8B-B14F-4D97-AF65-F5344CB8AC3E}">
        <p14:creationId xmlns:p14="http://schemas.microsoft.com/office/powerpoint/2010/main" val="40985778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4D2A7-A9E5-8CF9-3B84-072F3027FF22}"/>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1A3EBE84-3F57-F200-B2EC-BB2584425E4E}"/>
              </a:ext>
            </a:extLst>
          </p:cNvPr>
          <p:cNvSpPr>
            <a:spLocks noGrp="1"/>
          </p:cNvSpPr>
          <p:nvPr>
            <p:ph type="ftr" sz="quarter" idx="11"/>
          </p:nvPr>
        </p:nvSpPr>
        <p:spPr/>
        <p:txBody>
          <a:bodyPr/>
          <a:lstStyle/>
          <a:p>
            <a:r>
              <a:rPr lang="ne-NP"/>
              <a:t>“अर्थतन्त्र मापनको लागि आर्थिक गणना”</a:t>
            </a:r>
            <a:endParaRPr lang="en-US" dirty="0"/>
          </a:p>
        </p:txBody>
      </p:sp>
      <p:sp>
        <p:nvSpPr>
          <p:cNvPr id="3" name="Slide Number Placeholder 2">
            <a:extLst>
              <a:ext uri="{FF2B5EF4-FFF2-40B4-BE49-F238E27FC236}">
                <a16:creationId xmlns:a16="http://schemas.microsoft.com/office/drawing/2014/main" id="{43DEB433-3C5F-2A99-C8BA-CD1F9BF0F11B}"/>
              </a:ext>
            </a:extLst>
          </p:cNvPr>
          <p:cNvSpPr>
            <a:spLocks noGrp="1"/>
          </p:cNvSpPr>
          <p:nvPr>
            <p:ph type="sldNum" sz="quarter" idx="12"/>
          </p:nvPr>
        </p:nvSpPr>
        <p:spPr/>
        <p:txBody>
          <a:bodyPr/>
          <a:lstStyle/>
          <a:p>
            <a:fld id="{3981A1E7-FBCC-4BE9-B724-D2D87968AACE}" type="slidenum">
              <a:rPr lang="en-US" smtClean="0"/>
              <a:t>42</a:t>
            </a:fld>
            <a:endParaRPr lang="en-US"/>
          </a:p>
        </p:txBody>
      </p:sp>
      <p:pic>
        <p:nvPicPr>
          <p:cNvPr id="6" name="Picture 5">
            <a:extLst>
              <a:ext uri="{FF2B5EF4-FFF2-40B4-BE49-F238E27FC236}">
                <a16:creationId xmlns:a16="http://schemas.microsoft.com/office/drawing/2014/main" id="{BF5DB726-FE26-14DB-2E5F-3FF55245F693}"/>
              </a:ext>
            </a:extLst>
          </p:cNvPr>
          <p:cNvPicPr>
            <a:picLocks noChangeAspect="1"/>
          </p:cNvPicPr>
          <p:nvPr/>
        </p:nvPicPr>
        <p:blipFill>
          <a:blip r:embed="rId2"/>
          <a:stretch>
            <a:fillRect/>
          </a:stretch>
        </p:blipFill>
        <p:spPr>
          <a:xfrm>
            <a:off x="2638968" y="1099616"/>
            <a:ext cx="8605358" cy="4310322"/>
          </a:xfrm>
          <a:prstGeom prst="rect">
            <a:avLst/>
          </a:prstGeom>
        </p:spPr>
      </p:pic>
      <p:sp>
        <p:nvSpPr>
          <p:cNvPr id="7" name="Content Placeholder 4">
            <a:extLst>
              <a:ext uri="{FF2B5EF4-FFF2-40B4-BE49-F238E27FC236}">
                <a16:creationId xmlns:a16="http://schemas.microsoft.com/office/drawing/2014/main" id="{735FC50D-E44E-6B27-BD76-A448103C91B7}"/>
              </a:ext>
            </a:extLst>
          </p:cNvPr>
          <p:cNvSpPr txBox="1">
            <a:spLocks/>
          </p:cNvSpPr>
          <p:nvPr/>
        </p:nvSpPr>
        <p:spPr>
          <a:xfrm>
            <a:off x="101508" y="1473258"/>
            <a:ext cx="1875882" cy="1635702"/>
          </a:xfrm>
          <a:prstGeom prst="rect">
            <a:avLst/>
          </a:prstGeom>
          <a:solidFill>
            <a:schemeClr val="accent4">
              <a:lumMod val="20000"/>
              <a:lumOff val="80000"/>
            </a:schemeClr>
          </a:solidFill>
        </p:spPr>
        <p:txBody>
          <a:bodyPr vert="horz" lIns="91440" tIns="45720" rIns="91440" bIns="45720" rtlCol="0">
            <a:noAutofit/>
          </a:bodyPr>
          <a:lstStyle>
            <a:lvl1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2pPr>
            <a:lvl3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3pPr>
            <a:lvl4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4pPr>
            <a:lvl5pPr marL="0" indent="-228600" algn="l" defTabSz="914400" rtl="0" eaLnBrk="1" latinLnBrk="0" hangingPunct="1">
              <a:lnSpc>
                <a:spcPct val="100000"/>
              </a:lnSpc>
              <a:spcBef>
                <a:spcPts val="600"/>
              </a:spcBef>
              <a:buFont typeface="Arial" panose="020B0604020202020204" pitchFamily="34" charset="0"/>
              <a:buChar char="•"/>
              <a:defRPr sz="2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nSpc>
                <a:spcPct val="150000"/>
              </a:lnSpc>
              <a:buFont typeface="Arial" panose="020B0604020202020204" pitchFamily="34" charset="0"/>
              <a:buNone/>
            </a:pPr>
            <a:r>
              <a:rPr lang="ne-NP" sz="2000" b="1" dirty="0">
                <a:solidFill>
                  <a:srgbClr val="002060"/>
                </a:solidFill>
              </a:rPr>
              <a:t>4 डिजट कोडको विस्तृत विवरणको उदाहरण  </a:t>
            </a:r>
            <a:endParaRPr lang="en-US" sz="2000" b="1" dirty="0">
              <a:solidFill>
                <a:srgbClr val="002060"/>
              </a:solidFill>
            </a:endParaRPr>
          </a:p>
        </p:txBody>
      </p:sp>
      <p:sp>
        <p:nvSpPr>
          <p:cNvPr id="5" name="Title 3">
            <a:extLst>
              <a:ext uri="{FF2B5EF4-FFF2-40B4-BE49-F238E27FC236}">
                <a16:creationId xmlns:a16="http://schemas.microsoft.com/office/drawing/2014/main" id="{F77E7E2A-9DE4-3C44-A88F-E14B9305823D}"/>
              </a:ext>
            </a:extLst>
          </p:cNvPr>
          <p:cNvSpPr>
            <a:spLocks noGrp="1"/>
          </p:cNvSpPr>
          <p:nvPr>
            <p:ph type="title"/>
          </p:nvPr>
        </p:nvSpPr>
        <p:spPr>
          <a:xfrm>
            <a:off x="1256145" y="136525"/>
            <a:ext cx="9679710" cy="857885"/>
          </a:xfrm>
        </p:spPr>
        <p:txBody>
          <a:bodyPr>
            <a:noAutofit/>
          </a:bodyPr>
          <a:lstStyle/>
          <a:p>
            <a:pPr algn="ctr">
              <a:lnSpc>
                <a:spcPct val="100000"/>
              </a:lnSpc>
            </a:pPr>
            <a:r>
              <a:rPr lang="ne-NP" b="1" dirty="0">
                <a:solidFill>
                  <a:schemeClr val="accent1"/>
                </a:solidFill>
              </a:rPr>
              <a:t>मुख्य प्रश्नावलीको खण्ड </a:t>
            </a:r>
            <a:r>
              <a:rPr lang="en-US" b="1" dirty="0">
                <a:solidFill>
                  <a:schemeClr val="accent1"/>
                </a:solidFill>
              </a:rPr>
              <a:t>2 </a:t>
            </a:r>
            <a:r>
              <a:rPr lang="en-US" sz="2400" b="1" dirty="0">
                <a:solidFill>
                  <a:schemeClr val="accent1"/>
                </a:solidFill>
              </a:rPr>
              <a:t/>
            </a:r>
            <a:br>
              <a:rPr lang="en-US" sz="2400" b="1" dirty="0">
                <a:solidFill>
                  <a:schemeClr val="accent1"/>
                </a:solidFill>
              </a:rPr>
            </a:br>
            <a:r>
              <a:rPr lang="ne-NP" sz="2000" b="1" dirty="0"/>
              <a:t>खण्ड </a:t>
            </a:r>
            <a:r>
              <a:rPr lang="en-US" sz="2000" b="1" dirty="0"/>
              <a:t>G</a:t>
            </a:r>
            <a:r>
              <a:rPr lang="ne-NP" sz="2000" b="1" dirty="0"/>
              <a:t>:</a:t>
            </a:r>
            <a:r>
              <a:rPr lang="en-US" sz="2000" b="1" dirty="0"/>
              <a:t> </a:t>
            </a:r>
            <a:r>
              <a:rPr lang="ne-NP" sz="2000" b="1" dirty="0"/>
              <a:t>थोक एवं खुद्रा व्यापार, मोटरगाडी तथा मोटरसाइकल बिक्री तथा  मर्मतसम्भार</a:t>
            </a:r>
            <a:endParaRPr lang="en-US" sz="2400" dirty="0"/>
          </a:p>
        </p:txBody>
      </p:sp>
      <p:sp>
        <p:nvSpPr>
          <p:cNvPr id="4" name="TextBox 3">
            <a:extLst>
              <a:ext uri="{FF2B5EF4-FFF2-40B4-BE49-F238E27FC236}">
                <a16:creationId xmlns:a16="http://schemas.microsoft.com/office/drawing/2014/main" id="{AE49DACA-5CF5-23CB-58C6-163E2A0225EE}"/>
              </a:ext>
            </a:extLst>
          </p:cNvPr>
          <p:cNvSpPr txBox="1"/>
          <p:nvPr/>
        </p:nvSpPr>
        <p:spPr>
          <a:xfrm>
            <a:off x="2160270" y="5675116"/>
            <a:ext cx="8605358" cy="473206"/>
          </a:xfrm>
          <a:prstGeom prst="rect">
            <a:avLst/>
          </a:prstGeom>
          <a:solidFill>
            <a:schemeClr val="accent2">
              <a:lumMod val="20000"/>
              <a:lumOff val="80000"/>
            </a:schemeClr>
          </a:solidFill>
        </p:spPr>
        <p:txBody>
          <a:bodyPr wrap="square">
            <a:spAutoFit/>
          </a:bodyPr>
          <a:lstStyle/>
          <a:p>
            <a:pPr marL="114300" lvl="2" algn="ctr">
              <a:lnSpc>
                <a:spcPct val="150000"/>
              </a:lnSpc>
              <a:buNone/>
            </a:pPr>
            <a:r>
              <a:rPr lang="ne-NP" b="1" i="1" dirty="0">
                <a:solidFill>
                  <a:srgbClr val="0070C0"/>
                </a:solidFill>
                <a:cs typeface="Kalimati" panose="00000400000000000000" pitchFamily="2"/>
              </a:rPr>
              <a:t>विस्तृत विवरणको लागि NSIC सक्षिप्त पुस्तिकाको पेज  ५८ देखि </a:t>
            </a:r>
            <a:r>
              <a:rPr lang="en-US" b="1" i="1" dirty="0">
                <a:solidFill>
                  <a:srgbClr val="0070C0"/>
                </a:solidFill>
                <a:cs typeface="Kalimati" panose="00000400000000000000" pitchFamily="2"/>
              </a:rPr>
              <a:t> </a:t>
            </a:r>
            <a:r>
              <a:rPr lang="ne-NP" b="1" i="1" dirty="0">
                <a:solidFill>
                  <a:srgbClr val="0070C0"/>
                </a:solidFill>
                <a:cs typeface="Kalimati" panose="00000400000000000000" pitchFamily="2"/>
              </a:rPr>
              <a:t>७१  अध्ययन गर्नुहोस्| </a:t>
            </a:r>
            <a:endParaRPr lang="en-US" b="1" i="1" dirty="0">
              <a:solidFill>
                <a:srgbClr val="0070C0"/>
              </a:solidFill>
              <a:cs typeface="Kalimati" panose="00000400000000000000" pitchFamily="2"/>
            </a:endParaRPr>
          </a:p>
        </p:txBody>
      </p:sp>
    </p:spTree>
    <p:extLst>
      <p:ext uri="{BB962C8B-B14F-4D97-AF65-F5344CB8AC3E}">
        <p14:creationId xmlns:p14="http://schemas.microsoft.com/office/powerpoint/2010/main" val="28034177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CFD9F-6799-1F9C-CD5F-8440A79E3C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C591F3-E846-2C4D-286F-9946A03B334E}"/>
              </a:ext>
            </a:extLst>
          </p:cNvPr>
          <p:cNvSpPr>
            <a:spLocks noGrp="1"/>
          </p:cNvSpPr>
          <p:nvPr>
            <p:ph type="title"/>
          </p:nvPr>
        </p:nvSpPr>
        <p:spPr>
          <a:xfrm>
            <a:off x="101600" y="202565"/>
            <a:ext cx="12090399" cy="996315"/>
          </a:xfrm>
        </p:spPr>
        <p:txBody>
          <a:bodyPr>
            <a:normAutofit/>
          </a:bodyPr>
          <a:lstStyle/>
          <a:p>
            <a:pPr algn="ctr"/>
            <a:r>
              <a:rPr lang="ne-NP" sz="4000" dirty="0"/>
              <a:t>कक्षा अभ्यासः खण्ड 2</a:t>
            </a:r>
            <a:endParaRPr lang="en-US" sz="4000" dirty="0"/>
          </a:p>
        </p:txBody>
      </p:sp>
      <p:sp>
        <p:nvSpPr>
          <p:cNvPr id="4" name="Footer Placeholder 3">
            <a:extLst>
              <a:ext uri="{FF2B5EF4-FFF2-40B4-BE49-F238E27FC236}">
                <a16:creationId xmlns:a16="http://schemas.microsoft.com/office/drawing/2014/main" id="{5128C469-D704-CE6D-2EA9-E65939B5919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23C3DEF7-58A6-D576-DDE0-544D143DC662}"/>
              </a:ext>
            </a:extLst>
          </p:cNvPr>
          <p:cNvSpPr txBox="1">
            <a:spLocks/>
          </p:cNvSpPr>
          <p:nvPr/>
        </p:nvSpPr>
        <p:spPr>
          <a:xfrm>
            <a:off x="193040" y="1978025"/>
            <a:ext cx="1189736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B67D3D85-43C9-4DCD-B918-4FBCEAC54344}"/>
              </a:ext>
            </a:extLst>
          </p:cNvPr>
          <p:cNvSpPr txBox="1">
            <a:spLocks/>
          </p:cNvSpPr>
          <p:nvPr/>
        </p:nvSpPr>
        <p:spPr>
          <a:xfrm>
            <a:off x="342900" y="1088571"/>
            <a:ext cx="11747500" cy="41463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gn="just">
              <a:lnSpc>
                <a:spcPct val="160000"/>
              </a:lnSpc>
              <a:buFont typeface="+mj-lt"/>
              <a:buAutoNum type="arabicPeriod"/>
            </a:pPr>
            <a:r>
              <a:rPr lang="ne-NP" sz="2400" dirty="0"/>
              <a:t>खण्ड </a:t>
            </a:r>
            <a:r>
              <a:rPr lang="en-US" sz="2400" dirty="0"/>
              <a:t>A</a:t>
            </a:r>
            <a:r>
              <a:rPr lang="ne-NP" sz="2400" dirty="0"/>
              <a:t> देखि </a:t>
            </a:r>
            <a:r>
              <a:rPr lang="en-US" sz="2400" dirty="0"/>
              <a:t>G</a:t>
            </a:r>
            <a:r>
              <a:rPr lang="ne-NP" sz="2400" dirty="0"/>
              <a:t> सम्मका आर्थिक क्रियाकलापहरू समेटी उपयुक्त कोड लेख्ने कक्षागत अभ्यास, </a:t>
            </a:r>
          </a:p>
          <a:p>
            <a:pPr marL="514350" indent="-514350" algn="just">
              <a:lnSpc>
                <a:spcPct val="160000"/>
              </a:lnSpc>
              <a:buFont typeface="+mj-lt"/>
              <a:buAutoNum type="arabicPeriod"/>
            </a:pPr>
            <a:r>
              <a:rPr lang="ne-NP" sz="2400" dirty="0"/>
              <a:t>उपयुक्त सन्दर्भ सामग्रीहरू प्रयोग गरी NSIC कोड लेख्ने अभ्यास गर्नुहोस्।</a:t>
            </a:r>
          </a:p>
          <a:p>
            <a:pPr marL="0" indent="0" algn="just">
              <a:lnSpc>
                <a:spcPct val="160000"/>
              </a:lnSpc>
              <a:buNone/>
            </a:pPr>
            <a:r>
              <a:rPr lang="ne-NP" sz="2400" i="1" dirty="0"/>
              <a:t>प्रशिक्षार्थीहरुलाई आर्थिक क्रियाकलापहरुको सुची भएको sheet दिइनेछ र  प्रशिक्षार्थीहरुले सम्बन्धित क्रियाकलापको उपयुक्त NSIC कोड दिनुपर्दछ |</a:t>
            </a:r>
          </a:p>
          <a:p>
            <a:pPr marL="0" indent="0" algn="just">
              <a:lnSpc>
                <a:spcPct val="160000"/>
              </a:lnSpc>
              <a:buNone/>
            </a:pPr>
            <a:endParaRPr lang="en-US" sz="2400" b="1" dirty="0"/>
          </a:p>
        </p:txBody>
      </p:sp>
      <p:sp>
        <p:nvSpPr>
          <p:cNvPr id="11" name="Slide Number Placeholder 4">
            <a:extLst>
              <a:ext uri="{FF2B5EF4-FFF2-40B4-BE49-F238E27FC236}">
                <a16:creationId xmlns:a16="http://schemas.microsoft.com/office/drawing/2014/main" id="{AD994036-EF9A-1649-969C-F8481DC9E5ED}"/>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43</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7417711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AB67E-6935-BBCA-8485-7E9C9ADBC9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7F0813-CED3-3ACB-0659-453D9CD36399}"/>
              </a:ext>
            </a:extLst>
          </p:cNvPr>
          <p:cNvSpPr>
            <a:spLocks noGrp="1"/>
          </p:cNvSpPr>
          <p:nvPr>
            <p:ph type="title"/>
          </p:nvPr>
        </p:nvSpPr>
        <p:spPr>
          <a:xfrm>
            <a:off x="1339273" y="365125"/>
            <a:ext cx="9679710" cy="572135"/>
          </a:xfrm>
        </p:spPr>
        <p:txBody>
          <a:bodyPr>
            <a:normAutofit fontScale="90000"/>
          </a:bodyPr>
          <a:lstStyle/>
          <a:p>
            <a:pPr algn="ctr"/>
            <a:r>
              <a:rPr lang="ne-NP" sz="4000" dirty="0"/>
              <a:t>सत्र पुनरावलोकन</a:t>
            </a:r>
            <a:endParaRPr lang="en-US" sz="4000" dirty="0"/>
          </a:p>
        </p:txBody>
      </p:sp>
      <p:sp>
        <p:nvSpPr>
          <p:cNvPr id="12" name="Content Placeholder 11">
            <a:extLst>
              <a:ext uri="{FF2B5EF4-FFF2-40B4-BE49-F238E27FC236}">
                <a16:creationId xmlns:a16="http://schemas.microsoft.com/office/drawing/2014/main" id="{AA59C398-73AE-B4FA-FB21-D716DC2E5828}"/>
              </a:ext>
            </a:extLst>
          </p:cNvPr>
          <p:cNvSpPr>
            <a:spLocks noGrp="1"/>
          </p:cNvSpPr>
          <p:nvPr>
            <p:ph idx="1"/>
          </p:nvPr>
        </p:nvSpPr>
        <p:spPr>
          <a:xfrm>
            <a:off x="0" y="994410"/>
            <a:ext cx="12058650" cy="5304789"/>
          </a:xfrm>
        </p:spPr>
        <p:txBody>
          <a:bodyPr>
            <a:normAutofit fontScale="92500" lnSpcReduction="20000"/>
          </a:bodyPr>
          <a:lstStyle/>
          <a:p>
            <a:pPr marL="457200" indent="-457200">
              <a:lnSpc>
                <a:spcPct val="150000"/>
              </a:lnSpc>
              <a:buFont typeface="Wingdings" panose="05000000000000000000" pitchFamily="2" charset="2"/>
              <a:buChar char="Ø"/>
            </a:pPr>
            <a:r>
              <a:rPr lang="ne-NP" dirty="0"/>
              <a:t>प्रतिष्ठानको प्रमुख आर्थिक क्रियाकलापलाई NSIC वर्गीकरण अनुसार एक डिजिट अक्षर र 4 डिजिट कोड </a:t>
            </a:r>
            <a:r>
              <a:rPr lang="ne-NP" dirty="0" smtClean="0"/>
              <a:t>लेख्नुपर्छ</a:t>
            </a:r>
            <a:r>
              <a:rPr lang="ne-NP" dirty="0"/>
              <a:t>।</a:t>
            </a:r>
          </a:p>
          <a:p>
            <a:pPr marL="457200" indent="-457200">
              <a:lnSpc>
                <a:spcPct val="150000"/>
              </a:lnSpc>
              <a:buFont typeface="Wingdings" panose="05000000000000000000" pitchFamily="2" charset="2"/>
              <a:buChar char="Ø"/>
            </a:pPr>
            <a:r>
              <a:rPr lang="ne-NP" dirty="0"/>
              <a:t>सम्पूर्ण आर्थिक क्रियाकलापलाई यसको प्रकृति अनुसार 3 प्रकारः प्राथमिक, दित्तिय र तृतीय क्षेत्रहरुमा विभाजन गरिएको।  </a:t>
            </a:r>
          </a:p>
          <a:p>
            <a:pPr marL="457200" indent="-457200">
              <a:lnSpc>
                <a:spcPct val="150000"/>
              </a:lnSpc>
              <a:buFont typeface="Wingdings" panose="05000000000000000000" pitchFamily="2" charset="2"/>
              <a:buChar char="Ø"/>
            </a:pPr>
            <a:r>
              <a:rPr lang="ne-NP" dirty="0"/>
              <a:t>आर्थिक क्रियाकलापलाई बर्गीकरणको तह चरणवद्ध पहिचान गर्दै वास्तविक 4 डिजिट कोड पहिचान एकिन गरि कोड </a:t>
            </a:r>
            <a:r>
              <a:rPr lang="ne-NP" dirty="0" smtClean="0"/>
              <a:t>गर्नुपर्दछ</a:t>
            </a:r>
            <a:r>
              <a:rPr lang="ne-NP" dirty="0"/>
              <a:t>।</a:t>
            </a:r>
          </a:p>
          <a:p>
            <a:pPr marL="457200" indent="-457200">
              <a:lnSpc>
                <a:spcPct val="150000"/>
              </a:lnSpc>
              <a:buFont typeface="Wingdings" panose="05000000000000000000" pitchFamily="2" charset="2"/>
              <a:buChar char="Ø"/>
            </a:pPr>
            <a:r>
              <a:rPr lang="ne-NP" dirty="0"/>
              <a:t>खण्डहरु </a:t>
            </a:r>
            <a:r>
              <a:rPr lang="en-US" dirty="0"/>
              <a:t>A,B,C,D,E, F, G </a:t>
            </a:r>
            <a:r>
              <a:rPr lang="ne-NP" dirty="0"/>
              <a:t>का </a:t>
            </a:r>
            <a:r>
              <a:rPr lang="en-US" dirty="0"/>
              <a:t> </a:t>
            </a:r>
            <a:r>
              <a:rPr lang="ne-NP" dirty="0"/>
              <a:t>क्रियाकलाप अन्तर्गतका बर्गहरुको नाम र सोपान अनुसार विस्तृत क्रियाकलापहरु बारम्बार हेक्का राखी </a:t>
            </a:r>
            <a:r>
              <a:rPr lang="ne-NP" dirty="0" smtClean="0"/>
              <a:t>राख्नुपर्दछ</a:t>
            </a:r>
            <a:r>
              <a:rPr lang="ne-NP" dirty="0"/>
              <a:t>।</a:t>
            </a:r>
          </a:p>
          <a:p>
            <a:pPr marL="457200" indent="-457200">
              <a:lnSpc>
                <a:spcPct val="150000"/>
              </a:lnSpc>
              <a:buFont typeface="Wingdings" panose="05000000000000000000" pitchFamily="2" charset="2"/>
              <a:buChar char="Ø"/>
            </a:pPr>
            <a:r>
              <a:rPr lang="ne-NP" dirty="0"/>
              <a:t>खण्ड A देखि खण्ड G  सम्मका आर्थिक क्रियाकलापको कोडको अभ्यास। </a:t>
            </a:r>
          </a:p>
          <a:p>
            <a:pPr marL="457200" indent="-457200">
              <a:lnSpc>
                <a:spcPct val="150000"/>
              </a:lnSpc>
              <a:buFont typeface="Wingdings" panose="05000000000000000000" pitchFamily="2" charset="2"/>
              <a:buChar char="Ø"/>
            </a:pPr>
            <a:endParaRPr lang="ne-NP" dirty="0"/>
          </a:p>
          <a:p>
            <a:pPr marL="457200" indent="-457200">
              <a:lnSpc>
                <a:spcPct val="150000"/>
              </a:lnSpc>
              <a:buFont typeface="Wingdings" panose="05000000000000000000" pitchFamily="2" charset="2"/>
              <a:buChar char="Ø"/>
            </a:pPr>
            <a:endParaRPr lang="en-US" dirty="0"/>
          </a:p>
        </p:txBody>
      </p:sp>
      <p:sp>
        <p:nvSpPr>
          <p:cNvPr id="4" name="Footer Placeholder 3">
            <a:extLst>
              <a:ext uri="{FF2B5EF4-FFF2-40B4-BE49-F238E27FC236}">
                <a16:creationId xmlns:a16="http://schemas.microsoft.com/office/drawing/2014/main" id="{590540DB-5026-AE63-3CB8-5BBF5A2919F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53948DFB-E42D-3C78-8360-702A3B3DB694}"/>
              </a:ext>
            </a:extLst>
          </p:cNvPr>
          <p:cNvSpPr>
            <a:spLocks noGrp="1"/>
          </p:cNvSpPr>
          <p:nvPr>
            <p:ph type="sldNum" sz="quarter" idx="12"/>
          </p:nvPr>
        </p:nvSpPr>
        <p:spPr/>
        <p:txBody>
          <a:bodyPr/>
          <a:lstStyle/>
          <a:p>
            <a:pPr algn="ctr"/>
            <a:fld id="{3981A1E7-FBCC-4BE9-B724-D2D87968AACE}" type="slidenum">
              <a:rPr lang="en-US" sz="1800" b="1" smtClean="0">
                <a:latin typeface="Fontasy Himali" panose="04020500000000000000" pitchFamily="82" charset="0"/>
              </a:rPr>
              <a:pPr algn="ctr"/>
              <a:t>44</a:t>
            </a:fld>
            <a:endParaRPr lang="en-US" sz="1800" b="1" dirty="0">
              <a:latin typeface="Fontasy Himali" panose="04020500000000000000" pitchFamily="82" charset="0"/>
            </a:endParaRPr>
          </a:p>
        </p:txBody>
      </p:sp>
      <p:sp>
        <p:nvSpPr>
          <p:cNvPr id="8" name="Content Placeholder 2">
            <a:extLst>
              <a:ext uri="{FF2B5EF4-FFF2-40B4-BE49-F238E27FC236}">
                <a16:creationId xmlns:a16="http://schemas.microsoft.com/office/drawing/2014/main" id="{DF4BDD55-9E33-FF58-C279-F5822FEAFD93}"/>
              </a:ext>
            </a:extLst>
          </p:cNvPr>
          <p:cNvSpPr txBox="1">
            <a:spLocks/>
          </p:cNvSpPr>
          <p:nvPr/>
        </p:nvSpPr>
        <p:spPr>
          <a:xfrm>
            <a:off x="982980" y="1291590"/>
            <a:ext cx="10534106" cy="48806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gn="just">
              <a:lnSpc>
                <a:spcPct val="150000"/>
              </a:lnSpc>
            </a:pPr>
            <a:endParaRPr lang="en-US" sz="3600" dirty="0"/>
          </a:p>
        </p:txBody>
      </p:sp>
    </p:spTree>
    <p:extLst>
      <p:ext uri="{BB962C8B-B14F-4D97-AF65-F5344CB8AC3E}">
        <p14:creationId xmlns:p14="http://schemas.microsoft.com/office/powerpoint/2010/main" val="40490747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0A983-CB20-5925-DCB3-A8DD61FB7E34}"/>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A2BE918-4F26-421F-8F23-7A33340C49D1}"/>
              </a:ext>
            </a:extLst>
          </p:cNvPr>
          <p:cNvSpPr>
            <a:spLocks noGrp="1"/>
          </p:cNvSpPr>
          <p:nvPr>
            <p:ph idx="1"/>
          </p:nvPr>
        </p:nvSpPr>
        <p:spPr>
          <a:xfrm>
            <a:off x="817788" y="1570491"/>
            <a:ext cx="10402743" cy="4503738"/>
          </a:xfrm>
        </p:spPr>
        <p:txBody>
          <a:bodyPr/>
          <a:lstStyle/>
          <a:p>
            <a:endParaRPr lang="ne-NP" sz="4000" b="1" dirty="0"/>
          </a:p>
          <a:p>
            <a:pPr marL="0" indent="0">
              <a:buNone/>
            </a:pPr>
            <a:endParaRPr lang="en-US" dirty="0"/>
          </a:p>
        </p:txBody>
      </p:sp>
      <p:sp>
        <p:nvSpPr>
          <p:cNvPr id="4" name="Footer Placeholder 3">
            <a:extLst>
              <a:ext uri="{FF2B5EF4-FFF2-40B4-BE49-F238E27FC236}">
                <a16:creationId xmlns:a16="http://schemas.microsoft.com/office/drawing/2014/main" id="{0D707CBA-5EA2-0112-AE4F-22A031F868C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D08E446A-E6F7-6946-C425-BE953F186AFD}"/>
              </a:ext>
            </a:extLst>
          </p:cNvPr>
          <p:cNvSpPr txBox="1">
            <a:spLocks/>
          </p:cNvSpPr>
          <p:nvPr/>
        </p:nvSpPr>
        <p:spPr>
          <a:xfrm>
            <a:off x="193040" y="1978025"/>
            <a:ext cx="1189736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3BD94D58-5510-FFBE-D1A6-9444FD537F04}"/>
              </a:ext>
            </a:extLst>
          </p:cNvPr>
          <p:cNvSpPr txBox="1">
            <a:spLocks/>
          </p:cNvSpPr>
          <p:nvPr/>
        </p:nvSpPr>
        <p:spPr>
          <a:xfrm>
            <a:off x="101600" y="4887686"/>
            <a:ext cx="11988800" cy="15022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buNone/>
            </a:pPr>
            <a:r>
              <a:rPr lang="ne-NP" sz="3600" b="1" dirty="0"/>
              <a:t>गुणस्तरीय गणनाको शुभकामना सहित</a:t>
            </a:r>
          </a:p>
          <a:p>
            <a:pPr marL="0" indent="0" algn="ctr">
              <a:lnSpc>
                <a:spcPct val="110000"/>
              </a:lnSpc>
              <a:buNone/>
            </a:pPr>
            <a:r>
              <a:rPr lang="ne-NP" sz="4000" b="1" dirty="0"/>
              <a:t>धन्यवाद!</a:t>
            </a:r>
            <a:endParaRPr lang="en-US" sz="3600" dirty="0"/>
          </a:p>
        </p:txBody>
      </p:sp>
      <p:sp>
        <p:nvSpPr>
          <p:cNvPr id="11" name="Slide Number Placeholder 4">
            <a:extLst>
              <a:ext uri="{FF2B5EF4-FFF2-40B4-BE49-F238E27FC236}">
                <a16:creationId xmlns:a16="http://schemas.microsoft.com/office/drawing/2014/main" id="{15F7AF26-8D9C-4380-428D-35D9C66C0827}"/>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45</a:t>
            </a:fld>
            <a:endParaRPr lang="en-US" sz="1800" b="1" dirty="0">
              <a:latin typeface="Fontasy Himali" panose="04020500000000000000" pitchFamily="82" charset="0"/>
            </a:endParaRPr>
          </a:p>
        </p:txBody>
      </p:sp>
      <p:sp>
        <p:nvSpPr>
          <p:cNvPr id="2" name="Content Placeholder 2">
            <a:extLst>
              <a:ext uri="{FF2B5EF4-FFF2-40B4-BE49-F238E27FC236}">
                <a16:creationId xmlns:a16="http://schemas.microsoft.com/office/drawing/2014/main" id="{EDDB7F48-E704-DE42-BBC1-7F62552C82B9}"/>
              </a:ext>
            </a:extLst>
          </p:cNvPr>
          <p:cNvSpPr txBox="1">
            <a:spLocks/>
          </p:cNvSpPr>
          <p:nvPr/>
        </p:nvSpPr>
        <p:spPr>
          <a:xfrm>
            <a:off x="254000" y="-21768"/>
            <a:ext cx="11988800" cy="936167"/>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60000"/>
              </a:lnSpc>
              <a:buNone/>
            </a:pPr>
            <a:r>
              <a:rPr lang="ne-NP" sz="4000" b="1" dirty="0"/>
              <a:t>छलफल</a:t>
            </a:r>
          </a:p>
        </p:txBody>
      </p:sp>
      <p:pic>
        <p:nvPicPr>
          <p:cNvPr id="9" name="Picture 8">
            <a:extLst>
              <a:ext uri="{FF2B5EF4-FFF2-40B4-BE49-F238E27FC236}">
                <a16:creationId xmlns:a16="http://schemas.microsoft.com/office/drawing/2014/main" id="{4A9E70D4-4FC1-79EF-0BD4-3F00ED64FF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7005" y="1041400"/>
            <a:ext cx="5429795" cy="3619863"/>
          </a:xfrm>
          <a:prstGeom prst="rect">
            <a:avLst/>
          </a:prstGeom>
        </p:spPr>
      </p:pic>
    </p:spTree>
    <p:extLst>
      <p:ext uri="{BB962C8B-B14F-4D97-AF65-F5344CB8AC3E}">
        <p14:creationId xmlns:p14="http://schemas.microsoft.com/office/powerpoint/2010/main" val="4188050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D4511-2BD0-D89A-7568-BD93CAD6758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2451493-C918-5BDC-979B-BC35B1D80428}"/>
              </a:ext>
            </a:extLst>
          </p:cNvPr>
          <p:cNvSpPr>
            <a:spLocks noGrp="1"/>
          </p:cNvSpPr>
          <p:nvPr>
            <p:ph idx="1"/>
          </p:nvPr>
        </p:nvSpPr>
        <p:spPr>
          <a:xfrm>
            <a:off x="239485" y="949643"/>
            <a:ext cx="7628055" cy="5771832"/>
          </a:xfrm>
          <a:noFill/>
          <a:ln>
            <a:noFill/>
          </a:ln>
          <a:effectLst/>
        </p:spPr>
        <p:txBody>
          <a:bodyPr numCol="1" spcCol="457200">
            <a:noAutofit/>
          </a:bodyPr>
          <a:lstStyle/>
          <a:p>
            <a:pPr indent="0" algn="just">
              <a:lnSpc>
                <a:spcPct val="150000"/>
              </a:lnSpc>
              <a:buNone/>
            </a:pPr>
            <a:r>
              <a:rPr lang="ne-NP" sz="2400" b="1" dirty="0"/>
              <a:t>आर्थिक क्रियाकलापको प्रकृति अनुसार वर्गीकरण </a:t>
            </a:r>
          </a:p>
          <a:p>
            <a:pPr indent="0" algn="just">
              <a:lnSpc>
                <a:spcPct val="150000"/>
              </a:lnSpc>
              <a:buNone/>
            </a:pPr>
            <a:r>
              <a:rPr lang="ne-NP" sz="2400" b="1" dirty="0"/>
              <a:t>1. प्राथमिक (</a:t>
            </a:r>
            <a:r>
              <a:rPr lang="en-US" sz="2400" b="1" dirty="0"/>
              <a:t>Primary)</a:t>
            </a:r>
            <a:r>
              <a:rPr lang="en-US" sz="2400" dirty="0"/>
              <a:t>, </a:t>
            </a:r>
            <a:endParaRPr lang="ne-NP" sz="2400" dirty="0"/>
          </a:p>
          <a:p>
            <a:pPr marL="457200" lvl="3" indent="-457200" algn="just">
              <a:lnSpc>
                <a:spcPct val="150000"/>
              </a:lnSpc>
              <a:buFont typeface="Wingdings" panose="05000000000000000000" pitchFamily="2" charset="2"/>
              <a:buChar char="Ø"/>
            </a:pPr>
            <a:r>
              <a:rPr lang="ne-NP" sz="2400" dirty="0"/>
              <a:t>प्राकृतिक स्रोत र साधनहरूको प्रत्यक्ष प्रयोग गरी उत्पादन गरिन्छ। </a:t>
            </a:r>
          </a:p>
          <a:p>
            <a:pPr marL="457200" lvl="3" indent="-457200" algn="just">
              <a:lnSpc>
                <a:spcPct val="150000"/>
              </a:lnSpc>
              <a:buFont typeface="Wingdings" panose="05000000000000000000" pitchFamily="2" charset="2"/>
              <a:buChar char="Ø"/>
            </a:pPr>
            <a:r>
              <a:rPr lang="ne-NP" sz="2400" dirty="0"/>
              <a:t>प्रकृतिबाट सिधै वस्तुहरू प्राप्त गर्ने काम पर्दछ।</a:t>
            </a:r>
          </a:p>
          <a:p>
            <a:pPr marL="457200" lvl="3" indent="-457200" algn="just">
              <a:lnSpc>
                <a:spcPct val="150000"/>
              </a:lnSpc>
              <a:buFont typeface="Wingdings" panose="05000000000000000000" pitchFamily="2" charset="2"/>
              <a:buChar char="Ø"/>
            </a:pPr>
            <a:r>
              <a:rPr lang="ne-NP" sz="2400" b="1" dirty="0"/>
              <a:t>विशेषता:</a:t>
            </a:r>
            <a:r>
              <a:rPr lang="ne-NP" sz="2400" dirty="0"/>
              <a:t> कच्चा पदार्थको उत्पादन।</a:t>
            </a:r>
            <a:endParaRPr lang="en-US" sz="2400" dirty="0"/>
          </a:p>
          <a:p>
            <a:pPr marL="457200" lvl="3" indent="-457200" algn="just">
              <a:lnSpc>
                <a:spcPct val="150000"/>
              </a:lnSpc>
              <a:buFont typeface="Wingdings" panose="05000000000000000000" pitchFamily="2" charset="2"/>
              <a:buChar char="Ø"/>
            </a:pPr>
            <a:r>
              <a:rPr lang="ne-NP" sz="2400" b="1" dirty="0"/>
              <a:t>उदाहरण: </a:t>
            </a:r>
            <a:r>
              <a:rPr lang="ne-NP" sz="2400" dirty="0"/>
              <a:t>खेतीपाती</a:t>
            </a:r>
            <a:r>
              <a:rPr lang="en-US" sz="2400" dirty="0"/>
              <a:t>, </a:t>
            </a:r>
            <a:r>
              <a:rPr lang="ne-NP" sz="2400" dirty="0"/>
              <a:t>पशुपालन</a:t>
            </a:r>
            <a:r>
              <a:rPr lang="en-US" sz="2400" dirty="0"/>
              <a:t>, </a:t>
            </a:r>
            <a:r>
              <a:rPr lang="ne-NP" sz="2400" dirty="0"/>
              <a:t>माछापालन</a:t>
            </a:r>
            <a:r>
              <a:rPr lang="en-US" sz="2400" dirty="0"/>
              <a:t>, </a:t>
            </a:r>
            <a:r>
              <a:rPr lang="ne-NP" sz="2400" dirty="0"/>
              <a:t>खानी खन्ने काम।</a:t>
            </a:r>
          </a:p>
          <a:p>
            <a:pPr marL="457200" lvl="3" indent="-457200" algn="just">
              <a:lnSpc>
                <a:spcPct val="150000"/>
              </a:lnSpc>
              <a:buFont typeface="Wingdings" panose="05000000000000000000" pitchFamily="2" charset="2"/>
              <a:buChar char="Ø"/>
            </a:pPr>
            <a:r>
              <a:rPr lang="en-US" sz="2400" b="1" i="1" dirty="0">
                <a:effectLst>
                  <a:outerShdw blurRad="38100" dist="38100" dir="2700000" algn="tl">
                    <a:srgbClr val="000000">
                      <a:alpha val="43137"/>
                    </a:srgbClr>
                  </a:outerShdw>
                </a:effectLst>
                <a:highlight>
                  <a:srgbClr val="FFFF00"/>
                </a:highlight>
              </a:rPr>
              <a:t>NSIC </a:t>
            </a:r>
            <a:r>
              <a:rPr lang="ne-NP" sz="2400" b="1" i="1" dirty="0">
                <a:effectLst>
                  <a:outerShdw blurRad="38100" dist="38100" dir="2700000" algn="tl">
                    <a:srgbClr val="000000">
                      <a:alpha val="43137"/>
                    </a:srgbClr>
                  </a:outerShdw>
                </a:effectLst>
                <a:highlight>
                  <a:srgbClr val="FFFF00"/>
                </a:highlight>
              </a:rPr>
              <a:t>खण्डहरु </a:t>
            </a:r>
            <a:r>
              <a:rPr lang="en-US" sz="2400" b="1" i="1" dirty="0">
                <a:effectLst>
                  <a:outerShdw blurRad="38100" dist="38100" dir="2700000" algn="tl">
                    <a:srgbClr val="000000">
                      <a:alpha val="43137"/>
                    </a:srgbClr>
                  </a:outerShdw>
                </a:effectLst>
                <a:highlight>
                  <a:srgbClr val="FFFF00"/>
                </a:highlight>
              </a:rPr>
              <a:t>: A,</a:t>
            </a:r>
            <a:r>
              <a:rPr lang="ne-NP" sz="2400" b="1" i="1" dirty="0">
                <a:effectLst>
                  <a:outerShdw blurRad="38100" dist="38100" dir="2700000" algn="tl">
                    <a:srgbClr val="000000">
                      <a:alpha val="43137"/>
                    </a:srgbClr>
                  </a:outerShdw>
                </a:effectLst>
                <a:highlight>
                  <a:srgbClr val="FFFF00"/>
                </a:highlight>
              </a:rPr>
              <a:t> </a:t>
            </a:r>
            <a:r>
              <a:rPr lang="en-US" sz="2400" b="1" i="1" dirty="0">
                <a:effectLst>
                  <a:outerShdw blurRad="38100" dist="38100" dir="2700000" algn="tl">
                    <a:srgbClr val="000000">
                      <a:alpha val="43137"/>
                    </a:srgbClr>
                  </a:outerShdw>
                </a:effectLst>
                <a:highlight>
                  <a:srgbClr val="FFFF00"/>
                </a:highlight>
              </a:rPr>
              <a:t>B</a:t>
            </a:r>
            <a:r>
              <a:rPr lang="ne-NP" sz="2400" b="1" i="1" dirty="0">
                <a:effectLst>
                  <a:outerShdw blurRad="38100" dist="38100" dir="2700000" algn="tl">
                    <a:srgbClr val="000000">
                      <a:alpha val="43137"/>
                    </a:srgbClr>
                  </a:outerShdw>
                </a:effectLst>
                <a:highlight>
                  <a:srgbClr val="FFFF00"/>
                </a:highlight>
              </a:rPr>
              <a:t> का क्रियाकलापहरु </a:t>
            </a:r>
            <a:endParaRPr lang="en-US" sz="2400" b="1" i="1" dirty="0">
              <a:effectLst>
                <a:outerShdw blurRad="38100" dist="38100" dir="2700000" algn="tl">
                  <a:srgbClr val="000000">
                    <a:alpha val="43137"/>
                  </a:srgbClr>
                </a:outerShdw>
              </a:effectLst>
              <a:highlight>
                <a:srgbClr val="FFFF00"/>
              </a:highlight>
            </a:endParaRPr>
          </a:p>
          <a:p>
            <a:pPr indent="0" algn="just">
              <a:lnSpc>
                <a:spcPct val="150000"/>
              </a:lnSpc>
              <a:buNone/>
            </a:pPr>
            <a:endParaRPr lang="en-US" sz="2400" b="1" dirty="0"/>
          </a:p>
        </p:txBody>
      </p:sp>
      <p:sp>
        <p:nvSpPr>
          <p:cNvPr id="4" name="Footer Placeholder 3">
            <a:extLst>
              <a:ext uri="{FF2B5EF4-FFF2-40B4-BE49-F238E27FC236}">
                <a16:creationId xmlns:a16="http://schemas.microsoft.com/office/drawing/2014/main" id="{DBA94C9F-7B70-282A-CBA3-AB8ADB097DA6}"/>
              </a:ext>
            </a:extLst>
          </p:cNvPr>
          <p:cNvSpPr>
            <a:spLocks noGrp="1"/>
          </p:cNvSpPr>
          <p:nvPr>
            <p:ph type="ftr" sz="quarter" idx="11"/>
          </p:nvPr>
        </p:nvSpPr>
        <p:spPr/>
        <p:txBody>
          <a:bodyPr/>
          <a:lstStyle/>
          <a:p>
            <a:r>
              <a:rPr lang="ne-NP" dirty="0"/>
              <a:t>“अर्थतन्त्र मापनको लागि आर्थिक गणना”</a:t>
            </a:r>
            <a:endParaRPr lang="en-US" dirty="0"/>
          </a:p>
        </p:txBody>
      </p:sp>
      <p:sp>
        <p:nvSpPr>
          <p:cNvPr id="5" name="Slide Number Placeholder 4">
            <a:extLst>
              <a:ext uri="{FF2B5EF4-FFF2-40B4-BE49-F238E27FC236}">
                <a16:creationId xmlns:a16="http://schemas.microsoft.com/office/drawing/2014/main" id="{9EDA7062-9C7F-D261-6BE3-73869F8D2C2E}"/>
              </a:ext>
            </a:extLst>
          </p:cNvPr>
          <p:cNvSpPr>
            <a:spLocks noGrp="1"/>
          </p:cNvSpPr>
          <p:nvPr>
            <p:ph type="sldNum" sz="quarter" idx="12"/>
          </p:nvPr>
        </p:nvSpPr>
        <p:spPr/>
        <p:txBody>
          <a:bodyPr/>
          <a:lstStyle/>
          <a:p>
            <a:fld id="{3981A1E7-FBCC-4BE9-B724-D2D87968AACE}" type="slidenum">
              <a:rPr lang="en-US" smtClean="0"/>
              <a:pPr/>
              <a:t>5</a:t>
            </a:fld>
            <a:endParaRPr lang="en-US" dirty="0">
              <a:latin typeface="Fontasy Himali" panose="04020500000000000000" pitchFamily="82" charset="0"/>
            </a:endParaRPr>
          </a:p>
        </p:txBody>
      </p:sp>
      <p:sp>
        <p:nvSpPr>
          <p:cNvPr id="2" name="TextBox 1">
            <a:extLst>
              <a:ext uri="{FF2B5EF4-FFF2-40B4-BE49-F238E27FC236}">
                <a16:creationId xmlns:a16="http://schemas.microsoft.com/office/drawing/2014/main" id="{62172B7E-C71B-E7EB-C05B-3D1F03BD5E09}"/>
              </a:ext>
            </a:extLst>
          </p:cNvPr>
          <p:cNvSpPr txBox="1"/>
          <p:nvPr/>
        </p:nvSpPr>
        <p:spPr>
          <a:xfrm>
            <a:off x="2512696" y="136525"/>
            <a:ext cx="6097904" cy="584775"/>
          </a:xfrm>
          <a:prstGeom prst="rect">
            <a:avLst/>
          </a:prstGeom>
          <a:noFill/>
        </p:spPr>
        <p:txBody>
          <a:bodyPr wrap="square">
            <a:spAutoFit/>
          </a:bodyPr>
          <a:lstStyle/>
          <a:p>
            <a:pPr algn="ctr"/>
            <a:r>
              <a:rPr lang="ne-NP" sz="3200" b="1" dirty="0">
                <a:solidFill>
                  <a:schemeClr val="accent1"/>
                </a:solidFill>
                <a:cs typeface="Kalimati" panose="00000400000000000000" pitchFamily="2"/>
              </a:rPr>
              <a:t>मुख्य प्रश्नावलीको खण्ड </a:t>
            </a:r>
            <a:r>
              <a:rPr lang="en-US" sz="3200" b="1" dirty="0">
                <a:solidFill>
                  <a:schemeClr val="accent1"/>
                </a:solidFill>
                <a:cs typeface="Kalimati" panose="00000400000000000000" pitchFamily="2"/>
              </a:rPr>
              <a:t>2</a:t>
            </a:r>
            <a:endParaRPr lang="en-US" sz="3200" dirty="0">
              <a:cs typeface="Kalimati" panose="00000400000000000000" pitchFamily="2"/>
            </a:endParaRPr>
          </a:p>
        </p:txBody>
      </p:sp>
      <p:grpSp>
        <p:nvGrpSpPr>
          <p:cNvPr id="24" name="Group 23">
            <a:extLst>
              <a:ext uri="{FF2B5EF4-FFF2-40B4-BE49-F238E27FC236}">
                <a16:creationId xmlns:a16="http://schemas.microsoft.com/office/drawing/2014/main" id="{8BA7936F-DE3B-F545-0365-EFC53793AF02}"/>
              </a:ext>
            </a:extLst>
          </p:cNvPr>
          <p:cNvGrpSpPr/>
          <p:nvPr/>
        </p:nvGrpSpPr>
        <p:grpSpPr>
          <a:xfrm>
            <a:off x="7866351" y="849445"/>
            <a:ext cx="4328133" cy="5272988"/>
            <a:chOff x="7866351" y="849445"/>
            <a:chExt cx="4328133" cy="5272988"/>
          </a:xfrm>
        </p:grpSpPr>
        <p:pic>
          <p:nvPicPr>
            <p:cNvPr id="11" name="Picture 10">
              <a:extLst>
                <a:ext uri="{FF2B5EF4-FFF2-40B4-BE49-F238E27FC236}">
                  <a16:creationId xmlns:a16="http://schemas.microsoft.com/office/drawing/2014/main" id="{DEBB895B-9832-8632-8A2E-000A39764B96}"/>
                </a:ext>
              </a:extLst>
            </p:cNvPr>
            <p:cNvPicPr>
              <a:picLocks noChangeAspect="1"/>
            </p:cNvPicPr>
            <p:nvPr/>
          </p:nvPicPr>
          <p:blipFill>
            <a:blip r:embed="rId2"/>
            <a:stretch>
              <a:fillRect/>
            </a:stretch>
          </p:blipFill>
          <p:spPr>
            <a:xfrm>
              <a:off x="7867541" y="849445"/>
              <a:ext cx="2114659" cy="1784442"/>
            </a:xfrm>
            <a:prstGeom prst="rect">
              <a:avLst/>
            </a:prstGeom>
          </p:spPr>
        </p:pic>
        <p:pic>
          <p:nvPicPr>
            <p:cNvPr id="13" name="Picture 12">
              <a:extLst>
                <a:ext uri="{FF2B5EF4-FFF2-40B4-BE49-F238E27FC236}">
                  <a16:creationId xmlns:a16="http://schemas.microsoft.com/office/drawing/2014/main" id="{D04F8A11-BE88-CCF7-466B-CB4D7FE1DD6B}"/>
                </a:ext>
              </a:extLst>
            </p:cNvPr>
            <p:cNvPicPr>
              <a:picLocks noChangeAspect="1"/>
            </p:cNvPicPr>
            <p:nvPr/>
          </p:nvPicPr>
          <p:blipFill>
            <a:blip r:embed="rId3"/>
            <a:stretch>
              <a:fillRect/>
            </a:stretch>
          </p:blipFill>
          <p:spPr>
            <a:xfrm>
              <a:off x="10046724" y="924544"/>
              <a:ext cx="1981302" cy="1695537"/>
            </a:xfrm>
            <a:prstGeom prst="rect">
              <a:avLst/>
            </a:prstGeom>
          </p:spPr>
        </p:pic>
        <p:pic>
          <p:nvPicPr>
            <p:cNvPr id="17" name="Picture 16">
              <a:extLst>
                <a:ext uri="{FF2B5EF4-FFF2-40B4-BE49-F238E27FC236}">
                  <a16:creationId xmlns:a16="http://schemas.microsoft.com/office/drawing/2014/main" id="{D792C819-E086-4BF4-CD45-759A99A7879A}"/>
                </a:ext>
              </a:extLst>
            </p:cNvPr>
            <p:cNvPicPr>
              <a:picLocks noChangeAspect="1"/>
            </p:cNvPicPr>
            <p:nvPr/>
          </p:nvPicPr>
          <p:blipFill>
            <a:blip r:embed="rId4"/>
            <a:stretch>
              <a:fillRect/>
            </a:stretch>
          </p:blipFill>
          <p:spPr>
            <a:xfrm>
              <a:off x="7867541" y="2677231"/>
              <a:ext cx="2108308" cy="1714588"/>
            </a:xfrm>
            <a:prstGeom prst="rect">
              <a:avLst/>
            </a:prstGeom>
          </p:spPr>
        </p:pic>
        <p:pic>
          <p:nvPicPr>
            <p:cNvPr id="19" name="Picture 18">
              <a:extLst>
                <a:ext uri="{FF2B5EF4-FFF2-40B4-BE49-F238E27FC236}">
                  <a16:creationId xmlns:a16="http://schemas.microsoft.com/office/drawing/2014/main" id="{A4CCBE75-3DEE-89E2-F02C-6E0FB8C7ECDE}"/>
                </a:ext>
              </a:extLst>
            </p:cNvPr>
            <p:cNvPicPr>
              <a:picLocks noChangeAspect="1"/>
            </p:cNvPicPr>
            <p:nvPr/>
          </p:nvPicPr>
          <p:blipFill>
            <a:blip r:embed="rId5"/>
            <a:stretch>
              <a:fillRect/>
            </a:stretch>
          </p:blipFill>
          <p:spPr>
            <a:xfrm>
              <a:off x="10114447" y="2747595"/>
              <a:ext cx="1974951" cy="1547622"/>
            </a:xfrm>
            <a:prstGeom prst="rect">
              <a:avLst/>
            </a:prstGeom>
          </p:spPr>
        </p:pic>
        <p:pic>
          <p:nvPicPr>
            <p:cNvPr id="21" name="Picture 20">
              <a:extLst>
                <a:ext uri="{FF2B5EF4-FFF2-40B4-BE49-F238E27FC236}">
                  <a16:creationId xmlns:a16="http://schemas.microsoft.com/office/drawing/2014/main" id="{8F6B7974-55BD-0543-8A31-0657FC423AAD}"/>
                </a:ext>
              </a:extLst>
            </p:cNvPr>
            <p:cNvPicPr>
              <a:picLocks noChangeAspect="1"/>
            </p:cNvPicPr>
            <p:nvPr/>
          </p:nvPicPr>
          <p:blipFill>
            <a:blip r:embed="rId6"/>
            <a:stretch>
              <a:fillRect/>
            </a:stretch>
          </p:blipFill>
          <p:spPr>
            <a:xfrm>
              <a:off x="10156029" y="4395144"/>
              <a:ext cx="2038455" cy="1727289"/>
            </a:xfrm>
            <a:prstGeom prst="rect">
              <a:avLst/>
            </a:prstGeom>
          </p:spPr>
        </p:pic>
        <p:pic>
          <p:nvPicPr>
            <p:cNvPr id="23" name="Picture 22">
              <a:extLst>
                <a:ext uri="{FF2B5EF4-FFF2-40B4-BE49-F238E27FC236}">
                  <a16:creationId xmlns:a16="http://schemas.microsoft.com/office/drawing/2014/main" id="{ED3C10F5-27D4-8536-439F-1E6F65F02BEE}"/>
                </a:ext>
              </a:extLst>
            </p:cNvPr>
            <p:cNvPicPr>
              <a:picLocks noChangeAspect="1"/>
            </p:cNvPicPr>
            <p:nvPr/>
          </p:nvPicPr>
          <p:blipFill>
            <a:blip r:embed="rId7"/>
            <a:stretch>
              <a:fillRect/>
            </a:stretch>
          </p:blipFill>
          <p:spPr>
            <a:xfrm>
              <a:off x="7866351" y="4443763"/>
              <a:ext cx="2248096" cy="1630053"/>
            </a:xfrm>
            <a:prstGeom prst="rect">
              <a:avLst/>
            </a:prstGeom>
          </p:spPr>
        </p:pic>
      </p:grpSp>
    </p:spTree>
    <p:extLst>
      <p:ext uri="{BB962C8B-B14F-4D97-AF65-F5344CB8AC3E}">
        <p14:creationId xmlns:p14="http://schemas.microsoft.com/office/powerpoint/2010/main" val="1263970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5664D-1D02-9C35-65CA-CA8D090E790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F9B604-5624-E989-3725-C4981A540A36}"/>
              </a:ext>
            </a:extLst>
          </p:cNvPr>
          <p:cNvSpPr>
            <a:spLocks noGrp="1"/>
          </p:cNvSpPr>
          <p:nvPr>
            <p:ph idx="1"/>
          </p:nvPr>
        </p:nvSpPr>
        <p:spPr>
          <a:xfrm>
            <a:off x="87112" y="1005841"/>
            <a:ext cx="8605800" cy="5551978"/>
          </a:xfrm>
          <a:noFill/>
          <a:ln>
            <a:noFill/>
          </a:ln>
          <a:effectLst/>
        </p:spPr>
        <p:txBody>
          <a:bodyPr numCol="1" spcCol="457200">
            <a:noAutofit/>
          </a:bodyPr>
          <a:lstStyle/>
          <a:p>
            <a:pPr indent="0" algn="just">
              <a:lnSpc>
                <a:spcPct val="150000"/>
              </a:lnSpc>
              <a:buNone/>
            </a:pPr>
            <a:r>
              <a:rPr lang="ne-NP" sz="2400" b="1" dirty="0"/>
              <a:t>आर्थिक क्रियाकलापको प्रकृति अनुसार वर्गीकरण ...</a:t>
            </a:r>
          </a:p>
          <a:p>
            <a:pPr indent="0" algn="just">
              <a:lnSpc>
                <a:spcPct val="150000"/>
              </a:lnSpc>
              <a:buNone/>
            </a:pPr>
            <a:r>
              <a:rPr lang="ne-NP" sz="2400" b="1" dirty="0"/>
              <a:t>2. द्वितीयक (</a:t>
            </a:r>
            <a:r>
              <a:rPr lang="en-US" sz="2400" b="1" dirty="0"/>
              <a:t>Secondary), </a:t>
            </a:r>
            <a:endParaRPr lang="ne-NP" sz="2400" b="1" dirty="0"/>
          </a:p>
          <a:p>
            <a:pPr marL="457200" indent="-457200" algn="just">
              <a:lnSpc>
                <a:spcPct val="150000"/>
              </a:lnSpc>
              <a:buFont typeface="Wingdings" panose="05000000000000000000" pitchFamily="2" charset="2"/>
              <a:buChar char="Ø"/>
            </a:pPr>
            <a:r>
              <a:rPr lang="ne-NP" sz="2400" dirty="0"/>
              <a:t>प्राथमिक क्षेत्रबाट प्राप्त कच्चा पदार्थलाई मेसिन वा श्रमको प्रयोग गरी भौतिक वा रासायनिक बिधिबाट नयाँ वस्तुमा रूपान्तरण गर्ने प्रक्रियालाई द्वितीयक क्षेत्र भनिन्छ।</a:t>
            </a:r>
          </a:p>
          <a:p>
            <a:pPr marL="457200" indent="-457200" algn="just">
              <a:lnSpc>
                <a:spcPct val="150000"/>
              </a:lnSpc>
              <a:buFont typeface="Wingdings" panose="05000000000000000000" pitchFamily="2" charset="2"/>
              <a:buChar char="Ø"/>
            </a:pPr>
            <a:r>
              <a:rPr lang="ne-NP" sz="2400" dirty="0"/>
              <a:t>विशेषता: उत्पादन (</a:t>
            </a:r>
            <a:r>
              <a:rPr lang="en-US" sz="2400" dirty="0"/>
              <a:t>Manufacturing) </a:t>
            </a:r>
            <a:r>
              <a:rPr lang="ne-NP" sz="2400" dirty="0"/>
              <a:t>र प्रशोधन।</a:t>
            </a:r>
            <a:endParaRPr lang="en-US" sz="2400" dirty="0"/>
          </a:p>
          <a:p>
            <a:pPr marL="457200" indent="-457200" algn="just">
              <a:lnSpc>
                <a:spcPct val="150000"/>
              </a:lnSpc>
              <a:buFont typeface="Wingdings" panose="05000000000000000000" pitchFamily="2" charset="2"/>
              <a:buChar char="Ø"/>
            </a:pPr>
            <a:r>
              <a:rPr lang="ne-NP" sz="2400" dirty="0"/>
              <a:t>उदाहरण: उद्योग</a:t>
            </a:r>
            <a:r>
              <a:rPr lang="en-US" sz="2400" dirty="0"/>
              <a:t>, </a:t>
            </a:r>
            <a:r>
              <a:rPr lang="ne-NP" sz="2400" dirty="0"/>
              <a:t>कलकारखाना</a:t>
            </a:r>
            <a:r>
              <a:rPr lang="en-US" sz="2400" dirty="0"/>
              <a:t>, </a:t>
            </a:r>
            <a:r>
              <a:rPr lang="ne-NP" sz="2400" dirty="0"/>
              <a:t>निर्माण कार्य (</a:t>
            </a:r>
            <a:r>
              <a:rPr lang="en-US" sz="2400" dirty="0"/>
              <a:t>Construction), </a:t>
            </a:r>
            <a:r>
              <a:rPr lang="ne-NP" sz="2400" dirty="0"/>
              <a:t>पानी तथा बिजुली उत्पादन।</a:t>
            </a:r>
            <a:endParaRPr lang="en-US" sz="2400" dirty="0"/>
          </a:p>
          <a:p>
            <a:pPr marL="457200" indent="-457200" algn="just">
              <a:lnSpc>
                <a:spcPct val="150000"/>
              </a:lnSpc>
              <a:buFont typeface="Wingdings" panose="05000000000000000000" pitchFamily="2" charset="2"/>
              <a:buChar char="Ø"/>
            </a:pPr>
            <a:r>
              <a:rPr lang="en-US" sz="2400" b="1" i="1" dirty="0">
                <a:effectLst>
                  <a:outerShdw blurRad="38100" dist="38100" dir="2700000" algn="tl">
                    <a:srgbClr val="000000">
                      <a:alpha val="43137"/>
                    </a:srgbClr>
                  </a:outerShdw>
                </a:effectLst>
                <a:highlight>
                  <a:srgbClr val="FFFF00"/>
                </a:highlight>
              </a:rPr>
              <a:t>NSIC </a:t>
            </a:r>
            <a:r>
              <a:rPr lang="ne-NP" sz="2400" b="1" i="1" dirty="0">
                <a:effectLst>
                  <a:outerShdw blurRad="38100" dist="38100" dir="2700000" algn="tl">
                    <a:srgbClr val="000000">
                      <a:alpha val="43137"/>
                    </a:srgbClr>
                  </a:outerShdw>
                </a:effectLst>
                <a:highlight>
                  <a:srgbClr val="FFFF00"/>
                </a:highlight>
              </a:rPr>
              <a:t>खण्डहरु </a:t>
            </a:r>
            <a:r>
              <a:rPr lang="en-US" sz="2400" b="1" i="1" dirty="0">
                <a:effectLst>
                  <a:outerShdw blurRad="38100" dist="38100" dir="2700000" algn="tl">
                    <a:srgbClr val="000000">
                      <a:alpha val="43137"/>
                    </a:srgbClr>
                  </a:outerShdw>
                </a:effectLst>
                <a:highlight>
                  <a:srgbClr val="FFFF00"/>
                </a:highlight>
              </a:rPr>
              <a:t>: </a:t>
            </a:r>
            <a:r>
              <a:rPr lang="en-US" sz="2400" i="1" dirty="0">
                <a:effectLst>
                  <a:outerShdw blurRad="38100" dist="38100" dir="2700000" algn="tl">
                    <a:srgbClr val="000000">
                      <a:alpha val="43137"/>
                    </a:srgbClr>
                  </a:outerShdw>
                </a:effectLst>
                <a:highlight>
                  <a:srgbClr val="FFFF00"/>
                </a:highlight>
              </a:rPr>
              <a:t> C,D,E,F</a:t>
            </a:r>
            <a:endParaRPr lang="ne-NP" sz="2400" b="1" dirty="0"/>
          </a:p>
        </p:txBody>
      </p:sp>
      <p:sp>
        <p:nvSpPr>
          <p:cNvPr id="4" name="Footer Placeholder 3">
            <a:extLst>
              <a:ext uri="{FF2B5EF4-FFF2-40B4-BE49-F238E27FC236}">
                <a16:creationId xmlns:a16="http://schemas.microsoft.com/office/drawing/2014/main" id="{A9BD44F5-9B42-F259-0D35-6947D7649D14}"/>
              </a:ext>
            </a:extLst>
          </p:cNvPr>
          <p:cNvSpPr>
            <a:spLocks noGrp="1"/>
          </p:cNvSpPr>
          <p:nvPr>
            <p:ph type="ftr" sz="quarter" idx="11"/>
          </p:nvPr>
        </p:nvSpPr>
        <p:spPr/>
        <p:txBody>
          <a:bodyPr/>
          <a:lstStyle/>
          <a:p>
            <a:r>
              <a:rPr lang="ne-NP" dirty="0"/>
              <a:t>“अर्थतन्त्र मापनको लागि आर्थिक गणना”</a:t>
            </a:r>
            <a:endParaRPr lang="en-US" dirty="0"/>
          </a:p>
        </p:txBody>
      </p:sp>
      <p:sp>
        <p:nvSpPr>
          <p:cNvPr id="5" name="Slide Number Placeholder 4">
            <a:extLst>
              <a:ext uri="{FF2B5EF4-FFF2-40B4-BE49-F238E27FC236}">
                <a16:creationId xmlns:a16="http://schemas.microsoft.com/office/drawing/2014/main" id="{48769C06-9C79-E9F2-7EB1-7A8D64CACEE0}"/>
              </a:ext>
            </a:extLst>
          </p:cNvPr>
          <p:cNvSpPr>
            <a:spLocks noGrp="1"/>
          </p:cNvSpPr>
          <p:nvPr>
            <p:ph type="sldNum" sz="quarter" idx="12"/>
          </p:nvPr>
        </p:nvSpPr>
        <p:spPr>
          <a:xfrm>
            <a:off x="8610600" y="6413500"/>
            <a:ext cx="2743200" cy="365125"/>
          </a:xfrm>
        </p:spPr>
        <p:txBody>
          <a:bodyPr/>
          <a:lstStyle/>
          <a:p>
            <a:fld id="{3981A1E7-FBCC-4BE9-B724-D2D87968AACE}" type="slidenum">
              <a:rPr lang="en-US" smtClean="0"/>
              <a:pPr/>
              <a:t>6</a:t>
            </a:fld>
            <a:endParaRPr lang="en-US" dirty="0">
              <a:latin typeface="Fontasy Himali" panose="04020500000000000000" pitchFamily="82" charset="0"/>
            </a:endParaRPr>
          </a:p>
        </p:txBody>
      </p:sp>
      <p:sp>
        <p:nvSpPr>
          <p:cNvPr id="2" name="TextBox 1">
            <a:extLst>
              <a:ext uri="{FF2B5EF4-FFF2-40B4-BE49-F238E27FC236}">
                <a16:creationId xmlns:a16="http://schemas.microsoft.com/office/drawing/2014/main" id="{F3B5EDCE-348A-C367-C7C2-188C9276B55F}"/>
              </a:ext>
            </a:extLst>
          </p:cNvPr>
          <p:cNvSpPr txBox="1"/>
          <p:nvPr/>
        </p:nvSpPr>
        <p:spPr>
          <a:xfrm>
            <a:off x="2512696" y="136525"/>
            <a:ext cx="6097904" cy="584775"/>
          </a:xfrm>
          <a:prstGeom prst="rect">
            <a:avLst/>
          </a:prstGeom>
          <a:noFill/>
        </p:spPr>
        <p:txBody>
          <a:bodyPr wrap="square">
            <a:spAutoFit/>
          </a:bodyPr>
          <a:lstStyle/>
          <a:p>
            <a:pPr algn="ctr"/>
            <a:r>
              <a:rPr lang="ne-NP" sz="3200" b="1" dirty="0">
                <a:solidFill>
                  <a:schemeClr val="accent1"/>
                </a:solidFill>
                <a:cs typeface="Kalimati" panose="00000400000000000000" pitchFamily="2"/>
              </a:rPr>
              <a:t>मुख्य प्रश्नावलीको खण्ड </a:t>
            </a:r>
            <a:r>
              <a:rPr lang="en-US" sz="3200" b="1" dirty="0">
                <a:solidFill>
                  <a:schemeClr val="accent1"/>
                </a:solidFill>
                <a:cs typeface="Kalimati" panose="00000400000000000000" pitchFamily="2"/>
              </a:rPr>
              <a:t>2</a:t>
            </a:r>
            <a:endParaRPr lang="en-US" sz="3200" dirty="0">
              <a:cs typeface="Kalimati" panose="00000400000000000000" pitchFamily="2"/>
            </a:endParaRPr>
          </a:p>
        </p:txBody>
      </p:sp>
      <p:pic>
        <p:nvPicPr>
          <p:cNvPr id="7" name="Picture 6">
            <a:extLst>
              <a:ext uri="{FF2B5EF4-FFF2-40B4-BE49-F238E27FC236}">
                <a16:creationId xmlns:a16="http://schemas.microsoft.com/office/drawing/2014/main" id="{1C3452B1-DB8C-C0ED-FD72-8FA9153F252F}"/>
              </a:ext>
            </a:extLst>
          </p:cNvPr>
          <p:cNvPicPr>
            <a:picLocks noChangeAspect="1"/>
          </p:cNvPicPr>
          <p:nvPr/>
        </p:nvPicPr>
        <p:blipFill>
          <a:blip r:embed="rId2"/>
          <a:stretch>
            <a:fillRect/>
          </a:stretch>
        </p:blipFill>
        <p:spPr>
          <a:xfrm>
            <a:off x="9303502" y="821043"/>
            <a:ext cx="2915168" cy="2356129"/>
          </a:xfrm>
          <a:prstGeom prst="rect">
            <a:avLst/>
          </a:prstGeom>
        </p:spPr>
      </p:pic>
      <p:pic>
        <p:nvPicPr>
          <p:cNvPr id="9" name="Picture 8">
            <a:extLst>
              <a:ext uri="{FF2B5EF4-FFF2-40B4-BE49-F238E27FC236}">
                <a16:creationId xmlns:a16="http://schemas.microsoft.com/office/drawing/2014/main" id="{F90AB73F-0CCB-CF59-D9D3-11F253FE601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rcRect l="10468" r="9370"/>
          <a:stretch>
            <a:fillRect/>
          </a:stretch>
        </p:blipFill>
        <p:spPr>
          <a:xfrm>
            <a:off x="9428652" y="3177172"/>
            <a:ext cx="2743200" cy="1490216"/>
          </a:xfrm>
          <a:prstGeom prst="rect">
            <a:avLst/>
          </a:prstGeom>
        </p:spPr>
      </p:pic>
      <p:pic>
        <p:nvPicPr>
          <p:cNvPr id="11" name="Picture 10">
            <a:extLst>
              <a:ext uri="{FF2B5EF4-FFF2-40B4-BE49-F238E27FC236}">
                <a16:creationId xmlns:a16="http://schemas.microsoft.com/office/drawing/2014/main" id="{2BF89128-E1B3-E245-77C6-5935966F0DEF}"/>
              </a:ext>
            </a:extLst>
          </p:cNvPr>
          <p:cNvPicPr>
            <a:picLocks noChangeAspect="1"/>
          </p:cNvPicPr>
          <p:nvPr/>
        </p:nvPicPr>
        <p:blipFill>
          <a:blip r:embed="rId5"/>
          <a:stretch>
            <a:fillRect/>
          </a:stretch>
        </p:blipFill>
        <p:spPr>
          <a:xfrm>
            <a:off x="9256684" y="4667388"/>
            <a:ext cx="2915168" cy="1898522"/>
          </a:xfrm>
          <a:prstGeom prst="rect">
            <a:avLst/>
          </a:prstGeom>
        </p:spPr>
      </p:pic>
    </p:spTree>
    <p:extLst>
      <p:ext uri="{BB962C8B-B14F-4D97-AF65-F5344CB8AC3E}">
        <p14:creationId xmlns:p14="http://schemas.microsoft.com/office/powerpoint/2010/main" val="24511109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6E689-2693-4A0F-6586-0726C76D282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DBC402-FEC4-9EA6-9CB8-93BA6FEA30D6}"/>
              </a:ext>
            </a:extLst>
          </p:cNvPr>
          <p:cNvSpPr>
            <a:spLocks noGrp="1"/>
          </p:cNvSpPr>
          <p:nvPr>
            <p:ph idx="1"/>
          </p:nvPr>
        </p:nvSpPr>
        <p:spPr>
          <a:xfrm>
            <a:off x="239486" y="1005841"/>
            <a:ext cx="8753964" cy="5772784"/>
          </a:xfrm>
          <a:noFill/>
          <a:ln>
            <a:noFill/>
          </a:ln>
          <a:effectLst/>
        </p:spPr>
        <p:txBody>
          <a:bodyPr numCol="1" spcCol="457200">
            <a:noAutofit/>
          </a:bodyPr>
          <a:lstStyle/>
          <a:p>
            <a:pPr indent="0" algn="just">
              <a:lnSpc>
                <a:spcPct val="150000"/>
              </a:lnSpc>
              <a:buNone/>
            </a:pPr>
            <a:r>
              <a:rPr lang="ne-NP" b="1" dirty="0"/>
              <a:t>आर्थिक क्रियाकलापको प्रकृति अनुसार वर्गीकरण ... </a:t>
            </a:r>
          </a:p>
          <a:p>
            <a:pPr indent="0" algn="just">
              <a:lnSpc>
                <a:spcPct val="150000"/>
              </a:lnSpc>
              <a:buNone/>
            </a:pPr>
            <a:r>
              <a:rPr lang="ne-NP" b="1" dirty="0"/>
              <a:t>3. तृतीयक (</a:t>
            </a:r>
            <a:r>
              <a:rPr lang="en-US" b="1" dirty="0"/>
              <a:t>Tertiary)</a:t>
            </a:r>
            <a:r>
              <a:rPr lang="ne-NP" b="1" dirty="0"/>
              <a:t>।</a:t>
            </a:r>
          </a:p>
          <a:p>
            <a:pPr marL="457200" indent="-457200" algn="just">
              <a:lnSpc>
                <a:spcPct val="150000"/>
              </a:lnSpc>
              <a:buFont typeface="Wingdings" panose="05000000000000000000" pitchFamily="2" charset="2"/>
              <a:buChar char="Ø"/>
            </a:pPr>
            <a:r>
              <a:rPr lang="ne-NP" dirty="0"/>
              <a:t>यस क्षेत्रले कुनै वस्तु उत्पादन गर्दैन</a:t>
            </a:r>
            <a:r>
              <a:rPr lang="en-US" dirty="0"/>
              <a:t>, </a:t>
            </a:r>
            <a:r>
              <a:rPr lang="ne-NP" dirty="0"/>
              <a:t>बरू सेवा प्रदान गर्दछ। यसले प्राथमिक र द्वितीयक क्षेत्रलाई आवश्यक पर्ने सहयोग र सुविधा दिन्छ।</a:t>
            </a:r>
            <a:endParaRPr lang="en-US" dirty="0"/>
          </a:p>
          <a:p>
            <a:pPr marL="457200" lvl="0" indent="-457200" algn="just">
              <a:lnSpc>
                <a:spcPct val="150000"/>
              </a:lnSpc>
              <a:buFont typeface="Wingdings" panose="05000000000000000000" pitchFamily="2" charset="2"/>
              <a:buChar char="Ø"/>
            </a:pPr>
            <a:r>
              <a:rPr lang="ne-NP" dirty="0"/>
              <a:t>विशेषता: सेवामूलक कार्य (</a:t>
            </a:r>
            <a:r>
              <a:rPr lang="en-US" dirty="0"/>
              <a:t>Services)</a:t>
            </a:r>
            <a:r>
              <a:rPr lang="ne-NP" dirty="0"/>
              <a:t>।</a:t>
            </a:r>
            <a:endParaRPr lang="en-US" dirty="0"/>
          </a:p>
          <a:p>
            <a:pPr marL="457200" indent="-457200" algn="just">
              <a:lnSpc>
                <a:spcPct val="150000"/>
              </a:lnSpc>
              <a:buFont typeface="Wingdings" panose="05000000000000000000" pitchFamily="2" charset="2"/>
              <a:buChar char="Ø"/>
            </a:pPr>
            <a:r>
              <a:rPr lang="ne-NP" dirty="0"/>
              <a:t>उदाहरण: व्यापार</a:t>
            </a:r>
            <a:r>
              <a:rPr lang="en-US" dirty="0"/>
              <a:t>, </a:t>
            </a:r>
            <a:r>
              <a:rPr lang="ne-NP" dirty="0"/>
              <a:t>यातायात</a:t>
            </a:r>
            <a:r>
              <a:rPr lang="en-US" dirty="0"/>
              <a:t>, </a:t>
            </a:r>
            <a:r>
              <a:rPr lang="ne-NP" dirty="0"/>
              <a:t>बैंक</a:t>
            </a:r>
            <a:r>
              <a:rPr lang="en-US" dirty="0"/>
              <a:t>, </a:t>
            </a:r>
            <a:r>
              <a:rPr lang="ne-NP" dirty="0"/>
              <a:t>शिक्षा</a:t>
            </a:r>
            <a:r>
              <a:rPr lang="en-US" dirty="0"/>
              <a:t>, </a:t>
            </a:r>
            <a:r>
              <a:rPr lang="ne-NP" dirty="0"/>
              <a:t>स्वास्थ्य</a:t>
            </a:r>
            <a:r>
              <a:rPr lang="en-US" dirty="0"/>
              <a:t>, </a:t>
            </a:r>
            <a:r>
              <a:rPr lang="ne-NP" dirty="0"/>
              <a:t>होटल।</a:t>
            </a:r>
          </a:p>
          <a:p>
            <a:pPr marL="457200" indent="-457200" algn="just">
              <a:lnSpc>
                <a:spcPct val="150000"/>
              </a:lnSpc>
              <a:buFont typeface="Wingdings" panose="05000000000000000000" pitchFamily="2" charset="2"/>
              <a:buChar char="Ø"/>
            </a:pPr>
            <a:r>
              <a:rPr lang="en-US" b="1" i="1" dirty="0">
                <a:effectLst>
                  <a:outerShdw blurRad="38100" dist="38100" dir="2700000" algn="tl">
                    <a:srgbClr val="000000">
                      <a:alpha val="43137"/>
                    </a:srgbClr>
                  </a:outerShdw>
                </a:effectLst>
                <a:highlight>
                  <a:srgbClr val="FFFF00"/>
                </a:highlight>
              </a:rPr>
              <a:t>NSIC </a:t>
            </a:r>
            <a:r>
              <a:rPr lang="ne-NP" b="1" i="1" dirty="0">
                <a:effectLst>
                  <a:outerShdw blurRad="38100" dist="38100" dir="2700000" algn="tl">
                    <a:srgbClr val="000000">
                      <a:alpha val="43137"/>
                    </a:srgbClr>
                  </a:outerShdw>
                </a:effectLst>
                <a:highlight>
                  <a:srgbClr val="FFFF00"/>
                </a:highlight>
              </a:rPr>
              <a:t>खण्डहरु </a:t>
            </a:r>
            <a:r>
              <a:rPr lang="en-US" b="1" i="1" dirty="0">
                <a:effectLst>
                  <a:outerShdw blurRad="38100" dist="38100" dir="2700000" algn="tl">
                    <a:srgbClr val="000000">
                      <a:alpha val="43137"/>
                    </a:srgbClr>
                  </a:outerShdw>
                </a:effectLst>
                <a:highlight>
                  <a:srgbClr val="FFFF00"/>
                </a:highlight>
              </a:rPr>
              <a:t>: G,H,I,J,K,L,M,N,O,P,Q,R,S,T,U</a:t>
            </a:r>
            <a:endParaRPr lang="ne-NP" b="1" dirty="0"/>
          </a:p>
          <a:p>
            <a:pPr indent="0" algn="just">
              <a:lnSpc>
                <a:spcPct val="150000"/>
              </a:lnSpc>
              <a:buNone/>
            </a:pPr>
            <a:endParaRPr lang="en-US" b="1" dirty="0"/>
          </a:p>
        </p:txBody>
      </p:sp>
      <p:sp>
        <p:nvSpPr>
          <p:cNvPr id="4" name="Footer Placeholder 3">
            <a:extLst>
              <a:ext uri="{FF2B5EF4-FFF2-40B4-BE49-F238E27FC236}">
                <a16:creationId xmlns:a16="http://schemas.microsoft.com/office/drawing/2014/main" id="{2057B7AD-0218-BE3F-E54B-65C0C093E64D}"/>
              </a:ext>
            </a:extLst>
          </p:cNvPr>
          <p:cNvSpPr>
            <a:spLocks noGrp="1"/>
          </p:cNvSpPr>
          <p:nvPr>
            <p:ph type="ftr" sz="quarter" idx="11"/>
          </p:nvPr>
        </p:nvSpPr>
        <p:spPr/>
        <p:txBody>
          <a:bodyPr/>
          <a:lstStyle/>
          <a:p>
            <a:r>
              <a:rPr lang="ne-NP" dirty="0"/>
              <a:t>“अर्थतन्त्र मापनको लागि आर्थिक गणना”</a:t>
            </a:r>
            <a:endParaRPr lang="en-US" dirty="0"/>
          </a:p>
        </p:txBody>
      </p:sp>
      <p:sp>
        <p:nvSpPr>
          <p:cNvPr id="5" name="Slide Number Placeholder 4">
            <a:extLst>
              <a:ext uri="{FF2B5EF4-FFF2-40B4-BE49-F238E27FC236}">
                <a16:creationId xmlns:a16="http://schemas.microsoft.com/office/drawing/2014/main" id="{CDCF78EA-EB78-7557-1372-E67EEB0B0886}"/>
              </a:ext>
            </a:extLst>
          </p:cNvPr>
          <p:cNvSpPr>
            <a:spLocks noGrp="1"/>
          </p:cNvSpPr>
          <p:nvPr>
            <p:ph type="sldNum" sz="quarter" idx="12"/>
          </p:nvPr>
        </p:nvSpPr>
        <p:spPr/>
        <p:txBody>
          <a:bodyPr/>
          <a:lstStyle/>
          <a:p>
            <a:fld id="{3981A1E7-FBCC-4BE9-B724-D2D87968AACE}" type="slidenum">
              <a:rPr lang="en-US" smtClean="0"/>
              <a:pPr/>
              <a:t>7</a:t>
            </a:fld>
            <a:endParaRPr lang="en-US" dirty="0">
              <a:latin typeface="Fontasy Himali" panose="04020500000000000000" pitchFamily="82" charset="0"/>
            </a:endParaRPr>
          </a:p>
        </p:txBody>
      </p:sp>
      <p:sp>
        <p:nvSpPr>
          <p:cNvPr id="2" name="TextBox 1">
            <a:extLst>
              <a:ext uri="{FF2B5EF4-FFF2-40B4-BE49-F238E27FC236}">
                <a16:creationId xmlns:a16="http://schemas.microsoft.com/office/drawing/2014/main" id="{BDDBFCDF-F7FA-266A-5225-8B6CE110A041}"/>
              </a:ext>
            </a:extLst>
          </p:cNvPr>
          <p:cNvSpPr txBox="1"/>
          <p:nvPr/>
        </p:nvSpPr>
        <p:spPr>
          <a:xfrm>
            <a:off x="2512696" y="136525"/>
            <a:ext cx="6097904" cy="584775"/>
          </a:xfrm>
          <a:prstGeom prst="rect">
            <a:avLst/>
          </a:prstGeom>
          <a:noFill/>
        </p:spPr>
        <p:txBody>
          <a:bodyPr wrap="square">
            <a:spAutoFit/>
          </a:bodyPr>
          <a:lstStyle/>
          <a:p>
            <a:pPr algn="ctr"/>
            <a:r>
              <a:rPr lang="ne-NP" sz="3200" b="1" dirty="0">
                <a:solidFill>
                  <a:schemeClr val="accent1"/>
                </a:solidFill>
                <a:cs typeface="Kalimati" panose="00000400000000000000" pitchFamily="2"/>
              </a:rPr>
              <a:t>मुख्य प्रश्नावलीको खण्ड </a:t>
            </a:r>
            <a:r>
              <a:rPr lang="en-US" sz="3200" b="1" dirty="0">
                <a:solidFill>
                  <a:schemeClr val="accent1"/>
                </a:solidFill>
                <a:cs typeface="Kalimati" panose="00000400000000000000" pitchFamily="2"/>
              </a:rPr>
              <a:t>2</a:t>
            </a:r>
            <a:endParaRPr lang="en-US" sz="3200" dirty="0">
              <a:cs typeface="Kalimati" panose="00000400000000000000" pitchFamily="2"/>
            </a:endParaRPr>
          </a:p>
        </p:txBody>
      </p:sp>
      <p:pic>
        <p:nvPicPr>
          <p:cNvPr id="7" name="Picture 6">
            <a:extLst>
              <a:ext uri="{FF2B5EF4-FFF2-40B4-BE49-F238E27FC236}">
                <a16:creationId xmlns:a16="http://schemas.microsoft.com/office/drawing/2014/main" id="{24CD70F7-F92C-D079-2339-B6AF81E60C83}"/>
              </a:ext>
            </a:extLst>
          </p:cNvPr>
          <p:cNvPicPr>
            <a:picLocks noChangeAspect="1"/>
          </p:cNvPicPr>
          <p:nvPr/>
        </p:nvPicPr>
        <p:blipFill>
          <a:blip r:embed="rId2"/>
          <a:stretch>
            <a:fillRect/>
          </a:stretch>
        </p:blipFill>
        <p:spPr>
          <a:xfrm>
            <a:off x="8947168" y="1005841"/>
            <a:ext cx="3244831" cy="1758200"/>
          </a:xfrm>
          <a:prstGeom prst="rect">
            <a:avLst/>
          </a:prstGeom>
        </p:spPr>
      </p:pic>
      <p:pic>
        <p:nvPicPr>
          <p:cNvPr id="9" name="Picture 8">
            <a:extLst>
              <a:ext uri="{FF2B5EF4-FFF2-40B4-BE49-F238E27FC236}">
                <a16:creationId xmlns:a16="http://schemas.microsoft.com/office/drawing/2014/main" id="{2DF876C9-BE72-5B97-BBD9-998C6D6BC033}"/>
              </a:ext>
            </a:extLst>
          </p:cNvPr>
          <p:cNvPicPr>
            <a:picLocks noChangeAspect="1"/>
          </p:cNvPicPr>
          <p:nvPr/>
        </p:nvPicPr>
        <p:blipFill>
          <a:blip r:embed="rId3"/>
          <a:stretch>
            <a:fillRect/>
          </a:stretch>
        </p:blipFill>
        <p:spPr>
          <a:xfrm>
            <a:off x="8993450" y="3048977"/>
            <a:ext cx="3198550" cy="1758200"/>
          </a:xfrm>
          <a:prstGeom prst="rect">
            <a:avLst/>
          </a:prstGeom>
        </p:spPr>
      </p:pic>
      <p:pic>
        <p:nvPicPr>
          <p:cNvPr id="11" name="Picture 10">
            <a:extLst>
              <a:ext uri="{FF2B5EF4-FFF2-40B4-BE49-F238E27FC236}">
                <a16:creationId xmlns:a16="http://schemas.microsoft.com/office/drawing/2014/main" id="{3DBC3B13-0BB4-ED66-2197-610B5667CFA0}"/>
              </a:ext>
            </a:extLst>
          </p:cNvPr>
          <p:cNvPicPr>
            <a:picLocks noChangeAspect="1"/>
          </p:cNvPicPr>
          <p:nvPr/>
        </p:nvPicPr>
        <p:blipFill>
          <a:blip r:embed="rId4"/>
          <a:stretch>
            <a:fillRect/>
          </a:stretch>
        </p:blipFill>
        <p:spPr>
          <a:xfrm>
            <a:off x="9062918" y="5120849"/>
            <a:ext cx="2956560" cy="1758200"/>
          </a:xfrm>
          <a:prstGeom prst="rect">
            <a:avLst/>
          </a:prstGeom>
        </p:spPr>
      </p:pic>
    </p:spTree>
    <p:extLst>
      <p:ext uri="{BB962C8B-B14F-4D97-AF65-F5344CB8AC3E}">
        <p14:creationId xmlns:p14="http://schemas.microsoft.com/office/powerpoint/2010/main" val="32062522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2409968" y="73226"/>
            <a:ext cx="7345681" cy="820244"/>
          </a:xfrm>
        </p:spPr>
        <p:txBody>
          <a:bodyPr>
            <a:normAutofit fontScale="90000"/>
          </a:bodyPr>
          <a:lstStyle/>
          <a:p>
            <a:pPr algn="ctr"/>
            <a:r>
              <a:rPr lang="en-US" sz="4000" b="1" dirty="0">
                <a:solidFill>
                  <a:schemeClr val="accent1"/>
                </a:solidFill>
              </a:rPr>
              <a:t/>
            </a:r>
            <a:br>
              <a:rPr lang="en-US" sz="4000" b="1" dirty="0">
                <a:solidFill>
                  <a:schemeClr val="accent1"/>
                </a:solidFill>
              </a:rPr>
            </a:br>
            <a:r>
              <a:rPr lang="ne-NP" sz="4000" b="1" dirty="0">
                <a:solidFill>
                  <a:schemeClr val="accent1"/>
                </a:solidFill>
              </a:rPr>
              <a:t>मुख्य प्रश्नावलीको खण्ड </a:t>
            </a:r>
            <a:r>
              <a:rPr lang="en-US" sz="4000" b="1" dirty="0">
                <a:solidFill>
                  <a:schemeClr val="accent1"/>
                </a:solidFill>
              </a:rPr>
              <a:t>2</a:t>
            </a:r>
            <a:r>
              <a:rPr lang="en-US" sz="4000" dirty="0"/>
              <a:t/>
            </a:r>
            <a:br>
              <a:rPr lang="en-US" sz="4000" dirty="0"/>
            </a:br>
            <a:endParaRPr lang="en-US" sz="4000" dirty="0"/>
          </a:p>
        </p:txBody>
      </p:sp>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a:xfrm>
            <a:off x="388620" y="1098058"/>
            <a:ext cx="11338560" cy="1531318"/>
          </a:xfrm>
        </p:spPr>
        <p:txBody>
          <a:bodyPr>
            <a:noAutofit/>
          </a:bodyPr>
          <a:lstStyle/>
          <a:p>
            <a:pPr marL="91440" indent="0" algn="just">
              <a:lnSpc>
                <a:spcPct val="130000"/>
              </a:lnSpc>
              <a:buNone/>
            </a:pPr>
            <a:r>
              <a:rPr lang="ne-NP" sz="2400" b="1" dirty="0"/>
              <a:t>नेपाल स्तरीय औद्योगिक वर्गीकरण कोड कसरी गर्ने ?</a:t>
            </a:r>
            <a:endParaRPr lang="en-US" sz="2400" dirty="0"/>
          </a:p>
          <a:p>
            <a:pPr marL="91440" indent="-457200" algn="just">
              <a:lnSpc>
                <a:spcPct val="130000"/>
              </a:lnSpc>
              <a:buFont typeface="Wingdings" panose="05000000000000000000" pitchFamily="2" charset="2"/>
              <a:buChar char="Ø"/>
            </a:pPr>
            <a:r>
              <a:rPr lang="hi-IN" sz="2400" dirty="0"/>
              <a:t>आर्थिक गणनामा गणकले हरेक प्रतिष्ठान/व्यवसायको प्रमुख आर्थिक क्रियाकलापको </a:t>
            </a:r>
            <a:r>
              <a:rPr lang="en-US" sz="2400" dirty="0"/>
              <a:t>NSIC 1 Digit </a:t>
            </a:r>
            <a:r>
              <a:rPr lang="hi-IN" sz="2400" dirty="0"/>
              <a:t>र </a:t>
            </a:r>
            <a:r>
              <a:rPr lang="en-US" sz="2400" dirty="0"/>
              <a:t>4 Digit</a:t>
            </a:r>
            <a:r>
              <a:rPr lang="hi-IN" sz="2400" dirty="0"/>
              <a:t> कोड भर्नु पर्दछ भने सुपरिवेक्षकले रूजु गरी </a:t>
            </a:r>
            <a:r>
              <a:rPr lang="en-US" sz="2400" dirty="0"/>
              <a:t>4 Digit </a:t>
            </a:r>
            <a:r>
              <a:rPr lang="hi-IN" sz="2400" dirty="0"/>
              <a:t>कोड पुन: भर्नुपर्दछ  </a:t>
            </a:r>
            <a:endParaRPr lang="en-US" sz="2400" dirty="0"/>
          </a:p>
          <a:p>
            <a:pPr marL="91440" indent="0">
              <a:lnSpc>
                <a:spcPct val="130000"/>
              </a:lnSpc>
              <a:buNone/>
            </a:pPr>
            <a:endParaRPr lang="en-US" sz="2400"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981074" y="1978025"/>
            <a:ext cx="1040274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981074" y="1361440"/>
            <a:ext cx="9747886" cy="40091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pic>
        <p:nvPicPr>
          <p:cNvPr id="7" name="Content Placeholder 5">
            <a:extLst>
              <a:ext uri="{FF2B5EF4-FFF2-40B4-BE49-F238E27FC236}">
                <a16:creationId xmlns:a16="http://schemas.microsoft.com/office/drawing/2014/main" id="{22F393FC-A39A-8FF6-A641-1CB384FDEDB3}"/>
              </a:ext>
            </a:extLst>
          </p:cNvPr>
          <p:cNvPicPr>
            <a:picLocks/>
          </p:cNvPicPr>
          <p:nvPr/>
        </p:nvPicPr>
        <p:blipFill>
          <a:blip r:embed="rId2">
            <a:extLst>
              <a:ext uri="{28A0092B-C50C-407E-A947-70E740481C1C}">
                <a14:useLocalDpi xmlns:a14="http://schemas.microsoft.com/office/drawing/2010/main" val="0"/>
              </a:ext>
            </a:extLst>
          </a:blip>
          <a:srcRect t="42625"/>
          <a:stretch>
            <a:fillRect/>
          </a:stretch>
        </p:blipFill>
        <p:spPr>
          <a:xfrm>
            <a:off x="653365" y="3085957"/>
            <a:ext cx="10845215" cy="3256900"/>
          </a:xfrm>
          <a:prstGeom prst="rect">
            <a:avLst/>
          </a:prstGeom>
        </p:spPr>
      </p:pic>
      <p:sp>
        <p:nvSpPr>
          <p:cNvPr id="10" name="Speech Bubble: Rectangle 9">
            <a:extLst>
              <a:ext uri="{FF2B5EF4-FFF2-40B4-BE49-F238E27FC236}">
                <a16:creationId xmlns:a16="http://schemas.microsoft.com/office/drawing/2014/main" id="{D6F561D7-5E7A-7CB9-67FD-E9CB66E02724}"/>
              </a:ext>
            </a:extLst>
          </p:cNvPr>
          <p:cNvSpPr/>
          <p:nvPr/>
        </p:nvSpPr>
        <p:spPr>
          <a:xfrm rot="20116150">
            <a:off x="273906" y="3136133"/>
            <a:ext cx="3115504" cy="657707"/>
          </a:xfrm>
          <a:prstGeom prst="wedgeRectCallout">
            <a:avLst>
              <a:gd name="adj1" fmla="val -18396"/>
              <a:gd name="adj2" fmla="val 201733"/>
            </a:avLst>
          </a:prstGeom>
          <a:solidFill>
            <a:schemeClr val="bg1">
              <a:lumMod val="8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e-NP" sz="2000" b="1" dirty="0">
                <a:solidFill>
                  <a:srgbClr val="0070C0"/>
                </a:solidFill>
                <a:cs typeface="Kalimati" panose="00000400000000000000" pitchFamily="2"/>
              </a:rPr>
              <a:t>मुख्य आर्थिक क्रियाकलापको बिस्तृत विवरण लेख्ने </a:t>
            </a:r>
            <a:endParaRPr lang="en-US" sz="2000" b="1" dirty="0">
              <a:solidFill>
                <a:srgbClr val="0070C0"/>
              </a:solidFill>
              <a:cs typeface="Kalimati" panose="00000400000000000000" pitchFamily="2"/>
            </a:endParaRPr>
          </a:p>
        </p:txBody>
      </p:sp>
      <p:sp>
        <p:nvSpPr>
          <p:cNvPr id="11" name="Rectangle 10">
            <a:extLst>
              <a:ext uri="{FF2B5EF4-FFF2-40B4-BE49-F238E27FC236}">
                <a16:creationId xmlns:a16="http://schemas.microsoft.com/office/drawing/2014/main" id="{566F5EA6-602B-8963-1AD6-ABFF7711CBF1}"/>
              </a:ext>
            </a:extLst>
          </p:cNvPr>
          <p:cNvSpPr/>
          <p:nvPr/>
        </p:nvSpPr>
        <p:spPr>
          <a:xfrm>
            <a:off x="5694294" y="5514662"/>
            <a:ext cx="765741" cy="425678"/>
          </a:xfrm>
          <a:prstGeom prst="rect">
            <a:avLst/>
          </a:prstGeom>
          <a:solidFill>
            <a:schemeClr val="bg1">
              <a:lumMod val="8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0093D2"/>
                </a:solidFill>
              </a:rPr>
              <a:t>S</a:t>
            </a:r>
            <a:r>
              <a:rPr lang="ne-NP" sz="3600" b="1" dirty="0">
                <a:solidFill>
                  <a:srgbClr val="0093D2"/>
                </a:solidFill>
              </a:rPr>
              <a:t> </a:t>
            </a:r>
            <a:endParaRPr lang="en-US" sz="3600" b="1" dirty="0">
              <a:solidFill>
                <a:srgbClr val="0093D2"/>
              </a:solidFill>
            </a:endParaRPr>
          </a:p>
        </p:txBody>
      </p:sp>
      <p:sp>
        <p:nvSpPr>
          <p:cNvPr id="12" name="Rectangle 11">
            <a:extLst>
              <a:ext uri="{FF2B5EF4-FFF2-40B4-BE49-F238E27FC236}">
                <a16:creationId xmlns:a16="http://schemas.microsoft.com/office/drawing/2014/main" id="{33F9F0B2-8EE6-BAC1-F935-07F758ADC85E}"/>
              </a:ext>
            </a:extLst>
          </p:cNvPr>
          <p:cNvSpPr/>
          <p:nvPr/>
        </p:nvSpPr>
        <p:spPr>
          <a:xfrm>
            <a:off x="7139132" y="5561444"/>
            <a:ext cx="1742502" cy="425678"/>
          </a:xfrm>
          <a:prstGeom prst="rect">
            <a:avLst/>
          </a:prstGeom>
          <a:solidFill>
            <a:schemeClr val="bg1">
              <a:lumMod val="8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3200" b="1" dirty="0">
                <a:solidFill>
                  <a:srgbClr val="0093D2"/>
                </a:solidFill>
              </a:rPr>
              <a:t>9   6  0  2 </a:t>
            </a:r>
          </a:p>
        </p:txBody>
      </p:sp>
      <p:sp>
        <p:nvSpPr>
          <p:cNvPr id="13" name="Rectangle 12">
            <a:extLst>
              <a:ext uri="{FF2B5EF4-FFF2-40B4-BE49-F238E27FC236}">
                <a16:creationId xmlns:a16="http://schemas.microsoft.com/office/drawing/2014/main" id="{FCDDDF46-B185-C56A-ACF0-08A7D70A8A04}"/>
              </a:ext>
            </a:extLst>
          </p:cNvPr>
          <p:cNvSpPr/>
          <p:nvPr/>
        </p:nvSpPr>
        <p:spPr>
          <a:xfrm>
            <a:off x="9123110" y="5573367"/>
            <a:ext cx="2190365" cy="425678"/>
          </a:xfrm>
          <a:prstGeom prst="rect">
            <a:avLst/>
          </a:prstGeom>
          <a:solidFill>
            <a:schemeClr val="accent4">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3600" b="1" dirty="0">
                <a:solidFill>
                  <a:srgbClr val="0093D2"/>
                </a:solidFill>
              </a:rPr>
              <a:t>9   6  0  2 </a:t>
            </a:r>
          </a:p>
        </p:txBody>
      </p:sp>
      <p:sp>
        <p:nvSpPr>
          <p:cNvPr id="14" name="TextBox 13">
            <a:extLst>
              <a:ext uri="{FF2B5EF4-FFF2-40B4-BE49-F238E27FC236}">
                <a16:creationId xmlns:a16="http://schemas.microsoft.com/office/drawing/2014/main" id="{BD38636B-0C97-1BB2-9658-0AC6D45DA939}"/>
              </a:ext>
            </a:extLst>
          </p:cNvPr>
          <p:cNvSpPr txBox="1"/>
          <p:nvPr/>
        </p:nvSpPr>
        <p:spPr>
          <a:xfrm>
            <a:off x="849994" y="4933901"/>
            <a:ext cx="3253375" cy="646331"/>
          </a:xfrm>
          <a:prstGeom prst="rect">
            <a:avLst/>
          </a:prstGeom>
          <a:noFill/>
        </p:spPr>
        <p:txBody>
          <a:bodyPr wrap="square" rtlCol="0">
            <a:spAutoFit/>
          </a:bodyPr>
          <a:lstStyle/>
          <a:p>
            <a:r>
              <a:rPr lang="ne-NP" b="1" dirty="0">
                <a:solidFill>
                  <a:srgbClr val="0093D2"/>
                </a:solidFill>
                <a:cs typeface="Kalimati" panose="00000400000000000000" pitchFamily="2"/>
              </a:rPr>
              <a:t>कपाल काट्ने, दाह्री काट्ने, कपाल रंगाउने </a:t>
            </a:r>
            <a:endParaRPr lang="en-US" b="1" dirty="0">
              <a:solidFill>
                <a:srgbClr val="0093D2"/>
              </a:solidFill>
              <a:cs typeface="Kalimati" panose="00000400000000000000" pitchFamily="2"/>
            </a:endParaRPr>
          </a:p>
        </p:txBody>
      </p:sp>
    </p:spTree>
    <p:extLst>
      <p:ext uri="{BB962C8B-B14F-4D97-AF65-F5344CB8AC3E}">
        <p14:creationId xmlns:p14="http://schemas.microsoft.com/office/powerpoint/2010/main" val="3268706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CE613-E97A-0EA4-0AA8-D346B9C160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4DC725-5493-E801-053A-248A03F513CC}"/>
              </a:ext>
            </a:extLst>
          </p:cNvPr>
          <p:cNvSpPr>
            <a:spLocks noGrp="1"/>
          </p:cNvSpPr>
          <p:nvPr>
            <p:ph type="title"/>
          </p:nvPr>
        </p:nvSpPr>
        <p:spPr>
          <a:xfrm>
            <a:off x="1971040" y="79376"/>
            <a:ext cx="8757919" cy="709930"/>
          </a:xfrm>
        </p:spPr>
        <p:txBody>
          <a:bodyPr>
            <a:normAutofit fontScale="90000"/>
          </a:bodyPr>
          <a:lstStyle/>
          <a:p>
            <a:pPr algn="ctr"/>
            <a:r>
              <a:rPr lang="en-US" sz="4000" b="1" dirty="0">
                <a:solidFill>
                  <a:schemeClr val="accent1"/>
                </a:solidFill>
              </a:rPr>
              <a:t/>
            </a:r>
            <a:br>
              <a:rPr lang="en-US" sz="4000" b="1" dirty="0">
                <a:solidFill>
                  <a:schemeClr val="accent1"/>
                </a:solidFill>
              </a:rPr>
            </a:br>
            <a:r>
              <a:rPr lang="ne-NP" sz="4000" b="1" dirty="0">
                <a:solidFill>
                  <a:schemeClr val="accent1"/>
                </a:solidFill>
              </a:rPr>
              <a:t>मुख्य प्रश्नावलीको खण्ड </a:t>
            </a:r>
            <a:r>
              <a:rPr lang="en-US" sz="4000" b="1" dirty="0">
                <a:solidFill>
                  <a:schemeClr val="accent1"/>
                </a:solidFill>
              </a:rPr>
              <a:t>2</a:t>
            </a:r>
            <a:r>
              <a:rPr lang="en-US" sz="4000" dirty="0"/>
              <a:t/>
            </a:r>
            <a:br>
              <a:rPr lang="en-US" sz="4000" dirty="0"/>
            </a:br>
            <a:endParaRPr lang="en-US" sz="4000" b="1" dirty="0"/>
          </a:p>
        </p:txBody>
      </p:sp>
      <p:sp>
        <p:nvSpPr>
          <p:cNvPr id="3" name="Content Placeholder 2">
            <a:extLst>
              <a:ext uri="{FF2B5EF4-FFF2-40B4-BE49-F238E27FC236}">
                <a16:creationId xmlns:a16="http://schemas.microsoft.com/office/drawing/2014/main" id="{E95FF12B-DDF5-EB4E-F9E8-228FE1029874}"/>
              </a:ext>
            </a:extLst>
          </p:cNvPr>
          <p:cNvSpPr>
            <a:spLocks noGrp="1"/>
          </p:cNvSpPr>
          <p:nvPr>
            <p:ph idx="1"/>
          </p:nvPr>
        </p:nvSpPr>
        <p:spPr>
          <a:xfrm>
            <a:off x="240030" y="1199832"/>
            <a:ext cx="11841480" cy="5213668"/>
          </a:xfrm>
        </p:spPr>
        <p:txBody>
          <a:bodyPr>
            <a:normAutofit fontScale="92500" lnSpcReduction="20000"/>
          </a:bodyPr>
          <a:lstStyle/>
          <a:p>
            <a:pPr indent="0" algn="just">
              <a:lnSpc>
                <a:spcPct val="150000"/>
              </a:lnSpc>
              <a:buNone/>
            </a:pPr>
            <a:r>
              <a:rPr lang="ne-NP" sz="2600" b="1" dirty="0"/>
              <a:t>NSIC कोड पहिचान गर्ने विधि </a:t>
            </a:r>
            <a:endParaRPr lang="en-US" sz="3500" b="1" dirty="0"/>
          </a:p>
          <a:p>
            <a:pPr marL="457200" indent="-457200" algn="just">
              <a:lnSpc>
                <a:spcPct val="150000"/>
              </a:lnSpc>
              <a:buFont typeface="Wingdings" panose="05000000000000000000" pitchFamily="2" charset="2"/>
              <a:buChar char="Ø"/>
            </a:pPr>
            <a:r>
              <a:rPr lang="ne-NP" sz="2600" dirty="0"/>
              <a:t>प्रतिष्ठानको प्रमुख आर्थिक क्रियाकलापको ४-डिजिट </a:t>
            </a:r>
            <a:r>
              <a:rPr lang="en-US" sz="2600" dirty="0"/>
              <a:t>NSIC </a:t>
            </a:r>
            <a:r>
              <a:rPr lang="ne-NP" sz="2600" dirty="0"/>
              <a:t>कोड खोज्दा निश्चित तहगत प्रक्रियाबाट खोज्नुपर्दछ</a:t>
            </a:r>
            <a:r>
              <a:rPr lang="en-US" sz="2600" dirty="0"/>
              <a:t>,</a:t>
            </a:r>
            <a:r>
              <a:rPr lang="ne-NP" sz="2600" dirty="0"/>
              <a:t> </a:t>
            </a:r>
            <a:endParaRPr lang="en-US" sz="2600" dirty="0"/>
          </a:p>
          <a:p>
            <a:pPr marL="457200" lvl="0" indent="-457200" algn="just">
              <a:lnSpc>
                <a:spcPct val="150000"/>
              </a:lnSpc>
              <a:spcBef>
                <a:spcPts val="600"/>
              </a:spcBef>
              <a:buFont typeface="Wingdings" panose="05000000000000000000" pitchFamily="2" charset="2"/>
              <a:buChar char="Ø"/>
            </a:pPr>
            <a:r>
              <a:rPr lang="ne-NP" sz="2600" dirty="0"/>
              <a:t>प्रतिष्ठानको प्रमुख आर्थिक क्रियाकलापको बिस्तृत विवरण प्रश्नावलीको उचित स्थानमा लेख्नु पर्दछ, </a:t>
            </a:r>
          </a:p>
          <a:p>
            <a:pPr marL="457200" lvl="0" indent="-457200" algn="just">
              <a:lnSpc>
                <a:spcPct val="150000"/>
              </a:lnSpc>
              <a:spcBef>
                <a:spcPts val="600"/>
              </a:spcBef>
              <a:buFont typeface="Wingdings" panose="05000000000000000000" pitchFamily="2" charset="2"/>
              <a:buChar char="Ø"/>
            </a:pPr>
            <a:r>
              <a:rPr lang="ne-NP" sz="2600" dirty="0"/>
              <a:t>आर्थिक क्रियाकलापको विवरण जति स्पष्ट भयो कोडिंग गर्न वा वास्तविक कोड पहिचान गर्न सजिलो हुन्छ </a:t>
            </a:r>
          </a:p>
          <a:p>
            <a:pPr marL="457200" lvl="0" indent="-457200" algn="just">
              <a:lnSpc>
                <a:spcPct val="150000"/>
              </a:lnSpc>
              <a:buFont typeface="Wingdings" panose="05000000000000000000" pitchFamily="2" charset="2"/>
              <a:buChar char="Ø"/>
            </a:pPr>
            <a:r>
              <a:rPr lang="ne-NP" sz="2600" dirty="0"/>
              <a:t>प्रतिष्ठानले गर्ने प्रमुख आर्थिक क्रियाकलापको प्रकृति </a:t>
            </a:r>
            <a:r>
              <a:rPr lang="ne-NP" sz="2600" b="1" dirty="0"/>
              <a:t>प्राथमिक, </a:t>
            </a:r>
            <a:r>
              <a:rPr lang="ne-NP" sz="2600" b="1" dirty="0" smtClean="0"/>
              <a:t>द्वितीयक </a:t>
            </a:r>
            <a:r>
              <a:rPr lang="ne-NP" sz="2600" b="1" dirty="0"/>
              <a:t>वा तृतीयक कुन</a:t>
            </a:r>
            <a:r>
              <a:rPr lang="en-US" sz="2600" b="1" dirty="0"/>
              <a:t> </a:t>
            </a:r>
            <a:r>
              <a:rPr lang="ne-NP" sz="2600" dirty="0"/>
              <a:t>हो छुट्याउनु पर्छ र </a:t>
            </a:r>
            <a:r>
              <a:rPr lang="ne-NP" sz="2600" dirty="0" smtClean="0"/>
              <a:t>यसपछी </a:t>
            </a:r>
            <a:r>
              <a:rPr lang="ne-NP" sz="2600" dirty="0"/>
              <a:t>त्यो अन्तर्गतको खण्ड </a:t>
            </a:r>
            <a:r>
              <a:rPr lang="en-US" sz="2600" dirty="0"/>
              <a:t>(Section)</a:t>
            </a:r>
            <a:r>
              <a:rPr lang="ne-NP" sz="2600" dirty="0"/>
              <a:t>, डिभिजन</a:t>
            </a:r>
            <a:r>
              <a:rPr lang="en-US" sz="2600" dirty="0"/>
              <a:t> (Division)</a:t>
            </a:r>
            <a:r>
              <a:rPr lang="ne-NP" sz="2600" dirty="0"/>
              <a:t>, समुह</a:t>
            </a:r>
            <a:r>
              <a:rPr lang="en-US" sz="2600" dirty="0"/>
              <a:t>(Group)</a:t>
            </a:r>
            <a:r>
              <a:rPr lang="ne-NP" sz="2600" dirty="0"/>
              <a:t>, र वर्ग </a:t>
            </a:r>
            <a:r>
              <a:rPr lang="en-US" sz="2600" dirty="0"/>
              <a:t>(Class) </a:t>
            </a:r>
            <a:r>
              <a:rPr lang="ne-NP" sz="2600" dirty="0"/>
              <a:t>पहिचान गर्दै वास्तविक आर्थिक क्रियाकलाप एकिन गर्नुपर्दछ |</a:t>
            </a:r>
          </a:p>
        </p:txBody>
      </p:sp>
      <p:sp>
        <p:nvSpPr>
          <p:cNvPr id="4" name="Footer Placeholder 3">
            <a:extLst>
              <a:ext uri="{FF2B5EF4-FFF2-40B4-BE49-F238E27FC236}">
                <a16:creationId xmlns:a16="http://schemas.microsoft.com/office/drawing/2014/main" id="{F568E046-1B8F-91A1-FB1E-73D630D740E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angal" panose="02040503050203030202" pitchFamily="18" charset="0"/>
              </a:rPr>
              <a:t>“अर्थतन्त्र मापनको लागि आर्थिक गणना”</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3689C4C8-45E4-AB60-E462-132AF0DE6FD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81A1E7-FBCC-4BE9-B724-D2D87968AACE}" type="slidenum">
              <a:rPr kumimoji="0" lang="en-US" sz="1200" b="0" i="0" u="none" strike="noStrike" kern="1200" cap="none" spc="0" normalizeH="0" baseline="0" noProof="0" smtClean="0">
                <a:ln>
                  <a:noFill/>
                </a:ln>
                <a:solidFill>
                  <a:prstClr val="black">
                    <a:tint val="75000"/>
                  </a:prstClr>
                </a:solidFill>
                <a:effectLst/>
                <a:uLnTx/>
                <a:uFillTx/>
                <a:latin typeface="Fontasy Himali" panose="04020500000000000000" pitchFamily="8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tint val="75000"/>
                </a:prstClr>
              </a:solidFill>
              <a:effectLst/>
              <a:uLnTx/>
              <a:uFillTx/>
              <a:latin typeface="Fontasy Himali" panose="04020500000000000000" pitchFamily="82" charset="0"/>
              <a:ea typeface="+mn-ea"/>
              <a:cs typeface="+mn-cs"/>
            </a:endParaRPr>
          </a:p>
        </p:txBody>
      </p:sp>
    </p:spTree>
    <p:extLst>
      <p:ext uri="{BB962C8B-B14F-4D97-AF65-F5344CB8AC3E}">
        <p14:creationId xmlns:p14="http://schemas.microsoft.com/office/powerpoint/2010/main" val="30846282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3565</TotalTime>
  <Words>4462</Words>
  <Application>Microsoft Office PowerPoint</Application>
  <PresentationFormat>Widescreen</PresentationFormat>
  <Paragraphs>1127</Paragraphs>
  <Slides>45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45</vt:i4>
      </vt:variant>
    </vt:vector>
  </HeadingPairs>
  <TitlesOfParts>
    <vt:vector size="54" baseType="lpstr">
      <vt:lpstr>Arial</vt:lpstr>
      <vt:lpstr>Calibri</vt:lpstr>
      <vt:lpstr>Calibri Light</vt:lpstr>
      <vt:lpstr>Fontasy Himali</vt:lpstr>
      <vt:lpstr>Kalimati</vt:lpstr>
      <vt:lpstr>Mangal</vt:lpstr>
      <vt:lpstr>Times New Roman</vt:lpstr>
      <vt:lpstr>Wingdings</vt:lpstr>
      <vt:lpstr>Office Theme</vt:lpstr>
      <vt:lpstr>राष्ट्रिय आर्थिक गणना, २०८२ </vt:lpstr>
      <vt:lpstr>PowerPoint Presentation</vt:lpstr>
      <vt:lpstr>प्रस्तुतिका विषय</vt:lpstr>
      <vt:lpstr>सेसनका उद्देश्य</vt:lpstr>
      <vt:lpstr>PowerPoint Presentation</vt:lpstr>
      <vt:lpstr>PowerPoint Presentation</vt:lpstr>
      <vt:lpstr>PowerPoint Presentation</vt:lpstr>
      <vt:lpstr> मुख्य प्रश्नावलीको खण्ड 2 </vt:lpstr>
      <vt:lpstr> मुख्य प्रश्नावलीको खण्ड 2 </vt:lpstr>
      <vt:lpstr> मुख्य प्रश्नावलीको खण्ड 2 </vt:lpstr>
      <vt:lpstr> मुख्य प्रश्नावलीको खण्ड 2 </vt:lpstr>
      <vt:lpstr> मुख्य प्रश्नावलीको खण्ड 2 </vt:lpstr>
      <vt:lpstr> मुख्य प्रश्नावलीको खण्ड 2.... </vt:lpstr>
      <vt:lpstr>मुख्य प्रश्नावलीको खण्ड 2...</vt:lpstr>
      <vt:lpstr>मुख्य प्रश्नावलीको खण्ड 2</vt:lpstr>
      <vt:lpstr>नेपाल स्तरीय औद्योगिक वर्गीकरण: खण्ड (A-G)</vt:lpstr>
      <vt:lpstr> मुख्य प्रश्नावलीको खण्ड 2 खण्ड A: कृषि, वन र माछापालन </vt:lpstr>
      <vt:lpstr> मुख्य प्रश्नावलीको खण्ड 2 खण्ड A: कृषि, वन र माछापालन </vt:lpstr>
      <vt:lpstr> मुख्य प्रश्नावलीको खण्ड 2 खण्ड A: कृषि, वन र माछापालन </vt:lpstr>
      <vt:lpstr> मुख्य प्रश्नावलीको खण्ड 2 खण्ड A: कृषि, वन र माछापालन </vt:lpstr>
      <vt:lpstr> मुख्य प्रश्नावलीको खण्ड 2 खण्ड A: कृषि, वन र माछापालन </vt:lpstr>
      <vt:lpstr> मुख्य प्रश्नावलीको खण्ड 2 खण्ड A: कृषि, वन र माछापालन </vt:lpstr>
      <vt:lpstr>मुख्य प्रश्नावलीको खण्ड 2 खण्ड A: कृषि, वन र माछापालन </vt:lpstr>
      <vt:lpstr>मुख्य प्रश्नावलीको खण्ड 2  खण्ड B: खानी तथा उत्खनन्</vt:lpstr>
      <vt:lpstr>मुख्य प्रश्नावलीको खण्ड 2  खण्ड B: खानी तथा उत्खनन्</vt:lpstr>
      <vt:lpstr>PowerPoint Presentation</vt:lpstr>
      <vt:lpstr>PowerPoint Presentation</vt:lpstr>
      <vt:lpstr>PowerPoint Presentation</vt:lpstr>
      <vt:lpstr>मुख्य प्रश्नावलीको खण्ड 2  खण्ड D: विद्युत्, ग्याँस, बाफ तथा वातानुकूलित सेवा </vt:lpstr>
      <vt:lpstr>मुख्य प्रश्नावलीको खण्ड 2  खण्ड D: विद्युत्, ग्याँस, बाफ तथा वातानुकूलित सेवा </vt:lpstr>
      <vt:lpstr>मुख्य प्रश्नावलीको खण्ड 2  खण्ड E: पानीको आपूर्ति, ढलनिकास, फोहर व्यवस्थापन र उपचारात्मक क्रियाकलापहरू</vt:lpstr>
      <vt:lpstr>मुख्य प्रश्नावलीको खण्ड 2  खण्ड E: पानीको आपूर्ति, ढलनिकास, फोहर व्यवस्थापन र उपचारात्मक क्रियाकलापहरू</vt:lpstr>
      <vt:lpstr>PowerPoint Presentation</vt:lpstr>
      <vt:lpstr>PowerPoint Presentation</vt:lpstr>
      <vt:lpstr>मुख्य प्रश्नावलीको खण्ड 2  खण्ड G: थोक एवं खुद्रा व्यापार, मोटरगाडी तथा मोटरसाइकल बिक्री तथा  मर्मतसम्भार</vt:lpstr>
      <vt:lpstr>PowerPoint Presentation</vt:lpstr>
      <vt:lpstr>PowerPoint Presentation</vt:lpstr>
      <vt:lpstr>PowerPoint Presentation</vt:lpstr>
      <vt:lpstr>मुख्य प्रश्नावलीको खण्ड 2  खण्ड G: थोक एवं खुद्रा व्यापार, मोटरगाडी तथा मोटरसाइकल बिक्री तथा  मर्मतसम्भार</vt:lpstr>
      <vt:lpstr>मुख्य प्रश्नावलीको खण्ड 2  खण्ड G: थोक एवं खुद्रा व्यापार, मोटरगाडी तथा मोटरसाइकल बिक्री तथा  मर्मतसम्भार</vt:lpstr>
      <vt:lpstr>मुख्य प्रश्नावलीको खण्ड 2  खण्ड G: थोक एवं खुद्रा व्यापार, मोटरगाडी तथा मोटरसाइकल बिक्री तथा  मर्मतसम्भार</vt:lpstr>
      <vt:lpstr>मुख्य प्रश्नावलीको खण्ड 2  खण्ड G: थोक एवं खुद्रा व्यापार, मोटरगाडी तथा मोटरसाइकल बिक्री तथा  मर्मतसम्भार</vt:lpstr>
      <vt:lpstr>कक्षा अभ्यासः खण्ड 2</vt:lpstr>
      <vt:lpstr>सत्र पुनरावलोकन</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राष्ट्रिय आर्थिक गणना, २०८२</dc:title>
  <dc:creator>sabindra maharjan</dc:creator>
  <cp:lastModifiedBy>Bishnu</cp:lastModifiedBy>
  <cp:revision>236</cp:revision>
  <dcterms:created xsi:type="dcterms:W3CDTF">2025-12-12T08:42:46Z</dcterms:created>
  <dcterms:modified xsi:type="dcterms:W3CDTF">2026-04-03T10:27:48Z</dcterms:modified>
</cp:coreProperties>
</file>