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87" r:id="rId3"/>
    <p:sldId id="330" r:id="rId4"/>
    <p:sldId id="593" r:id="rId5"/>
    <p:sldId id="336" r:id="rId6"/>
    <p:sldId id="337" r:id="rId7"/>
    <p:sldId id="334" r:id="rId8"/>
    <p:sldId id="611" r:id="rId9"/>
    <p:sldId id="612" r:id="rId10"/>
    <p:sldId id="613" r:id="rId11"/>
    <p:sldId id="614" r:id="rId12"/>
    <p:sldId id="615" r:id="rId13"/>
    <p:sldId id="616" r:id="rId14"/>
    <p:sldId id="596" r:id="rId15"/>
    <p:sldId id="597" r:id="rId16"/>
    <p:sldId id="617" r:id="rId17"/>
    <p:sldId id="598" r:id="rId18"/>
    <p:sldId id="618" r:id="rId19"/>
    <p:sldId id="622" r:id="rId20"/>
    <p:sldId id="620" r:id="rId21"/>
    <p:sldId id="621" r:id="rId22"/>
    <p:sldId id="623" r:id="rId23"/>
    <p:sldId id="599" r:id="rId24"/>
    <p:sldId id="624" r:id="rId25"/>
    <p:sldId id="600" r:id="rId26"/>
    <p:sldId id="601" r:id="rId27"/>
    <p:sldId id="602" r:id="rId28"/>
    <p:sldId id="603" r:id="rId29"/>
    <p:sldId id="604" r:id="rId30"/>
    <p:sldId id="625" r:id="rId31"/>
    <p:sldId id="605" r:id="rId32"/>
    <p:sldId id="606" r:id="rId33"/>
    <p:sldId id="607" r:id="rId34"/>
    <p:sldId id="608" r:id="rId35"/>
    <p:sldId id="609" r:id="rId36"/>
    <p:sldId id="366" r:id="rId37"/>
    <p:sldId id="381" r:id="rId38"/>
    <p:sldId id="383" r:id="rId39"/>
    <p:sldId id="382" r:id="rId40"/>
    <p:sldId id="362" r:id="rId41"/>
    <p:sldId id="384" r:id="rId42"/>
    <p:sldId id="367" r:id="rId43"/>
    <p:sldId id="385" r:id="rId44"/>
    <p:sldId id="410" r:id="rId45"/>
    <p:sldId id="627" r:id="rId46"/>
    <p:sldId id="628" r:id="rId47"/>
    <p:sldId id="629" r:id="rId48"/>
    <p:sldId id="626" r:id="rId49"/>
    <p:sldId id="400" r:id="rId50"/>
    <p:sldId id="590" r:id="rId51"/>
    <p:sldId id="594" r:id="rId52"/>
    <p:sldId id="331" r:id="rId53"/>
    <p:sldId id="630" r:id="rId54"/>
    <p:sldId id="631" r:id="rId55"/>
    <p:sldId id="632" r:id="rId56"/>
    <p:sldId id="592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5" d="100"/>
          <a:sy n="45" d="100"/>
        </p:scale>
        <p:origin x="2760" y="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4T05:00:35.955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2-14T05:00:39.427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03-Apr-26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03-Apr-26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954" y="1825625"/>
            <a:ext cx="10940902" cy="4351338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600"/>
              </a:spcBef>
              <a:defRPr sz="2800"/>
            </a:lvl1pPr>
            <a:lvl2pPr marL="0">
              <a:lnSpc>
                <a:spcPct val="100000"/>
              </a:lnSpc>
              <a:spcBef>
                <a:spcPts val="600"/>
              </a:spcBef>
              <a:defRPr sz="2800"/>
            </a:lvl2pPr>
            <a:lvl3pPr marL="0">
              <a:lnSpc>
                <a:spcPct val="100000"/>
              </a:lnSpc>
              <a:spcBef>
                <a:spcPts val="600"/>
              </a:spcBef>
              <a:defRPr sz="2800"/>
            </a:lvl3pPr>
            <a:lvl4pPr marL="0">
              <a:lnSpc>
                <a:spcPct val="100000"/>
              </a:lnSpc>
              <a:spcBef>
                <a:spcPts val="600"/>
              </a:spcBef>
              <a:defRPr sz="2800"/>
            </a:lvl4pPr>
            <a:lvl5pPr marL="0">
              <a:lnSpc>
                <a:spcPct val="100000"/>
              </a:lnSpc>
              <a:spcBef>
                <a:spcPts val="600"/>
              </a:spcBef>
              <a:defRPr sz="2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03-Apr-26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customXml" Target="../ink/ink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923FF-11E2-7215-9FC0-230B7E73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BF039-F219-6692-30FE-D97EB6E4B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65146-5C86-B5FC-CC1D-B6195E31B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FE448C2-47EE-C404-9EEC-E1C1E77B0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95E42E-6AE9-E3CB-3417-60373A8EE658}"/>
              </a:ext>
            </a:extLst>
          </p:cNvPr>
          <p:cNvSpPr txBox="1"/>
          <p:nvPr/>
        </p:nvSpPr>
        <p:spPr>
          <a:xfrm>
            <a:off x="193039" y="1035153"/>
            <a:ext cx="11907520" cy="5250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>
              <a:lnSpc>
                <a:spcPct val="13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2. संस्थागत एकाइ वा प्रतिष्ठानले गर्ने उत्पादनशील क्रियाकलाप</a:t>
            </a:r>
            <a:endParaRPr lang="en-US" sz="2400" dirty="0">
              <a:cs typeface="Kalimati" panose="00000400000000000000" pitchFamily="2"/>
            </a:endParaRP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संस्थागत एकाइ भन्नाले कानूनी/सामाजिक एकाइ (दर्ता भएका संस्था) र घरपरिवार एकाइ दुवैलाई बुझिन्छ।</a:t>
            </a:r>
            <a:r>
              <a:rPr lang="ne-NP" sz="2400" dirty="0"/>
              <a:t> </a:t>
            </a:r>
            <a:r>
              <a:rPr lang="ne-NP" sz="2400" dirty="0">
                <a:cs typeface="Kalimati" panose="00000400000000000000" pitchFamily="2"/>
              </a:rPr>
              <a:t>(</a:t>
            </a:r>
            <a:r>
              <a:rPr lang="ne-NP" sz="2400" i="1" dirty="0">
                <a:cs typeface="Kalimati" panose="00000400000000000000" pitchFamily="2"/>
              </a:rPr>
              <a:t>यसबारे प्रश्नावलीको खण्ड 5 मा विस्तृत अध्ययन गर्छौ )</a:t>
            </a:r>
            <a:r>
              <a:rPr lang="ne-NP" sz="2400" dirty="0">
                <a:cs typeface="Kalimati" panose="00000400000000000000" pitchFamily="2"/>
              </a:rPr>
              <a:t> </a:t>
            </a:r>
          </a:p>
          <a:p>
            <a:pPr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संस्थागत एकाईले निम्न दुई प्रकारका आर्थिक क्रियाकलाप संचालन गर्छन: </a:t>
            </a:r>
          </a:p>
          <a:p>
            <a:pPr marL="1005840" lvl="2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बजारमुखी आर्थिक क्रियाकलाप: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400" dirty="0">
                <a:cs typeface="Kalimati" panose="00000400000000000000" pitchFamily="2"/>
              </a:rPr>
              <a:t>जसको मुख्य उद्देश्य नाफा कमाउन वा आय आर्जनका लागि वस्तु तथा सेवाको बिक्री गर्नु हो।</a:t>
            </a:r>
            <a:endParaRPr lang="en-US" sz="2400" dirty="0">
              <a:cs typeface="Kalimati" panose="00000400000000000000" pitchFamily="2"/>
            </a:endParaRPr>
          </a:p>
          <a:p>
            <a:pPr marL="1005840" lvl="2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गैर-बजारमुखी आर्थिक क्रियाकलाप: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400" dirty="0">
                <a:cs typeface="Kalimati" panose="00000400000000000000" pitchFamily="2"/>
              </a:rPr>
              <a:t>जसको उद्देश्य सार्वजनिक सेवा वा सामाजिक हितका लागि वस्तु/सेवा उत्पादन गर्नु हो (जस्तै: सरकारी निकाय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एनजीओ आदि)।</a:t>
            </a:r>
            <a:endParaRPr lang="en-US" sz="2400" dirty="0">
              <a:cs typeface="Kalimati" panose="00000400000000000000" pitchFamily="2"/>
            </a:endParaRPr>
          </a:p>
          <a:p>
            <a:pPr marL="457200" lvl="3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आर्थिक गणनामा प्रतिष्ठानले संचालन गर्ने यस्ता मुख्य आर्थिक क्रियाकलापको विवरण उल्लेख गर्नुपर्दछ | </a:t>
            </a:r>
            <a:endParaRPr lang="en-US" sz="24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68432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0EC21-1991-0FE3-2246-EB6860457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50D75-84BB-6E00-0E8A-59BB134A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6"/>
            <a:ext cx="12090399" cy="753182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485644-2609-DBE1-6AF6-D7174A2E4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32E111A-4587-84F4-DD4C-17FED9192B1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580BEC5-2CF4-8C75-023A-6C55E98FC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BD405D-B2E8-294C-E850-3327EDE5EAA0}"/>
              </a:ext>
            </a:extLst>
          </p:cNvPr>
          <p:cNvSpPr txBox="1"/>
          <p:nvPr/>
        </p:nvSpPr>
        <p:spPr>
          <a:xfrm>
            <a:off x="65314" y="955748"/>
            <a:ext cx="11973016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 algn="just">
              <a:lnSpc>
                <a:spcPct val="12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गणकले ध्यान दिनुपर्ने मुख्य नियमहरू</a:t>
            </a:r>
            <a:endParaRPr lang="en-US" sz="24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पेशा होइन</a:t>
            </a:r>
            <a:r>
              <a:rPr lang="en-US" sz="2400" b="1" dirty="0">
                <a:cs typeface="Kalimati" panose="00000400000000000000" pitchFamily="2"/>
              </a:rPr>
              <a:t>, </a:t>
            </a:r>
            <a:r>
              <a:rPr lang="ne-NP" sz="2400" b="1" dirty="0">
                <a:cs typeface="Kalimati" panose="00000400000000000000" pitchFamily="2"/>
              </a:rPr>
              <a:t>प्रतिष्ठानको गणना: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आर्थिक गणनामा व्यक्तिको पेशा (</a:t>
            </a:r>
            <a:r>
              <a:rPr lang="en-US" sz="2000" dirty="0">
                <a:cs typeface="Kalimati" panose="00000400000000000000" pitchFamily="2"/>
              </a:rPr>
              <a:t>Occupation) </a:t>
            </a:r>
            <a:r>
              <a:rPr lang="ne-NP" sz="2000" dirty="0">
                <a:cs typeface="Kalimati" panose="00000400000000000000" pitchFamily="2"/>
              </a:rPr>
              <a:t>को विवरण संकलन गरिदैन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बरु व्यक्ति संलग्न रहेको</a:t>
            </a:r>
            <a:r>
              <a:rPr lang="en-US" sz="2000" dirty="0">
                <a:cs typeface="Kalimati" panose="00000400000000000000" pitchFamily="2"/>
              </a:rPr>
              <a:t> </a:t>
            </a:r>
            <a:r>
              <a:rPr lang="ne-NP" sz="2000" b="1" dirty="0">
                <a:cs typeface="Kalimati" panose="00000400000000000000" pitchFamily="2"/>
              </a:rPr>
              <a:t>संस्था वा प्रतिष्ठानको गणना गरिन्छ </a:t>
            </a:r>
            <a:r>
              <a:rPr lang="ne-NP" sz="2000" dirty="0">
                <a:cs typeface="Kalimati" panose="00000400000000000000" pitchFamily="2"/>
              </a:rPr>
              <a:t>। (उदाहरण: विद्यालयमा पढाउने शिक्षकको गणना गरिँदैन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तर</a:t>
            </a:r>
            <a:r>
              <a:rPr lang="en-US" sz="2000" dirty="0">
                <a:cs typeface="Kalimati" panose="00000400000000000000" pitchFamily="2"/>
              </a:rPr>
              <a:t> </a:t>
            </a:r>
            <a:r>
              <a:rPr lang="ne-NP" sz="2000" b="1" dirty="0">
                <a:cs typeface="Kalimati" panose="00000400000000000000" pitchFamily="2"/>
              </a:rPr>
              <a:t>विद्यालय</a:t>
            </a:r>
            <a:r>
              <a:rPr lang="ne-NP" sz="2000" dirty="0">
                <a:cs typeface="Kalimati" panose="00000400000000000000" pitchFamily="2"/>
              </a:rPr>
              <a:t>को गणना गरिन्छ)।</a:t>
            </a:r>
            <a:endParaRPr lang="en-US" sz="24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स्वरोजगार प्रतिष्ठान (</a:t>
            </a:r>
            <a:r>
              <a:rPr lang="en-US" sz="2400" b="1" dirty="0">
                <a:cs typeface="Kalimati" panose="00000400000000000000" pitchFamily="2"/>
              </a:rPr>
              <a:t>Own account Establishment</a:t>
            </a:r>
            <a:r>
              <a:rPr lang="ne-NP" sz="2400" b="1" dirty="0">
                <a:cs typeface="Kalimati" panose="00000400000000000000" pitchFamily="2"/>
              </a:rPr>
              <a:t>):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यदि कुनै व्यक्तिले एक्लै पसल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क्लिनिक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प्लम्बिङ सेवा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ल फर्म वा घरजग्गा कारोबार, ट्युसन, निर्माण जस्ता व्यवसाय चलाइरहेको छ भने त्यसलाई</a:t>
            </a:r>
            <a:r>
              <a:rPr lang="en-US" sz="2000" dirty="0">
                <a:cs typeface="Kalimati" panose="00000400000000000000" pitchFamily="2"/>
              </a:rPr>
              <a:t> </a:t>
            </a:r>
            <a:r>
              <a:rPr lang="ne-NP" sz="2000" b="1" dirty="0">
                <a:cs typeface="Kalimati" panose="00000400000000000000" pitchFamily="2"/>
              </a:rPr>
              <a:t>प्रतिष्ठान</a:t>
            </a:r>
            <a:r>
              <a:rPr lang="en-US" sz="20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मानेर गणना गर्नुपर्छ।</a:t>
            </a:r>
            <a:endParaRPr lang="en-US" sz="20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रोजगारदाता व्यक्ति/समूह</a:t>
            </a:r>
            <a:r>
              <a:rPr lang="en-US" sz="2400" b="1" dirty="0">
                <a:cs typeface="Kalimati" panose="00000400000000000000" pitchFamily="2"/>
              </a:rPr>
              <a:t>/</a:t>
            </a:r>
            <a:r>
              <a:rPr lang="ne-NP" sz="2400" b="1" dirty="0">
                <a:cs typeface="Kalimati" panose="00000400000000000000" pitchFamily="2"/>
              </a:rPr>
              <a:t>संस्था (Employer):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अस्पताल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उद्योग</a:t>
            </a:r>
            <a:r>
              <a:rPr lang="en-US" sz="2000" dirty="0">
                <a:cs typeface="Kalimati" panose="00000400000000000000" pitchFamily="2"/>
              </a:rPr>
              <a:t>, </a:t>
            </a:r>
            <a:r>
              <a:rPr lang="ne-NP" sz="2000" dirty="0">
                <a:cs typeface="Kalimati" panose="00000400000000000000" pitchFamily="2"/>
              </a:rPr>
              <a:t>बैंक वा विद्यालय जस्ता रोजगारी दिने संस्था वा कुनै ब्यक्तिले कामदार लगाएर व्यवसाय गर्दछ भने प्रतिष्ठानको रूपमा गणना गर्नुपर्छ।</a:t>
            </a:r>
            <a:endParaRPr lang="en-US" sz="20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कर्मचारी/कामदारको विवरण:</a:t>
            </a:r>
            <a:r>
              <a:rPr lang="en-US" sz="24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कुनै अस्पतालमा काम गर्ने नर्सलाई छुट्टै प्रतिष्ठानको रूपमा विवरण लिनुपर्दैन।निजलाई सम्बन्धित अस्पतालको गणना मार्फत </a:t>
            </a:r>
            <a:r>
              <a:rPr lang="ne-NP" sz="2000" b="1" dirty="0">
                <a:cs typeface="Kalimati" panose="00000400000000000000" pitchFamily="2"/>
              </a:rPr>
              <a:t>जनशक्ति (</a:t>
            </a:r>
            <a:r>
              <a:rPr lang="en-US" sz="2000" b="1" dirty="0">
                <a:cs typeface="Kalimati" panose="00000400000000000000" pitchFamily="2"/>
              </a:rPr>
              <a:t>Manpower)</a:t>
            </a:r>
            <a:r>
              <a:rPr lang="en-US" sz="2000" dirty="0">
                <a:cs typeface="Kalimati" panose="00000400000000000000" pitchFamily="2"/>
              </a:rPr>
              <a:t> </a:t>
            </a:r>
            <a:r>
              <a:rPr lang="ne-NP" sz="2000" dirty="0">
                <a:cs typeface="Kalimati" panose="00000400000000000000" pitchFamily="2"/>
              </a:rPr>
              <a:t>विवरणमा मात्र समावेश गरिन्छ।</a:t>
            </a:r>
            <a:endParaRPr lang="en-US" sz="3200" i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65612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1D025-D38C-6153-C0E8-6B8A40788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DC0C3-3ABE-8DCC-0786-D85D32A11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18BBED-0D1E-5428-6C53-ED97FF84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D5E20F-A261-4A84-13EA-1E48A2A2875D}"/>
              </a:ext>
            </a:extLst>
          </p:cNvPr>
          <p:cNvSpPr txBox="1">
            <a:spLocks/>
          </p:cNvSpPr>
          <p:nvPr/>
        </p:nvSpPr>
        <p:spPr>
          <a:xfrm>
            <a:off x="101601" y="1075689"/>
            <a:ext cx="8508999" cy="3279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hi-IN" b="1" dirty="0"/>
              <a:t>आर्थिक क्रियाकलाप (</a:t>
            </a:r>
            <a:r>
              <a:rPr lang="en-US" b="1" dirty="0"/>
              <a:t>Economic Activity)</a:t>
            </a:r>
            <a:endParaRPr lang="ne-NP" b="1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सामान्य अर्थमा वस्तु तथा सेवा उत्पादन कार्यलाई प्रतिष्ठानको क्रियाकलापको रूपमा बुझ्न सकिन्छ। </a:t>
            </a:r>
            <a:endParaRPr lang="ne-NP" sz="2600" b="1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एक संस्थागत एकाइको जिम्मेवारी</a:t>
            </a:r>
            <a:r>
              <a:rPr lang="en-US" sz="2600" dirty="0"/>
              <a:t>, </a:t>
            </a:r>
            <a:r>
              <a:rPr lang="hi-IN" sz="2600" dirty="0"/>
              <a:t>नियन्त्रण र व्यवस्थापनअन्तर्गत सञ्चालन गरिएको आर्थिक क्रियाकलाप नै त्यस एकाइको आर्थिक उत्पादन हो। </a:t>
            </a:r>
            <a:endParaRPr lang="ne-NP" sz="2600" dirty="0"/>
          </a:p>
          <a:p>
            <a:pPr marL="0" indent="0" algn="just">
              <a:lnSpc>
                <a:spcPct val="160000"/>
              </a:lnSpc>
              <a:spcBef>
                <a:spcPts val="600"/>
              </a:spcBef>
              <a:buNone/>
            </a:pPr>
            <a:endParaRPr lang="ne-NP" sz="2000" dirty="0"/>
          </a:p>
          <a:p>
            <a:pPr marL="0" indent="0" algn="just">
              <a:lnSpc>
                <a:spcPct val="160000"/>
              </a:lnSpc>
              <a:spcBef>
                <a:spcPts val="600"/>
              </a:spcBef>
              <a:buNone/>
            </a:pPr>
            <a:r>
              <a:rPr lang="en-US" sz="400" dirty="0"/>
              <a:t> 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992522E-2583-0AE5-A922-7C250DB98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F8F6D3-ACFA-28F1-4689-702C7A19F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957" y="1075689"/>
            <a:ext cx="3433191" cy="29585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97EBFB-B5BD-D0FD-51D1-0B5CF94DD548}"/>
              </a:ext>
            </a:extLst>
          </p:cNvPr>
          <p:cNvSpPr txBox="1"/>
          <p:nvPr/>
        </p:nvSpPr>
        <p:spPr>
          <a:xfrm>
            <a:off x="65314" y="4354830"/>
            <a:ext cx="12017547" cy="1552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मूल्यअभिवृद्धि गर्ने वस्तु उत्पादन तथा सेवा प्रदान क्रियाकलाप </a:t>
            </a:r>
            <a:r>
              <a:rPr lang="hi-IN" sz="2400" b="1" dirty="0">
                <a:cs typeface="Kalimati" panose="00000400000000000000" pitchFamily="2"/>
              </a:rPr>
              <a:t>आर्थिक क्रियाकलाप </a:t>
            </a:r>
            <a:r>
              <a:rPr lang="ne-NP" sz="2400" b="1" dirty="0">
                <a:cs typeface="Kalimati" panose="00000400000000000000" pitchFamily="2"/>
              </a:rPr>
              <a:t>भनिन्छ।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>
                <a:cs typeface="Kalimati" panose="00000400000000000000" pitchFamily="2"/>
              </a:rPr>
              <a:t>यस्ता आर्थिक उत्पादन (वस्तु उत्पादन तथा सेवा प्रदान) गर्नका लागि ती संस्थागत एकाइले श्रम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पुँजी र आवश्यक वस्तु तथा सेवाहरू प्रयोग गरेका हुन्छन्। </a:t>
            </a:r>
            <a:endParaRPr lang="ne-NP" sz="26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877639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0D41E-8CC0-263C-99AC-E0331C330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C50B5-4182-EB32-CAA8-E4C9346F3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24CC1A-15B1-5B40-CC34-510821564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9FE8C1A-7EA3-3AEE-28B3-5A842036A821}"/>
              </a:ext>
            </a:extLst>
          </p:cNvPr>
          <p:cNvSpPr txBox="1">
            <a:spLocks/>
          </p:cNvSpPr>
          <p:nvPr/>
        </p:nvSpPr>
        <p:spPr>
          <a:xfrm>
            <a:off x="101601" y="1075690"/>
            <a:ext cx="11988798" cy="55194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hi-IN" b="1" dirty="0"/>
              <a:t>आर्थिक क्रियाकलाप</a:t>
            </a:r>
            <a:r>
              <a:rPr lang="ne-NP" b="1" dirty="0"/>
              <a:t> ...</a:t>
            </a:r>
          </a:p>
          <a:p>
            <a:pPr marL="54864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प्रतिष्ठान</a:t>
            </a:r>
            <a:r>
              <a:rPr lang="en-US" dirty="0"/>
              <a:t>/</a:t>
            </a:r>
            <a:r>
              <a:rPr lang="hi-IN" dirty="0"/>
              <a:t>व्यवसायले </a:t>
            </a:r>
            <a:r>
              <a:rPr lang="ne-NP" dirty="0"/>
              <a:t>उत्पादन गर्ने </a:t>
            </a:r>
            <a:r>
              <a:rPr lang="hi-IN" dirty="0"/>
              <a:t>वस्तु तथा सेवा</a:t>
            </a:r>
            <a:r>
              <a:rPr lang="ne-NP" dirty="0"/>
              <a:t>को आधारमा</a:t>
            </a:r>
            <a:r>
              <a:rPr lang="hi-IN" dirty="0"/>
              <a:t> प्रतिष्ठानको आर्थिक क्रियाकलाप </a:t>
            </a:r>
            <a:r>
              <a:rPr lang="ne-NP" dirty="0"/>
              <a:t>पहिचान गरिन्छ</a:t>
            </a:r>
            <a:r>
              <a:rPr lang="hi-IN" dirty="0"/>
              <a:t>।</a:t>
            </a:r>
            <a:endParaRPr lang="ne-NP" dirty="0"/>
          </a:p>
          <a:p>
            <a:pPr marL="54864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जस्तैः एउटा सिमेन्ट उद्योगले </a:t>
            </a:r>
            <a:r>
              <a:rPr lang="ne-NP" dirty="0" smtClean="0"/>
              <a:t>मुल रूपमा </a:t>
            </a:r>
            <a:r>
              <a:rPr lang="hi-IN" dirty="0" smtClean="0"/>
              <a:t>सिमेन्ट </a:t>
            </a:r>
            <a:r>
              <a:rPr lang="ne-NP" dirty="0" smtClean="0"/>
              <a:t>र सानो अंशमा क्लिन्कर </a:t>
            </a:r>
            <a:r>
              <a:rPr lang="hi-IN" dirty="0" smtClean="0"/>
              <a:t>उत्पादन </a:t>
            </a:r>
            <a:r>
              <a:rPr lang="hi-IN" dirty="0"/>
              <a:t>गर्दछ भने त्यस उद्योगको </a:t>
            </a:r>
            <a:r>
              <a:rPr lang="ne-NP" dirty="0" smtClean="0"/>
              <a:t>मुख्य </a:t>
            </a:r>
            <a:r>
              <a:rPr lang="hi-IN" dirty="0" smtClean="0"/>
              <a:t>आर्थिक </a:t>
            </a:r>
            <a:r>
              <a:rPr lang="hi-IN" dirty="0"/>
              <a:t>क्रियाकलाप सिमेन्ट उत्पादन गर्ने हुन्छ। </a:t>
            </a:r>
            <a:endParaRPr lang="ne-NP" dirty="0"/>
          </a:p>
          <a:p>
            <a:pPr marL="54864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त्यसैगरी ब्युटीपार्लर व्यवसायले मुख्य रूपमा कपाल काट्ने</a:t>
            </a:r>
            <a:r>
              <a:rPr lang="en-US" dirty="0"/>
              <a:t>, </a:t>
            </a:r>
            <a:r>
              <a:rPr lang="hi-IN" dirty="0"/>
              <a:t>कपाल रङ्गाउने</a:t>
            </a:r>
            <a:r>
              <a:rPr lang="en-US" dirty="0"/>
              <a:t>, </a:t>
            </a:r>
            <a:r>
              <a:rPr lang="hi-IN" dirty="0"/>
              <a:t>कपाल सिधा गर्ने आदि सेवा प्रदान गर्दछ भने त्यस व्यवसायको आर्थिक क्रियाकलाप कपाल काट्ने</a:t>
            </a:r>
            <a:r>
              <a:rPr lang="en-US" dirty="0"/>
              <a:t>, </a:t>
            </a:r>
            <a:r>
              <a:rPr lang="hi-IN" dirty="0"/>
              <a:t>कपाल रङ्गाउने</a:t>
            </a:r>
            <a:r>
              <a:rPr lang="en-US" dirty="0"/>
              <a:t>, </a:t>
            </a:r>
            <a:r>
              <a:rPr lang="hi-IN" dirty="0"/>
              <a:t>कपाल सिधा गर्ने आदि जस्ता ब्युटीपार्लरका क्रियाकलाप हुन्छ। 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4C8AF0D-E753-92CD-073D-F75FC1691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62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669B3-CA60-A274-E5F5-613F27870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D5030-4282-BD6A-DD16-B27CDC65C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11547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E0E9A-400A-D992-8FA7-80CCEFE67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5594D6F-160C-E40A-173F-0FC03804CAB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3EB1901D-4BA8-C849-B50E-4B84DABB6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CE1282-C132-729D-5342-2F32A5ADCF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720" r="3936"/>
          <a:stretch>
            <a:fillRect/>
          </a:stretch>
        </p:blipFill>
        <p:spPr>
          <a:xfrm>
            <a:off x="345407" y="2148885"/>
            <a:ext cx="5186713" cy="42869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AC9B3C5-92FC-8561-0DDF-FAD05E503E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896" r="6770" b="3672"/>
          <a:stretch>
            <a:fillRect/>
          </a:stretch>
        </p:blipFill>
        <p:spPr>
          <a:xfrm>
            <a:off x="5895783" y="2205003"/>
            <a:ext cx="5317047" cy="31309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3C65BB-8060-31A9-849D-8A5E6E6DF840}"/>
              </a:ext>
            </a:extLst>
          </p:cNvPr>
          <p:cNvSpPr txBox="1"/>
          <p:nvPr/>
        </p:nvSpPr>
        <p:spPr>
          <a:xfrm>
            <a:off x="5895783" y="5467677"/>
            <a:ext cx="6103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>
              <a:spcBef>
                <a:spcPts val="600"/>
              </a:spcBef>
            </a:pPr>
            <a:r>
              <a:rPr lang="ne-NP" sz="2000" b="1" dirty="0">
                <a:cs typeface="Kalimati" panose="00000400000000000000" pitchFamily="2"/>
              </a:rPr>
              <a:t>ब्युटीपार्लरको आर्थिक क्रियाकलाप कपाल काट्ने, कपाल रङ्गाउने, कपाल सीधा पार्ने हुन्छ। </a:t>
            </a:r>
            <a:endParaRPr lang="en-US" sz="2000" b="1" dirty="0">
              <a:cs typeface="Kalimati" panose="00000400000000000000" pitchFamily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1454F0-0AB8-2200-63DC-FFDF6C11C640}"/>
              </a:ext>
            </a:extLst>
          </p:cNvPr>
          <p:cNvSpPr txBox="1"/>
          <p:nvPr/>
        </p:nvSpPr>
        <p:spPr>
          <a:xfrm>
            <a:off x="101600" y="1100667"/>
            <a:ext cx="41140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sz="2800" b="1" dirty="0">
                <a:cs typeface="Kalimati" panose="00000400000000000000" pitchFamily="2"/>
              </a:rPr>
              <a:t>प्रमुख आर्थिक क्रियाकलाप </a:t>
            </a:r>
            <a:endParaRPr lang="en-US" sz="2800" dirty="0">
              <a:cs typeface="Kalimati" panose="00000400000000000000" pitchFamily="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BFDD6F-B4CB-ABD4-F199-11ADB6C25A4C}"/>
              </a:ext>
            </a:extLst>
          </p:cNvPr>
          <p:cNvSpPr txBox="1"/>
          <p:nvPr/>
        </p:nvSpPr>
        <p:spPr>
          <a:xfrm>
            <a:off x="4251959" y="983107"/>
            <a:ext cx="77470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प्रतिष्ठान</a:t>
            </a:r>
            <a:r>
              <a:rPr lang="en-US" sz="2400" dirty="0">
                <a:cs typeface="Kalimati" panose="00000400000000000000" pitchFamily="2"/>
              </a:rPr>
              <a:t>/</a:t>
            </a:r>
            <a:r>
              <a:rPr lang="hi-IN" sz="2400" dirty="0">
                <a:cs typeface="Kalimati" panose="00000400000000000000" pitchFamily="2"/>
              </a:rPr>
              <a:t>व्यवसायले </a:t>
            </a:r>
            <a:r>
              <a:rPr lang="ne-NP" sz="2400" dirty="0">
                <a:cs typeface="Kalimati" panose="00000400000000000000" pitchFamily="2"/>
              </a:rPr>
              <a:t>उत्पादन गर्ने </a:t>
            </a:r>
            <a:r>
              <a:rPr lang="hi-IN" sz="2400" dirty="0">
                <a:cs typeface="Kalimati" panose="00000400000000000000" pitchFamily="2"/>
              </a:rPr>
              <a:t>वस्तु तथा सेवा</a:t>
            </a:r>
            <a:r>
              <a:rPr lang="ne-NP" sz="2400" dirty="0">
                <a:cs typeface="Kalimati" panose="00000400000000000000" pitchFamily="2"/>
              </a:rPr>
              <a:t>को आधारमा</a:t>
            </a:r>
            <a:r>
              <a:rPr lang="hi-IN" sz="2400" dirty="0">
                <a:cs typeface="Kalimati" panose="00000400000000000000" pitchFamily="2"/>
              </a:rPr>
              <a:t> प्रतिष्ठानको आर्थिक क्रियाकलाप </a:t>
            </a:r>
            <a:r>
              <a:rPr lang="ne-NP" sz="2400" dirty="0">
                <a:cs typeface="Kalimati" panose="00000400000000000000" pitchFamily="2"/>
              </a:rPr>
              <a:t>पहिचान गरिन्छ</a:t>
            </a:r>
            <a:r>
              <a:rPr lang="hi-IN" sz="2400" dirty="0">
                <a:cs typeface="Kalimati" panose="00000400000000000000" pitchFamily="2"/>
              </a:rPr>
              <a:t>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44305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9E546-350B-963B-A291-D72B13A5E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E5267-0F4A-5494-6748-4D98C663D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175D17-1EC4-9ABD-2DC3-173698D9B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B9458C7-39B0-C83A-8713-86518C6957F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44962FD-CA19-2B3E-984C-31416FB27ECB}"/>
              </a:ext>
            </a:extLst>
          </p:cNvPr>
          <p:cNvSpPr txBox="1">
            <a:spLocks/>
          </p:cNvSpPr>
          <p:nvPr/>
        </p:nvSpPr>
        <p:spPr>
          <a:xfrm>
            <a:off x="322036" y="982980"/>
            <a:ext cx="11676924" cy="4171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b="1" dirty="0" err="1"/>
              <a:t>EI3</a:t>
            </a:r>
            <a:r>
              <a:rPr lang="hi-IN" b="1" dirty="0"/>
              <a:t>: यस प्रतिष्ठान</a:t>
            </a:r>
            <a:r>
              <a:rPr lang="en-US" b="1" dirty="0"/>
              <a:t>/</a:t>
            </a:r>
            <a:r>
              <a:rPr lang="ne-NP" b="1" dirty="0"/>
              <a:t>व्यवसायको</a:t>
            </a:r>
            <a:r>
              <a:rPr lang="hi-IN" b="1" dirty="0"/>
              <a:t> प्रमुख आर्थिक क्रियाकलाप के </a:t>
            </a:r>
            <a:r>
              <a:rPr lang="ne-NP" b="1" dirty="0"/>
              <a:t>हो</a:t>
            </a:r>
            <a:r>
              <a:rPr lang="en-US" b="1" dirty="0"/>
              <a:t> ? </a:t>
            </a:r>
            <a:endParaRPr lang="en-US" dirty="0"/>
          </a:p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i="1" dirty="0"/>
              <a:t>एउटै प्रतिष्ठान/व्यवसायले एकभन्दा बढी आर्थिक क्रियाकलाप गरेको भए त्यस्ता क्रियाकलापमध्ये प्रमुख एक आर्थिक क्रियाकलाप मात्र (वस्तु उत्पादन वा सेवा प्रदायक कार्य) यहाँ उल्लेख गर्नुपर्दछ।</a:t>
            </a:r>
            <a:endParaRPr lang="en-US" sz="2400" dirty="0"/>
          </a:p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i="1" dirty="0"/>
              <a:t>मुख्य कार्यालयको सन्दर्भमा शाखा तथा उपशाखा कार्यालयका आर्थिक क्रियाकलाप यसमा समावेश गर्नुहुँदैन।</a:t>
            </a:r>
            <a:endParaRPr lang="en-US" sz="2400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i="1" dirty="0"/>
              <a:t>नेपाल स्तरीय औद्योगिक वर्गीकरण (</a:t>
            </a:r>
            <a:r>
              <a:rPr lang="en-US" sz="2400" b="1" i="1" dirty="0"/>
              <a:t>NSIC)</a:t>
            </a:r>
            <a:r>
              <a:rPr lang="ne-NP" sz="2400" b="1" i="1" dirty="0"/>
              <a:t>को सङ्‍क्षिप्त पुस्तिकाबाट उपयुक्त कोड भर्नुपर्दछ।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625AEF3-D3B5-B257-C9AD-C8CB00EDB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53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E0FD4-0D08-A998-ED20-C25F676F4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01091-4338-F061-C3C1-CEAAF8DB5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B8E23F-2B9C-E084-6537-29AE0D67B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2D50AF-8C10-5922-B640-47D74977957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4B16C05-EFAD-0022-DFAC-CF9609B09553}"/>
              </a:ext>
            </a:extLst>
          </p:cNvPr>
          <p:cNvSpPr txBox="1">
            <a:spLocks/>
          </p:cNvSpPr>
          <p:nvPr/>
        </p:nvSpPr>
        <p:spPr>
          <a:xfrm>
            <a:off x="322036" y="982980"/>
            <a:ext cx="6010184" cy="3002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 smtClean="0"/>
              <a:t>प्रतिष्ठानले </a:t>
            </a:r>
            <a:r>
              <a:rPr lang="hi-IN" dirty="0"/>
              <a:t>मुख्य रूपमा के कस्तो वस्तु तथा सेवा उत्पादन गर्ने आर्थिक क्रियाकलाप सञ्चालन गरेको छ विस्तृत रूपमा स्पष्ट हुने गरी उल्लेख गर्नुपर्दछ। </a:t>
            </a:r>
            <a:endParaRPr lang="ne-NP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F57AEB2-EA6B-0F44-DEF5-5B14E810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F21B7D-848F-6DC7-4395-69D55058E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16" y="1027112"/>
            <a:ext cx="5670655" cy="30597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9EC3AAF-5A0D-6F4B-50AB-C26B14C92732}"/>
              </a:ext>
            </a:extLst>
          </p:cNvPr>
          <p:cNvSpPr txBox="1"/>
          <p:nvPr/>
        </p:nvSpPr>
        <p:spPr>
          <a:xfrm>
            <a:off x="101600" y="4257447"/>
            <a:ext cx="12025086" cy="177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 smtClean="0">
                <a:cs typeface="Kalimati" panose="00000400000000000000" pitchFamily="2"/>
              </a:rPr>
              <a:t>विभिन्न </a:t>
            </a:r>
            <a:r>
              <a:rPr lang="hi-IN" sz="2800" dirty="0">
                <a:cs typeface="Kalimati" panose="00000400000000000000" pitchFamily="2"/>
              </a:rPr>
              <a:t>क्षेत्रअन्तर्गत गरिने केही आर्थिक क्रियाकलापका उदाहरणहरू </a:t>
            </a:r>
            <a:r>
              <a:rPr lang="ne-NP" sz="2800" dirty="0">
                <a:cs typeface="Kalimati" panose="00000400000000000000" pitchFamily="2"/>
              </a:rPr>
              <a:t>गणना पुस्तिका भाग 5 र अनुसूची 5मा </a:t>
            </a:r>
            <a:r>
              <a:rPr lang="hi-IN" sz="2800" dirty="0">
                <a:cs typeface="Kalimati" panose="00000400000000000000" pitchFamily="2"/>
              </a:rPr>
              <a:t>प्रस्तुत गरिएको छ सोहीअनुरूप स्पष्ट हुने </a:t>
            </a:r>
            <a:r>
              <a:rPr lang="ne-NP" sz="2800" dirty="0">
                <a:cs typeface="Kalimati" panose="00000400000000000000" pitchFamily="2"/>
              </a:rPr>
              <a:t>गरी</a:t>
            </a:r>
            <a:r>
              <a:rPr lang="hi-IN" sz="2800" dirty="0">
                <a:cs typeface="Kalimati" panose="00000400000000000000" pitchFamily="2"/>
              </a:rPr>
              <a:t> आर्थिक क्रियाकलापको विवरण विस्तृत रूपमा उल्लेख गर्नुपर्दछ।</a:t>
            </a:r>
            <a:endParaRPr lang="en-US" sz="36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8064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EF6A2-EFE9-BE7F-3E6E-9A72F0E9B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B6DB7-3DC2-2FD8-62DC-36E26CF00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E4C6D0-AA4D-5E3D-5B8B-005701ADA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617AEFB-47D1-9542-DC87-E5A7B6460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23A947-A7EE-EEC8-CE8D-49E3A086A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2"/>
          <a:stretch>
            <a:fillRect/>
          </a:stretch>
        </p:blipFill>
        <p:spPr>
          <a:xfrm>
            <a:off x="1220804" y="2747904"/>
            <a:ext cx="9851990" cy="38030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38636B-0C97-1BB2-9658-0AC6D45DA939}"/>
              </a:ext>
            </a:extLst>
          </p:cNvPr>
          <p:cNvSpPr txBox="1"/>
          <p:nvPr/>
        </p:nvSpPr>
        <p:spPr>
          <a:xfrm>
            <a:off x="1866953" y="5078170"/>
            <a:ext cx="420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b="1" dirty="0">
                <a:solidFill>
                  <a:schemeClr val="accent1"/>
                </a:solidFill>
                <a:cs typeface="Kalimati" panose="00000400000000000000" pitchFamily="2"/>
              </a:rPr>
              <a:t>कपाल काट्ने, दाह्री काट्ने, कपाल रंगाउने </a:t>
            </a:r>
            <a:endParaRPr lang="en-US" b="1" dirty="0">
              <a:solidFill>
                <a:schemeClr val="accent1"/>
              </a:solidFill>
              <a:cs typeface="Kalimati" panose="00000400000000000000" pitchFamily="2"/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D6F561D7-5E7A-7CB9-67FD-E9CB66E02724}"/>
              </a:ext>
            </a:extLst>
          </p:cNvPr>
          <p:cNvSpPr/>
          <p:nvPr/>
        </p:nvSpPr>
        <p:spPr>
          <a:xfrm rot="18995041">
            <a:off x="79157" y="5194837"/>
            <a:ext cx="1738677" cy="807905"/>
          </a:xfrm>
          <a:prstGeom prst="wedgeRectCallout">
            <a:avLst>
              <a:gd name="adj1" fmla="val 95094"/>
              <a:gd name="adj2" fmla="val 161337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1400" b="1" dirty="0">
                <a:solidFill>
                  <a:srgbClr val="0070C0"/>
                </a:solidFill>
                <a:cs typeface="Kalimati" panose="00000400000000000000" pitchFamily="2"/>
              </a:rPr>
              <a:t>मुख्य आर्थिक क्रियाकलापको विस्तृत विवरण लेख्ने </a:t>
            </a:r>
            <a:endParaRPr lang="en-US" sz="14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071C340-6E57-12EB-FF91-C5DD9369DB0F}"/>
              </a:ext>
            </a:extLst>
          </p:cNvPr>
          <p:cNvGrpSpPr/>
          <p:nvPr/>
        </p:nvGrpSpPr>
        <p:grpSpPr>
          <a:xfrm>
            <a:off x="6119089" y="5663530"/>
            <a:ext cx="4880098" cy="656416"/>
            <a:chOff x="6119089" y="5663530"/>
            <a:chExt cx="4880098" cy="65641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66F5EA6-602B-8963-1AD6-ABFF7711CBF1}"/>
                </a:ext>
              </a:extLst>
            </p:cNvPr>
            <p:cNvSpPr/>
            <p:nvPr/>
          </p:nvSpPr>
          <p:spPr>
            <a:xfrm>
              <a:off x="6119089" y="5698055"/>
              <a:ext cx="754213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S</a:t>
              </a:r>
              <a:r>
                <a:rPr lang="ne-NP" sz="3600" b="1" dirty="0">
                  <a:solidFill>
                    <a:schemeClr val="accent1"/>
                  </a:solidFill>
                </a:rPr>
                <a:t> 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3F9F0B2-8EE6-BAC1-F935-07F758ADC85E}"/>
                </a:ext>
              </a:extLst>
            </p:cNvPr>
            <p:cNvSpPr/>
            <p:nvPr/>
          </p:nvSpPr>
          <p:spPr>
            <a:xfrm>
              <a:off x="7016609" y="5663530"/>
              <a:ext cx="1855984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9   6  0  2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DDDF46-B185-C56A-ACF0-08A7D70A8A04}"/>
                </a:ext>
              </a:extLst>
            </p:cNvPr>
            <p:cNvSpPr/>
            <p:nvPr/>
          </p:nvSpPr>
          <p:spPr>
            <a:xfrm>
              <a:off x="9143203" y="5737695"/>
              <a:ext cx="1855984" cy="5822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9   6  0  2 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F72634F-4FAC-0099-6D8D-7D3EB8754C27}"/>
              </a:ext>
            </a:extLst>
          </p:cNvPr>
          <p:cNvSpPr txBox="1"/>
          <p:nvPr/>
        </p:nvSpPr>
        <p:spPr>
          <a:xfrm>
            <a:off x="101601" y="1297707"/>
            <a:ext cx="1189445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400" b="1" dirty="0">
                <a:cs typeface="Kalimati" panose="00000400000000000000" pitchFamily="2"/>
              </a:rPr>
              <a:t>उदाहरण : यदि सैलुन व्यवसायको प्रमुख क्रियाकलाप कपाल काट्ने, दाह्री काट्ने, कपाल रङ्गाउने हो भने अक्षरमा विस्तृत विवरण लेखी उपयुक्त NSIC कोड लेख्नु पर्दछ।</a:t>
            </a:r>
            <a:endParaRPr lang="en-US" sz="24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9054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7BE56-7941-2CE2-99AF-1A7D0FEB7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B1BE8-1470-63DA-B75C-529EE357E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2462B-67DE-76A9-32FF-4976AE330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800E7A7-387B-6CEA-1713-0120874358E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EF5A49-130A-61F4-AE77-F52B4C0B6662}"/>
              </a:ext>
            </a:extLst>
          </p:cNvPr>
          <p:cNvSpPr txBox="1">
            <a:spLocks/>
          </p:cNvSpPr>
          <p:nvPr/>
        </p:nvSpPr>
        <p:spPr>
          <a:xfrm>
            <a:off x="331470" y="982981"/>
            <a:ext cx="11758928" cy="4171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आर्थिक क्रियाकलापका </a:t>
            </a:r>
            <a:r>
              <a:rPr lang="ne-NP" b="1" dirty="0" smtClean="0"/>
              <a:t>उदाहरण: </a:t>
            </a:r>
            <a:endParaRPr lang="ne-NP" b="1" dirty="0"/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b="1" dirty="0"/>
              <a:t>निर्माण क्षेत्रअन्तर्गतका क्रियाकलाप</a:t>
            </a:r>
            <a:r>
              <a:rPr lang="ne-NP" dirty="0"/>
              <a:t>: </a:t>
            </a:r>
          </a:p>
          <a:p>
            <a:pPr marL="6400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भवन निर्माण, </a:t>
            </a:r>
            <a:endParaRPr lang="ne-NP" dirty="0"/>
          </a:p>
          <a:p>
            <a:pPr marL="6400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मोटर बाटो, सडक पुल</a:t>
            </a:r>
            <a:r>
              <a:rPr lang="en-US" dirty="0"/>
              <a:t>, </a:t>
            </a:r>
            <a:r>
              <a:rPr lang="hi-IN" dirty="0"/>
              <a:t>सिंचाई कुलो निर्माण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पैदल यात्री हिँड्ने </a:t>
            </a:r>
            <a:r>
              <a:rPr lang="hi-IN" dirty="0" smtClean="0"/>
              <a:t>फुटपाथको </a:t>
            </a:r>
            <a:r>
              <a:rPr lang="hi-IN" dirty="0"/>
              <a:t>निर्माण</a:t>
            </a:r>
            <a:r>
              <a:rPr lang="en-US" dirty="0"/>
              <a:t>,</a:t>
            </a:r>
            <a:endParaRPr lang="ne-NP" dirty="0"/>
          </a:p>
          <a:p>
            <a:pPr marL="6400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hi-IN" dirty="0"/>
              <a:t>विद्युत् उत्पादनको संरचनाको निर्माणसम्बन्धी कार्य आदि।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2EE16E-082F-EB3C-104A-F72D39B83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271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8D271-7F47-00A3-B8E7-AB7D6056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89A11-40CB-EA6F-EA33-57B04C718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EA5130-13C6-AB08-1806-F7D0D5CEB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92D4E0-336C-CCF6-C10B-D91608734B5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88E292-0013-4AFA-E1C6-749E0178610C}"/>
              </a:ext>
            </a:extLst>
          </p:cNvPr>
          <p:cNvSpPr txBox="1">
            <a:spLocks/>
          </p:cNvSpPr>
          <p:nvPr/>
        </p:nvSpPr>
        <p:spPr>
          <a:xfrm>
            <a:off x="-1" y="982980"/>
            <a:ext cx="11998961" cy="5672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i-IN" b="1" dirty="0" smtClean="0"/>
              <a:t>औद्योगिक उत्पादन</a:t>
            </a:r>
            <a:r>
              <a:rPr lang="ne-NP" b="1" dirty="0" smtClean="0"/>
              <a:t> </a:t>
            </a:r>
            <a:r>
              <a:rPr lang="hi-IN" b="1" dirty="0" smtClean="0"/>
              <a:t>अन्तर्गतका </a:t>
            </a:r>
            <a:r>
              <a:rPr lang="hi-IN" b="1" dirty="0"/>
              <a:t>क्रियाकलाप</a:t>
            </a:r>
            <a:r>
              <a:rPr lang="ne-NP" b="1" dirty="0"/>
              <a:t>: </a:t>
            </a:r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बेकरी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चिनी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चकलेट</a:t>
            </a:r>
            <a:r>
              <a:rPr lang="en-US" dirty="0"/>
              <a:t>,</a:t>
            </a:r>
            <a:r>
              <a:rPr lang="hi-IN" dirty="0"/>
              <a:t> मिठाई उत्पादन गर्ने</a:t>
            </a:r>
            <a:r>
              <a:rPr lang="en-US" dirty="0"/>
              <a:t>,</a:t>
            </a:r>
            <a:r>
              <a:rPr lang="hi-IN" dirty="0"/>
              <a:t>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म्याक्रोनी</a:t>
            </a:r>
            <a:r>
              <a:rPr lang="en-US" dirty="0"/>
              <a:t>, </a:t>
            </a:r>
            <a:r>
              <a:rPr lang="hi-IN" dirty="0"/>
              <a:t>चाउचाउ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खाना तथा खानाका विभिन्न परिकार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तयारी पोसाक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जुत्ता</a:t>
            </a:r>
            <a:r>
              <a:rPr lang="en-US" dirty="0"/>
              <a:t>, </a:t>
            </a:r>
            <a:r>
              <a:rPr lang="hi-IN" dirty="0"/>
              <a:t>चप्पल उत्पादन गर्ने</a:t>
            </a:r>
            <a:r>
              <a:rPr lang="en-US" dirty="0"/>
              <a:t>,</a:t>
            </a:r>
            <a:r>
              <a:rPr lang="hi-IN" dirty="0"/>
              <a:t>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औषधी</a:t>
            </a:r>
            <a:r>
              <a:rPr lang="en-US" dirty="0"/>
              <a:t>, </a:t>
            </a:r>
            <a:r>
              <a:rPr lang="hi-IN" dirty="0"/>
              <a:t>चिकित्साजन्य रसायन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प्लास्टिकका सामान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इँटा</a:t>
            </a:r>
            <a:r>
              <a:rPr lang="en-US" dirty="0"/>
              <a:t>,</a:t>
            </a:r>
            <a:r>
              <a:rPr lang="hi-IN" dirty="0"/>
              <a:t> टायल</a:t>
            </a:r>
            <a:r>
              <a:rPr lang="en-US" dirty="0"/>
              <a:t>, </a:t>
            </a:r>
            <a:r>
              <a:rPr lang="hi-IN" dirty="0"/>
              <a:t>ब्लक</a:t>
            </a:r>
            <a:r>
              <a:rPr lang="en-US" dirty="0"/>
              <a:t>, </a:t>
            </a:r>
            <a:r>
              <a:rPr lang="hi-IN" dirty="0"/>
              <a:t>माटाका भाँडा</a:t>
            </a:r>
            <a:r>
              <a:rPr lang="en-US" dirty="0"/>
              <a:t>, </a:t>
            </a:r>
            <a:r>
              <a:rPr lang="hi-IN" dirty="0"/>
              <a:t>चिप्स टायल आदिको उत्पादन गर्ने</a:t>
            </a:r>
            <a:r>
              <a:rPr lang="en-US" dirty="0"/>
              <a:t>, </a:t>
            </a:r>
            <a:endParaRPr lang="ne-NP" dirty="0"/>
          </a:p>
          <a:p>
            <a:pPr marL="64008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फर्निचर बनाउने क्रियाकलापहरू आदि। 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9401A85-D94E-C6BF-5012-6C77FDE80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3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62890" y="320040"/>
            <a:ext cx="11863796" cy="5950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sz="3600" b="1" dirty="0"/>
              <a:t>गणक तथा सुपरिवेक्षक तालिम</a:t>
            </a:r>
            <a:endParaRPr lang="ne-NP" b="1" dirty="0"/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</a:t>
            </a:r>
            <a:r>
              <a:rPr lang="ne-NP" b="1"/>
              <a:t>२०८२ </a:t>
            </a:r>
            <a:r>
              <a:rPr lang="ne-NP" b="1" smtClean="0"/>
              <a:t>चैत </a:t>
            </a:r>
            <a:r>
              <a:rPr lang="ne-NP" b="1" dirty="0"/>
              <a:t>२७ 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दोस्रो दिन- </a:t>
            </a:r>
            <a:r>
              <a:rPr lang="ne-NP" b="1" dirty="0" smtClean="0"/>
              <a:t>दोस्रो </a:t>
            </a:r>
            <a:r>
              <a:rPr lang="ne-NP" b="1" dirty="0"/>
              <a:t>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400" b="1" dirty="0"/>
              <a:t>मुख्य प्रश्नावलीको खण्ड </a:t>
            </a:r>
            <a:r>
              <a:rPr lang="en-US" sz="4400" b="1" dirty="0"/>
              <a:t>2: </a:t>
            </a:r>
            <a:r>
              <a:rPr lang="ne-NP" sz="4400" b="1" dirty="0"/>
              <a:t>प्रतिष्ठान/व्यवसायको विवरण</a:t>
            </a: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3CC85-DD40-2710-5865-4F25267D8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E4535-9ECC-F4C4-BC3B-173B57032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19BB78-8AD3-F5F5-A93B-12739D4DE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348B8B2-A49A-AD83-0B1A-8801FD694D3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8EBFE8F-7229-46A5-1B51-4385C7509A59}"/>
              </a:ext>
            </a:extLst>
          </p:cNvPr>
          <p:cNvSpPr txBox="1">
            <a:spLocks/>
          </p:cNvSpPr>
          <p:nvPr/>
        </p:nvSpPr>
        <p:spPr>
          <a:xfrm>
            <a:off x="331470" y="982980"/>
            <a:ext cx="11418570" cy="5672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b="1" dirty="0" smtClean="0"/>
              <a:t>व्यापार क्षेत्र</a:t>
            </a:r>
            <a:r>
              <a:rPr lang="ne-NP" b="1" dirty="0" smtClean="0"/>
              <a:t> </a:t>
            </a:r>
            <a:r>
              <a:rPr lang="hi-IN" b="1" dirty="0" smtClean="0"/>
              <a:t>अन्तर्गतका </a:t>
            </a:r>
            <a:r>
              <a:rPr lang="hi-IN" b="1" dirty="0"/>
              <a:t>क्रियाकलाप</a:t>
            </a:r>
            <a:r>
              <a:rPr lang="hi-IN" dirty="0"/>
              <a:t> </a:t>
            </a:r>
            <a:r>
              <a:rPr lang="ne-NP" dirty="0"/>
              <a:t>:</a:t>
            </a:r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खाद्य तथा पेय पदार्थहरूको खुद्रा बिक्री</a:t>
            </a:r>
            <a:r>
              <a:rPr lang="ne-NP" sz="2400" dirty="0"/>
              <a:t>; </a:t>
            </a:r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dirty="0"/>
              <a:t> </a:t>
            </a:r>
            <a:r>
              <a:rPr lang="hi-IN" sz="2400" dirty="0"/>
              <a:t>पुस्तकको खुद्रा बिक्री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मोटरगाडीको बिक्री</a:t>
            </a:r>
            <a:r>
              <a:rPr lang="en-US" sz="2400" dirty="0"/>
              <a:t>, 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मोटरगाडीको मर्मत तथा सम्भार कार्यहरू</a:t>
            </a:r>
            <a:r>
              <a:rPr lang="en-US" sz="2400" dirty="0"/>
              <a:t>, 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मोटरगाडीका पार्टपुर्जाहरू तथा सहायक सामानको बिक्री</a:t>
            </a:r>
            <a:r>
              <a:rPr lang="en-US" sz="2400" dirty="0"/>
              <a:t>,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कपडा बुन्ने धागोको थोक बिक्री</a:t>
            </a:r>
            <a:r>
              <a:rPr lang="en-US" sz="2400" dirty="0"/>
              <a:t>, 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औषधीजन्य तथा चिकित्साका जस्तै: शल्यक्रियाका सामानहरूको थोक बिक्री</a:t>
            </a:r>
            <a:r>
              <a:rPr lang="en-US" sz="2400" dirty="0"/>
              <a:t>,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ताजा तथा सुरक्षित गरिएको फलफूल एवं तरकारीहरू दुग्धजन्य वस्तु तथा अण्डाहरू</a:t>
            </a:r>
            <a:r>
              <a:rPr lang="en-US" sz="2400" dirty="0"/>
              <a:t>, </a:t>
            </a:r>
            <a:r>
              <a:rPr lang="hi-IN" sz="2400" dirty="0"/>
              <a:t>मासु तथा मासुजन्य उत्पादनहरूको खुद्रा बिक्री</a:t>
            </a:r>
            <a:r>
              <a:rPr lang="en-US" sz="2400" dirty="0"/>
              <a:t>, 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लत्ताकपडाको खुद्रा बिक्री</a:t>
            </a:r>
            <a:r>
              <a:rPr lang="en-US" sz="2400" dirty="0"/>
              <a:t>, </a:t>
            </a:r>
            <a:endParaRPr lang="ne-NP" sz="2400" dirty="0"/>
          </a:p>
          <a:p>
            <a:pPr marL="1005840" lvl="2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औषधीहरूको खुद्रा बिक्री आदि। 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D1E5970-BC83-7057-4EED-0E31375CD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511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7B6A4-82FC-F839-7BF9-F5CEC3A33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14F7-9637-35DA-5EE6-B5EE35DFB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051F2-6280-B0ED-38BB-46707886A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994DCC-6AC1-7472-9C7E-1F399FFA3D3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E18AE76-8F06-9F13-07DE-00FF923FD711}"/>
              </a:ext>
            </a:extLst>
          </p:cNvPr>
          <p:cNvSpPr txBox="1">
            <a:spLocks/>
          </p:cNvSpPr>
          <p:nvPr/>
        </p:nvSpPr>
        <p:spPr>
          <a:xfrm>
            <a:off x="193040" y="982981"/>
            <a:ext cx="11805920" cy="5218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hi-IN" b="1" dirty="0" smtClean="0"/>
              <a:t>यातायात</a:t>
            </a:r>
            <a:r>
              <a:rPr lang="ne-NP" b="1" dirty="0" smtClean="0"/>
              <a:t> </a:t>
            </a:r>
            <a:r>
              <a:rPr lang="hi-IN" b="1" dirty="0" smtClean="0"/>
              <a:t>अन्तर्गत</a:t>
            </a:r>
            <a:r>
              <a:rPr lang="hi-IN" dirty="0" smtClean="0"/>
              <a:t> </a:t>
            </a:r>
            <a:r>
              <a:rPr lang="hi-IN" b="1" dirty="0"/>
              <a:t>क्रियाकलाप</a:t>
            </a:r>
            <a:endParaRPr lang="en-US" sz="3600" dirty="0"/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सडक तथा हवाईमार्गबाट यात्रुवाहक यातायात सेवा सञ्चालन</a:t>
            </a:r>
            <a:r>
              <a:rPr lang="en-US" sz="2400" dirty="0"/>
              <a:t>, </a:t>
            </a:r>
            <a:endParaRPr lang="ne-NP" sz="2400" dirty="0"/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मालसामान ढुवानी</a:t>
            </a:r>
            <a:r>
              <a:rPr lang="en-US" sz="2400" dirty="0"/>
              <a:t>,</a:t>
            </a:r>
            <a:r>
              <a:rPr lang="hi-IN" sz="2400" dirty="0"/>
              <a:t> </a:t>
            </a:r>
            <a:endParaRPr lang="ne-NP" sz="2400" dirty="0"/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हुलाक सेवा</a:t>
            </a:r>
            <a:r>
              <a:rPr lang="en-US" sz="2400" dirty="0"/>
              <a:t>, </a:t>
            </a:r>
            <a:r>
              <a:rPr lang="hi-IN" sz="2400" dirty="0"/>
              <a:t>चिठीपत्र तथा समान ओसारपसार गर्ने कुरियर सेवा आदि। </a:t>
            </a:r>
            <a:endParaRPr lang="ne-NP" sz="2400" dirty="0"/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यातायात व्यावसा</a:t>
            </a:r>
            <a:r>
              <a:rPr lang="ne-NP" sz="2400" dirty="0"/>
              <a:t>यी </a:t>
            </a:r>
            <a:r>
              <a:rPr lang="hi-IN" sz="2400" dirty="0"/>
              <a:t>सङ्‍घ र </a:t>
            </a:r>
            <a:r>
              <a:rPr lang="ne-NP" sz="2400" dirty="0"/>
              <a:t>समिति</a:t>
            </a:r>
            <a:r>
              <a:rPr lang="hi-IN" sz="2400" dirty="0"/>
              <a:t>हरूको निश्चित स्थानमा सञ्चालन भएका हुन्छन् भने यातायातका व्यवसा</a:t>
            </a:r>
            <a:r>
              <a:rPr lang="ne-NP" sz="2400" dirty="0"/>
              <a:t>यी </a:t>
            </a:r>
            <a:r>
              <a:rPr lang="hi-IN" sz="2400" dirty="0"/>
              <a:t>धनीहरूको यातायात व्यावसाय सञ्चालन गर्ने निश्चित कार्यालय नभएर घरबाट नै सो व्यवसाय सञ्चालन गरेका हुनसक्दछन् । </a:t>
            </a:r>
            <a:endParaRPr lang="ne-NP" sz="2400" dirty="0"/>
          </a:p>
          <a:p>
            <a:pPr marL="548640" lvl="2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घरबाट नै त्यस्ता व्यावसाय सञ्चालन गरेका भए उनीहरूको घरमा गएर सो व्यवसायको विवरण सङ्कलन गर्नु पर्दछ। </a:t>
            </a:r>
            <a:endParaRPr lang="ne-NP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681CCE8-BA5B-0D48-7F84-D9A5D8100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75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0F793-E942-2BA5-5A61-CB1CA0637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B9E53-4D0A-D093-1368-F762FAD80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EDC882-EFD3-2D31-AE99-2FEFF2CFA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4A83EC9-748A-C861-8903-002A05BE9C8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572C15-FD07-8AF4-330C-6CA31862778F}"/>
              </a:ext>
            </a:extLst>
          </p:cNvPr>
          <p:cNvSpPr txBox="1">
            <a:spLocks/>
          </p:cNvSpPr>
          <p:nvPr/>
        </p:nvSpPr>
        <p:spPr>
          <a:xfrm>
            <a:off x="193040" y="1028700"/>
            <a:ext cx="11805920" cy="51729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b="1" dirty="0"/>
              <a:t>आर्थिक क्रियाकलापका उदाहरणहरु...</a:t>
            </a:r>
            <a:r>
              <a:rPr lang="hi-IN" b="1" dirty="0"/>
              <a:t> अन्य केही सेवा क्षेत्रका क्रियाकलाप</a:t>
            </a:r>
            <a:endParaRPr lang="en-US" sz="36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बैंकिङ सेवा</a:t>
            </a:r>
            <a:r>
              <a:rPr lang="en-US" sz="2800" dirty="0"/>
              <a:t>,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जीवन बिमा</a:t>
            </a:r>
            <a:r>
              <a:rPr lang="en-US" sz="2800" dirty="0"/>
              <a:t>, </a:t>
            </a:r>
            <a:r>
              <a:rPr lang="hi-IN" sz="2800" dirty="0"/>
              <a:t>निर्जिवन बिमा</a:t>
            </a:r>
            <a:r>
              <a:rPr lang="en-US" sz="2800" dirty="0"/>
              <a:t>,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रेस्टुरेन्ट तथा घुम्ती खाना सेवा</a:t>
            </a:r>
            <a:r>
              <a:rPr lang="en-US" sz="2800" dirty="0"/>
              <a:t>, </a:t>
            </a:r>
            <a:r>
              <a:rPr lang="hi-IN" sz="2800" dirty="0"/>
              <a:t>भोजन सेवा</a:t>
            </a:r>
            <a:r>
              <a:rPr lang="en-US" sz="2800" dirty="0"/>
              <a:t>,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कानुनी परामर्श सेवा</a:t>
            </a:r>
            <a:r>
              <a:rPr lang="en-US" sz="2800" dirty="0"/>
              <a:t>,</a:t>
            </a:r>
            <a:r>
              <a:rPr lang="hi-IN" sz="2800" dirty="0"/>
              <a:t>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लेखापरीक्षण सेवा</a:t>
            </a:r>
            <a:r>
              <a:rPr lang="en-US" sz="2800" dirty="0"/>
              <a:t>,</a:t>
            </a:r>
            <a:r>
              <a:rPr lang="hi-IN" sz="2800" dirty="0"/>
              <a:t>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ट्युशन पढाउने सेवा</a:t>
            </a:r>
            <a:r>
              <a:rPr lang="en-US" sz="2800" dirty="0"/>
              <a:t>,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स्वास्थ्य परिक्षणसम्बन्धी सेवा</a:t>
            </a:r>
            <a:r>
              <a:rPr lang="en-US" sz="2800" dirty="0"/>
              <a:t>, </a:t>
            </a:r>
            <a:endParaRPr lang="ne-NP" sz="2800" dirty="0"/>
          </a:p>
          <a:p>
            <a:pPr marL="9144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i-IN" sz="2800" dirty="0"/>
              <a:t>ल्याव</a:t>
            </a:r>
            <a:r>
              <a:rPr lang="en-US" sz="2800" dirty="0"/>
              <a:t>, </a:t>
            </a:r>
            <a:r>
              <a:rPr lang="hi-IN" sz="2800" dirty="0"/>
              <a:t>प्याथोलोजी सेवा आदि।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3E822EA-27DD-3F83-7345-231B20591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728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BF418-5734-3CFD-8B36-280B4359A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EAE91-656D-A0A0-EDDB-7BB52FAA9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CB64F-189E-853D-EBF9-717719C9D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C2F37B-4231-AAB0-3E94-A2B3C3703D4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E77154F-30FC-7758-74F5-7C473793E9BA}"/>
              </a:ext>
            </a:extLst>
          </p:cNvPr>
          <p:cNvSpPr txBox="1">
            <a:spLocks/>
          </p:cNvSpPr>
          <p:nvPr/>
        </p:nvSpPr>
        <p:spPr>
          <a:xfrm>
            <a:off x="193040" y="1040130"/>
            <a:ext cx="11614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ts val="600"/>
              </a:spcBef>
              <a:buNone/>
            </a:pPr>
            <a:r>
              <a:rPr lang="hi-IN" b="1" dirty="0"/>
              <a:t>प्रमुख आर्थिक क्रियाकलाप पहिचान कसरी गर्ने ? </a:t>
            </a:r>
            <a:endParaRPr lang="en-US" b="1" dirty="0"/>
          </a:p>
          <a:p>
            <a:pPr marL="457200" indent="-457200" algn="just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/>
              <a:t>1. </a:t>
            </a:r>
            <a:r>
              <a:rPr lang="hi-IN" sz="2400" b="1" dirty="0"/>
              <a:t>एकभन्दा बढी आर्थिक क्रियाकलाप सञ्चालन गरेको अवस्थामा प्रमुख आर्थिक क्रियाकलाप पहिचान कसरी गर्ने </a:t>
            </a:r>
            <a:r>
              <a:rPr lang="en-US" sz="2400" b="1" dirty="0"/>
              <a:t>?</a:t>
            </a:r>
            <a:endParaRPr lang="en-US" sz="2400" dirty="0"/>
          </a:p>
          <a:p>
            <a:pPr marL="91440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प्रतिष्ठान/व्यवसायले एक वा सोभन्दा बढी आर्थिक क्रियाकलाप सञ्चालन गरेका हुन सक्दछन्। </a:t>
            </a:r>
            <a:endParaRPr lang="ne-NP" sz="2800" dirty="0"/>
          </a:p>
          <a:p>
            <a:pPr marL="91440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यदि कुनै प्रतिष्ठानले एक मात्र आर्थिक क्रियाकलाप गर्दछ भने सो आर्थिक क्रियाकलाप</a:t>
            </a:r>
            <a:r>
              <a:rPr lang="ne-NP" sz="2800" dirty="0"/>
              <a:t> नै प्रमुख आर्थिक क्रियाकलाप हो र यसको विस्तृत विवरण </a:t>
            </a:r>
            <a:r>
              <a:rPr lang="hi-IN" sz="2800" dirty="0"/>
              <a:t>लेख्नु पर्दछ। </a:t>
            </a:r>
            <a:endParaRPr lang="ne-NP" sz="28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4C1A003-F0A9-7B07-8AD9-0FA71A4A3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2919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414A2-4F74-F604-7FBD-8AA614905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30010-C885-9A05-EBA5-3EA6DB19D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6C70C-853F-0AE3-9EAE-4518A81A2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39A217A-1683-4076-DAF1-F394C88398B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FC167-1E5E-CACE-EE07-685A0CF68637}"/>
              </a:ext>
            </a:extLst>
          </p:cNvPr>
          <p:cNvSpPr txBox="1">
            <a:spLocks/>
          </p:cNvSpPr>
          <p:nvPr/>
        </p:nvSpPr>
        <p:spPr>
          <a:xfrm>
            <a:off x="193040" y="1040130"/>
            <a:ext cx="11614150" cy="5532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ts val="600"/>
              </a:spcBef>
              <a:buNone/>
            </a:pPr>
            <a:r>
              <a:rPr lang="hi-IN" b="1" dirty="0"/>
              <a:t>प्रमुख आर्थिक क्रियाकलाप पहिचान कसरी गर्ने ?</a:t>
            </a:r>
            <a:r>
              <a:rPr lang="ne-NP" b="1" dirty="0">
                <a:solidFill>
                  <a:srgbClr val="0070C0"/>
                </a:solidFill>
              </a:rPr>
              <a:t>...</a:t>
            </a:r>
            <a:r>
              <a:rPr lang="hi-IN" b="1" dirty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  <a:p>
            <a:pPr marL="457200" indent="-457200" algn="just">
              <a:lnSpc>
                <a:spcPct val="110000"/>
              </a:lnSpc>
              <a:spcBef>
                <a:spcPts val="600"/>
              </a:spcBef>
              <a:buNone/>
            </a:pPr>
            <a:r>
              <a:rPr lang="ne-NP" sz="2400" b="1" dirty="0"/>
              <a:t>1. </a:t>
            </a:r>
            <a:r>
              <a:rPr lang="hi-IN" sz="2400" b="1" dirty="0"/>
              <a:t>एकभन्दा बढी आर्थिक क्रियाकलाप सञ्चालन गरेको अवस्थामा प्रमुख आर्थिक क्रियाकलाप पहिचान कसरी गर्ने </a:t>
            </a:r>
            <a:r>
              <a:rPr lang="en-US" sz="2400" b="1" dirty="0"/>
              <a:t>?</a:t>
            </a:r>
            <a:endParaRPr lang="en-US" sz="2400" dirty="0"/>
          </a:p>
          <a:p>
            <a:pPr marL="914400" lvl="1" indent="-45720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एक भन्दा बढी आर्थिक क्रियाकलाप गर्ने प्रतिष्ठानको हकमा भने प्रतिष्ठानको मुख्य आर्थिक क्रियाकलाप कुन हो स्पष्ट गर्न कठिना</a:t>
            </a:r>
            <a:r>
              <a:rPr lang="ne-NP" dirty="0"/>
              <a:t>र्</a:t>
            </a:r>
            <a:r>
              <a:rPr lang="hi-IN" dirty="0"/>
              <a:t>इ हुन सक्छ। </a:t>
            </a:r>
            <a:endParaRPr lang="ne-NP" dirty="0"/>
          </a:p>
          <a:p>
            <a:pPr marL="914400" lvl="1" indent="-45720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पहिलो प्राथमिकता</a:t>
            </a:r>
            <a:endParaRPr lang="ne-NP" dirty="0"/>
          </a:p>
          <a:p>
            <a:pPr marL="1371600" lvl="2" indent="-45720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त्यस्तो अवस्थामा सबैभन्दा </a:t>
            </a:r>
            <a:r>
              <a:rPr lang="hi-IN" sz="2400" b="1" dirty="0"/>
              <a:t>बढी मूल्य अभिवृद्धि भएको क्रिया</a:t>
            </a:r>
            <a:r>
              <a:rPr lang="hi-IN" sz="2400" dirty="0"/>
              <a:t>कलापलाई पहिलो प्राथमिकता दिई प्रमुख आर्थिक क्रियाकलापको  रूपमा उल्लेख गर्नुपर्दछ। </a:t>
            </a:r>
            <a:endParaRPr lang="ne-NP" sz="2400" dirty="0"/>
          </a:p>
          <a:p>
            <a:pPr marL="914400" lvl="1" indent="-45720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दोस्रो </a:t>
            </a:r>
            <a:r>
              <a:rPr lang="hi-IN" dirty="0"/>
              <a:t>प्राथमिकता</a:t>
            </a:r>
            <a:endParaRPr lang="ne-NP" dirty="0"/>
          </a:p>
          <a:p>
            <a:pPr marL="1371600" lvl="2" indent="-457200" algn="just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बढी मूल्य अभिवृद्धि </a:t>
            </a:r>
            <a:r>
              <a:rPr lang="ne-NP" sz="2400" dirty="0"/>
              <a:t>थाहा पाउन सकिएन भने </a:t>
            </a:r>
            <a:r>
              <a:rPr lang="hi-IN" sz="2400" dirty="0"/>
              <a:t>सबैभन्दा </a:t>
            </a:r>
            <a:r>
              <a:rPr lang="hi-IN" sz="2400" b="1" dirty="0"/>
              <a:t>बढी आम्दानी हुने </a:t>
            </a:r>
            <a:r>
              <a:rPr lang="hi-IN" sz="2400" dirty="0"/>
              <a:t>वा </a:t>
            </a:r>
            <a:r>
              <a:rPr lang="hi-IN" sz="2400" b="1" dirty="0"/>
              <a:t>धेरै व्यक्तिहरू संलग्न</a:t>
            </a:r>
            <a:r>
              <a:rPr lang="hi-IN" sz="2400" dirty="0"/>
              <a:t> रहेको आर्थिक क्रियाकलापलाई मुख्य क्रियाकलापको रूपमा उल्लेख गर्नुपर्दछ। 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6F3DBED-F47D-4A7E-7C82-C895A37A3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306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86648-84C7-5D5A-3BF4-6AF3E446B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336C4-A1CB-E0A5-F466-A1BEEFE19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AB3445-76E3-3438-54B2-2502CB71A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67ADCDE-9E09-3682-6792-B229CCA0A17F}"/>
              </a:ext>
            </a:extLst>
          </p:cNvPr>
          <p:cNvSpPr txBox="1">
            <a:spLocks/>
          </p:cNvSpPr>
          <p:nvPr/>
        </p:nvSpPr>
        <p:spPr>
          <a:xfrm>
            <a:off x="217715" y="1040130"/>
            <a:ext cx="11767456" cy="537337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sz="3300" b="1" dirty="0"/>
              <a:t>प्रमुख आर्थिक क्रियाकलाप पहिचान कसरी गर्ने ?</a:t>
            </a:r>
            <a:r>
              <a:rPr lang="ne-NP" sz="3300" b="1" dirty="0"/>
              <a:t> ...</a:t>
            </a:r>
            <a:r>
              <a:rPr lang="hi-IN" sz="3300" b="1" dirty="0"/>
              <a:t> </a:t>
            </a:r>
            <a:endParaRPr lang="en-US" sz="3300" b="1" dirty="0"/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b="1" dirty="0"/>
              <a:t>उदाहरण: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गुल्मीमा कालीखोला पानी मिलले अन्नपात पिसानी गर्ने</a:t>
            </a:r>
            <a:r>
              <a:rPr lang="en-US" dirty="0"/>
              <a:t>, </a:t>
            </a:r>
            <a:r>
              <a:rPr lang="hi-IN" dirty="0"/>
              <a:t>तेल पेल्ने साथै १० किलोवाटको विद्युत पनि उत्पादन गरी गाउँमा बिक्री वितरण गरी सेवा पुरयाएको छ भने यहाँ दुईवटा आर्थिक क्रियाकलापहरू (मिलबाट खाद्यान्न प्रशोधन गरी उत्पादन गर्ने क्रियाकलाप र विद्युत उत्पादनसम्वन्धी क्रियाकलाप) सञ्चालन गरेको</a:t>
            </a:r>
            <a:r>
              <a:rPr lang="ne-NP" dirty="0"/>
              <a:t> </a:t>
            </a:r>
            <a:r>
              <a:rPr lang="hi-IN" dirty="0"/>
              <a:t>देखिन्छ।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यहाँ यदि यस प्रतिष्ठानको कुटानी पिसानीबापत वार्षिक रू. ५ लाख र विद्युत् बिक्रीबाट वार्षिक रू. ३ लाख </a:t>
            </a:r>
            <a:r>
              <a:rPr lang="hi-IN" dirty="0" smtClean="0"/>
              <a:t>आम्दानी </a:t>
            </a:r>
            <a:r>
              <a:rPr lang="hi-IN" dirty="0"/>
              <a:t>हुने रहेछ भने प्रमुख आर्थिक क्रियाकलाप </a:t>
            </a:r>
            <a:r>
              <a:rPr lang="hi-IN" sz="3300" b="1" dirty="0"/>
              <a:t>कुटानी पिसानी</a:t>
            </a:r>
            <a:r>
              <a:rPr lang="ne-NP" sz="3300" b="1" dirty="0"/>
              <a:t> </a:t>
            </a:r>
            <a:r>
              <a:rPr lang="hi-IN" dirty="0"/>
              <a:t>हुन्छ।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अन्य आर्थिक क्रियाकलापहरूलाई यहाँ उल्लेख </a:t>
            </a:r>
            <a:r>
              <a:rPr lang="hi-IN" dirty="0" smtClean="0"/>
              <a:t>गर्नुप</a:t>
            </a:r>
            <a:r>
              <a:rPr lang="ne-NP" dirty="0" smtClean="0"/>
              <a:t>र्दै</a:t>
            </a:r>
            <a:r>
              <a:rPr lang="hi-IN" dirty="0" smtClean="0"/>
              <a:t>न</a:t>
            </a:r>
            <a:r>
              <a:rPr lang="hi-IN" dirty="0"/>
              <a:t>।  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31753F5-979D-9F4D-D65B-5A8CDFB49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5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B686A-568E-F15D-432F-E727530B1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35477-C7E1-4A1F-496E-40E1D8AAA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87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E29CAE-9139-E1D3-9C07-A47F8B584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0FFC1E-C65D-919E-A030-58552101C409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EAA48A7-303D-3C1F-A743-F100C726C162}"/>
              </a:ext>
            </a:extLst>
          </p:cNvPr>
          <p:cNvSpPr txBox="1">
            <a:spLocks/>
          </p:cNvSpPr>
          <p:nvPr/>
        </p:nvSpPr>
        <p:spPr>
          <a:xfrm>
            <a:off x="101601" y="1075690"/>
            <a:ext cx="12054112" cy="55994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i-IN" sz="2400" b="1" dirty="0"/>
              <a:t>प्रमुख आर्थिक क्रियाकलाप पहिचान कसरी गर्ने ?</a:t>
            </a:r>
            <a:r>
              <a:rPr lang="ne-NP" sz="2400" b="1" dirty="0"/>
              <a:t> ...</a:t>
            </a:r>
            <a:r>
              <a:rPr lang="hi-IN" sz="2400" b="1" dirty="0"/>
              <a:t> बहु प्रतिष्ठानको प्रमुख आर्थिक क्रियाकलाप</a:t>
            </a:r>
            <a:endParaRPr lang="en-US" sz="24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ne-NP" sz="2400" b="1" dirty="0"/>
              <a:t>2. मुख्य कार्यालयको </a:t>
            </a:r>
            <a:r>
              <a:rPr lang="hi-IN" sz="2400" b="1" dirty="0"/>
              <a:t>प्रमुख आर्थिक क्रियाकलाप</a:t>
            </a:r>
            <a:endParaRPr lang="en-US" sz="2400" dirty="0"/>
          </a:p>
          <a:p>
            <a:pPr marL="548640" lvl="1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यदि कुनै </a:t>
            </a:r>
            <a:r>
              <a:rPr lang="hi-IN" dirty="0" smtClean="0"/>
              <a:t>प्रतिष्ठान</a:t>
            </a:r>
            <a:r>
              <a:rPr lang="ne-NP" dirty="0" smtClean="0"/>
              <a:t> </a:t>
            </a:r>
            <a:r>
              <a:rPr lang="hi-IN" dirty="0" smtClean="0"/>
              <a:t>अन्तर्गत </a:t>
            </a:r>
            <a:r>
              <a:rPr lang="hi-IN" dirty="0"/>
              <a:t>मुख्य कार्यालय र शाखा तथा उपशाखा कार्यालयहरू रहेको अवस्थामा यसको प्रमुख आर्थिक क्रियाकलाप स्पष्ट पहिचान गर्नु पर्दछ।</a:t>
            </a:r>
            <a:endParaRPr lang="ne-NP" dirty="0"/>
          </a:p>
          <a:p>
            <a:pPr marL="548640" lvl="1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मुख्य कार्यालयको आर्थिक क्रियाकलाप उल्लेख गर्दा शाखा तथा उपशाखा कार्यालयहरूको क्रियाकलापहरू समावेश गर्नुहुँदैन।यहाँ मुख्य कार्यालयको मात्र आर्थिक क्रियाकलाप उल्लेख गर्नुपर्दछ। </a:t>
            </a:r>
            <a:endParaRPr lang="ne-NP" dirty="0"/>
          </a:p>
          <a:p>
            <a:pPr marL="91440" lvl="1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i-IN" b="1" dirty="0"/>
              <a:t>उदाहरण: </a:t>
            </a:r>
            <a:endParaRPr lang="en-US" dirty="0"/>
          </a:p>
          <a:p>
            <a:pPr marL="54864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एबिसी चाउचाउ उद्योगको मुख्य कार्यालय भैरहवामा</a:t>
            </a:r>
            <a:r>
              <a:rPr lang="ne-NP" dirty="0"/>
              <a:t>, </a:t>
            </a:r>
            <a:r>
              <a:rPr lang="hi-IN" dirty="0"/>
              <a:t>उद्योग मणिग्राममा र यसको बिक्री कार्यालय बुटवलमा छ भने मुख्य कार्यालयको प्रमुख आर्थिक क्रियाकलाप के हो सोधेर लेख्नुपर्दछ</a:t>
            </a:r>
            <a:r>
              <a:rPr lang="ne-NP" dirty="0"/>
              <a:t>।</a:t>
            </a:r>
            <a:r>
              <a:rPr lang="hi-IN" dirty="0"/>
              <a:t> </a:t>
            </a:r>
            <a:endParaRPr lang="ne-NP" dirty="0"/>
          </a:p>
          <a:p>
            <a:pPr marL="548640" lvl="1" indent="-4572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जस्तै: मुख्य कार्यालय</a:t>
            </a:r>
            <a:r>
              <a:rPr lang="ne-NP" dirty="0"/>
              <a:t>को</a:t>
            </a:r>
            <a:r>
              <a:rPr lang="hi-IN" dirty="0"/>
              <a:t> प्रशासन तथा रणनीति व्यवस्थापनको काम गर्दछ भने सोहीअनुसार उल्लेख गर्नुपर्दछ। </a:t>
            </a:r>
            <a:r>
              <a:rPr lang="ne-NP" dirty="0"/>
              <a:t>(</a:t>
            </a:r>
            <a:r>
              <a:rPr lang="en-US" dirty="0"/>
              <a:t>NSIC</a:t>
            </a:r>
            <a:r>
              <a:rPr lang="ne-NP" dirty="0"/>
              <a:t> </a:t>
            </a:r>
            <a:r>
              <a:rPr lang="en-US" dirty="0"/>
              <a:t>7010</a:t>
            </a:r>
            <a:r>
              <a:rPr lang="ne-NP" dirty="0"/>
              <a:t>)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9E50EEB2-BB74-F261-2A17-94AE7412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185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3C7BE-771A-D21A-BD01-65D1A74B4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F61DB-81BF-75ED-0EC2-4182E71FA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6A5AB9-E041-E9AD-8407-9A9EEB21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58AECAD-6F8B-C517-B2DF-8B71417AD1D0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C22CC14-30E8-9E89-A2E4-243285D5807E}"/>
              </a:ext>
            </a:extLst>
          </p:cNvPr>
          <p:cNvSpPr txBox="1">
            <a:spLocks/>
          </p:cNvSpPr>
          <p:nvPr/>
        </p:nvSpPr>
        <p:spPr>
          <a:xfrm>
            <a:off x="156754" y="1108710"/>
            <a:ext cx="11897359" cy="53047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600"/>
              </a:spcBef>
              <a:buNone/>
            </a:pPr>
            <a:r>
              <a:rPr lang="hi-IN" b="1" dirty="0"/>
              <a:t>दर्ता गरेको भन्दा फरक आर्थिक क्रियाकलाप सञ्चालन गरेको भए प्रमुख आर्थिक क्रियाकलाप</a:t>
            </a:r>
            <a:endParaRPr lang="en-US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सामान्यतया प्रतिष्ठान दर्ता गर्दा उल्लेख गरिएको आर्थिक क्रियाकलाप नै प्रतिष्ठानले सञ्चालन गरेका हुन्छन्। </a:t>
            </a:r>
            <a:endParaRPr lang="ne-NP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तर कुनै प्रतिष्ठानले दर्ता गर्दा उल्लेख गरेको आर्थिक क्रियाकलाप भन्दा फरक आर्थिक क्रियाकलाप सञ्चालन गरेको हुनसक्दछ।</a:t>
            </a:r>
            <a:endParaRPr lang="ne-NP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यस्तो अवस्थामा उक्त प्रतिष्ठानको </a:t>
            </a:r>
            <a:r>
              <a:rPr lang="ne-NP" dirty="0"/>
              <a:t>सन्दर्भ अवधि</a:t>
            </a:r>
            <a:r>
              <a:rPr lang="hi-IN" dirty="0"/>
              <a:t>को </a:t>
            </a:r>
            <a:r>
              <a:rPr lang="ne-NP" dirty="0"/>
              <a:t>आ</a:t>
            </a:r>
            <a:r>
              <a:rPr lang="hi-IN" dirty="0"/>
              <a:t>र्थिक क्रियाकलाप नै प्रमुख आर्थिक क्रियाकलापको  रूपमा उल्लेख गर्नुपर्दछ। </a:t>
            </a:r>
            <a:endParaRPr lang="ne-NP" dirty="0"/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जस्तै: यदि कुनै प्रतिष्ठान दर्ता गर्दा लज सञ्चालन गर्ने भनेकोमा हाल रेस्टुरेन्ट मात्र सञ्चालन गरेको भए प्रमुख आर्थिक क्रियाकलाप रेस्टुरेन्ट हुन्छ</a:t>
            </a:r>
            <a:r>
              <a:rPr lang="ne-NP" dirty="0"/>
              <a:t>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27B96C7-1290-5E36-3276-73DF239B7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549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AF51C-F3FC-8F0E-76E3-180335145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A2F25-D8E7-141C-A8A5-09967849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831ABF-0EEB-252D-CBF5-4C620C2BE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D05DB95-2307-7D58-B7FA-B6E1AA94F3E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101AAA-01D0-7E8D-4135-7771398A4C62}"/>
              </a:ext>
            </a:extLst>
          </p:cNvPr>
          <p:cNvSpPr txBox="1">
            <a:spLocks/>
          </p:cNvSpPr>
          <p:nvPr/>
        </p:nvSpPr>
        <p:spPr>
          <a:xfrm>
            <a:off x="156754" y="1040128"/>
            <a:ext cx="8859520" cy="5600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None/>
            </a:pPr>
            <a:r>
              <a:rPr lang="ne-NP" sz="2400" b="1" dirty="0"/>
              <a:t>नेपाल स्तरीय औद्योगिक वर्गीकरण </a:t>
            </a:r>
            <a:r>
              <a:rPr lang="en-US" sz="2400" b="1" dirty="0"/>
              <a:t>(Nepal Standard Industrial Classification, NSIC)</a:t>
            </a:r>
            <a:endParaRPr lang="en-US" sz="2400" dirty="0"/>
          </a:p>
          <a:p>
            <a:pPr marL="457200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नेपालमा सञ्चालित सबै आर्थिक गतिविधिहरूलाई सिलसिलेवार  रूपमा प्रस्तुत गर्न र समान प्रकृतिका वस्तु तथा सेवा उत्पादन गर्ने क</a:t>
            </a:r>
            <a:r>
              <a:rPr lang="ne-NP" sz="2400" dirty="0"/>
              <a:t>्रियाकलाप</a:t>
            </a:r>
            <a:r>
              <a:rPr lang="hi-IN" sz="2400" dirty="0"/>
              <a:t>हरूलाई समूहीकृत गर्न </a:t>
            </a:r>
            <a:r>
              <a:rPr lang="en-US" sz="2400" dirty="0"/>
              <a:t>'</a:t>
            </a:r>
            <a:r>
              <a:rPr lang="hi-IN" sz="2400" dirty="0"/>
              <a:t>नेपाल स्तरीय औद्योगिक वर्गीकरण</a:t>
            </a:r>
            <a:r>
              <a:rPr lang="en-US" sz="2400" dirty="0"/>
              <a:t>' (NSIC) </a:t>
            </a:r>
            <a:r>
              <a:rPr lang="ne-NP" sz="2400" dirty="0"/>
              <a:t>को संक्षिप्त पुस्तिका </a:t>
            </a:r>
            <a:r>
              <a:rPr lang="hi-IN" sz="2400" dirty="0"/>
              <a:t>तयार गरिएको छ। </a:t>
            </a:r>
            <a:endParaRPr lang="ne-NP" sz="2400" dirty="0"/>
          </a:p>
          <a:p>
            <a:pPr marL="457200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यसको मुख्य उद्देश्य देशको आर्थिक क्रियाकलापहरूको व्यवस्थित सूचना तथा तथ्याङ्क प्राप्त गरी वैज्ञानिक ढंगले औद्योगिक वर्गीकरण गर्नु रहेको छ।</a:t>
            </a:r>
            <a:endParaRPr lang="ne-NP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32E40B4-D340-D33E-B53B-064FF7C96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8B63E3-1D3C-E8AE-C0A4-BD2683C99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2560" y="1075690"/>
            <a:ext cx="3031027" cy="418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0598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79636-6350-6E0A-6603-B3ECD575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16A14-DB53-8D6C-BA8F-63B6CAFD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B53077-0582-D61A-7FB3-14FB2B3A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8882B7-B6EF-73F6-4BB6-A675B25CA5D4}"/>
              </a:ext>
            </a:extLst>
          </p:cNvPr>
          <p:cNvSpPr txBox="1">
            <a:spLocks/>
          </p:cNvSpPr>
          <p:nvPr/>
        </p:nvSpPr>
        <p:spPr>
          <a:xfrm>
            <a:off x="206829" y="1198880"/>
            <a:ext cx="11883571" cy="52146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b="1" dirty="0"/>
              <a:t>नेपाल स्तरीय औद्योगिक वर्गीकरण </a:t>
            </a:r>
            <a:r>
              <a:rPr lang="en-US" b="1" dirty="0"/>
              <a:t>(Nepal Standard Industrial Classification, NSIC)</a:t>
            </a:r>
            <a:r>
              <a:rPr lang="ne-NP" b="1" dirty="0"/>
              <a:t>...</a:t>
            </a:r>
            <a:endParaRPr lang="en-US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प्रतिष्ठान</a:t>
            </a:r>
            <a:r>
              <a:rPr lang="ne-NP" dirty="0"/>
              <a:t>/</a:t>
            </a:r>
            <a:r>
              <a:rPr lang="hi-IN" dirty="0"/>
              <a:t>व्यवसायको आर्थिक क्रियाकलापको प्रकृति</a:t>
            </a:r>
            <a:r>
              <a:rPr lang="en-US" dirty="0"/>
              <a:t>, </a:t>
            </a:r>
            <a:r>
              <a:rPr lang="hi-IN" dirty="0"/>
              <a:t>समानता र विस्तृत स्वरूपको </a:t>
            </a:r>
            <a:r>
              <a:rPr lang="ne-NP" dirty="0"/>
              <a:t>चार तहमा </a:t>
            </a:r>
            <a:r>
              <a:rPr lang="hi-IN" dirty="0"/>
              <a:t>श्रेणीबद्ध </a:t>
            </a:r>
            <a:r>
              <a:rPr lang="en-US" dirty="0"/>
              <a:t>hierarchical) </a:t>
            </a:r>
            <a:r>
              <a:rPr lang="hi-IN" dirty="0"/>
              <a:t>वर्गीकरण गरिएको छ। </a:t>
            </a:r>
            <a:endParaRPr lang="ne-NP" dirty="0"/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एक डिजिट</a:t>
            </a:r>
            <a:r>
              <a:rPr lang="en-US" dirty="0"/>
              <a:t> ( </a:t>
            </a:r>
            <a:r>
              <a:rPr lang="ne-NP" dirty="0"/>
              <a:t>एक स्थान अक्षर) लाई </a:t>
            </a:r>
            <a:r>
              <a:rPr lang="hi-IN" dirty="0"/>
              <a:t>खण्ड </a:t>
            </a:r>
            <a:r>
              <a:rPr lang="en-US" dirty="0"/>
              <a:t>(Section)</a:t>
            </a:r>
            <a:r>
              <a:rPr lang="ne-NP" dirty="0"/>
              <a:t> </a:t>
            </a:r>
            <a:r>
              <a:rPr lang="ne-NP" dirty="0" smtClean="0"/>
              <a:t>भनिन्छ</a:t>
            </a:r>
            <a:r>
              <a:rPr lang="en-US" dirty="0" smtClean="0"/>
              <a:t> </a:t>
            </a:r>
            <a:r>
              <a:rPr lang="ne-NP" dirty="0"/>
              <a:t>जस्तै </a:t>
            </a:r>
            <a:r>
              <a:rPr lang="en-US" dirty="0"/>
              <a:t>A</a:t>
            </a:r>
            <a:r>
              <a:rPr lang="en-US" dirty="0" smtClean="0"/>
              <a:t>,</a:t>
            </a:r>
            <a:r>
              <a:rPr lang="ne-NP" dirty="0" smtClean="0"/>
              <a:t> </a:t>
            </a:r>
            <a:r>
              <a:rPr lang="en-US" dirty="0" smtClean="0"/>
              <a:t>B</a:t>
            </a:r>
            <a:endParaRPr lang="ne-NP" dirty="0"/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दुई  डिजिटलाई </a:t>
            </a:r>
            <a:r>
              <a:rPr lang="hi-IN" dirty="0"/>
              <a:t>डिभिजन </a:t>
            </a:r>
            <a:r>
              <a:rPr lang="ne-NP" dirty="0"/>
              <a:t>लाई </a:t>
            </a:r>
            <a:r>
              <a:rPr lang="en-US" dirty="0"/>
              <a:t>(Division) </a:t>
            </a:r>
            <a:r>
              <a:rPr lang="ne-NP" dirty="0"/>
              <a:t>भनिन्छ, जस्तै </a:t>
            </a:r>
            <a:r>
              <a:rPr lang="en-US" dirty="0"/>
              <a:t>01</a:t>
            </a:r>
            <a:r>
              <a:rPr lang="en-US" dirty="0" smtClean="0"/>
              <a:t>, 02</a:t>
            </a:r>
            <a:endParaRPr lang="ne-NP" dirty="0"/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तीन डिजिटलाई </a:t>
            </a:r>
            <a:r>
              <a:rPr lang="hi-IN" dirty="0"/>
              <a:t>समूह </a:t>
            </a:r>
            <a:r>
              <a:rPr lang="en-US" dirty="0"/>
              <a:t>(Group)</a:t>
            </a:r>
            <a:r>
              <a:rPr lang="hi-IN" dirty="0"/>
              <a:t> </a:t>
            </a:r>
            <a:r>
              <a:rPr lang="ne-NP" dirty="0"/>
              <a:t>भनिन्छ, जस्तै </a:t>
            </a:r>
            <a:r>
              <a:rPr lang="en-US" dirty="0"/>
              <a:t>011,</a:t>
            </a:r>
            <a:endParaRPr lang="ne-NP" dirty="0"/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चार डिजिटलाई </a:t>
            </a:r>
            <a:r>
              <a:rPr lang="hi-IN" dirty="0"/>
              <a:t>वर्ग </a:t>
            </a:r>
            <a:r>
              <a:rPr lang="en-US" dirty="0"/>
              <a:t>(Class)</a:t>
            </a:r>
            <a:r>
              <a:rPr lang="hi-IN" dirty="0"/>
              <a:t> </a:t>
            </a:r>
            <a:r>
              <a:rPr lang="ne-NP" dirty="0"/>
              <a:t>भनिन्छ, जस्तै </a:t>
            </a:r>
            <a:r>
              <a:rPr lang="en-US" dirty="0"/>
              <a:t>0111,</a:t>
            </a:r>
            <a:endParaRPr lang="ne-NP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यो वर्गीकरणले प्रतिष्ठानको आर्थिक </a:t>
            </a:r>
            <a:r>
              <a:rPr lang="ne-NP" dirty="0"/>
              <a:t>क्रियाकलापको </a:t>
            </a:r>
            <a:r>
              <a:rPr lang="hi-IN" dirty="0"/>
              <a:t>क्षेत्र पहिचान गर्न सघाउ पुर्‍याउँछ।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4AA602A-ACAE-23E9-35D0-AD62E890C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3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A2C09-C722-8C10-CA52-031778B20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F7503-6A24-CE14-02D6-EACF452C0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49" y="39278"/>
            <a:ext cx="1091565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/>
              <a:t>प्रस्तुतिका विषय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B8DA6C-1039-83B2-F700-7C6F32D9B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CD13836-906F-2E9E-145D-E6272FAB9FB0}"/>
              </a:ext>
            </a:extLst>
          </p:cNvPr>
          <p:cNvSpPr txBox="1">
            <a:spLocks/>
          </p:cNvSpPr>
          <p:nvPr/>
        </p:nvSpPr>
        <p:spPr>
          <a:xfrm>
            <a:off x="857249" y="917477"/>
            <a:ext cx="10789920" cy="4606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4813" indent="-352425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b="1" dirty="0"/>
              <a:t>EI1: </a:t>
            </a:r>
            <a:r>
              <a:rPr lang="ne-NP" sz="2400" b="1" dirty="0"/>
              <a:t>प्रतिष्ठान/व्यवसायको नाम </a:t>
            </a:r>
            <a:r>
              <a:rPr lang="en-US" sz="2400" b="1" dirty="0"/>
              <a:t>(</a:t>
            </a:r>
            <a:r>
              <a:rPr lang="ne-NP" sz="2400" b="1" dirty="0"/>
              <a:t>नेपालीमा</a:t>
            </a:r>
            <a:r>
              <a:rPr lang="en-US" sz="2400" b="1" dirty="0"/>
              <a:t>)</a:t>
            </a:r>
            <a:r>
              <a:rPr lang="ne-NP" sz="2400" b="1" dirty="0"/>
              <a:t> </a:t>
            </a:r>
            <a:endParaRPr lang="en-US" sz="2400" b="1" dirty="0"/>
          </a:p>
          <a:p>
            <a:pPr marL="404813" indent="-352425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b="1" dirty="0"/>
              <a:t>EI2: </a:t>
            </a:r>
            <a:r>
              <a:rPr lang="ne-NP" sz="2400" b="1" dirty="0"/>
              <a:t>प्रतिष्ठान/व्यवसायको नाम (अङ्ग्रेजीमा)</a:t>
            </a:r>
          </a:p>
          <a:p>
            <a:pPr marL="404813" indent="-352425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नेपालस्तरिय औद्योगिक वर्गीकरण संक्षिप्त पुस्तिका</a:t>
            </a:r>
            <a:endParaRPr lang="en-US" sz="2400" b="1" dirty="0"/>
          </a:p>
          <a:p>
            <a:pPr marL="404813" indent="-352425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b="1" dirty="0"/>
              <a:t>EI3</a:t>
            </a:r>
            <a:r>
              <a:rPr lang="hi-IN" sz="2400" b="1" dirty="0"/>
              <a:t>: प्रतिष्ठान</a:t>
            </a:r>
            <a:r>
              <a:rPr lang="en-US" sz="2400" b="1" dirty="0"/>
              <a:t>/</a:t>
            </a:r>
            <a:r>
              <a:rPr lang="ne-NP" sz="2400" b="1" dirty="0"/>
              <a:t>व्यवसायको</a:t>
            </a:r>
            <a:r>
              <a:rPr lang="hi-IN" sz="2400" b="1" dirty="0"/>
              <a:t> प्रमुख आर्थिक क्रियाकलाप</a:t>
            </a:r>
            <a:endParaRPr lang="en-US" sz="24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76254AD-1B97-ABD4-8070-D1DA70C19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23160" y="4712496"/>
            <a:ext cx="7029161" cy="12931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400" dirty="0">
                <a:cs typeface="Kalimati" panose="00000400000000000000" pitchFamily="2"/>
              </a:rPr>
              <a:t>सन्दर्भ सामाग्रीः गणना पुस्तिका भाग ५ (पेज </a:t>
            </a:r>
            <a:r>
              <a:rPr lang="ne-NP" sz="2400" dirty="0" smtClean="0">
                <a:cs typeface="Kalimati" panose="00000400000000000000" pitchFamily="2"/>
              </a:rPr>
              <a:t>५१</a:t>
            </a:r>
            <a:r>
              <a:rPr lang="en-US" sz="2400" dirty="0" smtClean="0">
                <a:cs typeface="Kalimati" panose="00000400000000000000" pitchFamily="2"/>
              </a:rPr>
              <a:t>-</a:t>
            </a:r>
            <a:r>
              <a:rPr lang="ne-NP" sz="2400" dirty="0" smtClean="0">
                <a:cs typeface="Kalimati" panose="00000400000000000000" pitchFamily="2"/>
              </a:rPr>
              <a:t> ५८)</a:t>
            </a:r>
            <a:endParaRPr lang="en-US" sz="2400" dirty="0">
              <a:cs typeface="Kalimati" panose="00000400000000000000" pitchFamily="2"/>
            </a:endParaRPr>
          </a:p>
          <a:p>
            <a:pPr algn="ctr"/>
            <a:r>
              <a:rPr lang="ne-NP" sz="2400" dirty="0">
                <a:cs typeface="Kalimati" panose="00000400000000000000" pitchFamily="2"/>
              </a:rPr>
              <a:t>नेपालस्तरीय औद्योगिक वर्गीकरण संक्षिप्त पुस्तिका 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259" y="3086063"/>
            <a:ext cx="2341427" cy="32528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E2DAD9-8227-22D6-33FD-795725136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3" y="3220622"/>
            <a:ext cx="2272319" cy="35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557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CB713-5064-D630-E88A-7F7F00621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95448-5DDB-E1E3-8068-AA0EC252A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382482-7EBE-0404-363E-E3249DEEA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2514357-D678-A2E9-3132-DE519D953333}"/>
              </a:ext>
            </a:extLst>
          </p:cNvPr>
          <p:cNvSpPr txBox="1">
            <a:spLocks/>
          </p:cNvSpPr>
          <p:nvPr/>
        </p:nvSpPr>
        <p:spPr>
          <a:xfrm>
            <a:off x="1" y="982981"/>
            <a:ext cx="12090399" cy="5795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b="1" dirty="0"/>
              <a:t>नेपाल स्तरीय औद्योगिक वर्गीकरण </a:t>
            </a:r>
            <a:r>
              <a:rPr lang="en-US" b="1" dirty="0"/>
              <a:t>(Nepal Standard Industrial Classification, NSIC)</a:t>
            </a:r>
            <a:r>
              <a:rPr lang="ne-NP" b="1" dirty="0"/>
              <a:t>...</a:t>
            </a:r>
            <a:endParaRPr lang="en-US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/>
              <a:t>NSIC</a:t>
            </a:r>
            <a:r>
              <a:rPr lang="hi-IN" sz="2600" dirty="0"/>
              <a:t> को </a:t>
            </a:r>
            <a:r>
              <a:rPr lang="en-US" sz="2600" dirty="0"/>
              <a:t>'</a:t>
            </a:r>
            <a:r>
              <a:rPr lang="hi-IN" sz="2600" dirty="0"/>
              <a:t>खण्ड</a:t>
            </a:r>
            <a:r>
              <a:rPr lang="en-US" sz="2600" dirty="0"/>
              <a:t>' </a:t>
            </a:r>
            <a:r>
              <a:rPr lang="hi-IN" sz="2600" dirty="0"/>
              <a:t>(</a:t>
            </a:r>
            <a:r>
              <a:rPr lang="en-US" sz="2600" dirty="0"/>
              <a:t>Section</a:t>
            </a:r>
            <a:r>
              <a:rPr lang="hi-IN" sz="2600" dirty="0"/>
              <a:t>)</a:t>
            </a:r>
            <a:r>
              <a:rPr lang="ne-NP" sz="2600" dirty="0"/>
              <a:t>, </a:t>
            </a:r>
            <a:r>
              <a:rPr lang="hi-IN" sz="2600" dirty="0"/>
              <a:t>वर्गीकरणको सबैभन्दा माथिल्लो तह हो</a:t>
            </a:r>
            <a:r>
              <a:rPr lang="en-US" sz="2600" dirty="0"/>
              <a:t>, </a:t>
            </a:r>
            <a:r>
              <a:rPr lang="hi-IN" sz="2600" dirty="0"/>
              <a:t>यसले देशको सम्पूर्ण अर्थतन्त्रलाई प्रमुख हिस्साहरूमा विभाजन गर्दछ।</a:t>
            </a:r>
            <a:r>
              <a:rPr lang="ne-NP" sz="2600" dirty="0"/>
              <a:t>जस्तै कृषि, खानी, व्यापार, शिक्षा, स्वास्थ्य आदि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यो वर्गीकरणले आर्थिक क्रियाकलापको आधारभूत प्रकृतिलाई </a:t>
            </a:r>
            <a:r>
              <a:rPr lang="hi-IN" sz="2600" dirty="0" smtClean="0"/>
              <a:t>छुट्याउँछ</a:t>
            </a:r>
            <a:r>
              <a:rPr lang="en-US" sz="2600" dirty="0" smtClean="0"/>
              <a:t> </a:t>
            </a:r>
            <a:r>
              <a:rPr lang="hi-IN" sz="2600" dirty="0"/>
              <a:t>जस्तै: प्राकृतिक स्रोतको उत्खनन गर्ने</a:t>
            </a:r>
            <a:r>
              <a:rPr lang="ne-NP" sz="2600" dirty="0"/>
              <a:t>,</a:t>
            </a:r>
            <a:r>
              <a:rPr lang="hi-IN" sz="2600" dirty="0"/>
              <a:t> वस्तु उत्पादन गर्ने</a:t>
            </a:r>
            <a:r>
              <a:rPr lang="en-US" sz="2600" dirty="0"/>
              <a:t>, </a:t>
            </a:r>
            <a:r>
              <a:rPr lang="ne-NP" sz="2600" dirty="0"/>
              <a:t>तथा </a:t>
            </a:r>
            <a:r>
              <a:rPr lang="hi-IN" sz="2600" dirty="0"/>
              <a:t>सेवा प्रदान गर्ने आदि।</a:t>
            </a:r>
            <a:r>
              <a:rPr lang="ne-NP" sz="2600" dirty="0"/>
              <a:t>जस्तै थोक तथा खुद्रा ब्यापार र मोटर, मोटरसाइकलको बिक्री तथा मर्मत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/>
              <a:t>आर्थिक क्रियाकलापको </a:t>
            </a:r>
            <a:r>
              <a:rPr lang="ne-NP" sz="2600" dirty="0"/>
              <a:t>सबैभन्दा तल्लो </a:t>
            </a:r>
            <a:r>
              <a:rPr lang="ne-NP" sz="2600" dirty="0" smtClean="0"/>
              <a:t>वर्गिकरण </a:t>
            </a:r>
            <a:r>
              <a:rPr lang="ne-NP" sz="2600" dirty="0"/>
              <a:t>जस्तै 4 डिजिटको बर्गिकरण, </a:t>
            </a:r>
            <a:r>
              <a:rPr lang="ne-NP" sz="2600" dirty="0" smtClean="0"/>
              <a:t>वर्ग </a:t>
            </a:r>
            <a:r>
              <a:rPr lang="ne-NP" sz="2600" dirty="0"/>
              <a:t>(class) ले </a:t>
            </a:r>
            <a:r>
              <a:rPr lang="ne-NP" sz="2600" dirty="0" smtClean="0"/>
              <a:t>विस्तृत </a:t>
            </a:r>
            <a:r>
              <a:rPr lang="ne-NP" sz="2600" dirty="0"/>
              <a:t>आर्थिक क्रियाकलापलाई प्रतिनिधत्व गर्दछ |</a:t>
            </a:r>
            <a:r>
              <a:rPr lang="hi-IN" sz="2600" dirty="0"/>
              <a:t> </a:t>
            </a:r>
            <a:r>
              <a:rPr lang="ne-NP" sz="2600" dirty="0"/>
              <a:t>जस्तै: पेय पदार्थको खुद्रा बिक्री 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D1EB9FC-411E-FD9E-B1CB-125F4B41C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2067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02629-A0CA-4A3B-D28E-1B6FE36E4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2740C-F67D-608E-0F40-92098A0CE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088" y="79375"/>
            <a:ext cx="11337283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F34D39-5C0D-B676-FA9B-975CC62A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2A44FED-3816-179C-058B-5D4D63752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098354-49CB-8526-96B0-115DBAD635FE}"/>
              </a:ext>
            </a:extLst>
          </p:cNvPr>
          <p:cNvSpPr/>
          <p:nvPr/>
        </p:nvSpPr>
        <p:spPr>
          <a:xfrm>
            <a:off x="1348740" y="3535780"/>
            <a:ext cx="1985851" cy="1435550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50" tIns="39850" rIns="39850" bIns="39850" numCol="1" spcCol="1270" anchor="ctr" anchorCtr="0">
            <a:noAutofit/>
          </a:bodyPr>
          <a:lstStyle/>
          <a:p>
            <a:pPr marL="0" lvl="0" indent="0" algn="ctr" defTabSz="10668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e-NP" sz="2400" b="1" kern="1200" dirty="0">
                <a:solidFill>
                  <a:srgbClr val="002060"/>
                </a:solidFill>
                <a:cs typeface="Kalimati" panose="00000400000000000000" pitchFamily="2"/>
              </a:rPr>
              <a:t>खण्ड 1 डिजिट</a:t>
            </a:r>
          </a:p>
          <a:p>
            <a:pPr marL="0" lvl="0" indent="0" algn="ctr" defTabSz="10668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dirty="0">
                <a:solidFill>
                  <a:srgbClr val="002060"/>
                </a:solidFill>
                <a:cs typeface="Kalimati" panose="00000400000000000000" pitchFamily="2"/>
              </a:rPr>
              <a:t>(A-U)</a:t>
            </a:r>
            <a:r>
              <a:rPr lang="ne-NP" sz="2400" b="1" kern="1200" dirty="0">
                <a:solidFill>
                  <a:srgbClr val="002060"/>
                </a:solidFill>
                <a:cs typeface="Kalimati" panose="00000400000000000000" pitchFamily="2"/>
              </a:rPr>
              <a:t> </a:t>
            </a:r>
            <a:endParaRPr lang="en-US" sz="2400" b="1" kern="1200" dirty="0">
              <a:solidFill>
                <a:srgbClr val="002060"/>
              </a:solidFill>
              <a:cs typeface="Kalimati" panose="00000400000000000000" pitchFamily="2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688B9E5-6AE1-AB7C-62BC-CB25C22F57A0}"/>
              </a:ext>
            </a:extLst>
          </p:cNvPr>
          <p:cNvSpPr/>
          <p:nvPr/>
        </p:nvSpPr>
        <p:spPr>
          <a:xfrm rot="17444662" flipV="1">
            <a:off x="2790174" y="3382308"/>
            <a:ext cx="1716379" cy="333371"/>
          </a:xfrm>
          <a:custGeom>
            <a:avLst/>
            <a:gdLst>
              <a:gd name="csX0" fmla="*/ 0 w 1897826"/>
              <a:gd name="csY0" fmla="*/ 11941 h 23882"/>
              <a:gd name="csX1" fmla="*/ 1897826 w 1897826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97826" h="23882">
                <a:moveTo>
                  <a:pt x="0" y="11941"/>
                </a:moveTo>
                <a:lnTo>
                  <a:pt x="1897826" y="11941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167" tIns="-35504" rIns="914167" bIns="-35506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600" kern="120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C88B311-0A4C-3AE5-8F92-4546BE0FF560}"/>
              </a:ext>
            </a:extLst>
          </p:cNvPr>
          <p:cNvSpPr/>
          <p:nvPr/>
        </p:nvSpPr>
        <p:spPr>
          <a:xfrm>
            <a:off x="3840481" y="2074332"/>
            <a:ext cx="1875600" cy="1045036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rgbClr val="92D050"/>
          </a:solidFill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2550" tIns="52550" rIns="52550" bIns="52550" numCol="1" spcCol="1270" anchor="ctr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e-NP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डिभिजन</a:t>
            </a:r>
            <a:r>
              <a:rPr lang="en-US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 </a:t>
            </a:r>
            <a:r>
              <a:rPr lang="ne-NP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2 डिजिट</a:t>
            </a:r>
            <a:endParaRPr lang="en-US" sz="2000" b="1" kern="1200" dirty="0">
              <a:solidFill>
                <a:srgbClr val="002060"/>
              </a:solidFill>
              <a:latin typeface="Calibri" panose="020F0502020204030204"/>
              <a:cs typeface="Kalimati" panose="00000400000000000000" pitchFamily="2"/>
            </a:endParaRPr>
          </a:p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 (01-99)</a:t>
            </a:r>
            <a:r>
              <a:rPr lang="ne-NP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 </a:t>
            </a:r>
            <a:r>
              <a:rPr lang="ne-NP" sz="2000" b="1" kern="1200" dirty="0">
                <a:solidFill>
                  <a:srgbClr val="002060"/>
                </a:solidFill>
              </a:rPr>
              <a:t> </a:t>
            </a:r>
            <a:endParaRPr lang="en-US" sz="2000" b="1" kern="1200" dirty="0">
              <a:solidFill>
                <a:srgbClr val="002060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1A6B3C7-0D6A-527E-F93C-4CF702DF83ED}"/>
              </a:ext>
            </a:extLst>
          </p:cNvPr>
          <p:cNvSpPr/>
          <p:nvPr/>
        </p:nvSpPr>
        <p:spPr>
          <a:xfrm rot="18289469">
            <a:off x="5463627" y="1999371"/>
            <a:ext cx="1177115" cy="23882"/>
          </a:xfrm>
          <a:custGeom>
            <a:avLst/>
            <a:gdLst>
              <a:gd name="csX0" fmla="*/ 0 w 1177115"/>
              <a:gd name="csY0" fmla="*/ 11941 h 23882"/>
              <a:gd name="csX1" fmla="*/ 1177115 w 1177115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77115" h="23882">
                <a:moveTo>
                  <a:pt x="0" y="11941"/>
                </a:moveTo>
                <a:lnTo>
                  <a:pt x="1177115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71830" tIns="-17487" rIns="571829" bIns="-17487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8343376A-7731-6F6D-B09B-4A350C593D7E}"/>
              </a:ext>
            </a:extLst>
          </p:cNvPr>
          <p:cNvSpPr/>
          <p:nvPr/>
        </p:nvSpPr>
        <p:spPr>
          <a:xfrm>
            <a:off x="6388289" y="968351"/>
            <a:ext cx="1669356" cy="1076978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spcFirstLastPara="0" vert="horz" wrap="square" lIns="52550" tIns="52550" rIns="52550" bIns="52550" numCol="1" spcCol="1270" anchor="b" anchorCtr="0">
            <a:noAutofit/>
          </a:bodyPr>
          <a:lstStyle/>
          <a:p>
            <a:pPr marL="0" lvl="0" indent="0" defTabSz="889000">
              <a:spcBef>
                <a:spcPct val="0"/>
              </a:spcBef>
              <a:buNone/>
            </a:pPr>
            <a:endParaRPr lang="en-US" b="1" kern="1200" dirty="0">
              <a:solidFill>
                <a:srgbClr val="002060"/>
              </a:solidFill>
              <a:latin typeface="Calibri" panose="020F0502020204030204"/>
              <a:cs typeface="Kalimati" panose="00000400000000000000" pitchFamily="2"/>
            </a:endParaRPr>
          </a:p>
          <a:p>
            <a:pPr marL="0" lvl="0" indent="0" defTabSz="889000">
              <a:spcBef>
                <a:spcPct val="0"/>
              </a:spcBef>
              <a:buNone/>
            </a:pPr>
            <a:r>
              <a:rPr lang="ne-NP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समुह 3 डिजिट</a:t>
            </a:r>
            <a:r>
              <a:rPr lang="en-US" b="1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 </a:t>
            </a:r>
          </a:p>
          <a:p>
            <a:pPr marL="0" lvl="0" indent="0" defTabSz="889000">
              <a:spcBef>
                <a:spcPct val="0"/>
              </a:spcBef>
              <a:buNone/>
            </a:pPr>
            <a:r>
              <a:rPr lang="en-US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(011-990)</a:t>
            </a:r>
            <a:r>
              <a:rPr lang="ne-NP" sz="4400" b="1" kern="1200" dirty="0">
                <a:solidFill>
                  <a:srgbClr val="002060"/>
                </a:solidFill>
              </a:rPr>
              <a:t> </a:t>
            </a:r>
            <a:endParaRPr lang="en-US" sz="4400" b="1" kern="1200" dirty="0">
              <a:solidFill>
                <a:srgbClr val="002060"/>
              </a:solidFill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B04AC05-36DE-6CEC-8E32-935211BCB677}"/>
              </a:ext>
            </a:extLst>
          </p:cNvPr>
          <p:cNvSpPr/>
          <p:nvPr/>
        </p:nvSpPr>
        <p:spPr>
          <a:xfrm rot="18289469">
            <a:off x="7816357" y="1033071"/>
            <a:ext cx="1177115" cy="23882"/>
          </a:xfrm>
          <a:custGeom>
            <a:avLst/>
            <a:gdLst>
              <a:gd name="csX0" fmla="*/ 0 w 1177115"/>
              <a:gd name="csY0" fmla="*/ 11941 h 23882"/>
              <a:gd name="csX1" fmla="*/ 1177115 w 1177115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77115" h="23882">
                <a:moveTo>
                  <a:pt x="0" y="11941"/>
                </a:moveTo>
                <a:lnTo>
                  <a:pt x="1177115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71830" tIns="-17487" rIns="571829" bIns="-17487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C5696FA-044A-EF90-E639-C272D977AC9C}"/>
              </a:ext>
            </a:extLst>
          </p:cNvPr>
          <p:cNvSpPr/>
          <p:nvPr/>
        </p:nvSpPr>
        <p:spPr>
          <a:xfrm>
            <a:off x="8741019" y="141732"/>
            <a:ext cx="2048901" cy="840260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rgbClr val="CA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38580" tIns="38580" rIns="38580" bIns="38580" numCol="1" spcCol="1270" anchor="ctr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वर्ग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4 डिजिट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(0111-9900)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  </a:t>
            </a:r>
            <a:endParaRPr lang="en-US" sz="2000" b="1" dirty="0">
              <a:solidFill>
                <a:srgbClr val="002060"/>
              </a:solidFill>
              <a:cs typeface="Kalimati" panose="00000400000000000000" pitchFamily="2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BDDB762-FD7A-BCB4-C034-F660B4E8D28C}"/>
              </a:ext>
            </a:extLst>
          </p:cNvPr>
          <p:cNvSpPr/>
          <p:nvPr/>
        </p:nvSpPr>
        <p:spPr>
          <a:xfrm>
            <a:off x="8068810" y="1516221"/>
            <a:ext cx="672208" cy="23882"/>
          </a:xfrm>
          <a:custGeom>
            <a:avLst/>
            <a:gdLst>
              <a:gd name="csX0" fmla="*/ 0 w 672208"/>
              <a:gd name="csY0" fmla="*/ 11941 h 23882"/>
              <a:gd name="csX1" fmla="*/ 672208 w 672208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672208" h="23882">
                <a:moveTo>
                  <a:pt x="0" y="11941"/>
                </a:moveTo>
                <a:lnTo>
                  <a:pt x="672208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2000" tIns="-4864" rIns="331998" bIns="-4864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38D652D-ED25-2EB7-8171-3AC4ED36EB5F}"/>
              </a:ext>
            </a:extLst>
          </p:cNvPr>
          <p:cNvSpPr/>
          <p:nvPr/>
        </p:nvSpPr>
        <p:spPr>
          <a:xfrm>
            <a:off x="8741019" y="1108032"/>
            <a:ext cx="2048901" cy="840260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rgbClr val="CA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38580" tIns="38580" rIns="38580" bIns="38580" numCol="1" spcCol="1270" anchor="ctr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e-NP" sz="2000" b="1" dirty="0">
              <a:solidFill>
                <a:srgbClr val="002060"/>
              </a:solidFill>
              <a:cs typeface="Kalimati" panose="00000400000000000000" pitchFamily="2"/>
            </a:endParaRPr>
          </a:p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वर्ग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4 डिजिट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(0111-9900)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  </a:t>
            </a:r>
            <a:endParaRPr lang="en-US" sz="2000" b="1" dirty="0">
              <a:solidFill>
                <a:srgbClr val="002060"/>
              </a:solidFill>
              <a:cs typeface="Kalimati" panose="00000400000000000000" pitchFamily="2"/>
            </a:endParaRPr>
          </a:p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b="1" dirty="0">
              <a:solidFill>
                <a:srgbClr val="002060"/>
              </a:solidFill>
              <a:cs typeface="Kalimati" panose="00000400000000000000" pitchFamily="2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73C3F2E-DCC9-D5A1-C0BD-7935910E4361}"/>
              </a:ext>
            </a:extLst>
          </p:cNvPr>
          <p:cNvSpPr/>
          <p:nvPr/>
        </p:nvSpPr>
        <p:spPr>
          <a:xfrm rot="3310531">
            <a:off x="7816357" y="1999371"/>
            <a:ext cx="1177115" cy="23882"/>
          </a:xfrm>
          <a:custGeom>
            <a:avLst/>
            <a:gdLst>
              <a:gd name="csX0" fmla="*/ 0 w 1177115"/>
              <a:gd name="csY0" fmla="*/ 11941 h 23882"/>
              <a:gd name="csX1" fmla="*/ 1177115 w 1177115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77115" h="23882">
                <a:moveTo>
                  <a:pt x="0" y="11941"/>
                </a:moveTo>
                <a:lnTo>
                  <a:pt x="1177115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71829" tIns="-17488" rIns="571830" bIns="-17486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0F90472C-1A09-6D46-59B9-9BA0B3647EC6}"/>
              </a:ext>
            </a:extLst>
          </p:cNvPr>
          <p:cNvSpPr/>
          <p:nvPr/>
        </p:nvSpPr>
        <p:spPr>
          <a:xfrm>
            <a:off x="8741019" y="2074332"/>
            <a:ext cx="2140341" cy="835139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rgbClr val="CA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38580" tIns="38580" rIns="38580" bIns="38580" numCol="1" spcCol="1270" anchor="ctr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वर्ग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4 डिजिट</a:t>
            </a:r>
            <a:r>
              <a:rPr lang="en-US" sz="2000" b="1" dirty="0">
                <a:solidFill>
                  <a:srgbClr val="002060"/>
                </a:solidFill>
                <a:cs typeface="Kalimati" panose="00000400000000000000" pitchFamily="2"/>
              </a:rPr>
              <a:t> (0111-9900)</a:t>
            </a:r>
            <a:r>
              <a:rPr lang="ne-NP" sz="2000" b="1" dirty="0">
                <a:solidFill>
                  <a:srgbClr val="002060"/>
                </a:solidFill>
                <a:cs typeface="Kalimati" panose="00000400000000000000" pitchFamily="2"/>
              </a:rPr>
              <a:t>  </a:t>
            </a:r>
            <a:endParaRPr lang="en-US" sz="2000" b="1" dirty="0">
              <a:solidFill>
                <a:srgbClr val="002060"/>
              </a:solidFill>
              <a:cs typeface="Kalimati" panose="00000400000000000000" pitchFamily="2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7014CB8E-1EC1-7AB7-DD13-872BCB4C0B51}"/>
              </a:ext>
            </a:extLst>
          </p:cNvPr>
          <p:cNvSpPr/>
          <p:nvPr/>
        </p:nvSpPr>
        <p:spPr>
          <a:xfrm>
            <a:off x="5716080" y="2482521"/>
            <a:ext cx="672208" cy="23882"/>
          </a:xfrm>
          <a:custGeom>
            <a:avLst/>
            <a:gdLst>
              <a:gd name="csX0" fmla="*/ 0 w 672208"/>
              <a:gd name="csY0" fmla="*/ 11941 h 23882"/>
              <a:gd name="csX1" fmla="*/ 672208 w 672208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672208" h="23882">
                <a:moveTo>
                  <a:pt x="0" y="11941"/>
                </a:moveTo>
                <a:lnTo>
                  <a:pt x="672208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1999" tIns="-4864" rIns="331999" bIns="-4864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D478AAC3-C5D4-1F9D-73AA-CEDC30E36798}"/>
              </a:ext>
            </a:extLst>
          </p:cNvPr>
          <p:cNvSpPr/>
          <p:nvPr/>
        </p:nvSpPr>
        <p:spPr>
          <a:xfrm>
            <a:off x="6388289" y="2074332"/>
            <a:ext cx="1680521" cy="840260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spcFirstLastPara="0" vert="horz" wrap="square" lIns="52550" tIns="52550" rIns="52550" bIns="5255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e-NP" sz="2000" kern="1200" dirty="0">
                <a:solidFill>
                  <a:schemeClr val="tx1"/>
                </a:solidFill>
                <a:latin typeface="Calibri" panose="020F0502020204030204"/>
                <a:ea typeface="+mn-ea"/>
                <a:cs typeface="Kalimati" panose="00000400000000000000" pitchFamily="2"/>
              </a:rPr>
              <a:t>समुह</a:t>
            </a:r>
            <a:r>
              <a:rPr lang="ne-NP" sz="2000" dirty="0">
                <a:solidFill>
                  <a:schemeClr val="tx1"/>
                </a:solidFill>
                <a:cs typeface="Kalimati" panose="00000400000000000000" pitchFamily="2"/>
              </a:rPr>
              <a:t> 3 डिजिट</a:t>
            </a:r>
            <a:r>
              <a:rPr lang="ne-NP" sz="2000" kern="1200" dirty="0">
                <a:solidFill>
                  <a:schemeClr val="tx1"/>
                </a:solidFill>
              </a:rPr>
              <a:t> </a:t>
            </a:r>
            <a:r>
              <a:rPr lang="ne-NP" sz="3100" kern="1200" dirty="0">
                <a:solidFill>
                  <a:schemeClr val="tx1"/>
                </a:solidFill>
              </a:rPr>
              <a:t> </a:t>
            </a:r>
            <a:endParaRPr lang="en-US" sz="3100" kern="1200" dirty="0">
              <a:solidFill>
                <a:schemeClr val="tx1"/>
              </a:solidFill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7C1CB36E-25B0-1A2D-9382-5C1A6B1BF53C}"/>
              </a:ext>
            </a:extLst>
          </p:cNvPr>
          <p:cNvSpPr/>
          <p:nvPr/>
        </p:nvSpPr>
        <p:spPr>
          <a:xfrm rot="3310531">
            <a:off x="5463627" y="2965670"/>
            <a:ext cx="1177115" cy="23882"/>
          </a:xfrm>
          <a:custGeom>
            <a:avLst/>
            <a:gdLst>
              <a:gd name="csX0" fmla="*/ 0 w 1177115"/>
              <a:gd name="csY0" fmla="*/ 11941 h 23882"/>
              <a:gd name="csX1" fmla="*/ 1177115 w 1177115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177115" h="23882">
                <a:moveTo>
                  <a:pt x="0" y="11941"/>
                </a:moveTo>
                <a:lnTo>
                  <a:pt x="1177115" y="11941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71830" tIns="-17487" rIns="571829" bIns="-17487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500" kern="120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3B30506-718A-C6C4-810C-EC9D07F6DC9E}"/>
              </a:ext>
            </a:extLst>
          </p:cNvPr>
          <p:cNvSpPr/>
          <p:nvPr/>
        </p:nvSpPr>
        <p:spPr>
          <a:xfrm>
            <a:off x="6388289" y="3040631"/>
            <a:ext cx="1680521" cy="840260"/>
          </a:xfrm>
          <a:custGeom>
            <a:avLst/>
            <a:gdLst>
              <a:gd name="csX0" fmla="*/ 0 w 1680521"/>
              <a:gd name="csY0" fmla="*/ 84026 h 840260"/>
              <a:gd name="csX1" fmla="*/ 84026 w 1680521"/>
              <a:gd name="csY1" fmla="*/ 0 h 840260"/>
              <a:gd name="csX2" fmla="*/ 1596495 w 1680521"/>
              <a:gd name="csY2" fmla="*/ 0 h 840260"/>
              <a:gd name="csX3" fmla="*/ 1680521 w 1680521"/>
              <a:gd name="csY3" fmla="*/ 84026 h 840260"/>
              <a:gd name="csX4" fmla="*/ 1680521 w 1680521"/>
              <a:gd name="csY4" fmla="*/ 756234 h 840260"/>
              <a:gd name="csX5" fmla="*/ 1596495 w 1680521"/>
              <a:gd name="csY5" fmla="*/ 840260 h 840260"/>
              <a:gd name="csX6" fmla="*/ 84026 w 1680521"/>
              <a:gd name="csY6" fmla="*/ 840260 h 840260"/>
              <a:gd name="csX7" fmla="*/ 0 w 1680521"/>
              <a:gd name="csY7" fmla="*/ 756234 h 840260"/>
              <a:gd name="csX8" fmla="*/ 0 w 1680521"/>
              <a:gd name="csY8" fmla="*/ 84026 h 84026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680521" h="840260">
                <a:moveTo>
                  <a:pt x="0" y="84026"/>
                </a:moveTo>
                <a:cubicBezTo>
                  <a:pt x="0" y="37620"/>
                  <a:pt x="37620" y="0"/>
                  <a:pt x="84026" y="0"/>
                </a:cubicBezTo>
                <a:lnTo>
                  <a:pt x="1596495" y="0"/>
                </a:lnTo>
                <a:cubicBezTo>
                  <a:pt x="1642901" y="0"/>
                  <a:pt x="1680521" y="37620"/>
                  <a:pt x="1680521" y="84026"/>
                </a:cubicBezTo>
                <a:lnTo>
                  <a:pt x="1680521" y="756234"/>
                </a:lnTo>
                <a:cubicBezTo>
                  <a:pt x="1680521" y="802640"/>
                  <a:pt x="1642901" y="840260"/>
                  <a:pt x="1596495" y="840260"/>
                </a:cubicBezTo>
                <a:lnTo>
                  <a:pt x="84026" y="840260"/>
                </a:lnTo>
                <a:cubicBezTo>
                  <a:pt x="37620" y="840260"/>
                  <a:pt x="0" y="802640"/>
                  <a:pt x="0" y="756234"/>
                </a:cubicBezTo>
                <a:lnTo>
                  <a:pt x="0" y="84026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spcFirstLastPara="0" vert="horz" wrap="square" lIns="52550" tIns="52550" rIns="52550" bIns="5255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ne-NP" sz="2000" dirty="0">
                <a:solidFill>
                  <a:schemeClr val="tx1"/>
                </a:solidFill>
                <a:cs typeface="Kalimati" panose="00000400000000000000" pitchFamily="2"/>
              </a:rPr>
              <a:t>समुह 3 डिजिट</a:t>
            </a:r>
            <a:r>
              <a:rPr lang="ne-NP" sz="2000" kern="1200" dirty="0">
                <a:solidFill>
                  <a:schemeClr val="tx1"/>
                </a:solidFill>
              </a:rPr>
              <a:t> </a:t>
            </a:r>
            <a:r>
              <a:rPr lang="ne-NP" sz="4500" kern="1200" dirty="0">
                <a:solidFill>
                  <a:schemeClr val="tx1"/>
                </a:solidFill>
              </a:rPr>
              <a:t> </a:t>
            </a:r>
            <a:endParaRPr lang="en-US" sz="4500" kern="12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319DA0E6-4651-082E-A6C2-14797289541E}"/>
                  </a:ext>
                </a:extLst>
              </p14:cNvPr>
              <p14:cNvContentPartPr/>
              <p14:nvPr/>
            </p14:nvContentPartPr>
            <p14:xfrm>
              <a:off x="1211580" y="800190"/>
              <a:ext cx="360" cy="3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319DA0E6-4651-082E-A6C2-14797289541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05460" y="794070"/>
                <a:ext cx="12600" cy="1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B96CF0A2-9E4E-D020-F733-0C9CDEF7B8C7}"/>
                  </a:ext>
                </a:extLst>
              </p14:cNvPr>
              <p14:cNvContentPartPr/>
              <p14:nvPr/>
            </p14:nvContentPartPr>
            <p14:xfrm>
              <a:off x="3486060" y="3908430"/>
              <a:ext cx="3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B96CF0A2-9E4E-D020-F733-0C9CDEF7B8C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79940" y="3902310"/>
                <a:ext cx="12600" cy="126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Freeform: Shape 5">
            <a:extLst>
              <a:ext uri="{FF2B5EF4-FFF2-40B4-BE49-F238E27FC236}">
                <a16:creationId xmlns:a16="http://schemas.microsoft.com/office/drawing/2014/main" id="{147C7759-3EC4-5CF8-D35A-367CFF223A1F}"/>
              </a:ext>
            </a:extLst>
          </p:cNvPr>
          <p:cNvSpPr/>
          <p:nvPr/>
        </p:nvSpPr>
        <p:spPr>
          <a:xfrm rot="4039483">
            <a:off x="2792623" y="5114300"/>
            <a:ext cx="1857558" cy="23882"/>
          </a:xfrm>
          <a:custGeom>
            <a:avLst/>
            <a:gdLst>
              <a:gd name="csX0" fmla="*/ 0 w 1857558"/>
              <a:gd name="csY0" fmla="*/ 11941 h 23882"/>
              <a:gd name="csX1" fmla="*/ 1857558 w 1857558"/>
              <a:gd name="csY1" fmla="*/ 11941 h 23882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1857558" h="23882">
                <a:moveTo>
                  <a:pt x="0" y="11941"/>
                </a:moveTo>
                <a:lnTo>
                  <a:pt x="1857558" y="11941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5039" tIns="-34498" rIns="895041" bIns="-34498" numCol="1" spcCol="1270" anchor="ctr" anchorCtr="0">
            <a:noAutofit/>
          </a:bodyPr>
          <a:lstStyle/>
          <a:p>
            <a:pPr marL="0" lvl="0" indent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600" kern="120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AD9C18B-CB44-84F0-B1FE-F32BCB76A5E9}"/>
              </a:ext>
            </a:extLst>
          </p:cNvPr>
          <p:cNvSpPr/>
          <p:nvPr/>
        </p:nvSpPr>
        <p:spPr>
          <a:xfrm>
            <a:off x="4079454" y="5497080"/>
            <a:ext cx="1446979" cy="972299"/>
          </a:xfrm>
          <a:custGeom>
            <a:avLst/>
            <a:gdLst>
              <a:gd name="csX0" fmla="*/ 0 w 1446979"/>
              <a:gd name="csY0" fmla="*/ 97230 h 972299"/>
              <a:gd name="csX1" fmla="*/ 97230 w 1446979"/>
              <a:gd name="csY1" fmla="*/ 0 h 972299"/>
              <a:gd name="csX2" fmla="*/ 1349749 w 1446979"/>
              <a:gd name="csY2" fmla="*/ 0 h 972299"/>
              <a:gd name="csX3" fmla="*/ 1446979 w 1446979"/>
              <a:gd name="csY3" fmla="*/ 97230 h 972299"/>
              <a:gd name="csX4" fmla="*/ 1446979 w 1446979"/>
              <a:gd name="csY4" fmla="*/ 875069 h 972299"/>
              <a:gd name="csX5" fmla="*/ 1349749 w 1446979"/>
              <a:gd name="csY5" fmla="*/ 972299 h 972299"/>
              <a:gd name="csX6" fmla="*/ 97230 w 1446979"/>
              <a:gd name="csY6" fmla="*/ 972299 h 972299"/>
              <a:gd name="csX7" fmla="*/ 0 w 1446979"/>
              <a:gd name="csY7" fmla="*/ 875069 h 972299"/>
              <a:gd name="csX8" fmla="*/ 0 w 1446979"/>
              <a:gd name="csY8" fmla="*/ 97230 h 97229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446979" h="972299">
                <a:moveTo>
                  <a:pt x="0" y="97230"/>
                </a:moveTo>
                <a:cubicBezTo>
                  <a:pt x="0" y="43531"/>
                  <a:pt x="43531" y="0"/>
                  <a:pt x="97230" y="0"/>
                </a:cubicBezTo>
                <a:lnTo>
                  <a:pt x="1349749" y="0"/>
                </a:lnTo>
                <a:cubicBezTo>
                  <a:pt x="1403448" y="0"/>
                  <a:pt x="1446979" y="43531"/>
                  <a:pt x="1446979" y="97230"/>
                </a:cubicBezTo>
                <a:lnTo>
                  <a:pt x="1446979" y="875069"/>
                </a:lnTo>
                <a:cubicBezTo>
                  <a:pt x="1446979" y="928768"/>
                  <a:pt x="1403448" y="972299"/>
                  <a:pt x="1349749" y="972299"/>
                </a:cubicBezTo>
                <a:lnTo>
                  <a:pt x="97230" y="972299"/>
                </a:lnTo>
                <a:cubicBezTo>
                  <a:pt x="43531" y="972299"/>
                  <a:pt x="0" y="928768"/>
                  <a:pt x="0" y="875069"/>
                </a:cubicBezTo>
                <a:lnTo>
                  <a:pt x="0" y="97230"/>
                </a:lnTo>
                <a:close/>
              </a:path>
            </a:pathLst>
          </a:custGeom>
          <a:solidFill>
            <a:srgbClr val="92D050"/>
          </a:solidFill>
          <a:ln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56418" tIns="56418" rIns="56418" bIns="56418" numCol="1" spcCol="1270" anchor="ctr" anchorCtr="0">
            <a:noAutofit/>
          </a:bodyPr>
          <a:lstStyle/>
          <a:p>
            <a:pPr marL="0" lvl="0" indent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e-NP" sz="2000" b="1" kern="1200" dirty="0">
                <a:solidFill>
                  <a:srgbClr val="002060"/>
                </a:solidFill>
                <a:latin typeface="Calibri" panose="020F0502020204030204"/>
                <a:cs typeface="Kalimati" panose="00000400000000000000" pitchFamily="2"/>
              </a:rPr>
              <a:t>डिभिजन (Division )</a:t>
            </a:r>
            <a:r>
              <a:rPr lang="ne-NP" sz="2000" b="1" kern="1200" dirty="0">
                <a:solidFill>
                  <a:srgbClr val="002060"/>
                </a:solidFill>
              </a:rPr>
              <a:t> </a:t>
            </a:r>
            <a:endParaRPr lang="en-US" sz="3100" b="1" kern="1200" dirty="0">
              <a:solidFill>
                <a:srgbClr val="00206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58E45E-4FAE-461E-B4F0-2D4B8C976A11}"/>
              </a:ext>
            </a:extLst>
          </p:cNvPr>
          <p:cNvSpPr txBox="1">
            <a:spLocks/>
          </p:cNvSpPr>
          <p:nvPr/>
        </p:nvSpPr>
        <p:spPr>
          <a:xfrm>
            <a:off x="26548" y="1201559"/>
            <a:ext cx="4073728" cy="75697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ne-NP" sz="2400" b="1" dirty="0">
                <a:solidFill>
                  <a:srgbClr val="002060"/>
                </a:solidFill>
                <a:latin typeface="Preeti" pitchFamily="2" charset="0"/>
                <a:cs typeface="Kalimati" panose="00000400000000000000" pitchFamily="2"/>
              </a:rPr>
              <a:t>नेपाल स्तरीय औद्योगिक वर्गीकरण</a:t>
            </a:r>
            <a:endParaRPr lang="en-US" sz="2400" b="1" dirty="0">
              <a:solidFill>
                <a:srgbClr val="002060"/>
              </a:solidFill>
              <a:latin typeface="Preeti" pitchFamily="2" charset="0"/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DDDF0D7-E770-A885-C1B0-B0DECB4CA446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8404914" y="4139477"/>
            <a:ext cx="3637087" cy="2015438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55014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DEDAD-D3C0-96AB-534F-2412F1CAB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8CD9-1FA4-A85C-4B20-E4C12FEE7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7937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F0B7C0-7AC2-B0A4-817D-5CD92881D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A19F6D-1477-D100-40B6-89BF00BD36B4}"/>
              </a:ext>
            </a:extLst>
          </p:cNvPr>
          <p:cNvSpPr txBox="1">
            <a:spLocks/>
          </p:cNvSpPr>
          <p:nvPr/>
        </p:nvSpPr>
        <p:spPr>
          <a:xfrm>
            <a:off x="65314" y="1198880"/>
            <a:ext cx="12061372" cy="52146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e-NP" sz="2400" b="1" dirty="0"/>
              <a:t>नेपाल स्तरीय औद्योगिक वर्गीकरण </a:t>
            </a:r>
            <a:r>
              <a:rPr lang="en-US" sz="2400" b="1" dirty="0"/>
              <a:t>(Nepal Standard Industrial Classification, NSIC)</a:t>
            </a:r>
            <a:r>
              <a:rPr lang="ne-NP" sz="2400" b="1" dirty="0"/>
              <a:t> ...</a:t>
            </a:r>
            <a:endParaRPr lang="en-US" sz="2400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आर्थिक क्रियाकलाप र </a:t>
            </a:r>
            <a:r>
              <a:rPr lang="en-US" sz="2400" dirty="0"/>
              <a:t>NSIC </a:t>
            </a:r>
            <a:r>
              <a:rPr lang="hi-IN" sz="2400" dirty="0"/>
              <a:t>कोडको उदाहरणहरू</a:t>
            </a:r>
            <a:r>
              <a:rPr lang="ne-NP" sz="2400" dirty="0"/>
              <a:t> गणना</a:t>
            </a:r>
            <a:r>
              <a:rPr lang="hi-IN" sz="2400" dirty="0"/>
              <a:t> </a:t>
            </a:r>
            <a:r>
              <a:rPr lang="ne-NP" sz="2400" dirty="0"/>
              <a:t>पुस्तिकाको </a:t>
            </a:r>
            <a:r>
              <a:rPr lang="hi-IN" sz="2400" dirty="0"/>
              <a:t>अनुसूची </a:t>
            </a:r>
            <a:r>
              <a:rPr lang="ne-NP" sz="2400" dirty="0"/>
              <a:t>५ </a:t>
            </a:r>
            <a:r>
              <a:rPr lang="hi-IN" sz="2400" dirty="0"/>
              <a:t>मा दिइएको छ। </a:t>
            </a:r>
            <a:endParaRPr lang="en-US" sz="2400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आर्थिक गणनामा गणकले हरेक प्रतिष्ठान/व्यवसायको </a:t>
            </a:r>
            <a:r>
              <a:rPr lang="hi-IN" sz="2400" b="1" dirty="0"/>
              <a:t>प्रमुख आर्थिक क्रियाकलापको </a:t>
            </a:r>
            <a:r>
              <a:rPr lang="en-US" sz="2400" b="1" dirty="0"/>
              <a:t>NSIC 1 Digit </a:t>
            </a:r>
            <a:r>
              <a:rPr lang="hi-IN" sz="2400" b="1" dirty="0"/>
              <a:t>र </a:t>
            </a:r>
            <a:r>
              <a:rPr lang="en-US" sz="2400" b="1" dirty="0"/>
              <a:t>4 Digit</a:t>
            </a:r>
            <a:r>
              <a:rPr lang="hi-IN" sz="2400" b="1" dirty="0"/>
              <a:t> कोड भर्नुपर्दछ भने </a:t>
            </a:r>
            <a:r>
              <a:rPr lang="hi-IN" b="1" dirty="0"/>
              <a:t>सुपरिवेक्षकले रूजु गरी </a:t>
            </a:r>
            <a:r>
              <a:rPr lang="en-US" b="1" dirty="0"/>
              <a:t>4 Digit </a:t>
            </a:r>
            <a:r>
              <a:rPr lang="hi-IN" b="1" dirty="0"/>
              <a:t>कोड पुन: भर्नुपर्दछ</a:t>
            </a:r>
            <a:r>
              <a:rPr lang="hi-IN" sz="2400" b="1" dirty="0"/>
              <a:t>। </a:t>
            </a:r>
            <a:endParaRPr lang="ne-NP" sz="2400" b="1" dirty="0"/>
          </a:p>
          <a:p>
            <a:pPr marL="457200" indent="-457200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वर्गीकरण</a:t>
            </a:r>
            <a:r>
              <a:rPr lang="en-US" sz="2400" dirty="0"/>
              <a:t> </a:t>
            </a:r>
            <a:r>
              <a:rPr lang="ne-NP" sz="2400" dirty="0"/>
              <a:t>अनुसारका </a:t>
            </a:r>
            <a:r>
              <a:rPr lang="hi-IN" sz="2400" dirty="0"/>
              <a:t>आर्थिक क्रियाकलाप</a:t>
            </a:r>
            <a:r>
              <a:rPr lang="ne-NP" sz="2400" dirty="0"/>
              <a:t>हरुको </a:t>
            </a:r>
            <a:r>
              <a:rPr lang="hi-IN" sz="2400" dirty="0"/>
              <a:t>कोड नेपालस्तरीय औद्योगिक वर्गीकरण (</a:t>
            </a:r>
            <a:r>
              <a:rPr lang="en-US" sz="2400" dirty="0"/>
              <a:t>NSIC) </a:t>
            </a:r>
            <a:r>
              <a:rPr lang="hi-IN" sz="2400" dirty="0"/>
              <a:t> कोड </a:t>
            </a:r>
            <a:r>
              <a:rPr lang="ne-NP" sz="2400" dirty="0"/>
              <a:t>संक्षिप्त</a:t>
            </a:r>
            <a:r>
              <a:rPr lang="hi-IN" sz="2400" dirty="0"/>
              <a:t> पुस्तिकामा दिइएको छ। 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2A2999C-8930-0EE2-0C82-82BE90FCB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20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F2396-510C-9F4A-70A3-9F6B71B33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978F1-C723-50CC-61AF-B87EAEDD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631825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EDC831-9509-5D34-CD33-775C56849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97F11D-563C-9B79-53D9-C16750033BAB}"/>
              </a:ext>
            </a:extLst>
          </p:cNvPr>
          <p:cNvSpPr txBox="1">
            <a:spLocks/>
          </p:cNvSpPr>
          <p:nvPr/>
        </p:nvSpPr>
        <p:spPr>
          <a:xfrm>
            <a:off x="297180" y="1068436"/>
            <a:ext cx="11567160" cy="5464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ne-NP" sz="2400" b="1" dirty="0"/>
              <a:t>नेपाल स्तरीय औद्योगिक वर्गीकरण</a:t>
            </a:r>
            <a:r>
              <a:rPr lang="en-US" sz="2400" b="1" dirty="0"/>
              <a:t> </a:t>
            </a:r>
            <a:r>
              <a:rPr lang="ne-NP" sz="2400" b="1" dirty="0"/>
              <a:t> </a:t>
            </a:r>
            <a:r>
              <a:rPr lang="ne-NP" sz="2400" b="1" dirty="0" smtClean="0"/>
              <a:t>ढाँचा </a:t>
            </a:r>
            <a:r>
              <a:rPr lang="ne-NP" sz="2400" b="1" dirty="0"/>
              <a:t>(</a:t>
            </a:r>
            <a:r>
              <a:rPr lang="en-US" sz="2400" b="1" dirty="0"/>
              <a:t>NSIC</a:t>
            </a:r>
            <a:r>
              <a:rPr lang="ne-NP" sz="2400" b="1" dirty="0"/>
              <a:t>) ...</a:t>
            </a:r>
            <a:endParaRPr lang="en-US" sz="2400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hi-IN" sz="2400" b="1" dirty="0"/>
              <a:t>उदाहरण:</a:t>
            </a:r>
            <a:endParaRPr lang="en-US" sz="2400" dirty="0"/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प्रतिष्ठानको नाम: सगरमाथा राइस मिल</a:t>
            </a:r>
            <a:endParaRPr lang="en-US" sz="2400" dirty="0"/>
          </a:p>
          <a:p>
            <a:pPr marL="457200" lvl="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मुख्य आर्थिक क्रियाकलाप: धान प्रशोधन गरी चामल उत्पादन गर्ने</a:t>
            </a:r>
            <a:endParaRPr lang="en-US" sz="2400" dirty="0"/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400" b="1" dirty="0"/>
              <a:t>NSIC </a:t>
            </a:r>
            <a:r>
              <a:rPr lang="hi-IN" sz="2400" b="1" dirty="0"/>
              <a:t>वर्गीकरण (४ अङ्कमा):</a:t>
            </a:r>
            <a:endParaRPr lang="en-US" sz="2400" dirty="0"/>
          </a:p>
          <a:p>
            <a:pPr marL="457200" lvl="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खण्ड (</a:t>
            </a:r>
            <a:r>
              <a:rPr lang="en-GB" sz="2400" dirty="0"/>
              <a:t>Section</a:t>
            </a:r>
            <a:r>
              <a:rPr lang="hi-IN" sz="2400" dirty="0"/>
              <a:t>)</a:t>
            </a:r>
            <a:r>
              <a:rPr lang="en-GB" sz="2400" dirty="0"/>
              <a:t> C: </a:t>
            </a:r>
            <a:r>
              <a:rPr lang="hi-IN" sz="2400" dirty="0"/>
              <a:t>औद्योगिक उत्पादन (</a:t>
            </a:r>
            <a:r>
              <a:rPr lang="en-GB" sz="2400" dirty="0"/>
              <a:t>Manufacturing)</a:t>
            </a:r>
            <a:endParaRPr lang="en-US" sz="2400" dirty="0"/>
          </a:p>
          <a:p>
            <a:pPr marL="9144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डिभिजन (</a:t>
            </a:r>
            <a:r>
              <a:rPr lang="en-GB" dirty="0"/>
              <a:t>Division</a:t>
            </a:r>
            <a:r>
              <a:rPr lang="hi-IN" dirty="0"/>
              <a:t>)</a:t>
            </a:r>
            <a:r>
              <a:rPr lang="en-GB" dirty="0"/>
              <a:t> 10: </a:t>
            </a:r>
            <a:r>
              <a:rPr lang="hi-IN" dirty="0"/>
              <a:t>खाद्य वस्तुको उत्पादन </a:t>
            </a:r>
            <a:endParaRPr lang="ne-NP" dirty="0"/>
          </a:p>
          <a:p>
            <a:pPr marL="137160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समूह (</a:t>
            </a:r>
            <a:r>
              <a:rPr lang="en-GB" sz="2400" dirty="0"/>
              <a:t>Group</a:t>
            </a:r>
            <a:r>
              <a:rPr lang="hi-IN" sz="2400" dirty="0"/>
              <a:t>)</a:t>
            </a:r>
            <a:r>
              <a:rPr lang="ne-NP" sz="2400" dirty="0"/>
              <a:t> </a:t>
            </a:r>
            <a:r>
              <a:rPr lang="en-GB" sz="2400" dirty="0"/>
              <a:t>106: </a:t>
            </a:r>
            <a:r>
              <a:rPr lang="hi-IN" sz="2400" dirty="0"/>
              <a:t>मिलबाट खाद्यान्न प्रशोधन गर्ने</a:t>
            </a:r>
            <a:r>
              <a:rPr lang="en-GB" sz="2400" dirty="0"/>
              <a:t>, </a:t>
            </a:r>
            <a:r>
              <a:rPr lang="hi-IN" sz="2400" dirty="0"/>
              <a:t>स्टार्च तथा स्टार्च भएका </a:t>
            </a:r>
            <a:r>
              <a:rPr lang="ne-NP" sz="2400" dirty="0"/>
              <a:t>	</a:t>
            </a:r>
            <a:r>
              <a:rPr lang="hi-IN" sz="2400" dirty="0"/>
              <a:t>अन्य खाद्य पदार्थहरू प्रशोधन गरी उत्पादन गर्ने क्रियाकलापहरू</a:t>
            </a:r>
            <a:endParaRPr lang="ne-NP" sz="2400" dirty="0"/>
          </a:p>
          <a:p>
            <a:pPr marL="1828800" lvl="3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वर्ग (</a:t>
            </a:r>
            <a:r>
              <a:rPr lang="en-GB" sz="2400" dirty="0"/>
              <a:t>Class</a:t>
            </a:r>
            <a:r>
              <a:rPr lang="hi-IN" sz="2400" dirty="0"/>
              <a:t>)</a:t>
            </a:r>
            <a:r>
              <a:rPr lang="en-GB" sz="2400" dirty="0"/>
              <a:t> </a:t>
            </a:r>
            <a:r>
              <a:rPr lang="en-GB" sz="3200" b="1" dirty="0"/>
              <a:t>1061</a:t>
            </a:r>
            <a:r>
              <a:rPr lang="en-GB" sz="2400" dirty="0"/>
              <a:t>: </a:t>
            </a:r>
            <a:r>
              <a:rPr lang="hi-IN" sz="2400" dirty="0"/>
              <a:t>मिलबाट खाद्यान्न प्रशोधन गरी</a:t>
            </a:r>
            <a:r>
              <a:rPr lang="ne-NP" sz="2400" dirty="0"/>
              <a:t> चामल</a:t>
            </a:r>
            <a:r>
              <a:rPr lang="hi-IN" sz="2400" dirty="0"/>
              <a:t> उत्पादन गर्ने </a:t>
            </a:r>
            <a:r>
              <a:rPr lang="ne-NP" sz="2400" dirty="0"/>
              <a:t>	</a:t>
            </a:r>
            <a:r>
              <a:rPr lang="hi-IN" sz="2400" dirty="0"/>
              <a:t>क्रियाकलापहरू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CAB8CD5-A15C-58EC-25A5-0D7F0D743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7998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3EB61-A013-EFA7-A0E3-BAF0DF76C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08F9E-074E-1273-968F-E74D303A4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39A8FA-2EBF-9D61-F161-983E0DAD2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06F309-5A44-C4E6-FBFC-B329D8B077C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F3E92A6-4FF2-9CB2-4119-10105D843D3A}"/>
              </a:ext>
            </a:extLst>
          </p:cNvPr>
          <p:cNvSpPr txBox="1">
            <a:spLocks/>
          </p:cNvSpPr>
          <p:nvPr/>
        </p:nvSpPr>
        <p:spPr>
          <a:xfrm>
            <a:off x="156754" y="1108710"/>
            <a:ext cx="11897360" cy="53047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ne-NP" b="1" dirty="0"/>
              <a:t>नेपाल स्तरीय औद्योगिक वर्गीकरण ...</a:t>
            </a:r>
            <a:endParaRPr lang="en-US" dirty="0"/>
          </a:p>
          <a:p>
            <a:pPr marL="0" indent="0" algn="just">
              <a:lnSpc>
                <a:spcPct val="120000"/>
              </a:lnSpc>
              <a:spcBef>
                <a:spcPts val="600"/>
              </a:spcBef>
              <a:buNone/>
            </a:pPr>
            <a:r>
              <a:rPr lang="hi-IN" b="1" dirty="0"/>
              <a:t>उदाहरण:</a:t>
            </a:r>
            <a:endParaRPr lang="en-US" dirty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i-IN" dirty="0"/>
              <a:t>उल्लिखित</a:t>
            </a:r>
            <a:r>
              <a:rPr lang="ne-NP" dirty="0"/>
              <a:t> माथिको </a:t>
            </a:r>
            <a:r>
              <a:rPr lang="hi-IN" dirty="0"/>
              <a:t>उदाहरणमा सगरमाथा राइस मिलको प्रमुख आर्थिक क्रियाकलाप मिलबाट खाद्यान्न प्रशोधन गरी उत्पादन गर्ने रहेको छ जुन </a:t>
            </a:r>
            <a:r>
              <a:rPr lang="en-US" dirty="0"/>
              <a:t>Section C </a:t>
            </a:r>
            <a:r>
              <a:rPr lang="hi-IN" dirty="0"/>
              <a:t>को औद्योगिक उत्पादनअन्तर्गत पर्दछ अर्थात</a:t>
            </a:r>
            <a:r>
              <a:rPr lang="ne-NP" dirty="0"/>
              <a:t>,</a:t>
            </a:r>
            <a:r>
              <a:rPr lang="hi-IN" dirty="0"/>
              <a:t> </a:t>
            </a:r>
            <a:endParaRPr lang="ne-NP" dirty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i-IN" dirty="0"/>
              <a:t>यसको </a:t>
            </a:r>
            <a:r>
              <a:rPr lang="en-US" dirty="0"/>
              <a:t>1 digit</a:t>
            </a:r>
            <a:r>
              <a:rPr lang="hi-IN" dirty="0"/>
              <a:t> कोड </a:t>
            </a:r>
            <a:r>
              <a:rPr lang="en-US" dirty="0"/>
              <a:t>C</a:t>
            </a:r>
            <a:r>
              <a:rPr lang="hi-IN" dirty="0"/>
              <a:t> लेख्नुपर्दछ भने ४ अङ्कको </a:t>
            </a:r>
            <a:r>
              <a:rPr lang="en-US" dirty="0"/>
              <a:t>NSIC </a:t>
            </a:r>
            <a:r>
              <a:rPr lang="hi-IN" dirty="0"/>
              <a:t>कोड</a:t>
            </a:r>
            <a:r>
              <a:rPr lang="en-US" dirty="0"/>
              <a:t> (NSIC 4 digit code)</a:t>
            </a:r>
            <a:r>
              <a:rPr lang="hi-IN" dirty="0"/>
              <a:t> मा </a:t>
            </a:r>
            <a:r>
              <a:rPr lang="en-US" dirty="0"/>
              <a:t>1061 </a:t>
            </a:r>
            <a:r>
              <a:rPr lang="hi-IN" dirty="0"/>
              <a:t>लेख्नुपर्दछ।</a:t>
            </a:r>
            <a:endParaRPr lang="en-US" dirty="0"/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i-IN" dirty="0"/>
              <a:t>प्रमुख आर्थिक क्रियाकलाप विस्तृत रूपमा लेख्नुहोस</a:t>
            </a:r>
            <a:r>
              <a:rPr lang="ne-NP" dirty="0"/>
              <a:t>्</a:t>
            </a:r>
            <a:r>
              <a:rPr lang="hi-IN" dirty="0"/>
              <a:t> भनेको ठाउँमा सम्बन्धित प्रतिष्ठान/व्यवसायले गर्ने मुख्य क्रियाकलापलाई </a:t>
            </a:r>
            <a:r>
              <a:rPr lang="en-US" dirty="0"/>
              <a:t>NSIC </a:t>
            </a:r>
            <a:r>
              <a:rPr lang="hi-IN" dirty="0"/>
              <a:t>पुस्तकको </a:t>
            </a:r>
            <a:r>
              <a:rPr lang="en-US" dirty="0"/>
              <a:t>4 Digit </a:t>
            </a:r>
            <a:r>
              <a:rPr lang="hi-IN" dirty="0"/>
              <a:t>मा उल्लेख भए</a:t>
            </a:r>
            <a:r>
              <a:rPr lang="ne-NP" dirty="0"/>
              <a:t> </a:t>
            </a:r>
            <a:r>
              <a:rPr lang="hi-IN" dirty="0"/>
              <a:t>जस्तै</a:t>
            </a:r>
            <a:r>
              <a:rPr lang="ne-NP" dirty="0"/>
              <a:t>का आर्थिक क्रियाकलाप स्पष्ट हुने गरी विस्तृत </a:t>
            </a:r>
            <a:r>
              <a:rPr lang="hi-IN" dirty="0"/>
              <a:t>लेख्नुपर्दछ। </a:t>
            </a:r>
            <a:endParaRPr lang="ne-NP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657EF7A-A2CF-55B0-55AA-5D0F65E4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40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C1DFC-86F7-A2C5-3905-63785A34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84DB5-9CEA-22D0-1335-5BBBCD0A7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8C8168-B3BD-5820-07F0-E00BB843D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FC09939-2DDF-D861-8D40-30450D7E0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77051E-A144-96BE-233F-2D276A210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8" y="957456"/>
            <a:ext cx="9851990" cy="55887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E8C495-90D9-BD10-7874-5DF3F863640C}"/>
              </a:ext>
            </a:extLst>
          </p:cNvPr>
          <p:cNvSpPr txBox="1"/>
          <p:nvPr/>
        </p:nvSpPr>
        <p:spPr>
          <a:xfrm>
            <a:off x="1856844" y="5155264"/>
            <a:ext cx="42899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मिलबाट खाद्यान्न</a:t>
            </a:r>
            <a:r>
              <a:rPr lang="en-US" sz="1600" b="1" dirty="0">
                <a:solidFill>
                  <a:srgbClr val="0070C0"/>
                </a:solidFill>
                <a:cs typeface="Kalimati" panose="00000400000000000000" pitchFamily="2"/>
              </a:rPr>
              <a:t> (</a:t>
            </a:r>
            <a:r>
              <a:rPr lang="ne-NP" sz="1600" b="1" dirty="0">
                <a:solidFill>
                  <a:srgbClr val="0070C0"/>
                </a:solidFill>
                <a:cs typeface="Kalimati" panose="00000400000000000000" pitchFamily="2"/>
              </a:rPr>
              <a:t>धानको)</a:t>
            </a: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 प्रशोधन गरी</a:t>
            </a:r>
            <a:r>
              <a:rPr lang="ne-NP" sz="1600" b="1" dirty="0">
                <a:solidFill>
                  <a:srgbClr val="0070C0"/>
                </a:solidFill>
                <a:cs typeface="Kalimati" panose="00000400000000000000" pitchFamily="2"/>
              </a:rPr>
              <a:t> चामल</a:t>
            </a: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 उत्पादन गर्ने</a:t>
            </a:r>
            <a:endParaRPr lang="en-US" sz="16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7DC3336-2CA0-4857-9D8B-34432AFA17B5}"/>
              </a:ext>
            </a:extLst>
          </p:cNvPr>
          <p:cNvGrpSpPr/>
          <p:nvPr/>
        </p:nvGrpSpPr>
        <p:grpSpPr>
          <a:xfrm>
            <a:off x="468163" y="4827978"/>
            <a:ext cx="10302424" cy="1744230"/>
            <a:chOff x="779173" y="4785994"/>
            <a:chExt cx="10220014" cy="1744230"/>
          </a:xfrm>
        </p:grpSpPr>
        <p:sp>
          <p:nvSpPr>
            <p:cNvPr id="7" name="Speech Bubble: Rectangle 6">
              <a:extLst>
                <a:ext uri="{FF2B5EF4-FFF2-40B4-BE49-F238E27FC236}">
                  <a16:creationId xmlns:a16="http://schemas.microsoft.com/office/drawing/2014/main" id="{0042873A-1F3C-9A80-24D0-1BFBE60AE50B}"/>
                </a:ext>
              </a:extLst>
            </p:cNvPr>
            <p:cNvSpPr/>
            <p:nvPr/>
          </p:nvSpPr>
          <p:spPr>
            <a:xfrm rot="17804089">
              <a:off x="307779" y="5257388"/>
              <a:ext cx="1744230" cy="801442"/>
            </a:xfrm>
            <a:prstGeom prst="wedgeRectCallout">
              <a:avLst>
                <a:gd name="adj1" fmla="val 42252"/>
                <a:gd name="adj2" fmla="val 10527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e-NP" sz="1400" b="1" dirty="0">
                  <a:solidFill>
                    <a:srgbClr val="0070C0"/>
                  </a:solidFill>
                  <a:cs typeface="Kalimati" panose="00000400000000000000" pitchFamily="2"/>
                </a:rPr>
                <a:t>मुख्य आर्थिक क्रियाकलापको बिस्तृत विवरण लेख्ने </a:t>
              </a:r>
              <a:endParaRPr lang="en-US" sz="1400" b="1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164FE6-235A-36E0-B7E5-E9BE93C2F469}"/>
                </a:ext>
              </a:extLst>
            </p:cNvPr>
            <p:cNvSpPr/>
            <p:nvPr/>
          </p:nvSpPr>
          <p:spPr>
            <a:xfrm>
              <a:off x="6142664" y="5698055"/>
              <a:ext cx="750570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C</a:t>
              </a:r>
              <a:r>
                <a:rPr lang="ne-NP" sz="3600" b="1" dirty="0">
                  <a:solidFill>
                    <a:schemeClr val="accent1"/>
                  </a:solidFill>
                </a:rPr>
                <a:t> 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A99C2E-BF1A-FABA-90A7-FE1B1D106D97}"/>
                </a:ext>
              </a:extLst>
            </p:cNvPr>
            <p:cNvSpPr/>
            <p:nvPr/>
          </p:nvSpPr>
          <p:spPr>
            <a:xfrm>
              <a:off x="7035848" y="5663530"/>
              <a:ext cx="1847018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0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6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03A12CC-16C0-DC1F-8350-3E1D2051B19F}"/>
                </a:ext>
              </a:extLst>
            </p:cNvPr>
            <p:cNvSpPr/>
            <p:nvPr/>
          </p:nvSpPr>
          <p:spPr>
            <a:xfrm>
              <a:off x="9152169" y="5737695"/>
              <a:ext cx="1847018" cy="5822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0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6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793886D-E6BF-9296-674C-79158A82681E}"/>
              </a:ext>
            </a:extLst>
          </p:cNvPr>
          <p:cNvSpPr txBox="1"/>
          <p:nvPr/>
        </p:nvSpPr>
        <p:spPr>
          <a:xfrm>
            <a:off x="5007036" y="1584439"/>
            <a:ext cx="32489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i-IN" dirty="0">
                <a:solidFill>
                  <a:schemeClr val="accent1"/>
                </a:solidFill>
                <a:cs typeface="Kalimati" panose="00000400000000000000" pitchFamily="2"/>
              </a:rPr>
              <a:t>सगरमाथा राइस मिल</a:t>
            </a:r>
            <a:endParaRPr lang="en-US" dirty="0">
              <a:solidFill>
                <a:schemeClr val="accent1"/>
              </a:solidFill>
              <a:cs typeface="Kalimati" panose="00000400000000000000" pitchFamily="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FEC4A-95F6-F12E-1979-0A937BB4A549}"/>
              </a:ext>
            </a:extLst>
          </p:cNvPr>
          <p:cNvSpPr txBox="1"/>
          <p:nvPr/>
        </p:nvSpPr>
        <p:spPr>
          <a:xfrm>
            <a:off x="5007035" y="2180016"/>
            <a:ext cx="32489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cs typeface="Kalimati" panose="00000400000000000000" pitchFamily="2"/>
              </a:rPr>
              <a:t>SAGARMATHA RICE MILL</a:t>
            </a:r>
          </a:p>
        </p:txBody>
      </p:sp>
    </p:spTree>
    <p:extLst>
      <p:ext uri="{BB962C8B-B14F-4D97-AF65-F5344CB8AC3E}">
        <p14:creationId xmlns:p14="http://schemas.microsoft.com/office/powerpoint/2010/main" val="34292945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308D7-84A7-0C33-5D27-968EFB46B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3F644-9289-70D8-05DC-D32868D2B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04A43E-9B7D-2D4F-6207-9343C5E0E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FE3DD3-D797-334A-8CDB-18504A4C40E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2526539-15C0-61EE-60F9-A9CE7C5A84D3}"/>
              </a:ext>
            </a:extLst>
          </p:cNvPr>
          <p:cNvSpPr txBox="1">
            <a:spLocks/>
          </p:cNvSpPr>
          <p:nvPr/>
        </p:nvSpPr>
        <p:spPr>
          <a:xfrm>
            <a:off x="342900" y="1097280"/>
            <a:ext cx="11475720" cy="5316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ne-NP" sz="2400" b="1" dirty="0"/>
              <a:t>खण्ड G का केहि </a:t>
            </a:r>
            <a:r>
              <a:rPr lang="ne-NP" sz="2400" b="1" dirty="0" smtClean="0"/>
              <a:t>उदाहरण </a:t>
            </a:r>
            <a:r>
              <a:rPr lang="ne-NP" sz="2400" b="1" dirty="0"/>
              <a:t>: </a:t>
            </a:r>
            <a:r>
              <a:rPr lang="hi-IN" sz="2400" b="1" dirty="0"/>
              <a:t>विशिष्टीकृत नगरिएको</a:t>
            </a:r>
            <a:r>
              <a:rPr lang="ne-NP" sz="2400" b="1" dirty="0"/>
              <a:t> </a:t>
            </a:r>
            <a:r>
              <a:rPr lang="hi-IN" sz="2400" b="1" dirty="0"/>
              <a:t>आर्थिक क्रियाकलाप</a:t>
            </a:r>
            <a:r>
              <a:rPr lang="ne-NP" sz="2400" b="1" dirty="0"/>
              <a:t> </a:t>
            </a: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ne-NP" sz="2400" b="1" dirty="0"/>
              <a:t>खाद्य वस्तुको खुद्रा बिक्री बाहुल्यता रहेको </a:t>
            </a:r>
            <a:r>
              <a:rPr lang="hi-IN" sz="2400" b="1" dirty="0"/>
              <a:t>किराना पसल</a:t>
            </a:r>
            <a:r>
              <a:rPr lang="ne-NP" sz="2400" b="1" dirty="0"/>
              <a:t>को </a:t>
            </a:r>
            <a:r>
              <a:rPr lang="hi-IN" sz="2400" b="1" dirty="0"/>
              <a:t>उदाहरण</a:t>
            </a:r>
            <a:endParaRPr lang="en-US" sz="2400" b="1" dirty="0"/>
          </a:p>
          <a:p>
            <a:pPr marL="457200" indent="-457200" algn="just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hi-IN" sz="2400" dirty="0"/>
              <a:t>किराना पसलको हकमा मुख्य आर्थिक क्रियाकलाप लेख्दा सो किराना पसलमा जस्तै चामल</a:t>
            </a:r>
            <a:r>
              <a:rPr lang="en-US" sz="2400" dirty="0"/>
              <a:t>, </a:t>
            </a:r>
            <a:r>
              <a:rPr lang="hi-IN" sz="2400" dirty="0"/>
              <a:t>दाल</a:t>
            </a:r>
            <a:r>
              <a:rPr lang="ne-NP" sz="2400" dirty="0"/>
              <a:t> जस्तै खाद्यान्न</a:t>
            </a:r>
            <a:r>
              <a:rPr lang="hi-IN" sz="2400" dirty="0"/>
              <a:t>को बिक्रीको बाहुल्यता छ भने त्यस्ता किराना पसलको मुख्य आर्थिक क्रियाकलाप लेख्दा “खुद्रा बिक्री” मात्र नलेखी </a:t>
            </a:r>
            <a:r>
              <a:rPr lang="hi-IN" sz="2400" b="1" dirty="0"/>
              <a:t>“खाद्य</a:t>
            </a:r>
            <a:r>
              <a:rPr lang="en-US" sz="2400" b="1" dirty="0"/>
              <a:t>, </a:t>
            </a:r>
            <a:r>
              <a:rPr lang="hi-IN" sz="2400" b="1" dirty="0"/>
              <a:t>पेय पदार्थ वा सुर्तीजन्य पदार्थको बाहुल्यता रहेको विशिष्टीकृत नगरिएको पसल वा स्टोरहरूमा चामल</a:t>
            </a:r>
            <a:r>
              <a:rPr lang="en-US" sz="2400" b="1" dirty="0"/>
              <a:t>,</a:t>
            </a:r>
            <a:r>
              <a:rPr lang="ne-NP" sz="2400" b="1" dirty="0"/>
              <a:t> पिठो, </a:t>
            </a:r>
            <a:r>
              <a:rPr lang="hi-IN" sz="2400" b="1" dirty="0"/>
              <a:t>दाल</a:t>
            </a:r>
            <a:r>
              <a:rPr lang="ne-NP" sz="2400" b="1" dirty="0"/>
              <a:t> जस्ता </a:t>
            </a:r>
            <a:r>
              <a:rPr lang="hi-IN" sz="2400" b="1" dirty="0"/>
              <a:t>खाद्यबस्तुको खुद्रा बिक्री” </a:t>
            </a:r>
            <a:r>
              <a:rPr lang="ne-NP" sz="2400" dirty="0"/>
              <a:t>लेखि </a:t>
            </a:r>
            <a:r>
              <a:rPr lang="en-US" sz="2400" dirty="0"/>
              <a:t>NSIC</a:t>
            </a:r>
            <a:r>
              <a:rPr lang="ne-NP" sz="2400" dirty="0"/>
              <a:t> को </a:t>
            </a:r>
            <a:r>
              <a:rPr lang="en-US" sz="2400" dirty="0"/>
              <a:t>4 Digit </a:t>
            </a:r>
            <a:r>
              <a:rPr lang="ne-NP" sz="2400" dirty="0"/>
              <a:t>कोडमा </a:t>
            </a:r>
            <a:r>
              <a:rPr lang="en-US" sz="2400" dirty="0"/>
              <a:t> </a:t>
            </a:r>
            <a:r>
              <a:rPr lang="en-US" sz="2400" b="1" dirty="0"/>
              <a:t>4711</a:t>
            </a:r>
            <a:r>
              <a:rPr lang="hi-IN" sz="2400" dirty="0"/>
              <a:t>) लेख्नुपर्दछ।</a:t>
            </a:r>
            <a:endParaRPr lang="ne-NP" sz="2400" dirty="0"/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7F11F4A-0046-3C1A-2C29-9A4FFB08E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3286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53C16-8769-E71E-5CBA-78DC37466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B7EDD-546E-BDDB-8487-AA9162E04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278CD1-AFD9-AE4E-2B72-45E93BB6B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C18AA15-8E15-BA21-78AB-35DFBEBAB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E68407-9F71-5137-FDAF-F304B42A2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8" y="957456"/>
            <a:ext cx="9851990" cy="55887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53B743-9688-9196-E5A4-F456062AAED8}"/>
              </a:ext>
            </a:extLst>
          </p:cNvPr>
          <p:cNvSpPr txBox="1"/>
          <p:nvPr/>
        </p:nvSpPr>
        <p:spPr>
          <a:xfrm>
            <a:off x="1281235" y="4908099"/>
            <a:ext cx="4449903" cy="1169551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खाद्य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पेय पदार्थ वा सुर्तीजन्य पदार्थको बाहुल्यता रहेको विशिष्टीकृत नगरिएको पसल वा स्टोरहरूमा चामल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</a:t>
            </a:r>
            <a:r>
              <a:rPr lang="ne-NP" sz="1600" dirty="0">
                <a:solidFill>
                  <a:srgbClr val="0070C0"/>
                </a:solidFill>
                <a:cs typeface="Kalimati" panose="00000400000000000000" pitchFamily="2"/>
              </a:rPr>
              <a:t> पिठो,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दाल</a:t>
            </a:r>
            <a:r>
              <a:rPr lang="ne-NP" sz="1600" dirty="0">
                <a:solidFill>
                  <a:srgbClr val="0070C0"/>
                </a:solidFill>
                <a:cs typeface="Kalimati" panose="00000400000000000000" pitchFamily="2"/>
              </a:rPr>
              <a:t> जस्ता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खाद्यबस्तुको खुद्रा बिक्री</a:t>
            </a:r>
            <a:endParaRPr lang="en-US" sz="16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E13052-960E-7087-828C-C5420F122976}"/>
              </a:ext>
            </a:extLst>
          </p:cNvPr>
          <p:cNvGrpSpPr/>
          <p:nvPr/>
        </p:nvGrpSpPr>
        <p:grpSpPr>
          <a:xfrm>
            <a:off x="5874903" y="5705514"/>
            <a:ext cx="4895684" cy="656416"/>
            <a:chOff x="6142664" y="5663530"/>
            <a:chExt cx="4856523" cy="65641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6239C89-8994-60EB-D933-CE2192ACFD2B}"/>
                </a:ext>
              </a:extLst>
            </p:cNvPr>
            <p:cNvSpPr/>
            <p:nvPr/>
          </p:nvSpPr>
          <p:spPr>
            <a:xfrm>
              <a:off x="6142664" y="5698055"/>
              <a:ext cx="750570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G</a:t>
              </a:r>
              <a:r>
                <a:rPr lang="ne-NP" sz="3600" b="1" dirty="0">
                  <a:solidFill>
                    <a:schemeClr val="accent1"/>
                  </a:solidFill>
                </a:rPr>
                <a:t> 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89A11D1-1485-DBF0-E1EE-535E199CF056}"/>
                </a:ext>
              </a:extLst>
            </p:cNvPr>
            <p:cNvSpPr/>
            <p:nvPr/>
          </p:nvSpPr>
          <p:spPr>
            <a:xfrm>
              <a:off x="7035848" y="5663530"/>
              <a:ext cx="1847018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557838B-6CC8-A85D-1BC1-BB31CCA1F38E}"/>
                </a:ext>
              </a:extLst>
            </p:cNvPr>
            <p:cNvSpPr/>
            <p:nvPr/>
          </p:nvSpPr>
          <p:spPr>
            <a:xfrm>
              <a:off x="9152169" y="5737695"/>
              <a:ext cx="1847018" cy="5822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C0487F0-6C5A-AB16-D5FD-0C42D81432B9}"/>
              </a:ext>
            </a:extLst>
          </p:cNvPr>
          <p:cNvGrpSpPr/>
          <p:nvPr/>
        </p:nvGrpSpPr>
        <p:grpSpPr>
          <a:xfrm>
            <a:off x="5157023" y="1425738"/>
            <a:ext cx="4498416" cy="1156787"/>
            <a:chOff x="5157023" y="1425738"/>
            <a:chExt cx="4498416" cy="115678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C481285-D2BD-7CEB-7799-19559DD5C574}"/>
                </a:ext>
              </a:extLst>
            </p:cNvPr>
            <p:cNvSpPr txBox="1"/>
            <p:nvPr/>
          </p:nvSpPr>
          <p:spPr>
            <a:xfrm>
              <a:off x="5290373" y="1425738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सुपथ किराना पसल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endParaRPr lang="en-US" sz="2000" b="1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891223-E58A-1CBD-3908-4256FD753689}"/>
                </a:ext>
              </a:extLst>
            </p:cNvPr>
            <p:cNvSpPr txBox="1"/>
            <p:nvPr/>
          </p:nvSpPr>
          <p:spPr>
            <a:xfrm>
              <a:off x="5157023" y="2066999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SUPATH  KIRANA PASAL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97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3F469-93B3-F21D-CE30-5D43B2EEB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36024-9D28-98AA-36EC-D31AB9C21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71183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F0463B-50F5-C0D6-5022-5F470EC26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FB0E4CE-C2DF-42AF-F8BA-0D9F7E188D77}"/>
              </a:ext>
            </a:extLst>
          </p:cNvPr>
          <p:cNvSpPr txBox="1">
            <a:spLocks/>
          </p:cNvSpPr>
          <p:nvPr/>
        </p:nvSpPr>
        <p:spPr>
          <a:xfrm>
            <a:off x="342900" y="1097280"/>
            <a:ext cx="11475720" cy="5316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ne-NP" sz="2400" b="1" dirty="0"/>
              <a:t>खण्ड G का केहि उदाहरणहरु : </a:t>
            </a:r>
            <a:r>
              <a:rPr lang="hi-IN" sz="2400" b="1" dirty="0"/>
              <a:t>विशिष्टीकृत नगरिएको</a:t>
            </a:r>
            <a:r>
              <a:rPr lang="ne-NP" sz="2400" b="1" dirty="0"/>
              <a:t> </a:t>
            </a:r>
            <a:r>
              <a:rPr lang="hi-IN" sz="2400" b="1" dirty="0"/>
              <a:t>आर्थिक क्रियाकलाप</a:t>
            </a:r>
            <a:r>
              <a:rPr lang="ne-NP" sz="2400" b="1" dirty="0"/>
              <a:t> </a:t>
            </a:r>
          </a:p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ne-NP" sz="2400" b="1" dirty="0"/>
              <a:t>खाद्य वस्तुको गैह्र खुद्रा विक्री बाहुल्यता रहेको </a:t>
            </a:r>
            <a:r>
              <a:rPr lang="hi-IN" sz="2400" b="1" dirty="0"/>
              <a:t>किराना पसल</a:t>
            </a:r>
            <a:r>
              <a:rPr lang="ne-NP" sz="2400" b="1" dirty="0"/>
              <a:t>को </a:t>
            </a:r>
            <a:r>
              <a:rPr lang="hi-IN" sz="2400" b="1" dirty="0"/>
              <a:t>उदाहरण</a:t>
            </a:r>
            <a:endParaRPr lang="en-US" sz="2400" b="1" dirty="0"/>
          </a:p>
          <a:p>
            <a:pPr marL="457200" indent="-457200" algn="just">
              <a:lnSpc>
                <a:spcPct val="15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यदि </a:t>
            </a:r>
            <a:r>
              <a:rPr lang="hi-IN" sz="2400" dirty="0"/>
              <a:t>उक्त किराना</a:t>
            </a:r>
            <a:r>
              <a:rPr lang="ne-NP" sz="2400" dirty="0"/>
              <a:t> </a:t>
            </a:r>
            <a:r>
              <a:rPr lang="hi-IN" sz="2400" dirty="0"/>
              <a:t>पसलले मन्जन</a:t>
            </a:r>
            <a:r>
              <a:rPr lang="en-US" sz="2400" dirty="0"/>
              <a:t>, </a:t>
            </a:r>
            <a:r>
              <a:rPr lang="hi-IN" sz="2400" dirty="0"/>
              <a:t>ब्रस</a:t>
            </a:r>
            <a:r>
              <a:rPr lang="en-US" sz="2400" dirty="0"/>
              <a:t>, </a:t>
            </a:r>
            <a:r>
              <a:rPr lang="hi-IN" sz="2400" dirty="0"/>
              <a:t>सलाई</a:t>
            </a:r>
            <a:r>
              <a:rPr lang="en-US" sz="2400" dirty="0"/>
              <a:t>, </a:t>
            </a:r>
            <a:r>
              <a:rPr lang="hi-IN" sz="2400" dirty="0"/>
              <a:t>लाईटर</a:t>
            </a:r>
            <a:r>
              <a:rPr lang="en-US" sz="2400" dirty="0"/>
              <a:t>, </a:t>
            </a:r>
            <a:r>
              <a:rPr lang="hi-IN" sz="2400" dirty="0"/>
              <a:t>भा</a:t>
            </a:r>
            <a:r>
              <a:rPr lang="ne-NP" sz="2400" dirty="0"/>
              <a:t>ँ</a:t>
            </a:r>
            <a:r>
              <a:rPr lang="hi-IN" sz="2400" dirty="0"/>
              <a:t>डाकु</a:t>
            </a:r>
            <a:r>
              <a:rPr lang="ne-NP" sz="2400" dirty="0"/>
              <a:t>ँ</a:t>
            </a:r>
            <a:r>
              <a:rPr lang="hi-IN" sz="2400" dirty="0"/>
              <a:t>डा, कपडा, साबुन, स्याम्पु, कुचो आदि वस्तुहरूको बिक्रीको बाहुल्यता छ भने सो किराना पसलको मुख्य आर्थिक क्रियाकलाप लेख्दा </a:t>
            </a:r>
            <a:r>
              <a:rPr lang="hi-IN" sz="2400" b="1" dirty="0"/>
              <a:t>“खाद्य, पेय पदार्थ वा सुर्तीजन्य पदार्थको बाहुल्यता नरहेको विशिष्टीकृत नगरिएका पसलहरूमा गरिने मन्जन</a:t>
            </a:r>
            <a:r>
              <a:rPr lang="en-US" sz="2400" b="1" dirty="0"/>
              <a:t>, </a:t>
            </a:r>
            <a:r>
              <a:rPr lang="hi-IN" sz="2400" b="1" dirty="0"/>
              <a:t>ब्रस</a:t>
            </a:r>
            <a:r>
              <a:rPr lang="en-US" sz="2400" b="1" dirty="0"/>
              <a:t>, </a:t>
            </a:r>
            <a:r>
              <a:rPr lang="hi-IN" sz="2400" b="1" dirty="0"/>
              <a:t>सलाई</a:t>
            </a:r>
            <a:r>
              <a:rPr lang="en-US" sz="2400" b="1" dirty="0"/>
              <a:t>, </a:t>
            </a:r>
            <a:r>
              <a:rPr lang="hi-IN" sz="2400" b="1" dirty="0"/>
              <a:t>लाईटर</a:t>
            </a:r>
            <a:r>
              <a:rPr lang="en-US" sz="2400" b="1" dirty="0"/>
              <a:t>, </a:t>
            </a:r>
            <a:r>
              <a:rPr lang="hi-IN" sz="2400" b="1" dirty="0"/>
              <a:t>भाडाकुडा</a:t>
            </a:r>
            <a:r>
              <a:rPr lang="ne-NP" sz="2400" b="1" dirty="0"/>
              <a:t>जस्ता </a:t>
            </a:r>
            <a:r>
              <a:rPr lang="hi-IN" sz="2400" b="1" dirty="0"/>
              <a:t>गैर खाद्यवस्तुको खुद्रा बिक्री”</a:t>
            </a:r>
            <a:r>
              <a:rPr lang="hi-IN" sz="2400" dirty="0"/>
              <a:t> </a:t>
            </a:r>
            <a:r>
              <a:rPr lang="ne-NP" sz="2400" dirty="0"/>
              <a:t>लेखि </a:t>
            </a:r>
            <a:r>
              <a:rPr lang="en-US" sz="2400" dirty="0"/>
              <a:t>NSIC</a:t>
            </a:r>
            <a:r>
              <a:rPr lang="ne-NP" sz="2400" dirty="0"/>
              <a:t> को </a:t>
            </a:r>
            <a:r>
              <a:rPr lang="en-US" sz="2400" dirty="0"/>
              <a:t>4 Digit </a:t>
            </a:r>
            <a:r>
              <a:rPr lang="ne-NP" sz="2400" dirty="0"/>
              <a:t>कोडमा </a:t>
            </a:r>
            <a:r>
              <a:rPr lang="en-US" sz="2400" dirty="0"/>
              <a:t>4719</a:t>
            </a:r>
            <a:r>
              <a:rPr lang="hi-IN" sz="2400" dirty="0"/>
              <a:t> लेख्नुपर्दछ।</a:t>
            </a:r>
            <a:r>
              <a:rPr lang="hi-IN" sz="2400" b="1" dirty="0"/>
              <a:t> </a:t>
            </a:r>
            <a:endParaRPr lang="en-US" sz="2400" dirty="0"/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1B36B16-D2A9-2091-5249-23ED6EEF7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135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DC732-BA89-09E2-0A67-A5E09E83B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F27E0-5738-0D42-6968-9D1A5C4F1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4EB8E5-303F-5701-8A90-55755FA72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7B679E9-116F-6F7B-29E6-F50270557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99F9C1-B92E-AF9E-93B9-8BAEF58D6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8" y="957456"/>
            <a:ext cx="9851990" cy="55887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0E8029-5094-91AD-A46C-8C41D56A0DD6}"/>
              </a:ext>
            </a:extLst>
          </p:cNvPr>
          <p:cNvSpPr txBox="1"/>
          <p:nvPr/>
        </p:nvSpPr>
        <p:spPr>
          <a:xfrm>
            <a:off x="1366073" y="5001375"/>
            <a:ext cx="4365066" cy="153888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खाद्य, पेय पदार्थ वा सुर्तीजन्य पदार्थको बाहुल्यता नरहेको विशिष्टीकृत नगरिएका पसलहरूमा गरिने मन्जन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ब्रस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सलाई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लाईटर</a:t>
            </a:r>
            <a:r>
              <a:rPr lang="en-US" sz="1600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भाडाकुडा</a:t>
            </a:r>
            <a:r>
              <a:rPr lang="ne-NP" sz="1600" dirty="0">
                <a:solidFill>
                  <a:srgbClr val="0070C0"/>
                </a:solidFill>
                <a:cs typeface="Kalimati" panose="00000400000000000000" pitchFamily="2"/>
              </a:rPr>
              <a:t>जस्ता </a:t>
            </a:r>
            <a:r>
              <a:rPr lang="hi-IN" sz="1600" dirty="0">
                <a:solidFill>
                  <a:srgbClr val="0070C0"/>
                </a:solidFill>
                <a:cs typeface="Kalimati" panose="00000400000000000000" pitchFamily="2"/>
              </a:rPr>
              <a:t>गैर खाद्यवस्तुको खुद्रा बिक्री</a:t>
            </a:r>
            <a:endParaRPr lang="en-US" sz="1600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693283-5DB4-37BA-FCE6-3170E3551961}"/>
              </a:ext>
            </a:extLst>
          </p:cNvPr>
          <p:cNvGrpSpPr/>
          <p:nvPr/>
        </p:nvGrpSpPr>
        <p:grpSpPr>
          <a:xfrm>
            <a:off x="5874903" y="5705514"/>
            <a:ext cx="4895684" cy="656416"/>
            <a:chOff x="6142664" y="5663530"/>
            <a:chExt cx="4856523" cy="65641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B65758E-E5DB-350F-B774-7F0DA446BD82}"/>
                </a:ext>
              </a:extLst>
            </p:cNvPr>
            <p:cNvSpPr/>
            <p:nvPr/>
          </p:nvSpPr>
          <p:spPr>
            <a:xfrm>
              <a:off x="6142664" y="5698055"/>
              <a:ext cx="750570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G</a:t>
              </a:r>
              <a:r>
                <a:rPr lang="ne-NP" sz="3600" b="1" dirty="0">
                  <a:solidFill>
                    <a:schemeClr val="accent1"/>
                  </a:solidFill>
                </a:rPr>
                <a:t> 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9F9356C-667E-7AEA-C0BA-C92DE32CF6AC}"/>
                </a:ext>
              </a:extLst>
            </p:cNvPr>
            <p:cNvSpPr/>
            <p:nvPr/>
          </p:nvSpPr>
          <p:spPr>
            <a:xfrm>
              <a:off x="7035848" y="5663530"/>
              <a:ext cx="1847018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9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D0C6D63-0E50-7ACD-6EE3-A3A25779C233}"/>
                </a:ext>
              </a:extLst>
            </p:cNvPr>
            <p:cNvSpPr/>
            <p:nvPr/>
          </p:nvSpPr>
          <p:spPr>
            <a:xfrm>
              <a:off x="9152169" y="5737695"/>
              <a:ext cx="1847018" cy="5822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1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9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B7B3539-9B5C-1940-8015-29193C1E10B5}"/>
              </a:ext>
            </a:extLst>
          </p:cNvPr>
          <p:cNvGrpSpPr/>
          <p:nvPr/>
        </p:nvGrpSpPr>
        <p:grpSpPr>
          <a:xfrm>
            <a:off x="5157023" y="1425738"/>
            <a:ext cx="4498416" cy="1156787"/>
            <a:chOff x="5157023" y="1425738"/>
            <a:chExt cx="4498416" cy="115678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F7E48F9-007C-3820-1E62-77AF48953154}"/>
                </a:ext>
              </a:extLst>
            </p:cNvPr>
            <p:cNvSpPr txBox="1"/>
            <p:nvPr/>
          </p:nvSpPr>
          <p:spPr>
            <a:xfrm>
              <a:off x="5290373" y="1425738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नेपाल किराना पसल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endParaRPr lang="en-US" sz="2000" b="1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22D53A4-B3B0-F49B-F733-8B366DA31051}"/>
                </a:ext>
              </a:extLst>
            </p:cNvPr>
            <p:cNvSpPr txBox="1"/>
            <p:nvPr/>
          </p:nvSpPr>
          <p:spPr>
            <a:xfrm>
              <a:off x="5157023" y="2066999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NEPAL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KIRANA PASAL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483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BEAFC4-3E2C-7166-FBD1-36494C361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A2BC6-53D9-B099-DB96-4D5F83949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49" y="71933"/>
            <a:ext cx="1091565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सेसनका उद्देश्य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09AA73-E292-6A67-45BF-8D116EE2B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4D9A768-6CA1-F491-9245-5162CFB36040}"/>
              </a:ext>
            </a:extLst>
          </p:cNvPr>
          <p:cNvSpPr txBox="1">
            <a:spLocks/>
          </p:cNvSpPr>
          <p:nvPr/>
        </p:nvSpPr>
        <p:spPr>
          <a:xfrm>
            <a:off x="297180" y="1291591"/>
            <a:ext cx="11475720" cy="4629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नाम लेख्ने तरिकाको अवगत गराउनु,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मुख्य आर्थिक क्रियाकलापको पहिचान गर्ने तरिकाको बारेमा अवगत गराउनु,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आर्थिक क्रियाकलाप विस्तृत विवरण लेख्ने </a:t>
            </a:r>
            <a:r>
              <a:rPr lang="ne-NP" dirty="0" smtClean="0"/>
              <a:t>तरिका</a:t>
            </a:r>
            <a:r>
              <a:rPr lang="en-US" dirty="0" smtClean="0"/>
              <a:t> </a:t>
            </a:r>
            <a:r>
              <a:rPr lang="ne-NP" dirty="0" smtClean="0"/>
              <a:t>बारेमा </a:t>
            </a:r>
            <a:r>
              <a:rPr lang="ne-NP" dirty="0"/>
              <a:t>अवगत गराउनु,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नेपालस्तरिय औद्योगिक वर्गीकरण संक्षिप्त </a:t>
            </a:r>
            <a:r>
              <a:rPr lang="ne-NP" dirty="0" smtClean="0"/>
              <a:t>पुस्तिका</a:t>
            </a:r>
            <a:r>
              <a:rPr lang="en-US" dirty="0" smtClean="0"/>
              <a:t> </a:t>
            </a:r>
            <a:r>
              <a:rPr lang="ne-NP" dirty="0" smtClean="0"/>
              <a:t>बारेमा </a:t>
            </a:r>
            <a:r>
              <a:rPr lang="ne-NP" dirty="0"/>
              <a:t>अवगत गराउनु</a:t>
            </a:r>
            <a:r>
              <a:rPr lang="en-US" dirty="0"/>
              <a:t>,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आर्थिक क्रियाकलापको उपयुक्त </a:t>
            </a:r>
            <a:r>
              <a:rPr lang="en-US" dirty="0"/>
              <a:t>NSIC</a:t>
            </a:r>
            <a:r>
              <a:rPr lang="ne-NP" dirty="0"/>
              <a:t> कोड लेख्ने </a:t>
            </a:r>
            <a:r>
              <a:rPr lang="ne-NP" dirty="0" smtClean="0"/>
              <a:t>तरिका</a:t>
            </a:r>
            <a:r>
              <a:rPr lang="en-US" dirty="0" smtClean="0"/>
              <a:t> </a:t>
            </a:r>
            <a:r>
              <a:rPr lang="ne-NP" dirty="0" smtClean="0"/>
              <a:t>बारेमा </a:t>
            </a:r>
            <a:r>
              <a:rPr lang="ne-NP" dirty="0"/>
              <a:t>अवगत गराउनु।</a:t>
            </a:r>
            <a:endParaRPr lang="en-US" dirty="0"/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endParaRPr lang="en-US" sz="24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9D175F1-CBEA-6450-E794-CE44CB825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116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5E6D9-9715-8606-8320-3381FAF57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2B3C5-62CA-4B0F-DB7B-AF95C79865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4407E3-59CC-3581-D90E-8642F724C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A05623A-0B68-0A71-B3F4-14667E710A6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E2A6BE7-13C3-00F5-E9DB-3B2DE764490F}"/>
              </a:ext>
            </a:extLst>
          </p:cNvPr>
          <p:cNvSpPr txBox="1">
            <a:spLocks/>
          </p:cNvSpPr>
          <p:nvPr/>
        </p:nvSpPr>
        <p:spPr>
          <a:xfrm>
            <a:off x="101600" y="960120"/>
            <a:ext cx="11499850" cy="545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1200"/>
              </a:spcBef>
              <a:buNone/>
            </a:pPr>
            <a:r>
              <a:rPr lang="ne-NP" b="1" dirty="0"/>
              <a:t>खण्ड G का केहि </a:t>
            </a:r>
            <a:r>
              <a:rPr lang="ne-NP" b="1" dirty="0" smtClean="0"/>
              <a:t>उदाहरण </a:t>
            </a:r>
            <a:r>
              <a:rPr lang="ne-NP" b="1" dirty="0"/>
              <a:t>: </a:t>
            </a:r>
            <a:r>
              <a:rPr lang="hi-IN" sz="2400" b="1" dirty="0"/>
              <a:t>विशिष्टीकृत गरिएको आर्थिक क्रियाकलाप</a:t>
            </a:r>
            <a:r>
              <a:rPr lang="ne-NP" sz="2400" b="1" dirty="0"/>
              <a:t>को </a:t>
            </a:r>
            <a:r>
              <a:rPr lang="hi-IN" sz="2400" b="1" dirty="0"/>
              <a:t>उदाहरण</a:t>
            </a:r>
            <a:r>
              <a:rPr lang="en-US" sz="2400" b="1" dirty="0"/>
              <a:t>…</a:t>
            </a:r>
            <a:endParaRPr lang="en-US" b="1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यदि किराना पसलमा खाद्यान्न मात्र जस्तै</a:t>
            </a:r>
            <a:r>
              <a:rPr lang="en-US" dirty="0"/>
              <a:t> </a:t>
            </a:r>
            <a:r>
              <a:rPr lang="hi-IN" dirty="0"/>
              <a:t>चामल</a:t>
            </a:r>
            <a:r>
              <a:rPr lang="en-US" dirty="0"/>
              <a:t>, </a:t>
            </a:r>
            <a:r>
              <a:rPr lang="hi-IN" dirty="0"/>
              <a:t>दाल</a:t>
            </a:r>
            <a:r>
              <a:rPr lang="ne-NP" dirty="0"/>
              <a:t> जस्ता खाद्यान्न</a:t>
            </a:r>
            <a:r>
              <a:rPr lang="hi-IN" dirty="0"/>
              <a:t>को मात्र</a:t>
            </a:r>
            <a:r>
              <a:rPr lang="ne-NP" dirty="0"/>
              <a:t> खुद्रा</a:t>
            </a:r>
            <a:r>
              <a:rPr lang="hi-IN" dirty="0"/>
              <a:t>बिक्री हुन्छ भने त्यस्ता किराना पसलको मुख्य आर्थिक क्रियाकलाप लेख्दा “खुद्रा बिक्री” मात्र नलेखी “विशिष्टीकृत गरिएको पसल वा स्टोरहरूमा </a:t>
            </a:r>
            <a:r>
              <a:rPr lang="hi-IN" b="1" dirty="0"/>
              <a:t>चामल</a:t>
            </a:r>
            <a:r>
              <a:rPr lang="en-US" b="1" dirty="0"/>
              <a:t>, </a:t>
            </a:r>
            <a:r>
              <a:rPr lang="hi-IN" b="1" dirty="0"/>
              <a:t>दाल</a:t>
            </a:r>
            <a:r>
              <a:rPr lang="ne-NP" b="1" dirty="0"/>
              <a:t> जस्ता </a:t>
            </a:r>
            <a:r>
              <a:rPr lang="hi-IN" dirty="0"/>
              <a:t>खाद्यवस्तुको</a:t>
            </a:r>
            <a:r>
              <a:rPr lang="ne-NP" dirty="0"/>
              <a:t> मात्र </a:t>
            </a:r>
            <a:r>
              <a:rPr lang="hi-IN" dirty="0"/>
              <a:t>खुद्रा बिक्री” </a:t>
            </a:r>
            <a:r>
              <a:rPr lang="ne-NP" dirty="0"/>
              <a:t>लेखी </a:t>
            </a:r>
            <a:r>
              <a:rPr lang="en-US" dirty="0"/>
              <a:t>NSIC</a:t>
            </a:r>
            <a:r>
              <a:rPr lang="ne-NP" dirty="0"/>
              <a:t> को </a:t>
            </a:r>
            <a:r>
              <a:rPr lang="en-US" dirty="0"/>
              <a:t>4 Digit </a:t>
            </a:r>
            <a:r>
              <a:rPr lang="ne-NP" dirty="0"/>
              <a:t>कोडमा </a:t>
            </a:r>
            <a:r>
              <a:rPr lang="en-US" dirty="0"/>
              <a:t>4721</a:t>
            </a:r>
            <a:r>
              <a:rPr lang="hi-IN" dirty="0"/>
              <a:t> लेख्नुपर्दछ।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16E798C-8A0C-FA63-5A2C-2BE6984C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4214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B2710-DD13-F01F-C1BB-E62572390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4064-0B77-FE0D-C004-3881F49DE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BBF58-86CD-1551-C1E4-704A1E605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4675137-5485-48A1-AA72-8346DC5D8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75A3C9-B734-5E57-B3BD-AF1A0CF18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8" y="957456"/>
            <a:ext cx="9851990" cy="55887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A41B31-1508-9C9E-23AD-2F70BACE18EE}"/>
              </a:ext>
            </a:extLst>
          </p:cNvPr>
          <p:cNvSpPr txBox="1"/>
          <p:nvPr/>
        </p:nvSpPr>
        <p:spPr>
          <a:xfrm>
            <a:off x="1366073" y="5001375"/>
            <a:ext cx="4365066" cy="80021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“विशिष्टीकृत गरिएको पसल वा स्टोरहरूमा चामल</a:t>
            </a:r>
            <a:r>
              <a:rPr lang="en-US" sz="1600" b="1" dirty="0">
                <a:solidFill>
                  <a:srgbClr val="0070C0"/>
                </a:solidFill>
                <a:cs typeface="Kalimati" panose="00000400000000000000" pitchFamily="2"/>
              </a:rPr>
              <a:t>, </a:t>
            </a: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दाल</a:t>
            </a:r>
            <a:r>
              <a:rPr lang="ne-NP" sz="1600" b="1" dirty="0">
                <a:solidFill>
                  <a:srgbClr val="0070C0"/>
                </a:solidFill>
                <a:cs typeface="Kalimati" panose="00000400000000000000" pitchFamily="2"/>
              </a:rPr>
              <a:t> जस्ता </a:t>
            </a: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खाद्यवस्तुको</a:t>
            </a:r>
            <a:r>
              <a:rPr lang="ne-NP" sz="1600" b="1" dirty="0">
                <a:solidFill>
                  <a:srgbClr val="0070C0"/>
                </a:solidFill>
                <a:cs typeface="Kalimati" panose="00000400000000000000" pitchFamily="2"/>
              </a:rPr>
              <a:t> मात्र </a:t>
            </a:r>
            <a:r>
              <a:rPr lang="hi-IN" sz="1600" b="1" dirty="0">
                <a:solidFill>
                  <a:srgbClr val="0070C0"/>
                </a:solidFill>
                <a:cs typeface="Kalimati" panose="00000400000000000000" pitchFamily="2"/>
              </a:rPr>
              <a:t>खुद्रा बिक्री</a:t>
            </a:r>
            <a:endParaRPr lang="en-US" sz="1600" b="1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5AB341-4586-E694-6EA3-892123C09DF1}"/>
              </a:ext>
            </a:extLst>
          </p:cNvPr>
          <p:cNvGrpSpPr/>
          <p:nvPr/>
        </p:nvGrpSpPr>
        <p:grpSpPr>
          <a:xfrm>
            <a:off x="5874903" y="5705514"/>
            <a:ext cx="4895684" cy="656416"/>
            <a:chOff x="6142664" y="5663530"/>
            <a:chExt cx="4856523" cy="656416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162646F-88A1-24AE-1392-F2C872AA0D1D}"/>
                </a:ext>
              </a:extLst>
            </p:cNvPr>
            <p:cNvSpPr/>
            <p:nvPr/>
          </p:nvSpPr>
          <p:spPr>
            <a:xfrm>
              <a:off x="6142664" y="5698055"/>
              <a:ext cx="750570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G</a:t>
              </a:r>
              <a:r>
                <a:rPr lang="ne-NP" sz="3600" b="1" dirty="0">
                  <a:solidFill>
                    <a:schemeClr val="accent1"/>
                  </a:solidFill>
                </a:rPr>
                <a:t> </a:t>
              </a:r>
              <a:endParaRPr lang="en-US" sz="36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CD29DA4-5BBC-5E77-A47C-DAEF62049B73}"/>
                </a:ext>
              </a:extLst>
            </p:cNvPr>
            <p:cNvSpPr/>
            <p:nvPr/>
          </p:nvSpPr>
          <p:spPr>
            <a:xfrm>
              <a:off x="7035848" y="5663530"/>
              <a:ext cx="1847018" cy="5822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2 1 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A72E4E4-8A08-9FFE-51AC-440AF3290F04}"/>
                </a:ext>
              </a:extLst>
            </p:cNvPr>
            <p:cNvSpPr/>
            <p:nvPr/>
          </p:nvSpPr>
          <p:spPr>
            <a:xfrm>
              <a:off x="9152169" y="5737695"/>
              <a:ext cx="1847018" cy="58225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200" b="1" dirty="0">
                  <a:solidFill>
                    <a:schemeClr val="accent1"/>
                  </a:solidFill>
                </a:rPr>
                <a:t>4</a:t>
              </a:r>
              <a:r>
                <a:rPr lang="ne-NP" sz="3200" b="1" dirty="0">
                  <a:solidFill>
                    <a:schemeClr val="accent1"/>
                  </a:solidFill>
                </a:rPr>
                <a:t> </a:t>
              </a:r>
              <a:r>
                <a:rPr lang="en-US" sz="3200" b="1" dirty="0">
                  <a:solidFill>
                    <a:schemeClr val="accent1"/>
                  </a:solidFill>
                </a:rPr>
                <a:t>7</a:t>
              </a:r>
              <a:r>
                <a:rPr lang="ne-NP" sz="3200" b="1" dirty="0">
                  <a:solidFill>
                    <a:schemeClr val="accent1"/>
                  </a:solidFill>
                </a:rPr>
                <a:t> 2 1</a:t>
              </a:r>
              <a:endParaRPr lang="en-US" sz="32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29B74A9-63B3-ABD8-639C-1E85A90ACE22}"/>
              </a:ext>
            </a:extLst>
          </p:cNvPr>
          <p:cNvGrpSpPr/>
          <p:nvPr/>
        </p:nvGrpSpPr>
        <p:grpSpPr>
          <a:xfrm>
            <a:off x="5157023" y="1425738"/>
            <a:ext cx="4498416" cy="1156787"/>
            <a:chOff x="5157023" y="1425738"/>
            <a:chExt cx="4498416" cy="115678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EF6D7CE-0221-BBBC-867C-068C6587F1CB}"/>
                </a:ext>
              </a:extLst>
            </p:cNvPr>
            <p:cNvSpPr txBox="1"/>
            <p:nvPr/>
          </p:nvSpPr>
          <p:spPr>
            <a:xfrm>
              <a:off x="5290373" y="1425738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नेपाल खाद्य पसल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endParaRPr lang="en-US" sz="2000" b="1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5B761F3-8AEC-1161-CD04-A870C1D70F09}"/>
                </a:ext>
              </a:extLst>
            </p:cNvPr>
            <p:cNvSpPr txBox="1"/>
            <p:nvPr/>
          </p:nvSpPr>
          <p:spPr>
            <a:xfrm>
              <a:off x="5157023" y="2066999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NEPAL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KHADHYA PASAL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62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1E11D-56DD-9948-E039-97D3ED91F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699FD-0109-36B8-6577-2B8A9EDCC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sz="4000" b="1" dirty="0">
                <a:solidFill>
                  <a:schemeClr val="accent1"/>
                </a:solidFill>
              </a:rPr>
              <a:t>2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C4AE58-982D-808A-1F2C-65E800625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52599C-75A6-0715-B3C6-301D4EF52901}"/>
              </a:ext>
            </a:extLst>
          </p:cNvPr>
          <p:cNvSpPr txBox="1">
            <a:spLocks/>
          </p:cNvSpPr>
          <p:nvPr/>
        </p:nvSpPr>
        <p:spPr>
          <a:xfrm>
            <a:off x="262890" y="960120"/>
            <a:ext cx="11521440" cy="545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b="1" dirty="0"/>
              <a:t>खण्ड G का केहि </a:t>
            </a:r>
            <a:r>
              <a:rPr lang="ne-NP" b="1" dirty="0" smtClean="0"/>
              <a:t>उदाहरण </a:t>
            </a:r>
            <a:r>
              <a:rPr lang="ne-NP" b="1" dirty="0"/>
              <a:t>: </a:t>
            </a:r>
            <a:r>
              <a:rPr lang="hi-IN" b="1" dirty="0"/>
              <a:t>विशिष्टीकृ</a:t>
            </a:r>
            <a:r>
              <a:rPr lang="ne-NP" b="1" dirty="0"/>
              <a:t>त आर्थिक क्रियाकलापको </a:t>
            </a:r>
            <a:r>
              <a:rPr lang="hi-IN" b="1" dirty="0"/>
              <a:t>उदाहरण</a:t>
            </a:r>
            <a:r>
              <a:rPr lang="ne-NP" b="1" dirty="0"/>
              <a:t>...</a:t>
            </a:r>
            <a:endParaRPr lang="en-US" b="1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कुनै </a:t>
            </a:r>
            <a:r>
              <a:rPr lang="hi-IN" dirty="0"/>
              <a:t>पसलमा </a:t>
            </a:r>
            <a:r>
              <a:rPr lang="ne-NP" dirty="0"/>
              <a:t>थानकपडाको मात्र खुद्रा </a:t>
            </a:r>
            <a:r>
              <a:rPr lang="hi-IN" dirty="0"/>
              <a:t>बिक्री</a:t>
            </a:r>
            <a:r>
              <a:rPr lang="ne-NP" dirty="0"/>
              <a:t> हुनेरहेछ </a:t>
            </a:r>
            <a:r>
              <a:rPr lang="hi-IN" dirty="0"/>
              <a:t>भने </a:t>
            </a:r>
            <a:r>
              <a:rPr lang="ne-NP" dirty="0"/>
              <a:t>उक्त </a:t>
            </a:r>
            <a:r>
              <a:rPr lang="hi-IN" dirty="0"/>
              <a:t>पसलको मुख्य आर्थिक क्रियाकलाप लेख्दा “विशिष्टीकृत गरिएका पसलमा </a:t>
            </a:r>
            <a:r>
              <a:rPr lang="ne-NP" dirty="0"/>
              <a:t>थान कपडाको मात्र </a:t>
            </a:r>
            <a:r>
              <a:rPr lang="hi-IN" dirty="0"/>
              <a:t>खुद्रा बिक्री</a:t>
            </a:r>
            <a:r>
              <a:rPr lang="en-US" dirty="0"/>
              <a:t>”</a:t>
            </a:r>
            <a:r>
              <a:rPr lang="hi-IN" dirty="0"/>
              <a:t> </a:t>
            </a:r>
            <a:r>
              <a:rPr lang="ne-NP" dirty="0"/>
              <a:t>लेखि </a:t>
            </a:r>
            <a:r>
              <a:rPr lang="en-US" dirty="0"/>
              <a:t>NSIC</a:t>
            </a:r>
            <a:r>
              <a:rPr lang="ne-NP" dirty="0"/>
              <a:t> को </a:t>
            </a:r>
            <a:r>
              <a:rPr lang="en-US" dirty="0"/>
              <a:t>4 Digit </a:t>
            </a:r>
            <a:r>
              <a:rPr lang="ne-NP" dirty="0"/>
              <a:t>कोडमा</a:t>
            </a:r>
            <a:r>
              <a:rPr lang="hi-IN" dirty="0"/>
              <a:t> </a:t>
            </a:r>
            <a:r>
              <a:rPr lang="en-US" dirty="0"/>
              <a:t>4751</a:t>
            </a:r>
            <a:r>
              <a:rPr lang="hi-IN" dirty="0"/>
              <a:t>) लेख्नुपर्दछ।</a:t>
            </a:r>
            <a:endParaRPr lang="en-US" dirty="0"/>
          </a:p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hi-IN" b="1" dirty="0"/>
              <a:t>सुपरिवेक्षकले रूजु गरी भर्ने </a:t>
            </a:r>
            <a:r>
              <a:rPr lang="en-US" b="1" dirty="0"/>
              <a:t>4 Digit</a:t>
            </a:r>
            <a:r>
              <a:rPr lang="hi-IN" b="1" dirty="0"/>
              <a:t> </a:t>
            </a:r>
            <a:r>
              <a:rPr lang="en-US" b="1" dirty="0"/>
              <a:t>NSIC</a:t>
            </a:r>
            <a:r>
              <a:rPr lang="hi-IN" dirty="0"/>
              <a:t> </a:t>
            </a:r>
            <a:endParaRPr lang="en-US" dirty="0"/>
          </a:p>
          <a:p>
            <a:pPr marL="45720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गणकले भरेको मुख्य आर्थिक क्रियाकलापसम्बन्धी प्रतिष्ठानको मुख्य आर्थिक क्रियाकलाप हो होइन निश्चित गरेर सोही क्रियाकलापको आधारमा </a:t>
            </a:r>
            <a:r>
              <a:rPr lang="en-US" dirty="0"/>
              <a:t>4 Digit</a:t>
            </a:r>
            <a:r>
              <a:rPr lang="hi-IN" dirty="0"/>
              <a:t> </a:t>
            </a:r>
            <a:r>
              <a:rPr lang="en-US" dirty="0"/>
              <a:t>NSIC </a:t>
            </a:r>
            <a:r>
              <a:rPr lang="hi-IN" dirty="0"/>
              <a:t>लेख्नुपर्दछ।</a:t>
            </a:r>
            <a:endParaRPr lang="ne-NP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4BC5962-EA46-E10C-0C3C-E2DC2F424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1027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79B5C-2EAB-EE04-397F-0CAD79A36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16740-ED40-C534-C294-E618ACA20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sz="4000" b="1" dirty="0">
                <a:solidFill>
                  <a:schemeClr val="accent1"/>
                </a:solidFill>
              </a:rPr>
              <a:t>2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1E356C-C6CC-F89E-B3DC-DD92DECAC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02FA771-5C14-10BB-282B-47EF1621E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DD8C49F-B88F-6AFA-8DC0-4B345E97CBC4}"/>
              </a:ext>
            </a:extLst>
          </p:cNvPr>
          <p:cNvGrpSpPr/>
          <p:nvPr/>
        </p:nvGrpSpPr>
        <p:grpSpPr>
          <a:xfrm>
            <a:off x="1120140" y="952325"/>
            <a:ext cx="10396946" cy="4994629"/>
            <a:chOff x="1120140" y="952325"/>
            <a:chExt cx="8804628" cy="499462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E2CBC32-2386-0FC2-8583-2882197C5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140" y="952325"/>
              <a:ext cx="8804628" cy="499462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D29D36-3E5B-CC34-138D-F51E42D92CAC}"/>
                </a:ext>
              </a:extLst>
            </p:cNvPr>
            <p:cNvSpPr txBox="1"/>
            <p:nvPr/>
          </p:nvSpPr>
          <p:spPr>
            <a:xfrm>
              <a:off x="1157388" y="4544175"/>
              <a:ext cx="3999635" cy="800219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hi-IN" sz="1600" dirty="0">
                  <a:solidFill>
                    <a:srgbClr val="0070C0"/>
                  </a:solidFill>
                  <a:cs typeface="Kalimati" panose="00000400000000000000" pitchFamily="2"/>
                </a:rPr>
                <a:t>“विशिष्टीकृत गरिएका पसलमा </a:t>
              </a:r>
              <a:r>
                <a:rPr lang="ne-NP" sz="1600" dirty="0">
                  <a:solidFill>
                    <a:srgbClr val="0070C0"/>
                  </a:solidFill>
                  <a:cs typeface="Kalimati" panose="00000400000000000000" pitchFamily="2"/>
                </a:rPr>
                <a:t>थान कपडाको मात्र </a:t>
              </a:r>
              <a:r>
                <a:rPr lang="hi-IN" sz="1600" dirty="0">
                  <a:solidFill>
                    <a:srgbClr val="0070C0"/>
                  </a:solidFill>
                  <a:cs typeface="Kalimati" panose="00000400000000000000" pitchFamily="2"/>
                </a:rPr>
                <a:t>खुद्रा बिक्री</a:t>
              </a:r>
              <a:endParaRPr lang="en-US" sz="1600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0D223FA-62EE-7572-7496-E929E7B2DB52}"/>
                </a:ext>
              </a:extLst>
            </p:cNvPr>
            <p:cNvGrpSpPr/>
            <p:nvPr/>
          </p:nvGrpSpPr>
          <p:grpSpPr>
            <a:xfrm>
              <a:off x="5522454" y="5195603"/>
              <a:ext cx="4365066" cy="656416"/>
              <a:chOff x="6142664" y="5663530"/>
              <a:chExt cx="4856523" cy="656416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703E8B09-664B-14D6-66B6-A097FF27855E}"/>
                  </a:ext>
                </a:extLst>
              </p:cNvPr>
              <p:cNvSpPr/>
              <p:nvPr/>
            </p:nvSpPr>
            <p:spPr>
              <a:xfrm>
                <a:off x="6142664" y="5698055"/>
                <a:ext cx="750570" cy="5822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accent1"/>
                    </a:solidFill>
                  </a:rPr>
                  <a:t>G</a:t>
                </a:r>
                <a:r>
                  <a:rPr lang="ne-NP" sz="3600" b="1" dirty="0">
                    <a:solidFill>
                      <a:schemeClr val="accent1"/>
                    </a:solidFill>
                  </a:rPr>
                  <a:t> </a:t>
                </a:r>
                <a:endParaRPr lang="en-US" sz="3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B30BCD7-FEF2-AF4E-41DD-99ED29445160}"/>
                  </a:ext>
                </a:extLst>
              </p:cNvPr>
              <p:cNvSpPr/>
              <p:nvPr/>
            </p:nvSpPr>
            <p:spPr>
              <a:xfrm>
                <a:off x="7035848" y="5663530"/>
                <a:ext cx="1847018" cy="5822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200" b="1" dirty="0">
                    <a:solidFill>
                      <a:schemeClr val="accent1"/>
                    </a:solidFill>
                  </a:rPr>
                  <a:t>4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sz="3200" b="1" dirty="0">
                    <a:solidFill>
                      <a:schemeClr val="accent1"/>
                    </a:solidFill>
                  </a:rPr>
                  <a:t>7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sz="3200" b="1" dirty="0">
                    <a:solidFill>
                      <a:schemeClr val="accent1"/>
                    </a:solidFill>
                  </a:rPr>
                  <a:t>5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1 </a:t>
                </a:r>
                <a:endParaRPr lang="en-US" sz="32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87EB8AB2-6AD9-A779-EE0D-B6DC8E34BAE7}"/>
                  </a:ext>
                </a:extLst>
              </p:cNvPr>
              <p:cNvSpPr/>
              <p:nvPr/>
            </p:nvSpPr>
            <p:spPr>
              <a:xfrm>
                <a:off x="9152169" y="5737695"/>
                <a:ext cx="1847018" cy="58225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200" b="1" dirty="0">
                    <a:solidFill>
                      <a:schemeClr val="accent1"/>
                    </a:solidFill>
                  </a:rPr>
                  <a:t>4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sz="3200" b="1" dirty="0">
                    <a:solidFill>
                      <a:schemeClr val="accent1"/>
                    </a:solidFill>
                  </a:rPr>
                  <a:t>7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</a:t>
                </a:r>
                <a:r>
                  <a:rPr lang="en-US" sz="3200" b="1" dirty="0">
                    <a:solidFill>
                      <a:schemeClr val="accent1"/>
                    </a:solidFill>
                  </a:rPr>
                  <a:t>5</a:t>
                </a:r>
                <a:r>
                  <a:rPr lang="ne-NP" sz="3200" b="1" dirty="0">
                    <a:solidFill>
                      <a:schemeClr val="accent1"/>
                    </a:solidFill>
                  </a:rPr>
                  <a:t> 1</a:t>
                </a:r>
                <a:endParaRPr lang="en-US" sz="32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AF804CE-C74C-9DB4-9371-61E981EF193B}"/>
              </a:ext>
            </a:extLst>
          </p:cNvPr>
          <p:cNvGrpSpPr/>
          <p:nvPr/>
        </p:nvGrpSpPr>
        <p:grpSpPr>
          <a:xfrm>
            <a:off x="5157023" y="1425738"/>
            <a:ext cx="4498416" cy="1156787"/>
            <a:chOff x="5157023" y="1425738"/>
            <a:chExt cx="4498416" cy="115678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19CA020-6693-8008-1604-3FE319CE2EBD}"/>
                </a:ext>
              </a:extLst>
            </p:cNvPr>
            <p:cNvSpPr txBox="1"/>
            <p:nvPr/>
          </p:nvSpPr>
          <p:spPr>
            <a:xfrm>
              <a:off x="5290373" y="1425738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नेपाल बस्त्रालय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 </a:t>
              </a:r>
              <a:endParaRPr lang="en-US" sz="2000" b="1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527DB8-D9C3-52E4-BD5E-FF84EC5F95F0}"/>
                </a:ext>
              </a:extLst>
            </p:cNvPr>
            <p:cNvSpPr txBox="1"/>
            <p:nvPr/>
          </p:nvSpPr>
          <p:spPr>
            <a:xfrm>
              <a:off x="5157023" y="2066999"/>
              <a:ext cx="4365066" cy="51552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ne-NP" sz="2000" b="1" dirty="0">
                  <a:solidFill>
                    <a:srgbClr val="0070C0"/>
                  </a:solidFill>
                  <a:cs typeface="Kalimati" panose="00000400000000000000" pitchFamily="2"/>
                </a:rPr>
                <a:t>NEPAL </a:t>
              </a:r>
              <a:r>
                <a:rPr lang="en-US" sz="2000" b="1" dirty="0">
                  <a:solidFill>
                    <a:srgbClr val="0070C0"/>
                  </a:solidFill>
                  <a:cs typeface="Kalimati" panose="00000400000000000000" pitchFamily="2"/>
                </a:rPr>
                <a:t> BASTRALAYA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0216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CFD9F-6799-1F9C-CD5F-8440A79E3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591F3-E846-2C4D-286F-9946A03B3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आर्थिक क्रियाकलाप सम्बन्धी केहि प्रश्नहरु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28C469-D704-CE6D-2EA9-E65939B59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C3DEF7-58A6-D576-DDE0-544D143DC66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D994036-EF9A-1649-969C-F8481DC9E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D3D85-43C9-4DCD-B918-4FBCEAC54344}"/>
              </a:ext>
            </a:extLst>
          </p:cNvPr>
          <p:cNvSpPr txBox="1">
            <a:spLocks/>
          </p:cNvSpPr>
          <p:nvPr/>
        </p:nvSpPr>
        <p:spPr>
          <a:xfrm>
            <a:off x="342900" y="1088571"/>
            <a:ext cx="11656060" cy="55668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यदि कुनै पसलले कापी</a:t>
            </a:r>
            <a:r>
              <a:rPr lang="en-US" sz="2400" dirty="0"/>
              <a:t>, </a:t>
            </a:r>
            <a:r>
              <a:rPr lang="ne-NP" sz="2400" dirty="0"/>
              <a:t>कलम र पाठ्यपुस्तकहरू बिक्री गर्छ </a:t>
            </a:r>
            <a:r>
              <a:rPr lang="ne-NP" sz="2400" dirty="0" smtClean="0"/>
              <a:t>भने</a:t>
            </a:r>
            <a:r>
              <a:rPr lang="en-US" sz="2400" dirty="0" smtClean="0"/>
              <a:t> </a:t>
            </a:r>
            <a:r>
              <a:rPr lang="ne-NP" sz="2400" dirty="0"/>
              <a:t>त्यसको प्रमुख आर्थिक क्रियाकलाप के होला</a:t>
            </a:r>
            <a:r>
              <a:rPr lang="en-US" sz="2400" dirty="0"/>
              <a:t>?</a:t>
            </a:r>
            <a:endParaRPr lang="ne-NP" sz="2400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एउटा व्यवसायले धागोबाट कपडा बुन्ने काम गर्छ। </a:t>
            </a:r>
            <a:r>
              <a:rPr lang="en-US" sz="2400" dirty="0"/>
              <a:t>NSIC </a:t>
            </a:r>
            <a:r>
              <a:rPr lang="ne-NP" sz="2400" dirty="0"/>
              <a:t>अनुसार यो कुन क्षेत्रमा पर्छ</a:t>
            </a:r>
            <a:r>
              <a:rPr lang="en-US" sz="2400" dirty="0"/>
              <a:t>?</a:t>
            </a:r>
            <a:endParaRPr lang="ne-NP" sz="2400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यदि कसैले आफ्नो फार्ममा कुखुरा पाल्ने र अण्डा बिक्री गर्ने गर्छ </a:t>
            </a:r>
            <a:r>
              <a:rPr lang="ne-NP" sz="2400" dirty="0" smtClean="0"/>
              <a:t>भने</a:t>
            </a:r>
            <a:r>
              <a:rPr lang="en-US" sz="2400" dirty="0" smtClean="0"/>
              <a:t> </a:t>
            </a:r>
            <a:r>
              <a:rPr lang="ne-NP" sz="2400" dirty="0"/>
              <a:t>उसको प्रमुख आर्थिक क्रियाकलाप कुन हो</a:t>
            </a:r>
            <a:r>
              <a:rPr lang="en-US" sz="2400" dirty="0"/>
              <a:t>?</a:t>
            </a:r>
            <a:r>
              <a:rPr lang="ne-NP" sz="2400" dirty="0"/>
              <a:t>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एउटा प्रतिष्ठानले बिरामीको उपचार गर्ने र औषधि दिने कार्य गर्छ। यसलाई कुन वर्गमा राखिन्छ</a:t>
            </a:r>
            <a:r>
              <a:rPr lang="en-US" sz="2400" dirty="0"/>
              <a:t>?</a:t>
            </a:r>
            <a:endParaRPr lang="ne-NP" sz="2400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होटल तथा रेष्टुरेन्टले ग्राहकलाई खाना र बस्ने सुविधा दिन्छन्। यो कुन श्रेणीको क्रियाकलाप हो</a:t>
            </a:r>
            <a:r>
              <a:rPr lang="en-US" sz="2400" dirty="0"/>
              <a:t>?</a:t>
            </a:r>
            <a:endParaRPr lang="ne-NP" sz="2400" dirty="0"/>
          </a:p>
        </p:txBody>
      </p:sp>
    </p:spTree>
    <p:extLst>
      <p:ext uri="{BB962C8B-B14F-4D97-AF65-F5344CB8AC3E}">
        <p14:creationId xmlns:p14="http://schemas.microsoft.com/office/powerpoint/2010/main" val="7417711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DC734-89AA-C041-5D1D-8953B3782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81E5F-2BEC-601A-BE58-EF3DE644E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आर्थिक क्रियाकलाप सम्बन्धी केहि प्रश्नहरु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5FD875-8CAB-5A2A-4F77-5128AD66C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F412F4-1E4D-F272-7A6A-BAA1A3E33898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0C9B5A2-6706-C6C8-4EDF-0EDD94A1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8F9D0-22A0-9103-D6E2-12D8F7EFC3B9}"/>
              </a:ext>
            </a:extLst>
          </p:cNvPr>
          <p:cNvSpPr txBox="1">
            <a:spLocks/>
          </p:cNvSpPr>
          <p:nvPr/>
        </p:nvSpPr>
        <p:spPr>
          <a:xfrm>
            <a:off x="101600" y="1017270"/>
            <a:ext cx="11988800" cy="56381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6"/>
            </a:pPr>
            <a:r>
              <a:rPr lang="ne-NP" dirty="0"/>
              <a:t>बाटो बनाउने</a:t>
            </a:r>
            <a:r>
              <a:rPr lang="en-US" dirty="0"/>
              <a:t>, </a:t>
            </a:r>
            <a:r>
              <a:rPr lang="ne-NP" dirty="0"/>
              <a:t>पुल निर्माण गर्ने र भवन बनाउने कम्पनीको आर्थिक क्रियाकलाप के हो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6"/>
            </a:pPr>
            <a:r>
              <a:rPr lang="ne-NP" dirty="0"/>
              <a:t>बैंकहरूले गर्ने कामलाई के भनिन्छ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6"/>
            </a:pPr>
            <a:r>
              <a:rPr lang="ne-NP" dirty="0"/>
              <a:t>एउटा कारखानाले काँचो छालाबाट जुत्ता बनाउँछ। यसको प्रमुख क्रियाकलाप के हो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6"/>
            </a:pPr>
            <a:r>
              <a:rPr lang="ne-NP" dirty="0"/>
              <a:t>एउटा शोरुमले कार तथा मोटरसाइकलहरू बिक्री गर्छ। यसलाई कुन वर्गमा राखिन्छ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6"/>
            </a:pPr>
            <a:r>
              <a:rPr lang="ne-NP" dirty="0"/>
              <a:t>एकजना व्यक्तिले खोलाबाट बालुवा र गिटी निकालेर बिक्री गर्छ। यो के हो</a:t>
            </a:r>
            <a:r>
              <a:rPr lang="en-US" dirty="0"/>
              <a:t>?</a:t>
            </a:r>
            <a:br>
              <a:rPr lang="en-US" dirty="0"/>
            </a:b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265587784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14ECA-A105-6D3D-5802-5BC8F5AB0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E0D44-9A7B-82E6-628D-71CB2D1E9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आर्थिक क्रियाकलाप सम्बन्धी केहि प्रश्नहरु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25CD77-02BF-73AB-5FD7-A337EA695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0F5429-E2BC-D1FC-1AE1-06273C9724F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4009413-E0B2-B58C-FC00-E1F201455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BB70F6-08D7-72BF-A123-220F8F4FF92F}"/>
              </a:ext>
            </a:extLst>
          </p:cNvPr>
          <p:cNvSpPr txBox="1">
            <a:spLocks/>
          </p:cNvSpPr>
          <p:nvPr/>
        </p:nvSpPr>
        <p:spPr>
          <a:xfrm>
            <a:off x="320040" y="1088572"/>
            <a:ext cx="11770360" cy="5240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ne-NP" dirty="0"/>
              <a:t>एउटा कम्पनीले सोलार प्यानलबाट बिजुली उत्पादन गरी वितरण गर्छ। यसको काम के हो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ne-NP" dirty="0"/>
              <a:t>एउटा ट्राभल एजेन्सीले पर्यटकलाई घुमाउने र टिकट काट्ने काम गर्छ। यसलाई के भनिन्छ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ne-NP" dirty="0"/>
              <a:t>टेलिकम कम्पनीले सिम कार्ड र इन्टरनेट सेवा दिन्छ। यो कुन क्षेत्र हो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ne-NP" dirty="0"/>
              <a:t>ढुवानी सेवा दिने ट्रक वा कन्टेनरको मुख्य काम के हो</a:t>
            </a:r>
            <a:r>
              <a:rPr lang="en-US" dirty="0"/>
              <a:t>?</a:t>
            </a:r>
            <a:endParaRPr lang="ne-NP" dirty="0"/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 startAt="11"/>
            </a:pPr>
            <a:r>
              <a:rPr lang="ne-NP" dirty="0"/>
              <a:t>एउटा ब्युटी पार्लरले कपाल काट्ने र श्रृंगार गर्ने काम गर्छ। यो कुन सेवा हो</a:t>
            </a:r>
            <a:r>
              <a:rPr lang="en-US" dirty="0"/>
              <a:t>?</a:t>
            </a:r>
            <a:br>
              <a:rPr lang="en-US" dirty="0"/>
            </a:br>
            <a:endParaRPr lang="ne-NP" dirty="0"/>
          </a:p>
        </p:txBody>
      </p:sp>
    </p:spTree>
    <p:extLst>
      <p:ext uri="{BB962C8B-B14F-4D97-AF65-F5344CB8AC3E}">
        <p14:creationId xmlns:p14="http://schemas.microsoft.com/office/powerpoint/2010/main" val="5735737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50FAF-2CD0-1009-8FC1-D324E6EAD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D6013-8459-28A2-178C-D0A1835F7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आर्थिक क्रियाकलाप सम्बन्धी उत्तरहरु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2541BA-96BF-40E3-FDAB-02C88B02C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75B24C-15E3-0385-080E-83A2DCD7680F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F660FB2-325D-DB1A-DB8E-77161B16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4DC67-A317-FC81-769C-76B819D70837}"/>
              </a:ext>
            </a:extLst>
          </p:cNvPr>
          <p:cNvSpPr txBox="1">
            <a:spLocks/>
          </p:cNvSpPr>
          <p:nvPr/>
        </p:nvSpPr>
        <p:spPr>
          <a:xfrm>
            <a:off x="356326" y="965382"/>
            <a:ext cx="11770360" cy="5690053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खुद्रा बिक्री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वस्तु उत्पादन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कृषि/पशुपालन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स्वास्थ्य सेवा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सेवा क्रियाकलाप/होटेललज सेवा 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निर्माण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वित्तीय मध्यस्थता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वस्तु उत्पादन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थोक वा खुद्रा व्यापार 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खानी तथा उत्खनन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विद्युत आपूर्ति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प्रशासनिक तथा सहयोगी सेवा/पर्यटन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सूचना तथा सञ्चार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यातायात तथा भण्डारण </a:t>
            </a:r>
          </a:p>
          <a:p>
            <a:pPr marL="514350" indent="-51435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400" dirty="0"/>
              <a:t>अन्य व्यक्तिगत सेवा क्रियाकलाप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ne-NP" sz="2400" dirty="0"/>
          </a:p>
        </p:txBody>
      </p:sp>
    </p:spTree>
    <p:extLst>
      <p:ext uri="{BB962C8B-B14F-4D97-AF65-F5344CB8AC3E}">
        <p14:creationId xmlns:p14="http://schemas.microsoft.com/office/powerpoint/2010/main" val="9950076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AA4B1-B2DA-9037-205D-890AABE86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D006D-3120-7EE8-33C0-1E483BD93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2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26FD0-04CF-4DBE-A1A6-471A3AF50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BFB93F1-6315-0210-7736-005182BD5FC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8521DA4-E33D-608A-56FA-A23DA2FD4E0B}"/>
              </a:ext>
            </a:extLst>
          </p:cNvPr>
          <p:cNvSpPr txBox="1">
            <a:spLocks/>
          </p:cNvSpPr>
          <p:nvPr/>
        </p:nvSpPr>
        <p:spPr>
          <a:xfrm>
            <a:off x="342900" y="1088571"/>
            <a:ext cx="11269980" cy="5240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प्रतिष्ठान व्यवसायको नाम लेख्ने कति वटा प्रश्नहरु छन् ?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प्रतिष्ठान व्यवसायको नाम लेख्ने आधारहरु के के हुन् ?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नेपालस्तरीय औद्योगिक वर्गीकरण (NSIC) मा कति खण्ड, डिभिजन, समुह र वर्गहरु छन् ? 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आर्थिक गणनामा आर्थिक क्रियाकलापको कोड गर्न कुन कुन कोड लेख्नु पर्दछ ?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आर्थिक गणनामा आर्थिक क्रियाकलापको कोड गर्नका लागि कुन कुन सन्दर्भ सामग्री प्रयोग गर्नुपर्दछ ?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हिम इन्टरप्राइजले स्टेसनरी सामानको खुद्रा बिक्रि गर्दछ भने यो विवरणलाई प्रश्नावलीमा भर्नुहोस् र आर्थिक क्रियाकालापको कोड लेख्नुस।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राष्ट्रिय आर्थिक गणना, २०८२ मा कुन खण्डहरुको गणना गरिदैन ?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endParaRPr lang="ne-NP" dirty="0"/>
          </a:p>
          <a:p>
            <a:pPr marL="0" indent="0" algn="just">
              <a:lnSpc>
                <a:spcPct val="160000"/>
              </a:lnSpc>
              <a:buNone/>
            </a:pPr>
            <a:endParaRPr lang="en-US" sz="20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964E830-405E-F38F-3DCE-C711D40E4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4731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20C43-3646-7318-9E3F-AAC958976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54949-9A87-F1D5-3AA1-A5F57340E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2 उत्तर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1F646D-2C6A-9F52-4331-86F11DC4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A9C931-2989-85E6-963A-CBCC01929D5F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5FB440-50B4-75BE-AF96-FD5C0354FA15}"/>
              </a:ext>
            </a:extLst>
          </p:cNvPr>
          <p:cNvSpPr txBox="1">
            <a:spLocks/>
          </p:cNvSpPr>
          <p:nvPr/>
        </p:nvSpPr>
        <p:spPr>
          <a:xfrm>
            <a:off x="320040" y="1004432"/>
            <a:ext cx="11678920" cy="54090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प्रतिष्ठान व्यवसायको नाम लेख्ने 2 वटा प्रश्नहरु छन्|</a:t>
            </a:r>
          </a:p>
          <a:p>
            <a:pPr marL="514350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प्रतिष्ठान व्यवसायको नाम लेख्ने आधारहरु :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600" dirty="0"/>
              <a:t>दर्ता हुँदाको नाम 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600" dirty="0"/>
              <a:t>साइनबोर्ड 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600" dirty="0"/>
              <a:t>रसिदमा लेखिएको नाम 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600" dirty="0"/>
              <a:t>दर्ता छैन भने साइन बोर्डमा लेखिएको नाम 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600" dirty="0"/>
              <a:t>उत्तरदाताले भनेको नाम  </a:t>
            </a:r>
          </a:p>
          <a:p>
            <a:pPr marL="514350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नेपालस्तरीय औद्योगिक वर्गीकरण (NSIC) मा कति खण्ड, डिभिजन, समुह र बर्गहरु छन् ? </a:t>
            </a:r>
            <a:r>
              <a:rPr lang="ne-NP" b="1" dirty="0"/>
              <a:t>२१, ८८, २३८, ४१९ </a:t>
            </a:r>
          </a:p>
          <a:p>
            <a:pPr marL="514350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आर्थिक गणनामा कुन कुन कोड लेख्नु पर्दछ ? एक डिजिटको अंग्रेजी अक्षर र 4 डिजिटको कोड  </a:t>
            </a:r>
          </a:p>
          <a:p>
            <a:pPr marL="514350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आर्थिक गणनामा आर्थिक क्रियाकलापको कोड गर्नका लागि कुन कुन सन्दर्भ सामग्री प्रयोग गर्नुपर्दछ ?</a:t>
            </a:r>
          </a:p>
          <a:p>
            <a:pPr marL="971550" lvl="1" indent="-514350" algn="just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dirty="0"/>
              <a:t>नेपाल स्तरीय औद्योगिक बर्गिकरण संक्षिप्त पुस्तिका, गणना पुस्तिका अनुसूची 5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en-US" sz="20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7882E75-0240-42AC-C9FE-43DF503D6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47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4AFF1-35B9-8886-AA0E-7B82E457E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E696-7EA0-D228-258C-5F88AC6F9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49" y="115479"/>
            <a:ext cx="1091565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AEDF99-478E-18C4-417A-8E847CB5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D2E43C5-0758-B5A8-635A-205630DB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30F329-5AF4-DB86-DB3E-5050FB75B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159" y="1073326"/>
            <a:ext cx="9809560" cy="568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9147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E18974-F711-8850-D050-A6506BDEF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8DDA3-829D-D76E-48CB-BDA1EE144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2 उत्तर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526C3-65DD-003D-1899-6CBD533E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B4B4EB-B767-450E-BBD2-44F32F894D1F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201A1A-BE81-1405-AD65-9B7074D8D41C}"/>
              </a:ext>
            </a:extLst>
          </p:cNvPr>
          <p:cNvSpPr txBox="1">
            <a:spLocks/>
          </p:cNvSpPr>
          <p:nvPr/>
        </p:nvSpPr>
        <p:spPr>
          <a:xfrm>
            <a:off x="101600" y="1004433"/>
            <a:ext cx="11988800" cy="53249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हिम इन्टरप्राइजले स्टेसनरी सामानको खुद्रा बिक्री गर्दछ भने यो विवरणलाई प्रश्नावलीमा भर्नुहोस् र आर्थिक क्रियाकलापको कोड लेख्नुस |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हिम इन्टरप्राइज 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en-US" dirty="0"/>
              <a:t>HIM ENTERPRISE</a:t>
            </a:r>
            <a:endParaRPr lang="ne-NP" dirty="0"/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स्टेसनरी सामानको खुद्रा बिक्रि गर्ने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एक डिजिट कोड :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चार डिजिट कोड :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राष्ट्रिय आर्थिक गणना, २०८२ मा </a:t>
            </a:r>
            <a:r>
              <a:rPr lang="en-US" dirty="0"/>
              <a:t>O, T, U </a:t>
            </a:r>
            <a:r>
              <a:rPr lang="ne-NP" dirty="0"/>
              <a:t>खण्डहरुको गणना गरिदैन</a:t>
            </a:r>
            <a:r>
              <a:rPr lang="en-US" dirty="0"/>
              <a:t>|</a:t>
            </a:r>
            <a:endParaRPr lang="ne-NP" dirty="0"/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endParaRPr lang="ne-NP" dirty="0"/>
          </a:p>
          <a:p>
            <a:pPr algn="just">
              <a:lnSpc>
                <a:spcPct val="160000"/>
              </a:lnSpc>
            </a:pPr>
            <a:endParaRPr lang="en-US" sz="20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9B12126-1031-13E5-A4D9-B2443F2F4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0373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D7B7A-E2E5-25F3-BD60-368F5D2A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9977F-8A0F-8484-9C48-A22CE49C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कक्षा अभ्यासः खण्ड 2 उत्तर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CDF146-DF01-5F1A-9276-B1FE45E69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7B7CA89-DBDF-0252-4232-5A1FA0905F93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1D197A6-B6F5-736C-503A-48B70D18070B}"/>
              </a:ext>
            </a:extLst>
          </p:cNvPr>
          <p:cNvSpPr txBox="1">
            <a:spLocks/>
          </p:cNvSpPr>
          <p:nvPr/>
        </p:nvSpPr>
        <p:spPr>
          <a:xfrm>
            <a:off x="101600" y="1004433"/>
            <a:ext cx="11988800" cy="53249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हिम इन्टरप्राइजले स्टेसनरी सामानको खुद्रा बिक्री गर्दछ भने यो विवरणलाई प्रश्नावलीमा भर्नुहोस् र आर्थिक क्रियाकलापको कोड लेख्नुस |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हिम इन्टरप्राइज 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en-US" dirty="0"/>
              <a:t>HIM ENTERPRISE</a:t>
            </a:r>
            <a:endParaRPr lang="ne-NP" dirty="0"/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स्टेसनरी सामानको खुद्रा बिक्रि गर्ने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एक डिजिट कोड : </a:t>
            </a:r>
            <a:r>
              <a:rPr lang="ne-NP" dirty="0">
                <a:solidFill>
                  <a:schemeClr val="accent1"/>
                </a:solidFill>
              </a:rPr>
              <a:t>G</a:t>
            </a:r>
            <a:r>
              <a:rPr lang="ne-NP" dirty="0"/>
              <a:t> </a:t>
            </a:r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चार डिजिट कोड : </a:t>
            </a:r>
            <a:r>
              <a:rPr lang="en-US" dirty="0">
                <a:solidFill>
                  <a:schemeClr val="accent1"/>
                </a:solidFill>
              </a:rPr>
              <a:t>4761</a:t>
            </a:r>
            <a:r>
              <a:rPr lang="ne-NP" dirty="0"/>
              <a:t> </a:t>
            </a:r>
          </a:p>
          <a:p>
            <a:pPr marL="514350" indent="-514350" algn="just">
              <a:lnSpc>
                <a:spcPct val="160000"/>
              </a:lnSpc>
              <a:buFont typeface="+mj-lt"/>
              <a:buAutoNum type="arabicPeriod"/>
            </a:pPr>
            <a:r>
              <a:rPr lang="ne-NP" dirty="0"/>
              <a:t>राष्ट्रिय आर्थिक गणना, २०८२ मा </a:t>
            </a:r>
            <a:r>
              <a:rPr lang="en-US" dirty="0"/>
              <a:t>O, T, U </a:t>
            </a:r>
            <a:r>
              <a:rPr lang="ne-NP" dirty="0"/>
              <a:t>खण्डहरुको गणना गरिदैन</a:t>
            </a:r>
            <a:r>
              <a:rPr lang="en-US" dirty="0"/>
              <a:t>|</a:t>
            </a:r>
            <a:endParaRPr lang="ne-NP" dirty="0"/>
          </a:p>
          <a:p>
            <a:pPr marL="971550" lvl="1" indent="-514350" algn="just">
              <a:lnSpc>
                <a:spcPct val="160000"/>
              </a:lnSpc>
              <a:buFont typeface="+mj-lt"/>
              <a:buAutoNum type="arabicPeriod"/>
            </a:pPr>
            <a:endParaRPr lang="ne-NP" dirty="0"/>
          </a:p>
          <a:p>
            <a:pPr algn="just">
              <a:lnSpc>
                <a:spcPct val="160000"/>
              </a:lnSpc>
            </a:pPr>
            <a:endParaRPr lang="en-US" sz="20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11F867F-56FE-F12C-8AEB-6030B1DFE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1389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AB67E-6935-BBCA-8485-7E9C9ADBC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F0813-CED3-3ACB-0659-453D9CD36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6"/>
            <a:ext cx="9679710" cy="689928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540DB-5026-AE63-3CB8-5BBF5A291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3948DFB-E42D-3C78-8360-702A3B3DB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023678-054A-7CC7-AC58-7D83D7F5897F}"/>
              </a:ext>
            </a:extLst>
          </p:cNvPr>
          <p:cNvSpPr txBox="1"/>
          <p:nvPr/>
        </p:nvSpPr>
        <p:spPr>
          <a:xfrm>
            <a:off x="388620" y="989968"/>
            <a:ext cx="11521440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dirty="0">
                <a:cs typeface="Kalimati" panose="00000400000000000000" pitchFamily="2"/>
              </a:rPr>
              <a:t>खण्ड 2 मा तीन वटा प्रश्नहरु छन् : ES</a:t>
            </a:r>
            <a:r>
              <a:rPr lang="en-US" sz="2200" b="1" dirty="0">
                <a:cs typeface="Kalimati" panose="00000400000000000000" pitchFamily="2"/>
              </a:rPr>
              <a:t>1</a:t>
            </a:r>
            <a:r>
              <a:rPr lang="ne-NP" sz="2200" b="1" dirty="0">
                <a:cs typeface="Kalimati" panose="00000400000000000000" pitchFamily="2"/>
              </a:rPr>
              <a:t>, ES</a:t>
            </a:r>
            <a:r>
              <a:rPr lang="en-US" sz="2200" b="1" dirty="0">
                <a:cs typeface="Kalimati" panose="00000400000000000000" pitchFamily="2"/>
              </a:rPr>
              <a:t>2</a:t>
            </a:r>
            <a:r>
              <a:rPr lang="ne-NP" sz="2200" b="1" dirty="0">
                <a:cs typeface="Kalimati" panose="00000400000000000000" pitchFamily="2"/>
              </a:rPr>
              <a:t>, र ES</a:t>
            </a:r>
            <a:r>
              <a:rPr lang="en-US" sz="2200" b="1" dirty="0">
                <a:cs typeface="Kalimati" panose="00000400000000000000" pitchFamily="2"/>
              </a:rPr>
              <a:t>3</a:t>
            </a:r>
            <a:r>
              <a:rPr lang="ne-NP" sz="2200" b="1" dirty="0">
                <a:cs typeface="Kalimati" panose="00000400000000000000" pitchFamily="2"/>
              </a:rPr>
              <a:t> </a:t>
            </a:r>
            <a:endParaRPr lang="en-US" sz="2200" b="1" dirty="0">
              <a:cs typeface="Kalimati" panose="00000400000000000000" pitchFamily="2"/>
            </a:endParaRP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प्रश्न ES</a:t>
            </a:r>
            <a:r>
              <a:rPr lang="en-US" sz="2200" dirty="0">
                <a:solidFill>
                  <a:srgbClr val="0070C0"/>
                </a:solidFill>
                <a:cs typeface="Kalimati" panose="00000400000000000000" pitchFamily="2"/>
              </a:rPr>
              <a:t>1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 र </a:t>
            </a:r>
            <a:r>
              <a:rPr lang="ne-NP" sz="2200" dirty="0">
                <a:cs typeface="Kalimati" panose="00000400000000000000" pitchFamily="2"/>
              </a:rPr>
              <a:t>ES</a:t>
            </a:r>
            <a:r>
              <a:rPr lang="en-US" sz="2200" dirty="0">
                <a:cs typeface="Kalimati" panose="00000400000000000000" pitchFamily="2"/>
              </a:rPr>
              <a:t>2</a:t>
            </a:r>
            <a:r>
              <a:rPr lang="ne-NP" sz="2200" dirty="0">
                <a:cs typeface="Kalimati" panose="00000400000000000000" pitchFamily="2"/>
              </a:rPr>
              <a:t>: 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मा प्रतिष्ठानको नाम नेपाली र </a:t>
            </a:r>
            <a:r>
              <a:rPr lang="en-US" sz="2200" dirty="0">
                <a:cs typeface="Kalimati" panose="00000400000000000000" pitchFamily="2"/>
              </a:rPr>
              <a:t>English </a:t>
            </a:r>
            <a:r>
              <a:rPr lang="ne-NP" sz="2200" dirty="0">
                <a:cs typeface="Kalimati" panose="00000400000000000000" pitchFamily="2"/>
              </a:rPr>
              <a:t>मा </a:t>
            </a:r>
            <a:r>
              <a:rPr lang="en-US" sz="2200" dirty="0">
                <a:cs typeface="Kalimati" panose="00000400000000000000" pitchFamily="2"/>
              </a:rPr>
              <a:t>Romanized </a:t>
            </a:r>
            <a:r>
              <a:rPr lang="ne-NP" sz="2200" dirty="0">
                <a:cs typeface="Kalimati" panose="00000400000000000000" pitchFamily="2"/>
              </a:rPr>
              <a:t>गरी लेख्ने 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|</a:t>
            </a:r>
            <a:r>
              <a:rPr lang="en-US" sz="2200" dirty="0">
                <a:solidFill>
                  <a:srgbClr val="0070C0"/>
                </a:solidFill>
                <a:cs typeface="Kalimati" panose="00000400000000000000" pitchFamily="2"/>
              </a:rPr>
              <a:t> 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ES</a:t>
            </a:r>
            <a:r>
              <a:rPr lang="en-US" sz="2200" dirty="0">
                <a:solidFill>
                  <a:srgbClr val="0070C0"/>
                </a:solidFill>
                <a:cs typeface="Kalimati" panose="00000400000000000000" pitchFamily="2"/>
              </a:rPr>
              <a:t>3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 : प्रतिष्ठानको मुख्य आर्थिक क्रियाकलाप के हो भनी विस्तृत सोध्नु पर्दछ?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आर्थिक क्रियाकलाप भनेको कुल गार्हस्थ्य उत्पादनमा योगदान पुर्याउने वस्तु उत्पादन तथा सेवा प्रदान,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बहु आर्थिक क्रियाकलापहरू सञ्चालन छन् भने मुख्य आर्थिक क्रियाकलाप पहिचान गर्ने, </a:t>
            </a:r>
          </a:p>
          <a:p>
            <a:pPr lvl="2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cs typeface="Kalimati" panose="00000400000000000000" pitchFamily="2"/>
              </a:rPr>
              <a:t>प्रतिष्ठानको मुख्य आर्थिक क्रियाकलापको विस्तृत लेख्ने |</a:t>
            </a:r>
          </a:p>
          <a:p>
            <a:pPr lvl="2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आर्थिक क्रियाकलापको नाम र कोड जान्नको लागि गणना पुस्तिकाको </a:t>
            </a:r>
            <a:r>
              <a:rPr lang="ne-NP" sz="2200" b="1" dirty="0">
                <a:solidFill>
                  <a:srgbClr val="0070C0"/>
                </a:solidFill>
                <a:cs typeface="Kalimati" panose="00000400000000000000" pitchFamily="2"/>
              </a:rPr>
              <a:t>अनुसूची 5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 र </a:t>
            </a:r>
            <a:r>
              <a:rPr lang="ne-NP" sz="2200" b="1" dirty="0">
                <a:solidFill>
                  <a:srgbClr val="0070C0"/>
                </a:solidFill>
                <a:cs typeface="Kalimati" panose="00000400000000000000" pitchFamily="2"/>
              </a:rPr>
              <a:t>नेपाल स्तरीय औद्योगिक बर्गिकरणको संक्षिप्त पुस्तिका </a:t>
            </a:r>
            <a:r>
              <a:rPr lang="ne-NP" sz="2200" dirty="0">
                <a:solidFill>
                  <a:srgbClr val="0070C0"/>
                </a:solidFill>
                <a:cs typeface="Kalimati" panose="00000400000000000000" pitchFamily="2"/>
              </a:rPr>
              <a:t>अध्ययन गर्नुहोस्।</a:t>
            </a:r>
          </a:p>
          <a:p>
            <a:pPr lvl="2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cs typeface="Kalimati" panose="00000400000000000000" pitchFamily="2"/>
              </a:rPr>
              <a:t>NSIC</a:t>
            </a:r>
            <a:r>
              <a:rPr lang="ne-NP" sz="2200" dirty="0">
                <a:cs typeface="Kalimati" panose="00000400000000000000" pitchFamily="2"/>
              </a:rPr>
              <a:t> को </a:t>
            </a:r>
            <a:r>
              <a:rPr lang="en-US" sz="2200" dirty="0">
                <a:cs typeface="Kalimati" panose="00000400000000000000" pitchFamily="2"/>
              </a:rPr>
              <a:t>1</a:t>
            </a:r>
            <a:r>
              <a:rPr lang="ne-NP" sz="2200" dirty="0">
                <a:cs typeface="Kalimati" panose="00000400000000000000" pitchFamily="2"/>
              </a:rPr>
              <a:t> </a:t>
            </a:r>
            <a:r>
              <a:rPr lang="en-US" sz="2200" dirty="0">
                <a:cs typeface="Kalimati" panose="00000400000000000000" pitchFamily="2"/>
              </a:rPr>
              <a:t> Digit </a:t>
            </a:r>
            <a:r>
              <a:rPr lang="ne-NP" sz="2200" dirty="0">
                <a:cs typeface="Kalimati" panose="00000400000000000000" pitchFamily="2"/>
              </a:rPr>
              <a:t>कोड अंग्रेजी अक्षरमा लेख्ने,</a:t>
            </a:r>
          </a:p>
          <a:p>
            <a:pPr lvl="2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200" b="1" dirty="0">
                <a:solidFill>
                  <a:srgbClr val="0070C0"/>
                </a:solidFill>
                <a:cs typeface="Kalimati" panose="00000400000000000000" pitchFamily="2"/>
              </a:rPr>
              <a:t>NSIC</a:t>
            </a:r>
            <a:r>
              <a:rPr lang="ne-NP" sz="2200" b="1" dirty="0">
                <a:solidFill>
                  <a:srgbClr val="0070C0"/>
                </a:solidFill>
                <a:cs typeface="Kalimati" panose="00000400000000000000" pitchFamily="2"/>
              </a:rPr>
              <a:t> को </a:t>
            </a:r>
            <a:r>
              <a:rPr lang="en-US" sz="2200" b="1" dirty="0">
                <a:solidFill>
                  <a:srgbClr val="0070C0"/>
                </a:solidFill>
                <a:cs typeface="Kalimati" panose="00000400000000000000" pitchFamily="2"/>
              </a:rPr>
              <a:t>4 Digit </a:t>
            </a:r>
            <a:r>
              <a:rPr lang="ne-NP" sz="2200" b="1" dirty="0">
                <a:solidFill>
                  <a:srgbClr val="0070C0"/>
                </a:solidFill>
                <a:cs typeface="Kalimati" panose="00000400000000000000" pitchFamily="2"/>
              </a:rPr>
              <a:t>कोडमा</a:t>
            </a:r>
            <a:r>
              <a:rPr lang="hi-IN" sz="2200" b="1" dirty="0">
                <a:solidFill>
                  <a:srgbClr val="0070C0"/>
                </a:solidFill>
                <a:cs typeface="Kalimati" panose="00000400000000000000" pitchFamily="2"/>
              </a:rPr>
              <a:t> </a:t>
            </a:r>
            <a:r>
              <a:rPr lang="ne-NP" sz="2200" b="1" dirty="0">
                <a:solidFill>
                  <a:srgbClr val="0070C0"/>
                </a:solidFill>
                <a:cs typeface="Kalimati" panose="00000400000000000000" pitchFamily="2"/>
              </a:rPr>
              <a:t>अंग्रेजी अंकमा  लेख्ने,</a:t>
            </a:r>
          </a:p>
          <a:p>
            <a:pPr lvl="2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200" dirty="0">
                <a:cs typeface="Kalimati" panose="00000400000000000000" pitchFamily="2"/>
              </a:rPr>
              <a:t>सुपरिवेक्षकले </a:t>
            </a:r>
            <a:r>
              <a:rPr lang="ne-NP" sz="2200" dirty="0">
                <a:cs typeface="Kalimati" panose="00000400000000000000" pitchFamily="2"/>
              </a:rPr>
              <a:t>गणकले लेखेको विस्तृत आर्थिक क्रियाकलाप </a:t>
            </a:r>
            <a:r>
              <a:rPr lang="hi-IN" sz="2200" dirty="0">
                <a:cs typeface="Kalimati" panose="00000400000000000000" pitchFamily="2"/>
              </a:rPr>
              <a:t>रूजु गरी भर्ने </a:t>
            </a:r>
            <a:r>
              <a:rPr lang="en-US" sz="2200" dirty="0">
                <a:cs typeface="Kalimati" panose="00000400000000000000" pitchFamily="2"/>
              </a:rPr>
              <a:t>4 Digit</a:t>
            </a:r>
            <a:r>
              <a:rPr lang="hi-IN" sz="2200" dirty="0">
                <a:cs typeface="Kalimati" panose="00000400000000000000" pitchFamily="2"/>
              </a:rPr>
              <a:t> </a:t>
            </a:r>
            <a:r>
              <a:rPr lang="en-US" sz="2200" dirty="0">
                <a:cs typeface="Kalimati" panose="00000400000000000000" pitchFamily="2"/>
              </a:rPr>
              <a:t>NSIC</a:t>
            </a:r>
            <a:r>
              <a:rPr lang="ne-NP" sz="2200" dirty="0">
                <a:cs typeface="Kalimati" panose="00000400000000000000" pitchFamily="2"/>
              </a:rPr>
              <a:t> कोड पुन: लेख्ने।</a:t>
            </a:r>
          </a:p>
          <a:p>
            <a:pPr lvl="1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200" b="1" i="1" dirty="0">
                <a:solidFill>
                  <a:srgbClr val="002060"/>
                </a:solidFill>
                <a:cs typeface="Kalimati" panose="00000400000000000000" pitchFamily="2"/>
              </a:rPr>
              <a:t>NSICअनुसार आर्थिक क्रियाकलापका प्रत्येक क्षेत्रको विषय यस पछिका कक्षाहरुमा अध्ययन गर्नेछौं |</a:t>
            </a:r>
            <a:r>
              <a:rPr lang="hi-IN" sz="2200" b="1" i="1" dirty="0">
                <a:solidFill>
                  <a:srgbClr val="002060"/>
                </a:solidFill>
                <a:cs typeface="Kalimati" panose="00000400000000000000" pitchFamily="2"/>
              </a:rPr>
              <a:t> </a:t>
            </a:r>
            <a:r>
              <a:rPr lang="hi-IN" sz="2200" dirty="0">
                <a:cs typeface="Kalimati" panose="00000400000000000000" pitchFamily="2"/>
              </a:rPr>
              <a:t> </a:t>
            </a:r>
            <a:endParaRPr lang="en-US" sz="22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490747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120" y="79375"/>
            <a:ext cx="7752080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sz="4000" b="1" dirty="0">
                <a:solidFill>
                  <a:schemeClr val="accent1"/>
                </a:solidFill>
              </a:rPr>
              <a:t>2</a:t>
            </a:r>
            <a:r>
              <a:rPr lang="ne-NP" sz="4000" b="1" dirty="0">
                <a:solidFill>
                  <a:schemeClr val="accent1"/>
                </a:solidFill>
              </a:rPr>
              <a:t>...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" y="1083626"/>
            <a:ext cx="12066270" cy="563784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sz="2600" b="1" dirty="0"/>
              <a:t>EI3</a:t>
            </a:r>
            <a:r>
              <a:rPr lang="hi-IN" sz="2600" b="1" dirty="0"/>
              <a:t>: यस प्रतिष्ठान</a:t>
            </a:r>
            <a:r>
              <a:rPr lang="en-US" sz="2600" b="1" dirty="0"/>
              <a:t>/</a:t>
            </a:r>
            <a:r>
              <a:rPr lang="ne-NP" sz="2600" b="1" dirty="0"/>
              <a:t>व्यवसायको</a:t>
            </a:r>
            <a:r>
              <a:rPr lang="hi-IN" sz="2600" b="1" dirty="0"/>
              <a:t> प्रमुख आर्थिक क्रियाकलाप के </a:t>
            </a:r>
            <a:r>
              <a:rPr lang="ne-NP" sz="2600" b="1" dirty="0"/>
              <a:t>हो </a:t>
            </a:r>
            <a:r>
              <a:rPr lang="en-US" sz="2600" b="1" dirty="0"/>
              <a:t>?  </a:t>
            </a:r>
            <a:endParaRPr lang="ne-NP" sz="2600" b="1" dirty="0"/>
          </a:p>
          <a:p>
            <a:pPr marL="0" indent="0" algn="just">
              <a:lnSpc>
                <a:spcPct val="120000"/>
              </a:lnSpc>
              <a:buNone/>
            </a:pPr>
            <a:r>
              <a:rPr lang="ne-NP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के गर्ने ???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प्रतिष्ठानको प्रमुख आर्थिक क्रियाकलाप सोध्ने, 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प्रमुख आर्थिक क्रियाकलाप </a:t>
            </a:r>
            <a:r>
              <a:rPr lang="hi-IN" sz="2600" dirty="0"/>
              <a:t>वस्तु</a:t>
            </a:r>
            <a:r>
              <a:rPr lang="ne-NP" sz="2600" dirty="0"/>
              <a:t> उत्पादन</a:t>
            </a:r>
            <a:r>
              <a:rPr lang="hi-IN" sz="2600" dirty="0"/>
              <a:t> तथा सेवा </a:t>
            </a:r>
            <a:r>
              <a:rPr lang="ne-NP" sz="2600" dirty="0"/>
              <a:t>प्रदान कुन हो </a:t>
            </a:r>
            <a:r>
              <a:rPr lang="hi-IN" sz="2600" dirty="0"/>
              <a:t>विस्तृत रूपमा स्पष्ट हुने गरी </a:t>
            </a:r>
            <a:r>
              <a:rPr lang="ne-NP" sz="2600" dirty="0"/>
              <a:t>लेख्ने,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उदाहरणहरू अध्ययन गर्ने (</a:t>
            </a:r>
            <a:r>
              <a:rPr lang="hi-IN" sz="2600" dirty="0"/>
              <a:t>केही आर्थिक क्रियाकलापका उदाहरणहरू </a:t>
            </a:r>
            <a:r>
              <a:rPr lang="ne-NP" sz="2600" dirty="0"/>
              <a:t>गणना पुस्तिका अनुसूची 5 मा </a:t>
            </a:r>
            <a:r>
              <a:rPr lang="hi-IN" sz="2600" dirty="0"/>
              <a:t>प्रस्तुत गरिएको छ</a:t>
            </a:r>
            <a:r>
              <a:rPr lang="ne-NP" sz="2600" dirty="0"/>
              <a:t>),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नेपाल स्तरीय औद्योगिक वर्गीकरण संक्षिप्त पुस्तिकामा 4 डिजिट कोड अनुसार आर्थिक क्रियाकलापको विस्तृत विवरण अध्ययन गर्ने, 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कोड दिने बिधि अध्ययन गर्ने र कक्षागत अभ्यासमा अभ्यस्त हुने।</a:t>
            </a:r>
            <a:endParaRPr lang="ne-NP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7087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98E14-0DD3-FA7B-288A-01C2301BE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015912"/>
            <a:ext cx="11487150" cy="5236298"/>
          </a:xfrm>
        </p:spPr>
        <p:txBody>
          <a:bodyPr>
            <a:normAutofit fontScale="85000" lnSpcReduction="20000"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ne-NP" b="1" dirty="0"/>
              <a:t>नेपाल स्तरीय औद्योगिक वर्गीकरणको संक्षिप्त पुस्तिका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आर्थिक गणनाको स्थलगत तथ्यांक संकलनमा प्रतिष्ठानको मुख्य आर्थिक क्रियाकलापको कोडीङ गर्न सहज होस् भन्ने हेतुले नेपाल स्तरीय औद्योगिक </a:t>
            </a:r>
            <a:r>
              <a:rPr lang="ne-NP" dirty="0" smtClean="0"/>
              <a:t>वर्गीकरणको </a:t>
            </a:r>
            <a:r>
              <a:rPr lang="ne-NP" dirty="0"/>
              <a:t>संक्षिप्त संस्करण तयार गरिएको छ,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स्थलगत गणक तथा सुपरिवेक्षक कर्मचारीहरुले गणना गरिएको प्रतिष्ठानको प्रमुख आर्थिक क्रियाकलापको </a:t>
            </a:r>
            <a:r>
              <a:rPr lang="ne-NP" b="1" dirty="0"/>
              <a:t>एक अक्षर र 4 अंकको कोड </a:t>
            </a:r>
            <a:r>
              <a:rPr lang="ne-NP" dirty="0"/>
              <a:t>राख्नको लागि यो पुस्तक साथमा राख्नु पर्नेछ,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क्रियाकलापको कोडलाई </a:t>
            </a:r>
            <a:r>
              <a:rPr lang="en-US" dirty="0"/>
              <a:t>NSIC</a:t>
            </a:r>
            <a:r>
              <a:rPr lang="ne-NP" dirty="0"/>
              <a:t> कोड पनि भनिन्छ,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 पुस्तकमा आर्थिक क्रियाकलापको अवधारणा, परिभाषा, वर्गीकरणको ढाँचा, प्रमुख आर्थिक क्रियाकलाप कसरी पहिचान गर्ने र सहि </a:t>
            </a:r>
            <a:r>
              <a:rPr lang="en-US" dirty="0"/>
              <a:t>NSIC</a:t>
            </a:r>
            <a:r>
              <a:rPr lang="ne-NP" dirty="0"/>
              <a:t> कोड कसरी खोज्ने भन्ने बारे बिधिबारे जानकारी दिईएको छ। </a:t>
            </a:r>
            <a:endParaRPr lang="en-US" dirty="0"/>
          </a:p>
          <a:p>
            <a:pPr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986DE-5C16-BD92-5BAD-95B186131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80E50B-EE95-BF18-21C8-F5CFF72C6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54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82E535-E0C9-3E9C-C6B2-B25AA608F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95668"/>
            <a:ext cx="9143999" cy="820244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 </a:t>
            </a:r>
            <a:r>
              <a:rPr lang="ne-NP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b="1" dirty="0">
                <a:solidFill>
                  <a:schemeClr val="accent1"/>
                </a:solidFill>
              </a:rPr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1085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AEF42-E0F6-D820-22EC-10E3A6A9C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269865-6CA9-BF67-B378-0486AB8B9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3A80E7-BB30-609A-8F01-440D72123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55</a:t>
            </a:fld>
            <a:endParaRPr lang="en-US" dirty="0">
              <a:latin typeface="Fontasy Himali" panose="04020500000000000000" pitchFamily="82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9659B94-C66C-65A6-6A9E-9A6A43C4058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93717" y="1040732"/>
          <a:ext cx="5158395" cy="565510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445284">
                  <a:extLst>
                    <a:ext uri="{9D8B030D-6E8A-4147-A177-3AD203B41FA5}">
                      <a16:colId xmlns:a16="http://schemas.microsoft.com/office/drawing/2014/main" val="3056059494"/>
                    </a:ext>
                  </a:extLst>
                </a:gridCol>
                <a:gridCol w="3691839">
                  <a:extLst>
                    <a:ext uri="{9D8B030D-6E8A-4147-A177-3AD203B41FA5}">
                      <a16:colId xmlns:a16="http://schemas.microsoft.com/office/drawing/2014/main" val="423001840"/>
                    </a:ext>
                  </a:extLst>
                </a:gridCol>
                <a:gridCol w="1021272">
                  <a:extLst>
                    <a:ext uri="{9D8B030D-6E8A-4147-A177-3AD203B41FA5}">
                      <a16:colId xmlns:a16="http://schemas.microsoft.com/office/drawing/2014/main" val="669667497"/>
                    </a:ext>
                  </a:extLst>
                </a:gridCol>
              </a:tblGrid>
              <a:tr h="734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क्रम</a:t>
                      </a:r>
                      <a:r>
                        <a:rPr lang="en-US" sz="1600" kern="0">
                          <a:effectLst/>
                          <a:cs typeface="Kalimati" panose="00000400000000000000" pitchFamily="2"/>
                        </a:rPr>
                        <a:t/>
                      </a:r>
                      <a:br>
                        <a:rPr lang="en-US" sz="1600" kern="0">
                          <a:effectLst/>
                          <a:cs typeface="Kalimati" panose="00000400000000000000" pitchFamily="2"/>
                        </a:rPr>
                      </a:b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संख्या 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आर्थिक क्रियाकलाप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खण्ड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098012573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कृषि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वन तथा माछापालन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59101688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२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खानी तथा उत्खनन्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B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214315390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३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औद्योगिक उत्पादन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C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668291969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४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विद्युत्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ग्याँस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बाफ तथा वातानुकूलित सेवा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D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3244837685"/>
                  </a:ext>
                </a:extLst>
              </a:tr>
              <a:tr h="734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५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पानीको आपूर्ति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ढलनिकास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फोहर व्यवस्थापन र त्यसको उपचारात्मक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E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3151837375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६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निर्माण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F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416549956"/>
                  </a:ext>
                </a:extLst>
              </a:tr>
              <a:tr h="734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७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थोक तथा खुद्रा व्यापार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मोटरगाडी र मोटरसाइकलको मर्मत सम्भारका कार्यहरू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>
                          <a:effectLst/>
                          <a:cs typeface="Kalimati" panose="00000400000000000000" pitchFamily="2"/>
                        </a:rPr>
                        <a:t>G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295857794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८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यातायात तथा भण्डारण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H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397512146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९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आवास तथा भोजन सेवासम्बन्धी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>
                          <a:effectLst/>
                          <a:cs typeface="Kalimati" panose="00000400000000000000" pitchFamily="2"/>
                        </a:rPr>
                        <a:t>I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4004157632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१०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सूचना तथा सञ्चार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J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378481406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24153F2-4ED2-6B30-5585-62805F78961E}"/>
              </a:ext>
            </a:extLst>
          </p:cNvPr>
          <p:cNvSpPr txBox="1"/>
          <p:nvPr/>
        </p:nvSpPr>
        <p:spPr>
          <a:xfrm>
            <a:off x="8574406" y="92015"/>
            <a:ext cx="2579370" cy="52322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800" b="1" dirty="0">
                <a:cs typeface="Kalimati" panose="00000400000000000000" pitchFamily="2"/>
              </a:rPr>
              <a:t>NSIC</a:t>
            </a:r>
            <a:r>
              <a:rPr lang="ne-NP" sz="2800" b="1" dirty="0">
                <a:cs typeface="Kalimati" panose="00000400000000000000" pitchFamily="2"/>
              </a:rPr>
              <a:t> संरचना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42969-8FF3-08DB-2987-B5FA18F45794}"/>
              </a:ext>
            </a:extLst>
          </p:cNvPr>
          <p:cNvSpPr txBox="1"/>
          <p:nvPr/>
        </p:nvSpPr>
        <p:spPr>
          <a:xfrm>
            <a:off x="2512696" y="136525"/>
            <a:ext cx="6097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e-NP" sz="3200" b="1" dirty="0">
                <a:solidFill>
                  <a:schemeClr val="accent1"/>
                </a:solidFill>
                <a:cs typeface="Kalimati" panose="00000400000000000000" pitchFamily="2"/>
              </a:rPr>
              <a:t>मुख्य प्रश्नावलीको खण्ड </a:t>
            </a:r>
            <a:r>
              <a:rPr lang="en-US" sz="3200" b="1" dirty="0">
                <a:solidFill>
                  <a:schemeClr val="accent1"/>
                </a:solidFill>
                <a:cs typeface="Kalimati" panose="00000400000000000000" pitchFamily="2"/>
              </a:rPr>
              <a:t>2</a:t>
            </a:r>
            <a:endParaRPr lang="en-US" sz="3200" dirty="0">
              <a:cs typeface="Kalimati" panose="00000400000000000000" pitchFamily="2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94D348-D87F-9274-DE36-5A6BDE99539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817869" y="1040730"/>
          <a:ext cx="6183632" cy="5630712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11515">
                  <a:extLst>
                    <a:ext uri="{9D8B030D-6E8A-4147-A177-3AD203B41FA5}">
                      <a16:colId xmlns:a16="http://schemas.microsoft.com/office/drawing/2014/main" val="3056059494"/>
                    </a:ext>
                  </a:extLst>
                </a:gridCol>
                <a:gridCol w="4817380">
                  <a:extLst>
                    <a:ext uri="{9D8B030D-6E8A-4147-A177-3AD203B41FA5}">
                      <a16:colId xmlns:a16="http://schemas.microsoft.com/office/drawing/2014/main" val="423001840"/>
                    </a:ext>
                  </a:extLst>
                </a:gridCol>
                <a:gridCol w="854737">
                  <a:extLst>
                    <a:ext uri="{9D8B030D-6E8A-4147-A177-3AD203B41FA5}">
                      <a16:colId xmlns:a16="http://schemas.microsoft.com/office/drawing/2014/main" val="669667497"/>
                    </a:ext>
                  </a:extLst>
                </a:gridCol>
              </a:tblGrid>
              <a:tr h="7636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क्रम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/>
                      </a:r>
                      <a:br>
                        <a:rPr lang="en-US" sz="1600" kern="0" dirty="0">
                          <a:effectLst/>
                          <a:cs typeface="Kalimati" panose="00000400000000000000" pitchFamily="2"/>
                        </a:rPr>
                      </a:b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संख्या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आर्थिक क्रियाकलाप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खण्ड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098012573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११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वित्तीय तथा बिमासम्बन्धी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>
                          <a:effectLst/>
                          <a:cs typeface="Kalimati" panose="00000400000000000000" pitchFamily="2"/>
                        </a:rPr>
                        <a:t>K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588835415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१२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b="1" kern="0" dirty="0">
                          <a:effectLst/>
                          <a:cs typeface="Kalimati" panose="00000400000000000000" pitchFamily="2"/>
                        </a:rPr>
                        <a:t>रियल स्टेटसम्बन्धी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L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3869425853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१३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पेशागत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वैज्ञानिक तथा प्राविधिक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M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160135367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१४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प्रशासनिक तथा सहयोगी सेवाका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4181467709"/>
                  </a:ext>
                </a:extLst>
              </a:tr>
              <a:tr h="5091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१५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i="1" kern="0" dirty="0">
                          <a:effectLst/>
                          <a:cs typeface="Kalimati" panose="00000400000000000000" pitchFamily="2"/>
                        </a:rPr>
                        <a:t>सार्वजनिक प्रशासन तथा सुरक्षा</a:t>
                      </a:r>
                      <a:r>
                        <a:rPr lang="en-US" sz="1600" i="1" kern="0" dirty="0">
                          <a:effectLst/>
                          <a:cs typeface="Kalimati" panose="00000400000000000000" pitchFamily="2"/>
                        </a:rPr>
                        <a:t>; </a:t>
                      </a:r>
                      <a:r>
                        <a:rPr lang="ne-NP" sz="1600" i="1" kern="0" dirty="0">
                          <a:effectLst/>
                          <a:cs typeface="Kalimati" panose="00000400000000000000" pitchFamily="2"/>
                        </a:rPr>
                        <a:t>अनिवार्य सामाजिक सुरक्षासम्बन्धी क्रियाकलापहरू</a:t>
                      </a:r>
                      <a:endParaRPr lang="en-US" sz="1600" i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O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057815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१६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शिक्षा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P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267803446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१७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मानव स्वास्थ्य तथा सामाजिक कार्यका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Q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1429033000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१८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कला</a:t>
                      </a: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, </a:t>
                      </a: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मनोरञ्जन तथा मनोविनोद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R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52425898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>
                          <a:effectLst/>
                          <a:cs typeface="Kalimati" panose="00000400000000000000" pitchFamily="2"/>
                        </a:rPr>
                        <a:t>१९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अन्य सेवा प्रदान गर्ने क्रियाकलापहरू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S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3456134301"/>
                  </a:ext>
                </a:extLst>
              </a:tr>
              <a:tr h="7928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२०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i="1" kern="0" dirty="0">
                          <a:effectLst/>
                          <a:cs typeface="Kalimati" panose="00000400000000000000" pitchFamily="2"/>
                        </a:rPr>
                        <a:t>रोजगारदाताका रूपमा घरपरिवारका घरायसी क्रियाकलापहरू</a:t>
                      </a:r>
                      <a:r>
                        <a:rPr lang="en-US" sz="1600" i="1" kern="0" dirty="0">
                          <a:effectLst/>
                          <a:cs typeface="Kalimati" panose="00000400000000000000" pitchFamily="2"/>
                        </a:rPr>
                        <a:t>; </a:t>
                      </a:r>
                      <a:r>
                        <a:rPr lang="ne-NP" sz="1600" i="1" kern="0" dirty="0">
                          <a:effectLst/>
                          <a:cs typeface="Kalimati" panose="00000400000000000000" pitchFamily="2"/>
                        </a:rPr>
                        <a:t>आफ्नो प्रयोगका लागि छुट्याउन नसकिने विभिन्न वस्तु तथा सेवाहरू उत्पादन गर्ने क्रियाकलापहरू</a:t>
                      </a:r>
                      <a:endParaRPr lang="en-US" sz="1600" i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T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198380"/>
                  </a:ext>
                </a:extLst>
              </a:tr>
              <a:tr h="3525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२१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i="1" kern="0" dirty="0">
                          <a:effectLst/>
                          <a:cs typeface="Kalimati" panose="00000400000000000000" pitchFamily="2"/>
                        </a:rPr>
                        <a:t>बाह्य संघसंस्था एवं यसका अङ्गहरूका क्रियाकलापहरू</a:t>
                      </a:r>
                      <a:endParaRPr lang="en-US" sz="1600" i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 dirty="0">
                          <a:effectLst/>
                          <a:cs typeface="Kalimati" panose="00000400000000000000" pitchFamily="2"/>
                        </a:rPr>
                        <a:t>U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379640"/>
                  </a:ext>
                </a:extLst>
              </a:tr>
              <a:tr h="3925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kern="0">
                          <a:effectLst/>
                          <a:cs typeface="Kalimati" panose="00000400000000000000" pitchFamily="2"/>
                        </a:rPr>
                        <a:t> 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kern="0" dirty="0">
                          <a:effectLst/>
                          <a:cs typeface="Kalimati" panose="00000400000000000000" pitchFamily="2"/>
                        </a:rPr>
                        <a:t>जम्मा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ne-NP" sz="1600" b="1" kern="0" dirty="0">
                          <a:effectLst/>
                          <a:cs typeface="Kalimati" panose="00000400000000000000" pitchFamily="2"/>
                        </a:rPr>
                        <a:t>२१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Kalimati" panose="00000400000000000000" pitchFamily="2"/>
                      </a:endParaRPr>
                    </a:p>
                  </a:txBody>
                  <a:tcPr marL="54379" marR="54379" marT="0" marB="0" anchor="ctr"/>
                </a:tc>
                <a:extLst>
                  <a:ext uri="{0D108BD9-81ED-4DB2-BD59-A6C34878D82A}">
                    <a16:rowId xmlns:a16="http://schemas.microsoft.com/office/drawing/2014/main" val="2991306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3825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5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FF3C3-F0EC-E45D-3D26-02FC022F5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DE1D7-1106-3264-9147-E14BB522B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49" y="202565"/>
            <a:ext cx="1091565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73E89-A634-136F-A528-FDED8529A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50AD2F-6367-8508-1404-E945CF6AB77E}"/>
              </a:ext>
            </a:extLst>
          </p:cNvPr>
          <p:cNvSpPr txBox="1">
            <a:spLocks/>
          </p:cNvSpPr>
          <p:nvPr/>
        </p:nvSpPr>
        <p:spPr>
          <a:xfrm>
            <a:off x="65314" y="1291591"/>
            <a:ext cx="11707586" cy="49942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endParaRPr lang="ne-NP" sz="2400" b="1" dirty="0"/>
          </a:p>
          <a:p>
            <a:pPr marL="0" indent="0">
              <a:lnSpc>
                <a:spcPct val="160000"/>
              </a:lnSpc>
              <a:spcBef>
                <a:spcPts val="600"/>
              </a:spcBef>
              <a:buNone/>
            </a:pPr>
            <a:r>
              <a:rPr lang="en-US" sz="2400" b="1" dirty="0"/>
              <a:t>EI1: </a:t>
            </a:r>
            <a:r>
              <a:rPr lang="ne-NP" sz="2400" b="1" dirty="0"/>
              <a:t>प्रतिष्ठान/व्यवसायको नाम </a:t>
            </a:r>
            <a:r>
              <a:rPr lang="en-US" sz="2400" b="1" dirty="0"/>
              <a:t>(</a:t>
            </a:r>
            <a:r>
              <a:rPr lang="ne-NP" sz="2400" b="1" dirty="0"/>
              <a:t>नेपालीमा</a:t>
            </a:r>
            <a:r>
              <a:rPr lang="en-US" sz="2400" b="1" dirty="0"/>
              <a:t>)</a:t>
            </a:r>
            <a:endParaRPr lang="ne-NP" sz="2400" dirty="0"/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नाम लेख्दा उक्त प्रतिष्ठान/व्यवसाय दर्ता गर्दा वा साईनबोर्डमा लेखिएको नाम देवनागरिक लिपिमा लेख्नुपर्दछ। 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दर्ता वा साईनबोर्ड नभएका प्रतिष्ठान/व्यवसायको हकमा प्रतिष्ठान/व्यवसायले प्रयोग गरेको रसिद</a:t>
            </a:r>
            <a:r>
              <a:rPr lang="en-US" dirty="0"/>
              <a:t>,</a:t>
            </a:r>
            <a:r>
              <a:rPr lang="ne-NP" dirty="0"/>
              <a:t> छाप</a:t>
            </a:r>
            <a:r>
              <a:rPr lang="en-US" dirty="0"/>
              <a:t>,</a:t>
            </a:r>
            <a:r>
              <a:rPr lang="ne-NP" dirty="0"/>
              <a:t> लेटर प्याडमा उल्लिखित नाम लेख्नुपर्दछ। </a:t>
            </a:r>
          </a:p>
          <a:p>
            <a:pPr marL="914400" lvl="1" indent="-457200" algn="just">
              <a:lnSpc>
                <a:spcPct val="16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अन्यथा प्रतिष्ठान/व्यवसायलाई चिनिने वा प्रतिष्ठान/व्यवसाय धनीले बताएको नाम उल्लेख गर्नुपर्दछ।</a:t>
            </a:r>
            <a:endParaRPr lang="en-US" b="1" dirty="0"/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endParaRPr lang="en-US" sz="24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DFB350D-E426-48E7-2750-2B7927571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981EC5-D2CC-C898-E022-CE9C54EDC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396" y="1076188"/>
            <a:ext cx="6892290" cy="129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7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F7712-DDE3-52D1-A85F-2CC4E2F5B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F881E-7A54-ED76-7C89-0484F9A1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4DB02-2DB2-4EC5-1A6B-EA319EE64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52AC988-CFFD-9B11-B561-026A37D436AA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850932-1935-BACF-0982-06B1429ABE07}"/>
              </a:ext>
            </a:extLst>
          </p:cNvPr>
          <p:cNvSpPr txBox="1">
            <a:spLocks/>
          </p:cNvSpPr>
          <p:nvPr/>
        </p:nvSpPr>
        <p:spPr>
          <a:xfrm>
            <a:off x="193040" y="1477056"/>
            <a:ext cx="11408410" cy="49364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900" b="1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ne-NP" sz="900" b="1" dirty="0"/>
          </a:p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endParaRPr lang="ne-NP" b="1" dirty="0"/>
          </a:p>
          <a:p>
            <a:pPr marL="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en-US" b="1" dirty="0"/>
              <a:t>EI2: </a:t>
            </a:r>
            <a:r>
              <a:rPr lang="ne-NP" b="1" dirty="0"/>
              <a:t>प्रतिष्ठान/व्यवसायको नाम (अङ्ग्रेजीमा):</a:t>
            </a:r>
            <a:endParaRPr lang="en-US" dirty="0"/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यहाँ </a:t>
            </a:r>
            <a:r>
              <a:rPr lang="en-US" sz="2800" dirty="0"/>
              <a:t>EI1</a:t>
            </a:r>
            <a:r>
              <a:rPr lang="ne-NP" sz="2800" dirty="0"/>
              <a:t> मा उल्लिखित प्रतिष्ठान/व्यवसायको नाम अङ्ग्रेजीमा लेख्नुपर्दछ। </a:t>
            </a:r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यहाँ नाम लेख्दा अङ्ग्रेजी क्यापिटल अक्षरमा लेख्नुपर्दछ। </a:t>
            </a:r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कुनै प्रतिष्ठान/व्यवसायको नाम लेख्दा अङ्ग्रेजीमा उल्था नगरी रोमनमा लेख्नुपर्दछ। </a:t>
            </a:r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उदाहरणको लागि सगरमाथा किराना पसल नेपाली नाम भएको प्रतिष्ठानको अंग्रेजीमा नाम लेख्दा </a:t>
            </a:r>
            <a:r>
              <a:rPr lang="en-US" sz="2800" dirty="0"/>
              <a:t>SAGARMATHA KIRANA PASAL </a:t>
            </a:r>
            <a:r>
              <a:rPr lang="ne-NP" sz="2800" dirty="0"/>
              <a:t>लेख्नुपर्दछ। </a:t>
            </a:r>
          </a:p>
          <a:p>
            <a:pPr marL="914400" lvl="1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यसलाई अनुवाद गरी </a:t>
            </a:r>
            <a:r>
              <a:rPr lang="en-US" sz="2800" dirty="0"/>
              <a:t>EVEREST GROCERY SHOP </a:t>
            </a:r>
            <a:r>
              <a:rPr lang="ne-NP" sz="2800" dirty="0"/>
              <a:t>लेख्नुहुँदैन। </a:t>
            </a:r>
            <a:endParaRPr lang="en-US" sz="28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C411E4E-1527-2BCC-5AC8-2FF7A5682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569D86-9BD6-7E9F-D9DB-095C4E397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585" y="1283017"/>
            <a:ext cx="6647815" cy="129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80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17867-5323-76DB-38CA-D7CC10570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498BA-4707-08ED-BE69-7047B8A62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96BF94-FA0A-26E9-9202-15F0AA029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CF34B6E-25AB-2503-F112-ACDA25656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52BFBE-ACBF-71F7-C2E1-2894F6EDAF0E}"/>
              </a:ext>
            </a:extLst>
          </p:cNvPr>
          <p:cNvSpPr txBox="1"/>
          <p:nvPr/>
        </p:nvSpPr>
        <p:spPr>
          <a:xfrm>
            <a:off x="182880" y="1050288"/>
            <a:ext cx="11907520" cy="5044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3388" lvl="1" indent="-433388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यस खण्ड</a:t>
            </a:r>
            <a:r>
              <a:rPr lang="ne-NP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को प्रश्न </a:t>
            </a:r>
            <a:r>
              <a:rPr lang="en-US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EI3 </a:t>
            </a:r>
            <a:r>
              <a:rPr lang="ne-NP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अन्तर्गत </a:t>
            </a:r>
            <a:r>
              <a:rPr lang="hi-IN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प्रतिष्ठानले सञ्चालन गरेको</a:t>
            </a:r>
            <a:r>
              <a:rPr lang="ne-NP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 प्रमुख </a:t>
            </a:r>
            <a:r>
              <a:rPr lang="hi-IN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आर्थिक क्रियाकलापको बारेमा विवरण सङ्कलन गर्नुपर्दछ। </a:t>
            </a:r>
            <a:endParaRPr lang="ne-NP" sz="2400" kern="100" dirty="0">
              <a:latin typeface="Calibri" panose="020F0502020204030204" pitchFamily="34" charset="0"/>
              <a:ea typeface="Calibri" panose="020F0502020204030204" pitchFamily="34" charset="0"/>
              <a:cs typeface="Kalimati" panose="00000400000000000000" pitchFamily="2"/>
            </a:endParaRPr>
          </a:p>
          <a:p>
            <a:pPr marL="433388" lvl="1" indent="-433388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प्रतिष्ठानको आर्थिक क्रियाकलाप बुझ्नको लागि </a:t>
            </a: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केहि आधारभूत कुराहरु </a:t>
            </a:r>
            <a:r>
              <a:rPr lang="ne-NP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बुझ्नु आवश्यक हुन्छ,</a:t>
            </a:r>
          </a:p>
          <a:p>
            <a:pPr marL="91440" lvl="1" indent="-5143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क्रियाकलापका प्रकारहरू: </a:t>
            </a:r>
            <a:r>
              <a:rPr lang="ne-NP" sz="2400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मानवीय क्रियाकलापहरूलाई मुख्यतया दुई भागमा बाँडिएको छ:</a:t>
            </a:r>
          </a:p>
          <a:p>
            <a:pPr marL="914400" lvl="5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उत्पादनशील क्रियाकलाप: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r>
              <a:rPr lang="ne-NP" sz="2400" b="1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ne-NP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यस्ता कार्यहरू जसले </a:t>
            </a:r>
            <a:r>
              <a:rPr lang="ne-NP" sz="24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वस्तु वा सेवाको सिर्जना </a:t>
            </a:r>
            <a:r>
              <a:rPr lang="ne-NP" sz="2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गर्छन्। </a:t>
            </a:r>
          </a:p>
          <a:p>
            <a:pPr marL="1463040" lvl="7" indent="-5143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kern="100" dirty="0"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यस्ता कार्यहरू</a:t>
            </a: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लाई व्यक्तिले गर्ने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र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संस्थागत एकाइ/प्रतिष्ठानले गर्ने</a:t>
            </a:r>
            <a:r>
              <a:rPr lang="en-US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r>
              <a:rPr lang="ne-NP" sz="24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गरी दुई भागमा हेरिन्छ।</a:t>
            </a:r>
          </a:p>
          <a:p>
            <a:pPr marL="91440" lvl="3" indent="-5143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गैर-उत्पादनशील क्रियाकलाप (सामान्य मानव क्रियाकलाप):</a:t>
            </a: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endParaRPr lang="ne-NP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Kalimati" panose="00000400000000000000" pitchFamily="2"/>
            </a:endParaRPr>
          </a:p>
          <a:p>
            <a:pPr marL="1463040" lvl="7" indent="-5143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जस्तै: नुहाउने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सुत्ने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खाना खाने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आराम गर्ने वा व्यक्तिगत सरसफाइ जस्ता कार्यहरु 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 </a:t>
            </a:r>
            <a:endParaRPr lang="ne-NP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Kalimati" panose="00000400000000000000" pitchFamily="2"/>
            </a:endParaRPr>
          </a:p>
          <a:p>
            <a:pPr marL="1463040" lvl="7" indent="-51435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यस्ता क्रियाकलापहरूलाई आर्थिक गणनामा समावेश गरिँदैन।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483228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26299-BDAE-339C-9C8E-19B88D362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40C46-58C8-6E58-330F-60A2B581D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मुख्य प्रश्नावलीको खण्ड </a:t>
            </a:r>
            <a:r>
              <a:rPr lang="en-US" sz="4000" b="1" dirty="0"/>
              <a:t>2</a:t>
            </a:r>
            <a:r>
              <a:rPr lang="ne-NP" sz="4000" b="1" dirty="0"/>
              <a:t>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096C8-8419-3DFC-24A8-A65DCB7B2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49EEA5F-DEDB-8D11-8105-9FFF67B10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203C18-0E9D-7FC4-F79A-F4838FB14F93}"/>
              </a:ext>
            </a:extLst>
          </p:cNvPr>
          <p:cNvSpPr txBox="1"/>
          <p:nvPr/>
        </p:nvSpPr>
        <p:spPr>
          <a:xfrm>
            <a:off x="101600" y="1033081"/>
            <a:ext cx="11879036" cy="557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>
              <a:lnSpc>
                <a:spcPct val="11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1. व्यक्तिले गर्ने उत्पादनशील क्रियाकलापलाई दुई प्रकारमा बिभाजन गरिन्छ, आर्थिक र गैर-आर्थिक क्रियाकलाप</a:t>
            </a:r>
            <a:r>
              <a:rPr lang="ne-NP" sz="2400" dirty="0">
                <a:cs typeface="Kalimati" panose="00000400000000000000" pitchFamily="2"/>
              </a:rPr>
              <a:t>।</a:t>
            </a:r>
            <a:endParaRPr lang="en-US" sz="2400" b="1" dirty="0">
              <a:cs typeface="Kalimati" panose="00000400000000000000" pitchFamily="2"/>
            </a:endParaRPr>
          </a:p>
          <a:p>
            <a:pPr marL="91440" lvl="0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आर्थिक क्रियाकलाप अन्तर्गत निम्न पर्दछन् :</a:t>
            </a:r>
            <a:endParaRPr lang="en-US" sz="2400" dirty="0">
              <a:cs typeface="Kalimati" panose="00000400000000000000" pitchFamily="2"/>
            </a:endParaRPr>
          </a:p>
          <a:p>
            <a:pPr marL="1005840" lvl="6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बिक्रीका लागि वस्तुहरूको उत्पादन गर्ने।</a:t>
            </a:r>
            <a:endParaRPr lang="en-US" sz="2400" dirty="0">
              <a:cs typeface="Kalimati" panose="00000400000000000000" pitchFamily="2"/>
            </a:endParaRPr>
          </a:p>
          <a:p>
            <a:pPr marL="1005840" lvl="6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बिक्रीका लागि सेवाहरूको उत्पादन गर्ने।</a:t>
            </a:r>
            <a:endParaRPr lang="en-US" sz="2400" dirty="0">
              <a:cs typeface="Kalimati" panose="00000400000000000000" pitchFamily="2"/>
            </a:endParaRPr>
          </a:p>
          <a:p>
            <a:pPr marL="1005840" lvl="6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आफ्नै उपभोगका लागि वस्तुको उत्पादन गर्ने (जस्तै: आफ्नै लागि खेतीपाती)।</a:t>
            </a:r>
          </a:p>
          <a:p>
            <a:pPr marL="91440" lvl="0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गैर-आर्थिक क्रियाकलाप निम्न पर्दछन् :</a:t>
            </a:r>
            <a:endParaRPr lang="en-US" sz="2400" dirty="0">
              <a:cs typeface="Kalimati" panose="00000400000000000000" pitchFamily="2"/>
            </a:endParaRPr>
          </a:p>
          <a:p>
            <a:pPr marL="1005840" lvl="6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आफ्नो घरपरिवारको लागि गरिने घरायसी कामहरू जस्तै: खाना पकाउने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बच्चाको हेरचाह गर्ने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घर सरसफाइ गर्ने वा भाँडा माझ्ने।</a:t>
            </a:r>
          </a:p>
          <a:p>
            <a:pPr marL="1005840" lvl="6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आर्थिक गणनामा यस्तो क्रियाकलापको विवरण लिनु पर्दैन ।</a:t>
            </a:r>
          </a:p>
          <a:p>
            <a:pPr marL="91440" lvl="2" indent="-457200">
              <a:lnSpc>
                <a:spcPct val="11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i="1" dirty="0">
                <a:cs typeface="Kalimati" panose="00000400000000000000" pitchFamily="2"/>
              </a:rPr>
              <a:t>आर्थिक गणनामा व्यक्तिले गर्ने क्रियाकलापलाई भन्दा प्रतिष्ठानले गर्ने क्रियाकलापलाई गणना गरिन्छ</a:t>
            </a:r>
            <a:r>
              <a:rPr lang="ne-NP" sz="2400" dirty="0">
                <a:cs typeface="Kalimati" panose="00000400000000000000" pitchFamily="2"/>
              </a:rPr>
              <a:t>।</a:t>
            </a:r>
            <a:endParaRPr lang="ne-NP" sz="2400" b="1" i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840610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</TotalTime>
  <Words>4624</Words>
  <Application>Microsoft Office PowerPoint</Application>
  <PresentationFormat>Widescreen</PresentationFormat>
  <Paragraphs>575</Paragraphs>
  <Slides>56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5" baseType="lpstr">
      <vt:lpstr>Arial</vt:lpstr>
      <vt:lpstr>Calibri</vt:lpstr>
      <vt:lpstr>Calibri Light</vt:lpstr>
      <vt:lpstr>Fontasy Himali</vt:lpstr>
      <vt:lpstr>Kalimati</vt:lpstr>
      <vt:lpstr>Mangal</vt:lpstr>
      <vt:lpstr>Preeti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सेसनका उद्देश्य</vt:lpstr>
      <vt:lpstr>मुख्य प्रश्नावलीको खण्ड 2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2...</vt:lpstr>
      <vt:lpstr>मुख्य प्रश्नावलीको खण्ड 2</vt:lpstr>
      <vt:lpstr>मुख्य प्रश्नावलीको खण्ड 2</vt:lpstr>
      <vt:lpstr>आर्थिक क्रियाकलाप सम्बन्धी केहि प्रश्नहरु </vt:lpstr>
      <vt:lpstr>आर्थिक क्रियाकलाप सम्बन्धी केहि प्रश्नहरु </vt:lpstr>
      <vt:lpstr>आर्थिक क्रियाकलाप सम्बन्धी केहि प्रश्नहरु </vt:lpstr>
      <vt:lpstr>आर्थिक क्रियाकलाप सम्बन्धी उत्तरहरु </vt:lpstr>
      <vt:lpstr>कक्षा अभ्यासः खण्ड 2</vt:lpstr>
      <vt:lpstr>कक्षा अभ्यासः खण्ड 2 उत्तर</vt:lpstr>
      <vt:lpstr>कक्षा अभ्यासः खण्ड 2 उत्तर</vt:lpstr>
      <vt:lpstr>कक्षा अभ्यासः खण्ड 2 उत्तर</vt:lpstr>
      <vt:lpstr>सत्र पुनरावलोकन</vt:lpstr>
      <vt:lpstr>मुख्य प्रश्नावलीको खण्ड 2...</vt:lpstr>
      <vt:lpstr> मुख्य प्रश्नावलीको खण्ड 2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Bishnu</cp:lastModifiedBy>
  <cp:revision>222</cp:revision>
  <dcterms:created xsi:type="dcterms:W3CDTF">2025-12-12T08:42:46Z</dcterms:created>
  <dcterms:modified xsi:type="dcterms:W3CDTF">2026-04-03T10:41:27Z</dcterms:modified>
</cp:coreProperties>
</file>