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6"/>
  </p:notesMasterIdLst>
  <p:handoutMasterIdLst>
    <p:handoutMasterId r:id="rId47"/>
  </p:handoutMasterIdLst>
  <p:sldIdLst>
    <p:sldId id="256" r:id="rId2"/>
    <p:sldId id="287" r:id="rId3"/>
    <p:sldId id="288" r:id="rId4"/>
    <p:sldId id="330" r:id="rId5"/>
    <p:sldId id="388" r:id="rId6"/>
    <p:sldId id="334" r:id="rId7"/>
    <p:sldId id="331" r:id="rId8"/>
    <p:sldId id="335" r:id="rId9"/>
    <p:sldId id="332" r:id="rId10"/>
    <p:sldId id="392" r:id="rId11"/>
    <p:sldId id="333" r:id="rId12"/>
    <p:sldId id="338" r:id="rId13"/>
    <p:sldId id="339" r:id="rId14"/>
    <p:sldId id="340" r:id="rId15"/>
    <p:sldId id="343" r:id="rId16"/>
    <p:sldId id="344" r:id="rId17"/>
    <p:sldId id="345" r:id="rId18"/>
    <p:sldId id="348" r:id="rId19"/>
    <p:sldId id="349" r:id="rId20"/>
    <p:sldId id="346" r:id="rId21"/>
    <p:sldId id="352" r:id="rId22"/>
    <p:sldId id="347" r:id="rId23"/>
    <p:sldId id="355" r:id="rId24"/>
    <p:sldId id="353" r:id="rId25"/>
    <p:sldId id="357" r:id="rId26"/>
    <p:sldId id="358" r:id="rId27"/>
    <p:sldId id="361" r:id="rId28"/>
    <p:sldId id="360" r:id="rId29"/>
    <p:sldId id="359" r:id="rId30"/>
    <p:sldId id="389" r:id="rId31"/>
    <p:sldId id="390" r:id="rId32"/>
    <p:sldId id="369" r:id="rId33"/>
    <p:sldId id="370" r:id="rId34"/>
    <p:sldId id="371" r:id="rId35"/>
    <p:sldId id="372" r:id="rId36"/>
    <p:sldId id="376" r:id="rId37"/>
    <p:sldId id="373" r:id="rId38"/>
    <p:sldId id="374" r:id="rId39"/>
    <p:sldId id="375" r:id="rId40"/>
    <p:sldId id="382" r:id="rId41"/>
    <p:sldId id="386" r:id="rId42"/>
    <p:sldId id="387" r:id="rId43"/>
    <p:sldId id="329" r:id="rId44"/>
    <p:sldId id="391" r:id="rId4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60" d="100"/>
          <a:sy n="60" d="100"/>
        </p:scale>
        <p:origin x="84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0" d="100"/>
          <a:sy n="60" d="100"/>
        </p:scale>
        <p:origin x="3187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handoutMaster" Target="handoutMasters/handout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D9F67FF-1D40-1511-2A3C-2CF0FCDF3C5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84605B1-DF6E-B563-E8E0-91AF0CB204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2226D5-6491-4FFA-81B5-9D6DBAB0CA4A}" type="datetimeFigureOut">
              <a:rPr lang="en-US" smtClean="0"/>
              <a:t>3/22/2026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FE2861-BE86-BB18-80FB-55BB5CAF029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086650-CE83-4099-A76F-BA8F7CFC48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296136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9DDD02-F2F7-44D7-8363-6E1E5D3F252B}" type="datetimeFigureOut">
              <a:rPr lang="en-US" smtClean="0"/>
              <a:t>3/22/2026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2819C2-4E46-4F38-8BCA-0C83CF0779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369822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BEA101-81F9-9C93-DAD6-2823FB51B92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754909" y="1122363"/>
            <a:ext cx="87376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e-NP" dirty="0"/>
              <a:t>राष्ट्रिय आर्थिक गणना</a:t>
            </a:r>
            <a:r>
              <a:rPr lang="en-US" dirty="0"/>
              <a:t>, </a:t>
            </a:r>
            <a:r>
              <a:rPr lang="ne-NP" dirty="0"/>
              <a:t>२०८२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3A7F642-AAB6-95C2-2848-CDAB4840AC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254CBB-5AAF-07DC-0439-C362332A81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FD8A4-364F-42E9-908D-127D8AC2AFA8}" type="datetime1">
              <a:rPr lang="en-US" smtClean="0"/>
              <a:t>3/22/2026</a:t>
            </a:fld>
            <a:endParaRPr lang="en-US"/>
          </a:p>
        </p:txBody>
      </p:sp>
      <p:pic>
        <p:nvPicPr>
          <p:cNvPr id="7" name="Picture 7">
            <a:extLst>
              <a:ext uri="{FF2B5EF4-FFF2-40B4-BE49-F238E27FC236}">
                <a16:creationId xmlns:a16="http://schemas.microsoft.com/office/drawing/2014/main" id="{604844DA-FCEF-0D15-FABF-0A36515834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58194" y="53567"/>
            <a:ext cx="787362" cy="1068796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56171F25-939D-0172-D0D1-D7F4E66182F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09" y="136525"/>
            <a:ext cx="1138382" cy="961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57164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549A76-B8A2-FBED-8E3C-1515FBD66A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9273" y="365125"/>
            <a:ext cx="967971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AE5315-D6F7-B262-C576-C46013E0CC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8674" y="1825625"/>
            <a:ext cx="10402743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7A874E-C211-9F81-C685-620E30215C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FD7F3-00FC-4D83-9D22-922B0B9362AA}" type="datetime1">
              <a:rPr lang="en-US" smtClean="0"/>
              <a:t>3/22/2026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063938-C2CB-7597-1D22-44E2EEFB77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48364" y="6413500"/>
            <a:ext cx="4962236" cy="365125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ne-NP" dirty="0"/>
              <a:t>“अर्थतन्त्र मापनको लागि आर्थिक गणना”</a:t>
            </a:r>
            <a:endParaRPr lang="en-US" b="1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FA39CC-B5F2-890B-96E8-E9388A537D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Fontasy Himali" panose="04020500000000000000" pitchFamily="82" charset="0"/>
              </a:defRPr>
            </a:lvl1pPr>
          </a:lstStyle>
          <a:p>
            <a:fld id="{3981A1E7-FBCC-4BE9-B724-D2D87968AACE}" type="slidenum">
              <a:rPr lang="en-US" smtClean="0"/>
              <a:pPr/>
              <a:t>‹#›</a:t>
            </a:fld>
            <a:endParaRPr lang="en-US" dirty="0">
              <a:latin typeface="Fontasy Himali" panose="04020500000000000000" pitchFamily="82" charset="0"/>
            </a:endParaRP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DED1A772-CFB8-1195-9BC9-9B2931FCD7E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83" y="90806"/>
            <a:ext cx="1090272" cy="920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C45661D-FED6-EFA9-F1F3-535D564570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388180" y="88025"/>
            <a:ext cx="678481" cy="920997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E5AAB62-56BE-F456-E165-68E286978C5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1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2671" y="1846005"/>
            <a:ext cx="3716594" cy="371659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47355F6-3A1A-B5E0-46DF-8B106DE519FF}"/>
              </a:ext>
            </a:extLst>
          </p:cNvPr>
          <p:cNvCxnSpPr/>
          <p:nvPr userDrawn="1"/>
        </p:nvCxnSpPr>
        <p:spPr>
          <a:xfrm>
            <a:off x="1339273" y="1001641"/>
            <a:ext cx="967971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2654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8DA69A-922B-06E3-2E5F-35775059EB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CE42B8-8C95-51CD-E557-41BB62A1AC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5E4B9F-090C-9DCE-AEF1-5F32321451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F7A24-17C6-4E8E-9548-A76F07D6BECB}" type="datetime1">
              <a:rPr lang="en-US" smtClean="0"/>
              <a:t>3/22/2026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230CCD-D0EC-76D0-BFCE-EFF4A16A84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8332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07B3B5-6A2A-6981-F06A-76D049FFA9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426055-4A99-3B87-0FFF-6BAFF307587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A2DC886-797C-7EB7-713D-D63CA6D3DA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EB7D90E-91C4-FCB3-F023-EE2F5E2ED7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3EFAC-A481-4767-BC4B-D7500738CAAB}" type="datetime1">
              <a:rPr lang="en-US" smtClean="0"/>
              <a:t>3/22/2026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1D94900-FF6B-E841-7CEF-1A83CD9CAA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84925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ne-NP" dirty="0"/>
              <a:t>“अर्थतन्त्र मापनको लागि आर्थिक गणना”</a:t>
            </a:r>
            <a:endParaRPr lang="en-US" b="1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C51076-E1D6-10C4-D732-4BBE39DC6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46807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E29595-1F2D-C939-DFA3-58D18CAA6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6EA088-E0AB-32B8-766D-2F3E9D2338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2A7080-B17D-01D1-854A-CEA6BED623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BB2F0CC-FE0D-9842-B372-F3865234187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0B3372A-5E85-176E-39D3-53B6A18D29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7E1BD2B-E1F4-EC64-F0BD-0FFFC9DB27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75CEE-727C-45AE-A9E8-0E28F109F4BE}" type="datetime1">
              <a:rPr lang="en-US" smtClean="0"/>
              <a:t>3/22/2026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E8015D7-2D59-1057-6E84-00426D696B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03975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ne-NP" dirty="0"/>
              <a:t>“अर्थतन्त्र मापनको लागि आर्थिक गणना”</a:t>
            </a:r>
            <a:endParaRPr lang="en-US" b="1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D1140A8-817C-FA73-F64D-E2DD2E6D16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68658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0082">
              <a:schemeClr val="bg1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17DE9DE-69E2-0C82-8FFC-6804A0DED9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A8FE5C-98F7-7947-0D38-372A0E799B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C9BD89-162D-E710-7057-801C96B3C3E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E59338-B5B6-402C-88E0-14B137813A0E}" type="datetime1">
              <a:rPr lang="en-US" smtClean="0"/>
              <a:t>3/22/2026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F7531E-C1EB-5A90-04C4-BB68C80509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0397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tint val="75000"/>
                  </a:schemeClr>
                </a:solidFill>
                <a:cs typeface="Kalimati" panose="00000400000000000000" pitchFamily="2"/>
              </a:defRPr>
            </a:lvl1pPr>
          </a:lstStyle>
          <a:p>
            <a:r>
              <a:rPr lang="ne-NP" dirty="0"/>
              <a:t>“अर्थतन्त्र मापनको लागि आर्थिक गणना”</a:t>
            </a:r>
            <a:endParaRPr lang="en-US" dirty="0">
              <a:cs typeface="Kalimati" panose="00000400000000000000" pitchFamily="2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3218B7-F542-4BBC-B2B7-B3F2091146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81A1E7-FBCC-4BE9-B724-D2D87968AA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438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Kalimati" panose="00000400000000000000" pitchFamily="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Kalimati" panose="00000400000000000000" pitchFamily="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Kalimati" panose="00000400000000000000" pitchFamily="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Kalimati" panose="00000400000000000000" pitchFamily="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Kalimati" panose="00000400000000000000" pitchFamily="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Kalimati" panose="00000400000000000000" pitchFamily="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4F74DE-605E-6710-C484-79F164808D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3998" y="1693591"/>
            <a:ext cx="9144000" cy="648776"/>
          </a:xfrm>
        </p:spPr>
        <p:txBody>
          <a:bodyPr>
            <a:normAutofit fontScale="90000"/>
          </a:bodyPr>
          <a:lstStyle/>
          <a:p>
            <a:r>
              <a:rPr lang="ne-NP" dirty="0"/>
              <a:t>राष्ट्रिय आर्थिक गणना</a:t>
            </a:r>
            <a:r>
              <a:rPr lang="en-US" dirty="0"/>
              <a:t>, </a:t>
            </a:r>
            <a:r>
              <a:rPr lang="ne-NP" dirty="0"/>
              <a:t>२०८२</a:t>
            </a:r>
            <a:br>
              <a:rPr lang="ne-NP" dirty="0"/>
            </a:b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BC05F15-4E7D-BC1B-A787-DAA09CB387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03522" y="5845841"/>
            <a:ext cx="4984955" cy="1118419"/>
          </a:xfrm>
        </p:spPr>
        <p:txBody>
          <a:bodyPr>
            <a:normAutofit fontScale="92500"/>
          </a:bodyPr>
          <a:lstStyle/>
          <a:p>
            <a:r>
              <a:rPr lang="ne-NP" sz="4400" dirty="0"/>
              <a:t>राष्ट्रिय तथ्याङ्क कार्यालय</a:t>
            </a:r>
          </a:p>
          <a:p>
            <a:endParaRPr lang="en-US" sz="44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7BA7E85-9929-1901-65FA-906A3A235C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2671" y="1846005"/>
            <a:ext cx="3716594" cy="371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8294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64336"/>
            <a:ext cx="12090399" cy="996315"/>
          </a:xfrm>
        </p:spPr>
        <p:txBody>
          <a:bodyPr>
            <a:normAutofit fontScale="90000"/>
          </a:bodyPr>
          <a:lstStyle/>
          <a:p>
            <a:pPr marL="457200" indent="-457200" algn="ctr">
              <a:lnSpc>
                <a:spcPct val="150000"/>
              </a:lnSpc>
            </a:pPr>
            <a:r>
              <a:rPr lang="hi-IN" sz="4000" b="1" dirty="0"/>
              <a:t>गणकले गर्नुपर्ने कार्यहरूको विवरण (प्रक्रियागत)</a:t>
            </a:r>
            <a:r>
              <a:rPr lang="en-US" sz="4000" b="1" dirty="0"/>
              <a:t>…</a:t>
            </a:r>
            <a:endParaRPr lang="ne-NP" sz="54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3040" y="1106687"/>
            <a:ext cx="11587834" cy="5081461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60000"/>
              </a:lnSpc>
              <a:buNone/>
            </a:pPr>
            <a:r>
              <a:rPr lang="hi-IN" sz="2600" b="1" u="sng" dirty="0"/>
              <a:t>२. गणनाको समयमा </a:t>
            </a:r>
            <a:endParaRPr lang="en-US" sz="2600" u="sng" dirty="0"/>
          </a:p>
          <a:p>
            <a:pPr marL="457200" indent="-457200" algn="just">
              <a:lnSpc>
                <a:spcPct val="160000"/>
              </a:lnSpc>
              <a:buFont typeface="Wingdings" panose="05000000000000000000" pitchFamily="2" charset="2"/>
              <a:buChar char="Ø"/>
            </a:pPr>
            <a:r>
              <a:rPr lang="hi-IN" sz="2600" dirty="0"/>
              <a:t>तोकिएको गणनाक्षेत्रमा पुगी तोकिएकै समयमा </a:t>
            </a:r>
            <a:r>
              <a:rPr lang="hi-IN" sz="2600" b="1" dirty="0"/>
              <a:t>गणना कार्य </a:t>
            </a:r>
            <a:r>
              <a:rPr lang="ne-NP" sz="2600" b="1" dirty="0"/>
              <a:t>सम्पन्न </a:t>
            </a:r>
            <a:r>
              <a:rPr lang="hi-IN" sz="2600" b="1" dirty="0"/>
              <a:t>गर्ने</a:t>
            </a:r>
            <a:r>
              <a:rPr lang="ne-NP" sz="2600" b="1" dirty="0"/>
              <a:t>,</a:t>
            </a:r>
          </a:p>
          <a:p>
            <a:pPr marL="457200" indent="-457200" algn="just">
              <a:lnSpc>
                <a:spcPct val="160000"/>
              </a:lnSpc>
              <a:buFont typeface="Wingdings" panose="05000000000000000000" pitchFamily="2" charset="2"/>
              <a:buChar char="Ø"/>
            </a:pPr>
            <a:r>
              <a:rPr lang="hi-IN" sz="2600" dirty="0"/>
              <a:t>गणना कार्य मिति २०८३ वैशाख २ गतेबाट अनिवार्य रूपमा सुरू गरी दैनिक रूपमा कार्य सम्पादन गर्न</a:t>
            </a:r>
            <a:r>
              <a:rPr lang="ne-NP" sz="2600" dirty="0"/>
              <a:t>े,</a:t>
            </a:r>
            <a:endParaRPr lang="en-US" sz="2600" dirty="0"/>
          </a:p>
          <a:p>
            <a:pPr marL="457200" indent="-457200" algn="just">
              <a:lnSpc>
                <a:spcPct val="160000"/>
              </a:lnSpc>
              <a:buFont typeface="Wingdings" panose="05000000000000000000" pitchFamily="2" charset="2"/>
              <a:buChar char="Ø"/>
            </a:pPr>
            <a:r>
              <a:rPr lang="hi-IN" sz="2600" dirty="0"/>
              <a:t>सुपरिवेक्षक तथा जिल्ला आर्थिक गणना कार्यालयलाई नियमित रूपमा गणनाको कार्य प्रगति जानकारी </a:t>
            </a:r>
            <a:r>
              <a:rPr lang="hi-IN" sz="2600" dirty="0" smtClean="0"/>
              <a:t>गराउने</a:t>
            </a:r>
            <a:r>
              <a:rPr lang="ne-NP" sz="2600" dirty="0"/>
              <a:t>।</a:t>
            </a:r>
            <a:r>
              <a:rPr lang="hi-IN" sz="2600" dirty="0" smtClean="0"/>
              <a:t> 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01600" y="2103281"/>
            <a:ext cx="12090399" cy="43102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endParaRPr lang="ne-NP" sz="3600" b="1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6796A8E-3196-7E8B-6BA3-290F0C624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10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60639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64336"/>
            <a:ext cx="12090399" cy="996315"/>
          </a:xfrm>
        </p:spPr>
        <p:txBody>
          <a:bodyPr>
            <a:normAutofit fontScale="90000"/>
          </a:bodyPr>
          <a:lstStyle/>
          <a:p>
            <a:pPr marL="457200" indent="-457200" algn="ctr">
              <a:lnSpc>
                <a:spcPct val="150000"/>
              </a:lnSpc>
            </a:pPr>
            <a:r>
              <a:rPr lang="hi-IN" sz="4000" b="1" dirty="0"/>
              <a:t>गणकले गर्नुपर्ने कार्यहरूको विवरण (प्रक्रियागत)</a:t>
            </a:r>
            <a:r>
              <a:rPr lang="en-US" sz="4000" b="1" dirty="0"/>
              <a:t>…</a:t>
            </a:r>
            <a:endParaRPr lang="ne-NP" sz="54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3040" y="1106687"/>
            <a:ext cx="11587834" cy="5081461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60000"/>
              </a:lnSpc>
              <a:buNone/>
            </a:pPr>
            <a:r>
              <a:rPr lang="hi-IN" sz="2600" b="1" u="sng" dirty="0"/>
              <a:t>२. गणनाको समयमा </a:t>
            </a:r>
            <a:endParaRPr lang="en-US" sz="2600" u="sng" dirty="0"/>
          </a:p>
          <a:p>
            <a:pPr marL="457200" indent="-457200" algn="just">
              <a:lnSpc>
                <a:spcPct val="160000"/>
              </a:lnSpc>
              <a:buFont typeface="Wingdings" panose="05000000000000000000" pitchFamily="2" charset="2"/>
              <a:buChar char="Ø"/>
            </a:pPr>
            <a:r>
              <a:rPr lang="ne-NP" sz="2600" dirty="0"/>
              <a:t>अनलाईन रिपोर्टिङ्ग सिष्टममा गणनाको दैनिक विवरण अद्यावधिक गर्ने,</a:t>
            </a:r>
            <a:r>
              <a:rPr lang="hi-IN" sz="2600" dirty="0"/>
              <a:t> </a:t>
            </a:r>
            <a:endParaRPr lang="ne-NP" sz="4000" b="1" dirty="0"/>
          </a:p>
          <a:p>
            <a:pPr marL="457200" indent="-457200" algn="just">
              <a:lnSpc>
                <a:spcPct val="160000"/>
              </a:lnSpc>
              <a:buFont typeface="Wingdings" panose="05000000000000000000" pitchFamily="2" charset="2"/>
              <a:buChar char="Ø"/>
            </a:pPr>
            <a:r>
              <a:rPr lang="ne-NP" sz="2600" dirty="0"/>
              <a:t>गणना सम्पन्न भएका प्रतिष्ठान वा इ–सेन्ससमा सहभागी हुन चाहेका प्रतिष्ठानहरूको हकमा सूचिकरण सम्पन्न भइसकेपछि देखिने स्थानमा स्टिकर </a:t>
            </a:r>
            <a:r>
              <a:rPr lang="ne-NP" sz="2600" dirty="0" smtClean="0"/>
              <a:t>टाँस्ने।</a:t>
            </a:r>
            <a:endParaRPr lang="en-US" sz="2600" dirty="0"/>
          </a:p>
          <a:p>
            <a:pPr marL="0" indent="0">
              <a:buNone/>
            </a:pPr>
            <a:endParaRPr lang="ne-NP" sz="260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01600" y="2103281"/>
            <a:ext cx="12090399" cy="43102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endParaRPr lang="ne-NP" sz="3600" b="1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6796A8E-3196-7E8B-6BA3-290F0C624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11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23891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64336"/>
            <a:ext cx="12090399" cy="996315"/>
          </a:xfrm>
        </p:spPr>
        <p:txBody>
          <a:bodyPr>
            <a:normAutofit fontScale="90000"/>
          </a:bodyPr>
          <a:lstStyle/>
          <a:p>
            <a:pPr marL="457200" indent="-457200" algn="ctr">
              <a:lnSpc>
                <a:spcPct val="150000"/>
              </a:lnSpc>
            </a:pPr>
            <a:r>
              <a:rPr lang="hi-IN" sz="4000" b="1" dirty="0"/>
              <a:t>गणकले गर्नुपर्ने कार्यहरूको विवरण (प्रक्रियागत)</a:t>
            </a:r>
            <a:r>
              <a:rPr lang="en-US" sz="4000" b="1" dirty="0"/>
              <a:t>…</a:t>
            </a:r>
            <a:endParaRPr lang="ne-NP" sz="54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3041" y="1144788"/>
            <a:ext cx="11805920" cy="5321063"/>
          </a:xfrm>
        </p:spPr>
        <p:txBody>
          <a:bodyPr>
            <a:no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hi-IN" b="1" u="sng" dirty="0"/>
              <a:t>२. गणनाको समयमा </a:t>
            </a:r>
            <a:r>
              <a:rPr lang="en-US" b="1" u="sng" dirty="0"/>
              <a:t>…</a:t>
            </a:r>
            <a:r>
              <a:rPr lang="hi-IN" b="1" u="sng" dirty="0"/>
              <a:t> </a:t>
            </a:r>
            <a:endParaRPr lang="en-US" dirty="0"/>
          </a:p>
          <a:p>
            <a:pPr marL="457200" indent="-40481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dirty="0"/>
              <a:t>इ</a:t>
            </a:r>
            <a:r>
              <a:rPr lang="en-US" dirty="0"/>
              <a:t>-</a:t>
            </a:r>
            <a:r>
              <a:rPr lang="ne-NP" dirty="0"/>
              <a:t>सेन्ससबाट विवरण भर्ने प्रतिष्ठानहरूको नियमित रूपमा सुपरिवेक्षलाई जानकारी गराउने</a:t>
            </a:r>
            <a:r>
              <a:rPr lang="en-US" dirty="0"/>
              <a:t>,</a:t>
            </a:r>
          </a:p>
          <a:p>
            <a:pPr marL="457200" indent="-40481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b="1" dirty="0"/>
              <a:t>माथिल्लो निकायमा जानकारी:</a:t>
            </a:r>
            <a:r>
              <a:rPr lang="hi-IN" dirty="0"/>
              <a:t> स्थलगत कार्यमा आइपरेको समस्या आफैँले समाधान गर्न नसकेमा </a:t>
            </a:r>
            <a:r>
              <a:rPr lang="ne-NP" dirty="0"/>
              <a:t>सुपरिवेक्षक </a:t>
            </a:r>
            <a:r>
              <a:rPr lang="hi-IN" dirty="0"/>
              <a:t>जानकारी गराई प्राप्त निर्देशनअनुसार गर्ने</a:t>
            </a:r>
            <a:r>
              <a:rPr lang="en-US" dirty="0"/>
              <a:t>,</a:t>
            </a:r>
          </a:p>
          <a:p>
            <a:pPr marL="457200" indent="-40481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dirty="0"/>
              <a:t>भरेका प्रश्नावली तथा कागजातहरू पुन</a:t>
            </a:r>
            <a:r>
              <a:rPr lang="en-US" dirty="0"/>
              <a:t>: </a:t>
            </a:r>
            <a:r>
              <a:rPr lang="hi-IN" dirty="0"/>
              <a:t>जाँच तथा रूजु गरी </a:t>
            </a:r>
            <a:r>
              <a:rPr lang="ne-NP" dirty="0"/>
              <a:t>शुद्धता तथा पूर्णता सुनिश्चित गर्ने।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01600" y="2103281"/>
            <a:ext cx="12090399" cy="43102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endParaRPr lang="ne-NP" sz="3600" b="1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6796A8E-3196-7E8B-6BA3-290F0C624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12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72533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-10095"/>
            <a:ext cx="12090399" cy="996315"/>
          </a:xfrm>
        </p:spPr>
        <p:txBody>
          <a:bodyPr>
            <a:normAutofit fontScale="90000"/>
          </a:bodyPr>
          <a:lstStyle/>
          <a:p>
            <a:pPr marL="457200" indent="-457200" algn="ctr">
              <a:lnSpc>
                <a:spcPct val="150000"/>
              </a:lnSpc>
            </a:pPr>
            <a:r>
              <a:rPr lang="hi-IN" sz="4000" b="1" dirty="0"/>
              <a:t>गणकले गर्नुपर्ने कार्यहरूको विवरण (प्रक्रियागत)</a:t>
            </a:r>
            <a:r>
              <a:rPr lang="en-US" sz="4000" b="1" dirty="0"/>
              <a:t>…</a:t>
            </a:r>
            <a:endParaRPr lang="ne-NP" sz="54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1595" y="1324136"/>
            <a:ext cx="11058526" cy="5089364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hi-IN" b="1" u="sng" dirty="0"/>
              <a:t>३. स्थलगत कार्य सम्पन्न भए पश्चात् </a:t>
            </a:r>
            <a:endParaRPr lang="en-US" u="sng" dirty="0"/>
          </a:p>
          <a:p>
            <a:pPr marL="404813" indent="-40481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dirty="0"/>
              <a:t>तोकिएका फारामहरू </a:t>
            </a:r>
            <a:r>
              <a:rPr lang="en-US" dirty="0"/>
              <a:t>(</a:t>
            </a:r>
            <a:r>
              <a:rPr lang="ne-NP" dirty="0"/>
              <a:t>कन्ट्रोल फाराम र कार्य सम्पन्नता फाराम</a:t>
            </a:r>
            <a:r>
              <a:rPr lang="en-US" dirty="0"/>
              <a:t>)</a:t>
            </a:r>
            <a:r>
              <a:rPr lang="hi-IN" dirty="0"/>
              <a:t> भर्ने</a:t>
            </a:r>
            <a:r>
              <a:rPr lang="ne-NP" dirty="0"/>
              <a:t>,</a:t>
            </a:r>
            <a:r>
              <a:rPr lang="hi-IN" dirty="0"/>
              <a:t> </a:t>
            </a:r>
            <a:endParaRPr lang="en-US" dirty="0"/>
          </a:p>
          <a:p>
            <a:pPr marL="404813" indent="-40481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dirty="0"/>
              <a:t>भरिएका र प्रयोग नभएका प्रश्नावली तथा कागजातहरू तोकिएको अनुसूचीबमोजिम रूजु गरी बुझाउने</a:t>
            </a:r>
            <a:r>
              <a:rPr lang="ne-NP" dirty="0"/>
              <a:t>।</a:t>
            </a:r>
            <a:endParaRPr lang="en-US" dirty="0"/>
          </a:p>
          <a:p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01600" y="2103281"/>
            <a:ext cx="12090399" cy="43102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endParaRPr lang="ne-NP" sz="3600" b="1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6796A8E-3196-7E8B-6BA3-290F0C624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13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09600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" y="-99538"/>
            <a:ext cx="12090399" cy="996315"/>
          </a:xfrm>
        </p:spPr>
        <p:txBody>
          <a:bodyPr>
            <a:normAutofit fontScale="90000"/>
          </a:bodyPr>
          <a:lstStyle/>
          <a:p>
            <a:pPr marL="457200" indent="-457200" algn="ctr">
              <a:lnSpc>
                <a:spcPct val="150000"/>
              </a:lnSpc>
            </a:pPr>
            <a:r>
              <a:rPr lang="ne-NP" sz="4000" b="1" dirty="0"/>
              <a:t>भाग ३: सुपरिवेक्षकको काम, कर्तव्य र जिम्मेवारी</a:t>
            </a:r>
            <a:endParaRPr lang="ne-NP" sz="54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" y="1161830"/>
            <a:ext cx="12100559" cy="5123991"/>
          </a:xfrm>
        </p:spPr>
        <p:txBody>
          <a:bodyPr>
            <a:normAutofit fontScale="92500"/>
          </a:bodyPr>
          <a:lstStyle/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dirty="0"/>
              <a:t>सुपरिवेक्षकले गणक र जिल्ला आर्थिक गणना अधिकारीको बिचमा रहेर सूचना तथा आवश्यक कागजातहरूको आदानप्रदान गर्ने र सङ्कलित तथ्याङ्कको गुणस्तर कायम गर्ने कार्यमा सम्पर्क सूत्र (</a:t>
            </a:r>
            <a:r>
              <a:rPr lang="en-US" dirty="0"/>
              <a:t>Bridge) </a:t>
            </a:r>
            <a:r>
              <a:rPr lang="hi-IN" dirty="0"/>
              <a:t>को भूमिका निर्वाह </a:t>
            </a:r>
            <a:r>
              <a:rPr lang="hi-IN" dirty="0" smtClean="0"/>
              <a:t>गर्न</a:t>
            </a:r>
            <a:r>
              <a:rPr lang="ne-NP" dirty="0" smtClean="0"/>
              <a:t>े,</a:t>
            </a:r>
            <a:endParaRPr lang="ne-NP" dirty="0"/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dirty="0"/>
              <a:t>सुपरिवेक्षकको मुख्य भूमिका तथ्याङ्कको गुणस्तर सुनिश्चित गर्ने</a:t>
            </a:r>
            <a:r>
              <a:rPr lang="en-US" dirty="0"/>
              <a:t>, </a:t>
            </a:r>
            <a:r>
              <a:rPr lang="hi-IN" dirty="0"/>
              <a:t>गणकहरूलाई परिचालन गर्ने र स्थलगत</a:t>
            </a:r>
            <a:r>
              <a:rPr lang="ne-NP" dirty="0"/>
              <a:t> गणना</a:t>
            </a:r>
            <a:r>
              <a:rPr lang="hi-IN" dirty="0"/>
              <a:t> कार्यमा आएका समस्या समाधान गर्नु हो</a:t>
            </a:r>
            <a:r>
              <a:rPr lang="ne-NP" dirty="0"/>
              <a:t>।</a:t>
            </a:r>
            <a:endParaRPr lang="en-US" dirty="0"/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dirty="0"/>
              <a:t>आर्थिक गणना अधिकारीबाट प्राप्त निर्देशनबमोजिम आफ्नो मातहतमा खटिएका गणकहरूलाई मार्गदर्शन गर्नु</a:t>
            </a:r>
            <a:r>
              <a:rPr lang="en-US" dirty="0"/>
              <a:t>, </a:t>
            </a:r>
            <a:r>
              <a:rPr lang="hi-IN" dirty="0"/>
              <a:t>सूचना प्रवाह गर्नु र गणना कार्यको प्रत्यक्ष सुपरिवेक्षण गर्नु </a:t>
            </a:r>
            <a:r>
              <a:rPr lang="ne-NP" dirty="0"/>
              <a:t>सुपरिवेक्षकका प्रमुख जिम्मेवारी हुन्।</a:t>
            </a:r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01600" y="2103281"/>
            <a:ext cx="12090399" cy="43102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endParaRPr lang="ne-NP" sz="3600" b="1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6796A8E-3196-7E8B-6BA3-290F0C624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14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79744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237014"/>
            <a:ext cx="12090399" cy="5321063"/>
          </a:xfrm>
        </p:spPr>
        <p:txBody>
          <a:bodyPr>
            <a:normAutofit fontScale="92500" lnSpcReduction="20000"/>
          </a:bodyPr>
          <a:lstStyle/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dirty="0"/>
              <a:t>दैनिक कार्यतालिका बनाई गणकले गरेका कार्यको सुपरिवेक्षण गर्ने तथा सङ्कलित तथ्याङ्कको शुद्धता जाँच गर्ने</a:t>
            </a:r>
            <a:r>
              <a:rPr lang="en-US" dirty="0"/>
              <a:t>,</a:t>
            </a:r>
            <a:endParaRPr lang="ne-NP" dirty="0"/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आवश्यकताअनुसार गणकको कार्यबोझ बढी भएमा तथ्याङ्क सङ्कलनको कार्यमा सहयोग गर्ने</a:t>
            </a:r>
            <a:r>
              <a:rPr lang="en-US" dirty="0"/>
              <a:t>,</a:t>
            </a:r>
            <a:r>
              <a:rPr lang="ne-NP" dirty="0"/>
              <a:t> </a:t>
            </a:r>
            <a:endParaRPr lang="en-US" dirty="0"/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dirty="0"/>
              <a:t>आफ्नो मातहतका गणकहरूलाई भवितव्य परी</a:t>
            </a:r>
            <a:r>
              <a:rPr lang="en-US" dirty="0"/>
              <a:t>, </a:t>
            </a:r>
            <a:r>
              <a:rPr lang="hi-IN" dirty="0"/>
              <a:t>बिरामी भई वा अशक्तताको कारणले हेरफेर गर्नुपर्ने वा बदल्नुपर्ने अवस्था आएमा सोको जानकारी तुरून्त आर्थिक गणना कार्यालयलाई दिई प्राप्त निर्देशानुसार आवश्यक कार्य गर्ने</a:t>
            </a:r>
            <a:r>
              <a:rPr lang="en-US" dirty="0"/>
              <a:t>,</a:t>
            </a: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dirty="0"/>
              <a:t>आर्थिक गणना कार्यालयसँग समन्वय गरी आफू खटिएको क्षेत्रमा आवश्यकताअनुसार प्रचारप्रसारका सामग्री वितरणको व्यवस्था मिलाउने</a:t>
            </a:r>
            <a:r>
              <a:rPr lang="en-US" dirty="0"/>
              <a:t>,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01600" y="2103281"/>
            <a:ext cx="12090399" cy="43102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endParaRPr lang="ne-NP" sz="3600" b="1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6796A8E-3196-7E8B-6BA3-290F0C624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15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" y="-99538"/>
            <a:ext cx="12090399" cy="996315"/>
          </a:xfrm>
        </p:spPr>
        <p:txBody>
          <a:bodyPr>
            <a:normAutofit fontScale="90000"/>
          </a:bodyPr>
          <a:lstStyle/>
          <a:p>
            <a:pPr marL="457200" indent="-457200" algn="ctr">
              <a:lnSpc>
                <a:spcPct val="150000"/>
              </a:lnSpc>
            </a:pPr>
            <a:r>
              <a:rPr lang="ne-NP" sz="4000" b="1" dirty="0"/>
              <a:t>भाग २: सुपरिवेक्षकको काम, कर्तव्य र जिम्मेवारी</a:t>
            </a:r>
            <a:r>
              <a:rPr lang="en-US" sz="4000" b="1" dirty="0"/>
              <a:t>…</a:t>
            </a:r>
            <a:endParaRPr lang="ne-NP" sz="5400" b="1" dirty="0"/>
          </a:p>
        </p:txBody>
      </p:sp>
    </p:spTree>
    <p:extLst>
      <p:ext uri="{BB962C8B-B14F-4D97-AF65-F5344CB8AC3E}">
        <p14:creationId xmlns:p14="http://schemas.microsoft.com/office/powerpoint/2010/main" val="29161626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3040" y="1198880"/>
            <a:ext cx="11897359" cy="5092094"/>
          </a:xfrm>
        </p:spPr>
        <p:txBody>
          <a:bodyPr>
            <a:normAutofit/>
          </a:bodyPr>
          <a:lstStyle/>
          <a:p>
            <a:pPr marL="404813" indent="-40481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dirty="0"/>
              <a:t>आफ्नो कार्यक्षेत्रभित्र खटिएका गणकहरूले समयमै तोकिएको कार्य सम्पन्न गरे/नगरेको यकिन गर्ने</a:t>
            </a:r>
            <a:r>
              <a:rPr lang="en-US" dirty="0"/>
              <a:t>,</a:t>
            </a:r>
          </a:p>
          <a:p>
            <a:pPr marL="404813" indent="-40481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dirty="0"/>
              <a:t>सङ्कलित विवरणको सूचना तथा प्रगति विवरण नियमित रूपमा सम्बन्धित आर्थिक गणना कार्यालयमा </a:t>
            </a:r>
            <a:r>
              <a:rPr lang="ne-NP" dirty="0"/>
              <a:t>उपलब्ध </a:t>
            </a:r>
            <a:r>
              <a:rPr lang="hi-IN" dirty="0"/>
              <a:t>गराउने</a:t>
            </a:r>
            <a:r>
              <a:rPr lang="en-US" dirty="0"/>
              <a:t>,</a:t>
            </a:r>
          </a:p>
          <a:p>
            <a:pPr marL="404813" indent="-40481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dirty="0"/>
              <a:t>काबु बाहिरको परिस्थितिका कारण समयमै कार्य सम्पन्न हुन नसक्ने अवस्था आएमा तुरून्तै आर्थिक गणना कार्यालयमा जानकारी </a:t>
            </a:r>
            <a:r>
              <a:rPr lang="hi-IN" dirty="0" smtClean="0"/>
              <a:t>गराउने </a:t>
            </a:r>
            <a:r>
              <a:rPr lang="hi-IN" dirty="0"/>
              <a:t>र </a:t>
            </a:r>
            <a:endParaRPr lang="en-US" dirty="0"/>
          </a:p>
          <a:p>
            <a:pPr marL="404813" indent="-40481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dirty="0"/>
              <a:t>कार्यालय तथा सम्बन्धित आर्थिक गणना कार्यालयले तोकेका अन्य कार्यहरू </a:t>
            </a:r>
            <a:r>
              <a:rPr lang="hi-IN" dirty="0" smtClean="0"/>
              <a:t>गर्ने</a:t>
            </a:r>
            <a:r>
              <a:rPr lang="ne-NP" dirty="0" smtClean="0"/>
              <a:t>।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01600" y="2103281"/>
            <a:ext cx="12090399" cy="43102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endParaRPr lang="ne-NP" sz="3600" b="1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6796A8E-3196-7E8B-6BA3-290F0C624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16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" y="-99538"/>
            <a:ext cx="12090399" cy="996315"/>
          </a:xfrm>
        </p:spPr>
        <p:txBody>
          <a:bodyPr>
            <a:normAutofit fontScale="90000"/>
          </a:bodyPr>
          <a:lstStyle/>
          <a:p>
            <a:pPr marL="457200" indent="-457200" algn="ctr">
              <a:lnSpc>
                <a:spcPct val="150000"/>
              </a:lnSpc>
            </a:pPr>
            <a:r>
              <a:rPr lang="ne-NP" sz="4000" b="1" dirty="0"/>
              <a:t>भाग २: सुपरिवेक्षकको काम, कर्तव्य र जिम्मेवारी</a:t>
            </a:r>
            <a:r>
              <a:rPr lang="en-US" sz="5400" b="1" dirty="0"/>
              <a:t> …</a:t>
            </a:r>
            <a:endParaRPr lang="ne-NP" sz="5400" b="1" dirty="0"/>
          </a:p>
        </p:txBody>
      </p:sp>
    </p:spTree>
    <p:extLst>
      <p:ext uri="{BB962C8B-B14F-4D97-AF65-F5344CB8AC3E}">
        <p14:creationId xmlns:p14="http://schemas.microsoft.com/office/powerpoint/2010/main" val="20075015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3040" y="1237269"/>
            <a:ext cx="11800486" cy="5376182"/>
          </a:xfrm>
        </p:spPr>
        <p:txBody>
          <a:bodyPr>
            <a:normAutofit fontScale="92500"/>
          </a:bodyPr>
          <a:lstStyle/>
          <a:p>
            <a:pPr marL="404813" indent="-40481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आफ्नो कार्य क्षेत्रभित्रका</a:t>
            </a:r>
            <a:r>
              <a:rPr lang="hi-IN" dirty="0"/>
              <a:t> पालिकाको कार्यालयमा (शहरी क्षेत्रको हकमा वडा कार्यालय) पुगी गणनाको बारेमा जानकारी गराउने र अनुरोधपत्र वितरण गर्ने</a:t>
            </a:r>
            <a:r>
              <a:rPr lang="en-US" dirty="0"/>
              <a:t>,</a:t>
            </a:r>
          </a:p>
          <a:p>
            <a:pPr marL="404813" indent="-40481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dirty="0"/>
              <a:t>स्थानीय तहमा सहजीकरण समिति निर्माण गर्न पहल गरी सोको जानकारी जिल्ला आर्थिक गणना कार्यालयमा गराउने</a:t>
            </a:r>
            <a:r>
              <a:rPr lang="en-US" dirty="0"/>
              <a:t>,</a:t>
            </a:r>
          </a:p>
          <a:p>
            <a:pPr marL="404813" indent="-40481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dirty="0"/>
              <a:t>गणकले अन्तर्वार्ता लिइरहेको समयमा </a:t>
            </a:r>
            <a:r>
              <a:rPr lang="ne-NP" dirty="0"/>
              <a:t>अवलोकन गर्ने,</a:t>
            </a:r>
          </a:p>
          <a:p>
            <a:pPr marL="404813" indent="-40481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dirty="0"/>
              <a:t>गणकलाई कुनै प्रश्न</a:t>
            </a:r>
            <a:r>
              <a:rPr lang="en-US" dirty="0"/>
              <a:t>, </a:t>
            </a:r>
            <a:r>
              <a:rPr lang="hi-IN" dirty="0"/>
              <a:t>परिभाषा वा गणना विधिमा द्विविधा भएमा स्पष्ट पार्ने</a:t>
            </a:r>
            <a:r>
              <a:rPr lang="en-US" dirty="0"/>
              <a:t>,</a:t>
            </a:r>
            <a:endParaRPr lang="ne-NP" dirty="0"/>
          </a:p>
          <a:p>
            <a:pPr marL="404813" indent="-40481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आफू मातहतका गणकहरूको गणना क्षेत्र पहिचान गर्ने र गणना क्षेत्र नक्सा प्रयोग गर्न सहयोग </a:t>
            </a:r>
            <a:r>
              <a:rPr lang="ne-NP" dirty="0" smtClean="0"/>
              <a:t>गर्ने।</a:t>
            </a:r>
            <a:endParaRPr lang="en-US" dirty="0"/>
          </a:p>
          <a:p>
            <a:pPr marL="404813" indent="-40481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01600" y="2103281"/>
            <a:ext cx="12090399" cy="43102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endParaRPr lang="ne-NP" sz="3600" b="1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6796A8E-3196-7E8B-6BA3-290F0C624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17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" y="-99538"/>
            <a:ext cx="12090399" cy="996315"/>
          </a:xfrm>
        </p:spPr>
        <p:txBody>
          <a:bodyPr>
            <a:normAutofit fontScale="90000"/>
          </a:bodyPr>
          <a:lstStyle/>
          <a:p>
            <a:pPr marL="457200" indent="-457200" algn="ctr">
              <a:lnSpc>
                <a:spcPct val="150000"/>
              </a:lnSpc>
            </a:pPr>
            <a:r>
              <a:rPr lang="ne-NP" sz="4000" b="1" dirty="0"/>
              <a:t>भाग २: सुपरिवेक्षकको काम, कर्तव्य र जिम्मेवारी</a:t>
            </a:r>
            <a:r>
              <a:rPr lang="en-US" sz="5400" b="1" dirty="0"/>
              <a:t> …</a:t>
            </a:r>
            <a:endParaRPr lang="ne-NP" sz="5400" b="1" dirty="0"/>
          </a:p>
        </p:txBody>
      </p:sp>
    </p:spTree>
    <p:extLst>
      <p:ext uri="{BB962C8B-B14F-4D97-AF65-F5344CB8AC3E}">
        <p14:creationId xmlns:p14="http://schemas.microsoft.com/office/powerpoint/2010/main" val="2190596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313" y="1185306"/>
            <a:ext cx="11917580" cy="5593319"/>
          </a:xfrm>
        </p:spPr>
        <p:txBody>
          <a:bodyPr>
            <a:normAutofit fontScale="92500"/>
          </a:bodyPr>
          <a:lstStyle/>
          <a:p>
            <a:pPr marL="404813" indent="-352425" algn="just">
              <a:lnSpc>
                <a:spcPct val="160000"/>
              </a:lnSpc>
              <a:buFont typeface="Wingdings" panose="05000000000000000000" pitchFamily="2" charset="2"/>
              <a:buChar char="Ø"/>
            </a:pPr>
            <a:r>
              <a:rPr lang="hi-IN" dirty="0"/>
              <a:t>कुनै उत्तरदाताले विवरण दिन अस्वीकार गरेमा वा गणनामा असहयोग गरेमा स्वयं उपस्थित भई उत्तरदातालाई गणनाको महत्त्व बुझाई प्रश्नावली भर्न सहजीकरण गर्ने</a:t>
            </a:r>
            <a:r>
              <a:rPr lang="en-US" dirty="0"/>
              <a:t>,</a:t>
            </a:r>
          </a:p>
          <a:p>
            <a:pPr marL="404813" indent="-352425" algn="just">
              <a:lnSpc>
                <a:spcPct val="160000"/>
              </a:lnSpc>
              <a:buFont typeface="Wingdings" panose="05000000000000000000" pitchFamily="2" charset="2"/>
              <a:buChar char="Ø"/>
            </a:pPr>
            <a:r>
              <a:rPr lang="hi-IN" dirty="0"/>
              <a:t>गणकले भरेको प्रश्नावली रूजु गर्दा हरेक खण्ड र प्रश्नहरूको विवरण पूर्ण रूपमा भरे/नभरेको यकिन गर्ने</a:t>
            </a:r>
            <a:r>
              <a:rPr lang="ne-NP" dirty="0"/>
              <a:t>,</a:t>
            </a:r>
          </a:p>
          <a:p>
            <a:pPr marL="404813" indent="-352425" algn="just">
              <a:lnSpc>
                <a:spcPct val="160000"/>
              </a:lnSpc>
              <a:buFont typeface="Wingdings" panose="05000000000000000000" pitchFamily="2" charset="2"/>
              <a:buChar char="Ø"/>
            </a:pPr>
            <a:r>
              <a:rPr lang="hi-IN" dirty="0"/>
              <a:t>कुनै खण्ड वा प्रश्नका विवरण </a:t>
            </a:r>
            <a:r>
              <a:rPr lang="ne-NP" dirty="0"/>
              <a:t>भर्न </a:t>
            </a:r>
            <a:r>
              <a:rPr lang="hi-IN" dirty="0"/>
              <a:t>छुट</a:t>
            </a:r>
            <a:r>
              <a:rPr lang="ne-NP" dirty="0"/>
              <a:t>ेको</a:t>
            </a:r>
            <a:r>
              <a:rPr lang="hi-IN" dirty="0"/>
              <a:t> पाइएमा सम्बन्धित गणकलाई तत्काल भर्न लगाउने</a:t>
            </a:r>
            <a:r>
              <a:rPr lang="en-US" dirty="0"/>
              <a:t>,</a:t>
            </a:r>
          </a:p>
          <a:p>
            <a:pPr marL="404813" indent="-352425" algn="just">
              <a:lnSpc>
                <a:spcPct val="160000"/>
              </a:lnSpc>
              <a:buFont typeface="Wingdings" panose="05000000000000000000" pitchFamily="2" charset="2"/>
              <a:buChar char="Ø"/>
            </a:pPr>
            <a:r>
              <a:rPr lang="hi-IN" dirty="0"/>
              <a:t>गणकहरूले सही समय र स्थानमा गई काम गरेका छन्/छैनन् भनी सुनिश्चित </a:t>
            </a:r>
            <a:r>
              <a:rPr lang="hi-IN" dirty="0" smtClean="0"/>
              <a:t>गर्ने</a:t>
            </a:r>
            <a:r>
              <a:rPr lang="ne-NP" dirty="0"/>
              <a:t>।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01600" y="2103281"/>
            <a:ext cx="12090399" cy="43102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endParaRPr lang="ne-NP" sz="3600" b="1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6796A8E-3196-7E8B-6BA3-290F0C624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18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" y="-99538"/>
            <a:ext cx="12090399" cy="996315"/>
          </a:xfrm>
        </p:spPr>
        <p:txBody>
          <a:bodyPr>
            <a:normAutofit fontScale="90000"/>
          </a:bodyPr>
          <a:lstStyle/>
          <a:p>
            <a:pPr marL="457200" indent="-457200" algn="ctr">
              <a:lnSpc>
                <a:spcPct val="150000"/>
              </a:lnSpc>
            </a:pPr>
            <a:r>
              <a:rPr lang="ne-NP" sz="4000" b="1" dirty="0"/>
              <a:t>भाग २: सुपरिवेक्षकको काम, कर्तव्य र जिम्मेवारी</a:t>
            </a:r>
            <a:r>
              <a:rPr lang="en-US" sz="5400" b="1" dirty="0"/>
              <a:t> …</a:t>
            </a:r>
            <a:endParaRPr lang="ne-NP" sz="5400" b="1" dirty="0"/>
          </a:p>
        </p:txBody>
      </p:sp>
    </p:spTree>
    <p:extLst>
      <p:ext uri="{BB962C8B-B14F-4D97-AF65-F5344CB8AC3E}">
        <p14:creationId xmlns:p14="http://schemas.microsoft.com/office/powerpoint/2010/main" val="40298679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6754" y="1237269"/>
            <a:ext cx="11858037" cy="5408080"/>
          </a:xfrm>
        </p:spPr>
        <p:txBody>
          <a:bodyPr>
            <a:normAutofit/>
          </a:bodyPr>
          <a:lstStyle/>
          <a:p>
            <a:pPr marL="404813" indent="-40481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dirty="0"/>
              <a:t>कुनै प्रतिष्ठान/व्यवसायले इ-सेन्सस (</a:t>
            </a:r>
            <a:r>
              <a:rPr lang="en-US" dirty="0"/>
              <a:t>e-Census</a:t>
            </a:r>
            <a:r>
              <a:rPr lang="hi-IN" dirty="0"/>
              <a:t>) मार्फत विवरण दिने भएमा सो सम्बन्धमा  निरन्तर अनुगमन (</a:t>
            </a:r>
            <a:r>
              <a:rPr lang="en-US" dirty="0"/>
              <a:t>follow up) </a:t>
            </a:r>
            <a:r>
              <a:rPr lang="hi-IN" dirty="0"/>
              <a:t>गर्ने र आवश्यक सहजीकरण गर्ने</a:t>
            </a:r>
            <a:r>
              <a:rPr lang="en-US" dirty="0"/>
              <a:t>,</a:t>
            </a:r>
          </a:p>
          <a:p>
            <a:pPr marL="404813" indent="-40481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dirty="0"/>
              <a:t>तोकिएबमोजिम आर्थिक गणना कार्यालयलाई नियमित रूपमा (भौतिक वा अनलाइन वा दुवै माध्यमबाट) रिपोर्टिङ गर्ने</a:t>
            </a:r>
            <a:r>
              <a:rPr lang="en-US" dirty="0"/>
              <a:t>,</a:t>
            </a:r>
          </a:p>
          <a:p>
            <a:pPr marL="404813" indent="-40481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dirty="0"/>
              <a:t>गणना कार्य सम्पन्न भएपछि गणकले भरेका प्रश्नावली तथा कागजातहरू बुझी जिल्ला आर्थिक गणना कार्यालयमा </a:t>
            </a:r>
            <a:r>
              <a:rPr lang="hi-IN" dirty="0" smtClean="0"/>
              <a:t>बुझाउने </a:t>
            </a:r>
            <a:r>
              <a:rPr lang="hi-IN" dirty="0"/>
              <a:t>र </a:t>
            </a:r>
            <a:endParaRPr lang="en-US" dirty="0"/>
          </a:p>
          <a:p>
            <a:pPr marL="404813" indent="-40481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dirty="0"/>
              <a:t>गणकको नजिकको अभिभावक तथा सहजकर्ताको रूपमा कार्य गर्ने।</a:t>
            </a:r>
            <a:endParaRPr lang="en-US" dirty="0"/>
          </a:p>
          <a:p>
            <a:pPr marL="0" indent="0" algn="just">
              <a:lnSpc>
                <a:spcPct val="150000"/>
              </a:lnSpc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01600" y="2103281"/>
            <a:ext cx="12090399" cy="43102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endParaRPr lang="ne-NP" sz="3600" b="1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6796A8E-3196-7E8B-6BA3-290F0C624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19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" y="-99538"/>
            <a:ext cx="12090399" cy="996315"/>
          </a:xfrm>
        </p:spPr>
        <p:txBody>
          <a:bodyPr>
            <a:normAutofit fontScale="90000"/>
          </a:bodyPr>
          <a:lstStyle/>
          <a:p>
            <a:pPr marL="457200" indent="-457200" algn="ctr">
              <a:lnSpc>
                <a:spcPct val="150000"/>
              </a:lnSpc>
            </a:pPr>
            <a:r>
              <a:rPr lang="ne-NP" sz="4000" b="1" dirty="0"/>
              <a:t>भाग २: सुपरिवेक्षकको काम, कर्तव्य र जिम्मेवारी</a:t>
            </a:r>
            <a:r>
              <a:rPr lang="en-US" sz="5400" b="1" dirty="0"/>
              <a:t> …</a:t>
            </a:r>
            <a:endParaRPr lang="ne-NP" sz="5400" b="1" dirty="0"/>
          </a:p>
        </p:txBody>
      </p:sp>
    </p:spTree>
    <p:extLst>
      <p:ext uri="{BB962C8B-B14F-4D97-AF65-F5344CB8AC3E}">
        <p14:creationId xmlns:p14="http://schemas.microsoft.com/office/powerpoint/2010/main" val="17326715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48364" y="6486982"/>
            <a:ext cx="4962236" cy="365125"/>
          </a:xfrm>
        </p:spPr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2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828673" y="1585912"/>
            <a:ext cx="10525127" cy="47704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0" y="350874"/>
            <a:ext cx="12126686" cy="59192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ne-NP" b="1" dirty="0"/>
              <a:t>राष्ट्रिय आर्थिक गणना, २०८२</a:t>
            </a:r>
          </a:p>
          <a:p>
            <a:pPr marL="0" indent="0" algn="ctr">
              <a:buNone/>
            </a:pPr>
            <a:endParaRPr lang="ne-NP" b="1" dirty="0"/>
          </a:p>
          <a:p>
            <a:pPr marL="0" indent="0" algn="ctr">
              <a:buNone/>
            </a:pPr>
            <a:endParaRPr lang="ne-NP" b="1" dirty="0"/>
          </a:p>
          <a:p>
            <a:pPr marL="0" indent="0" algn="ctr">
              <a:buNone/>
            </a:pPr>
            <a:r>
              <a:rPr lang="en-US" sz="3600" b="1" dirty="0"/>
              <a:t/>
            </a:r>
            <a:br>
              <a:rPr lang="en-US" sz="3600" b="1" dirty="0"/>
            </a:br>
            <a:r>
              <a:rPr lang="ne-NP" sz="3600" b="1" dirty="0"/>
              <a:t>गणक तथा सुपरिवेक्षक तालिम</a:t>
            </a:r>
          </a:p>
          <a:p>
            <a:pPr marL="0" indent="0" algn="ctr">
              <a:buNone/>
            </a:pPr>
            <a:r>
              <a:rPr lang="ne-NP" b="1" dirty="0"/>
              <a:t/>
            </a:r>
            <a:br>
              <a:rPr lang="ne-NP" b="1" dirty="0"/>
            </a:br>
            <a:r>
              <a:rPr lang="ne-NP" b="1" dirty="0"/>
              <a:t>मितिः २०८२ चैत २६</a:t>
            </a:r>
          </a:p>
          <a:p>
            <a:pPr marL="0" indent="0" algn="ctr">
              <a:buNone/>
            </a:pPr>
            <a:endParaRPr lang="ne-NP" b="1" dirty="0"/>
          </a:p>
          <a:p>
            <a:pPr marL="0" indent="0" algn="ctr">
              <a:buNone/>
            </a:pPr>
            <a:r>
              <a:rPr lang="ne-NP" b="1" dirty="0"/>
              <a:t>पहिलो दिन- दोस्रो सत्र</a:t>
            </a:r>
          </a:p>
          <a:p>
            <a:pPr marL="0" indent="0" algn="ctr">
              <a:buNone/>
            </a:pPr>
            <a:endParaRPr lang="ne-NP" b="1" dirty="0"/>
          </a:p>
          <a:p>
            <a:pPr marL="0" indent="0" algn="ctr">
              <a:buNone/>
            </a:pPr>
            <a:r>
              <a:rPr lang="ne-NP" sz="4000" b="1" dirty="0"/>
              <a:t>सुपरिवेक्षक र गणकको काम, कर्तव्य र जिम्मेवारी</a:t>
            </a:r>
          </a:p>
        </p:txBody>
      </p:sp>
    </p:spTree>
    <p:extLst>
      <p:ext uri="{BB962C8B-B14F-4D97-AF65-F5344CB8AC3E}">
        <p14:creationId xmlns:p14="http://schemas.microsoft.com/office/powerpoint/2010/main" val="7751539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43070"/>
            <a:ext cx="12090399" cy="996315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hi-IN" sz="3600" b="1" dirty="0"/>
              <a:t>सुपरिवेक्षकले गर्नुपर्ने कार्यहरूको विवरण (प्रक्रियागत)</a:t>
            </a:r>
            <a:endParaRPr lang="en-US" sz="36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1599" y="1198879"/>
            <a:ext cx="12090399" cy="5579745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ne-NP" b="1" dirty="0"/>
              <a:t>१. गणना पूर्व</a:t>
            </a:r>
            <a:endParaRPr lang="en-US" b="1" dirty="0"/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  <a:tabLst>
                <a:tab pos="457200" algn="l"/>
              </a:tabLst>
            </a:pPr>
            <a:r>
              <a:rPr lang="hi-IN" dirty="0"/>
              <a:t>तालिममा सहभाग</a:t>
            </a:r>
            <a:r>
              <a:rPr lang="ne-NP" dirty="0"/>
              <a:t>ी हुने,</a:t>
            </a: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  <a:tabLst>
                <a:tab pos="457200" algn="l"/>
              </a:tabLst>
            </a:pPr>
            <a:r>
              <a:rPr lang="ne-NP" dirty="0"/>
              <a:t>गणना </a:t>
            </a:r>
            <a:r>
              <a:rPr lang="hi-IN" dirty="0"/>
              <a:t>पुस्तिका अध्ययन</a:t>
            </a:r>
            <a:r>
              <a:rPr lang="ne-NP" dirty="0"/>
              <a:t> गर्ने,</a:t>
            </a: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  <a:tabLst>
                <a:tab pos="457200" algn="l"/>
              </a:tabLst>
            </a:pPr>
            <a:r>
              <a:rPr lang="ne-NP" dirty="0"/>
              <a:t>गणना </a:t>
            </a:r>
            <a:r>
              <a:rPr lang="hi-IN" dirty="0"/>
              <a:t>सामग्री </a:t>
            </a:r>
            <a:r>
              <a:rPr lang="ne-NP" dirty="0"/>
              <a:t>तथा सुपरिवेक्षक सामग्री (</a:t>
            </a:r>
            <a:r>
              <a:rPr lang="hi-IN" dirty="0"/>
              <a:t>सुपरिवेक्षकले भर्नुपर्ने कन्ट्रोल फाराम (अनुसूची ३)</a:t>
            </a:r>
            <a:r>
              <a:rPr lang="en-US" dirty="0"/>
              <a:t>,</a:t>
            </a:r>
            <a:r>
              <a:rPr lang="ne-NP" dirty="0"/>
              <a:t> </a:t>
            </a:r>
            <a:r>
              <a:rPr lang="hi-IN" dirty="0"/>
              <a:t>गणना पुस्तिका</a:t>
            </a:r>
            <a:r>
              <a:rPr lang="en-US" dirty="0"/>
              <a:t>, </a:t>
            </a:r>
            <a:r>
              <a:rPr lang="hi-IN" dirty="0"/>
              <a:t>नेपाल स्तरीय औद्योगिक वर्गीकरण (</a:t>
            </a:r>
            <a:r>
              <a:rPr lang="en-GB" dirty="0"/>
              <a:t>NSIC) </a:t>
            </a:r>
            <a:r>
              <a:rPr lang="hi-IN" dirty="0"/>
              <a:t>को सङ्क्षेपीकृत पुस्तिका </a:t>
            </a:r>
            <a:r>
              <a:rPr lang="hi-IN" dirty="0" smtClean="0"/>
              <a:t>आदि</a:t>
            </a:r>
            <a:r>
              <a:rPr lang="ne-NP" dirty="0" smtClean="0"/>
              <a:t>) </a:t>
            </a:r>
            <a:r>
              <a:rPr lang="ne-NP" dirty="0"/>
              <a:t>यकिन गर्ने,</a:t>
            </a: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  <a:tabLst>
                <a:tab pos="457200" algn="l"/>
              </a:tabLst>
            </a:pPr>
            <a:r>
              <a:rPr lang="hi-IN" dirty="0"/>
              <a:t>सूचना सङ्कलन</a:t>
            </a:r>
            <a:r>
              <a:rPr lang="ne-NP" dirty="0"/>
              <a:t> गर्ने</a:t>
            </a:r>
            <a:r>
              <a:rPr lang="hi-IN" dirty="0"/>
              <a:t>: प्रतिष्ठानहरूको प्रकार</a:t>
            </a:r>
            <a:r>
              <a:rPr lang="en-US" dirty="0"/>
              <a:t>, </a:t>
            </a:r>
            <a:r>
              <a:rPr lang="hi-IN" dirty="0"/>
              <a:t>घनत्व</a:t>
            </a:r>
            <a:r>
              <a:rPr lang="en-US" dirty="0"/>
              <a:t>, </a:t>
            </a:r>
            <a:r>
              <a:rPr lang="hi-IN" dirty="0"/>
              <a:t>भौगोलिक अवस्था </a:t>
            </a:r>
            <a:r>
              <a:rPr lang="hi-IN" dirty="0" smtClean="0"/>
              <a:t>आदि</a:t>
            </a:r>
            <a:endParaRPr lang="ne-NP" dirty="0"/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  <a:tabLst>
                <a:tab pos="457200" algn="l"/>
              </a:tabLst>
            </a:pPr>
            <a:r>
              <a:rPr lang="hi-IN" dirty="0"/>
              <a:t>गणकको </a:t>
            </a:r>
            <a:r>
              <a:rPr lang="ne-NP" dirty="0"/>
              <a:t>कार्यको</a:t>
            </a:r>
            <a:r>
              <a:rPr lang="hi-IN" dirty="0"/>
              <a:t> अनुगमन</a:t>
            </a:r>
            <a:r>
              <a:rPr lang="ne-NP" dirty="0"/>
              <a:t> गर्ने </a:t>
            </a:r>
            <a:r>
              <a:rPr lang="hi-IN" dirty="0"/>
              <a:t>: </a:t>
            </a:r>
            <a:r>
              <a:rPr lang="ne-NP" dirty="0"/>
              <a:t>कार्ययोजना, </a:t>
            </a:r>
            <a:r>
              <a:rPr lang="hi-IN" dirty="0"/>
              <a:t>कार्यक्षेत्रको सिमाना पहिचान</a:t>
            </a:r>
            <a:r>
              <a:rPr lang="en-US" dirty="0"/>
              <a:t>,</a:t>
            </a:r>
            <a:r>
              <a:rPr lang="ne-NP" dirty="0"/>
              <a:t> </a:t>
            </a:r>
            <a:r>
              <a:rPr lang="hi-IN" dirty="0"/>
              <a:t>काम सुरू</a:t>
            </a:r>
            <a:r>
              <a:rPr lang="ne-NP" dirty="0"/>
              <a:t> गर्ने</a:t>
            </a:r>
            <a:r>
              <a:rPr lang="hi-IN" dirty="0"/>
              <a:t> </a:t>
            </a:r>
            <a:r>
              <a:rPr lang="ne-NP" dirty="0"/>
              <a:t>स्थानको पहिचान, गणना सामाग्री रूजु गर्ने,</a:t>
            </a:r>
            <a:endParaRPr lang="en-US" dirty="0"/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  <a:tabLst>
                <a:tab pos="457200" algn="l"/>
              </a:tabLst>
            </a:pPr>
            <a:endParaRPr lang="en-US" dirty="0"/>
          </a:p>
          <a:p>
            <a:pPr marL="0" indent="0" algn="just">
              <a:lnSpc>
                <a:spcPct val="150000"/>
              </a:lnSpc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01600" y="2103281"/>
            <a:ext cx="12090399" cy="43102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endParaRPr lang="ne-NP" sz="3600" b="1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6796A8E-3196-7E8B-6BA3-290F0C624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20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713824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32437"/>
            <a:ext cx="12090399" cy="996315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hi-IN" sz="3600" b="1" dirty="0"/>
              <a:t>सुपरिवेक्षकले गर्नुपर्ने कार्यहरूको विवरण (प्रक्रियागत)</a:t>
            </a:r>
            <a:r>
              <a:rPr lang="en-US" sz="3600" b="1" dirty="0"/>
              <a:t>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7726" y="1198880"/>
            <a:ext cx="11876431" cy="5393306"/>
          </a:xfrm>
        </p:spPr>
        <p:txBody>
          <a:bodyPr>
            <a:normAutofit/>
          </a:bodyPr>
          <a:lstStyle/>
          <a:p>
            <a:pPr marL="457200" indent="-40481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b="1" dirty="0"/>
              <a:t>जानकारी तथा अनुरोध:</a:t>
            </a:r>
            <a:r>
              <a:rPr lang="hi-IN" dirty="0"/>
              <a:t> प्रत्येक पालिकाको कार्यालयमा (सहरी क्षेत्रको हकमा प्रत्येक वडा कार्यालयमा) पुगी गणनाको बारेमा पूर्व जानकारी गराउने र अनुरोधपत्र वितरण </a:t>
            </a:r>
            <a:r>
              <a:rPr lang="hi-IN" dirty="0" smtClean="0"/>
              <a:t>गर्ने</a:t>
            </a:r>
            <a:r>
              <a:rPr lang="ne-NP" dirty="0" smtClean="0"/>
              <a:t>,</a:t>
            </a:r>
            <a:r>
              <a:rPr lang="hi-IN" sz="3200" dirty="0" smtClean="0"/>
              <a:t> </a:t>
            </a:r>
            <a:endParaRPr lang="ne-NP" sz="3200" dirty="0"/>
          </a:p>
          <a:p>
            <a:pPr marL="457200" indent="-40481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dirty="0"/>
              <a:t>आर्थिक गणनाको तथ्याङ्क सङ्कलन कार्यमा सहयोग तथा समन्वयको लागि अनुरोध गर्ने</a:t>
            </a:r>
            <a:r>
              <a:rPr lang="ne-NP" dirty="0"/>
              <a:t>,</a:t>
            </a:r>
            <a:endParaRPr lang="en-US" dirty="0"/>
          </a:p>
          <a:p>
            <a:pPr marL="457200" indent="-40481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b="1" dirty="0" smtClean="0"/>
              <a:t>सहज</a:t>
            </a:r>
            <a:r>
              <a:rPr lang="ne-NP" b="1" dirty="0" smtClean="0"/>
              <a:t>ि</a:t>
            </a:r>
            <a:r>
              <a:rPr lang="hi-IN" b="1" dirty="0" smtClean="0"/>
              <a:t>करण </a:t>
            </a:r>
            <a:r>
              <a:rPr lang="hi-IN" b="1" dirty="0"/>
              <a:t>समिति:</a:t>
            </a:r>
            <a:r>
              <a:rPr lang="hi-IN" dirty="0"/>
              <a:t> स्थानीय स्तरमा </a:t>
            </a:r>
            <a:r>
              <a:rPr lang="hi-IN" dirty="0" smtClean="0"/>
              <a:t>सहज</a:t>
            </a:r>
            <a:r>
              <a:rPr lang="ne-NP" dirty="0" smtClean="0"/>
              <a:t>ि</a:t>
            </a:r>
            <a:r>
              <a:rPr lang="hi-IN" dirty="0" smtClean="0"/>
              <a:t>करण </a:t>
            </a:r>
            <a:r>
              <a:rPr lang="hi-IN" dirty="0"/>
              <a:t>समिति निर्माण गर्न पहल गरी सोको जानकारी जिल्ला आर्थिक गणना कार्यालयमा गराउने</a:t>
            </a:r>
            <a:r>
              <a:rPr lang="ne-NP" dirty="0"/>
              <a:t>।</a:t>
            </a:r>
            <a:endParaRPr lang="en-US" dirty="0"/>
          </a:p>
          <a:p>
            <a:pPr marL="0" indent="0" algn="just">
              <a:lnSpc>
                <a:spcPct val="150000"/>
              </a:lnSpc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01600" y="2103281"/>
            <a:ext cx="12090399" cy="43102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endParaRPr lang="ne-NP" sz="3600" b="1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6796A8E-3196-7E8B-6BA3-290F0C624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21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916066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-41994"/>
            <a:ext cx="12090399" cy="996315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hi-IN" sz="3600" b="1" dirty="0"/>
              <a:t>सुपरिवेक्षकले गर्नुपर्ने कार्यहरूको विवरण (प्रक्रियागत)</a:t>
            </a:r>
            <a:r>
              <a:rPr lang="en-US" sz="3600" b="1" dirty="0"/>
              <a:t>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3040" y="1193727"/>
            <a:ext cx="11811117" cy="5584898"/>
          </a:xfrm>
        </p:spPr>
        <p:txBody>
          <a:bodyPr>
            <a:normAutofit lnSpcReduction="10000"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hi-IN" b="1" dirty="0"/>
              <a:t>२. गणनाको समयमा </a:t>
            </a:r>
            <a:endParaRPr lang="en-US" dirty="0"/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b="1" dirty="0"/>
              <a:t>   </a:t>
            </a:r>
            <a:r>
              <a:rPr lang="hi-IN" b="1" dirty="0"/>
              <a:t>गणकको </a:t>
            </a:r>
            <a:r>
              <a:rPr lang="ne-NP" b="1" dirty="0"/>
              <a:t>सुपरिवेक्षण:</a:t>
            </a:r>
            <a:endParaRPr lang="en-US" dirty="0"/>
          </a:p>
          <a:p>
            <a:pPr lvl="2" algn="just">
              <a:lnSpc>
                <a:spcPct val="150000"/>
              </a:lnSpc>
            </a:pPr>
            <a:r>
              <a:rPr lang="hi-IN" sz="3000" dirty="0"/>
              <a:t>गणनाक्षेत्र र गणना उपक्षेत्रको नक्सा साथमा राखेको</a:t>
            </a:r>
            <a:endParaRPr lang="en-US" sz="3000" dirty="0"/>
          </a:p>
          <a:p>
            <a:pPr lvl="2" algn="just">
              <a:lnSpc>
                <a:spcPct val="150000"/>
              </a:lnSpc>
            </a:pPr>
            <a:r>
              <a:rPr lang="hi-IN" sz="3000" dirty="0"/>
              <a:t>तोकिएको गणनाक्षेत्र र गणना उपक्षेत्रको भ्रमण गरी सिमाना पत्ता लगाएको</a:t>
            </a:r>
            <a:endParaRPr lang="en-US" sz="3000" dirty="0"/>
          </a:p>
          <a:p>
            <a:pPr lvl="2" algn="just">
              <a:lnSpc>
                <a:spcPct val="150000"/>
              </a:lnSpc>
            </a:pPr>
            <a:r>
              <a:rPr lang="hi-IN" sz="3000" dirty="0"/>
              <a:t>प्रतिष्ठानलाई इ-सेन्सस (</a:t>
            </a:r>
            <a:r>
              <a:rPr lang="en-GB" sz="3000" dirty="0"/>
              <a:t>e-Census) </a:t>
            </a:r>
            <a:r>
              <a:rPr lang="hi-IN" sz="3000" dirty="0"/>
              <a:t>मार्फत विवरण भर्न इच्छुक भएको </a:t>
            </a:r>
            <a:r>
              <a:rPr lang="ne-NP" sz="3000" dirty="0"/>
              <a:t>निश्चित </a:t>
            </a:r>
            <a:r>
              <a:rPr lang="hi-IN" sz="3000" dirty="0"/>
              <a:t>गरी सोको </a:t>
            </a:r>
            <a:r>
              <a:rPr lang="hi-IN" sz="3000" dirty="0" smtClean="0"/>
              <a:t>सहज</a:t>
            </a:r>
            <a:r>
              <a:rPr lang="ne-NP" sz="3000" dirty="0" smtClean="0"/>
              <a:t>ि</a:t>
            </a:r>
            <a:r>
              <a:rPr lang="hi-IN" sz="3000" dirty="0" smtClean="0"/>
              <a:t>करण </a:t>
            </a:r>
            <a:r>
              <a:rPr lang="hi-IN" sz="3000" dirty="0"/>
              <a:t>गरेको (</a:t>
            </a:r>
            <a:r>
              <a:rPr lang="en-GB" sz="3000" dirty="0"/>
              <a:t>User ID, Password </a:t>
            </a:r>
            <a:r>
              <a:rPr lang="hi-IN" sz="3000" dirty="0"/>
              <a:t>र </a:t>
            </a:r>
            <a:r>
              <a:rPr lang="en-GB" sz="3000" dirty="0"/>
              <a:t>Area Information </a:t>
            </a:r>
            <a:r>
              <a:rPr lang="hi-IN" sz="3000" dirty="0"/>
              <a:t>प्रदान गर्ने</a:t>
            </a:r>
            <a:r>
              <a:rPr lang="hi-IN" sz="3000" dirty="0" smtClean="0"/>
              <a:t>)</a:t>
            </a:r>
            <a:r>
              <a:rPr lang="ne-NP" sz="3000" dirty="0" smtClean="0"/>
              <a:t> र ३ दिनभित्र भरिदिन अनुरोध गर्ने।</a:t>
            </a:r>
            <a:endParaRPr lang="en-US" sz="30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01600" y="2103281"/>
            <a:ext cx="12090399" cy="43102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endParaRPr lang="ne-NP" sz="3600" b="1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6796A8E-3196-7E8B-6BA3-290F0C624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22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04758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-41994"/>
            <a:ext cx="12090399" cy="996315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hi-IN" sz="3600" b="1" dirty="0"/>
              <a:t>सुपरिवेक्षकले गर्नुपर्ने कार्यहरूको विवरण (प्रक्रियागत)</a:t>
            </a:r>
            <a:r>
              <a:rPr lang="en-US" sz="3600" b="1" dirty="0"/>
              <a:t>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7458" y="1079577"/>
            <a:ext cx="11504428" cy="5092094"/>
          </a:xfrm>
        </p:spPr>
        <p:txBody>
          <a:bodyPr>
            <a:normAutofit lnSpcReduction="10000"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hi-IN" b="1" dirty="0"/>
              <a:t>२. गणनाको समयमा</a:t>
            </a:r>
            <a:r>
              <a:rPr lang="en-US" b="1" dirty="0"/>
              <a:t>…</a:t>
            </a:r>
            <a:r>
              <a:rPr lang="hi-IN" b="1" dirty="0"/>
              <a:t> </a:t>
            </a:r>
            <a:endParaRPr lang="en-US" dirty="0"/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b="1" dirty="0"/>
              <a:t>गणकको </a:t>
            </a:r>
            <a:r>
              <a:rPr lang="ne-NP" b="1" dirty="0"/>
              <a:t>सुपरिवेक्षण:</a:t>
            </a:r>
            <a:endParaRPr lang="en-US" dirty="0"/>
          </a:p>
          <a:p>
            <a:pPr lvl="2" algn="just">
              <a:lnSpc>
                <a:spcPct val="150000"/>
              </a:lnSpc>
            </a:pPr>
            <a:r>
              <a:rPr lang="hi-IN" sz="3000" dirty="0"/>
              <a:t>अन्तर्वार्ता लिई सूचीकरण</a:t>
            </a:r>
            <a:r>
              <a:rPr lang="ne-NP" sz="3000" dirty="0"/>
              <a:t> गरेको</a:t>
            </a:r>
            <a:r>
              <a:rPr lang="hi-IN" sz="3000" dirty="0"/>
              <a:t> र मुख्य प्रश्नावली भरेको</a:t>
            </a:r>
            <a:r>
              <a:rPr lang="ne-NP" sz="3000" dirty="0"/>
              <a:t>,</a:t>
            </a:r>
          </a:p>
          <a:p>
            <a:pPr lvl="2" algn="just">
              <a:lnSpc>
                <a:spcPct val="150000"/>
              </a:lnSpc>
            </a:pPr>
            <a:r>
              <a:rPr lang="hi-IN" sz="3000" dirty="0"/>
              <a:t>गोपनीयता कायम गरेको</a:t>
            </a:r>
            <a:r>
              <a:rPr lang="ne-NP" sz="3000" dirty="0"/>
              <a:t>,</a:t>
            </a:r>
            <a:endParaRPr lang="en-US" sz="3000" dirty="0"/>
          </a:p>
          <a:p>
            <a:pPr lvl="2" algn="just">
              <a:lnSpc>
                <a:spcPct val="150000"/>
              </a:lnSpc>
            </a:pPr>
            <a:r>
              <a:rPr lang="hi-IN" sz="3000" dirty="0"/>
              <a:t>सबै प्रतिष्ठानहरूको विवरण पूर्ण रूपमा भरेको</a:t>
            </a:r>
            <a:r>
              <a:rPr lang="ne-NP" sz="3000" dirty="0"/>
              <a:t>,</a:t>
            </a:r>
            <a:endParaRPr lang="en-US" sz="3000" dirty="0"/>
          </a:p>
          <a:p>
            <a:pPr lvl="2" algn="just">
              <a:lnSpc>
                <a:spcPct val="150000"/>
              </a:lnSpc>
            </a:pPr>
            <a:r>
              <a:rPr lang="hi-IN" sz="3000" dirty="0"/>
              <a:t>गणकले पेसागत आचरण पालना गरेको</a:t>
            </a:r>
            <a:r>
              <a:rPr lang="ne-NP" sz="3000" dirty="0"/>
              <a:t>,</a:t>
            </a:r>
            <a:endParaRPr lang="en-US" sz="3000" dirty="0"/>
          </a:p>
          <a:p>
            <a:pPr lvl="2" algn="just">
              <a:lnSpc>
                <a:spcPct val="150000"/>
              </a:lnSpc>
            </a:pPr>
            <a:r>
              <a:rPr lang="hi-IN" sz="3000" dirty="0"/>
              <a:t>गणनाक्षेत्र भित्रका सबै बस्ती तथा टोलहरूमा भ्रमण गरेको</a:t>
            </a:r>
            <a:r>
              <a:rPr lang="ne-NP" sz="3000" dirty="0"/>
              <a:t>,</a:t>
            </a:r>
            <a:r>
              <a:rPr lang="hi-IN" sz="3000" dirty="0"/>
              <a:t> </a:t>
            </a:r>
            <a:endParaRPr lang="en-US" sz="30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01600" y="2103281"/>
            <a:ext cx="12090399" cy="43102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endParaRPr lang="ne-NP" sz="3600" b="1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6796A8E-3196-7E8B-6BA3-290F0C624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23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792795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538"/>
            <a:ext cx="12090399" cy="996315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hi-IN" sz="3600" b="1" dirty="0"/>
              <a:t>सुपरिवेक्षकले गर्नुपर्ने कार्यहरूको विवरण (प्रक्रियागत)</a:t>
            </a:r>
            <a:r>
              <a:rPr lang="en-US" sz="3600" b="1" dirty="0"/>
              <a:t>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6754" y="1109590"/>
            <a:ext cx="11804874" cy="5092094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hi-IN" b="1" dirty="0"/>
              <a:t>२. गणनाको समयमा</a:t>
            </a:r>
            <a:r>
              <a:rPr lang="en-US" b="1" dirty="0"/>
              <a:t>…</a:t>
            </a:r>
            <a:r>
              <a:rPr lang="hi-IN" b="1" dirty="0"/>
              <a:t> </a:t>
            </a:r>
            <a:endParaRPr lang="en-US" dirty="0"/>
          </a:p>
          <a:p>
            <a:pPr marL="404813" indent="-40481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b="1" dirty="0"/>
              <a:t>माथिल्लो निकायमा जानकारी:</a:t>
            </a:r>
            <a:r>
              <a:rPr lang="hi-IN" dirty="0"/>
              <a:t> स्थलगत कार्यमा आइपरेको समस्या आफैँले समाधान गर्न नसकेमा जिल्ला आर्थिक गणना अधिकारीलाई जानकारी गराई प्राप्त निर्देशनअनुसार कार्य गर्नुपर्दछ।</a:t>
            </a:r>
            <a:endParaRPr lang="en-US" dirty="0"/>
          </a:p>
          <a:p>
            <a:pPr marL="404813" indent="-40481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b="1" dirty="0"/>
              <a:t>समय सीमा:</a:t>
            </a:r>
            <a:r>
              <a:rPr lang="hi-IN" dirty="0"/>
              <a:t> गणकले आफ्नो जिम्माको काम ढिलोमा २०८३ असार ७ (वा तोकिएको मिति) सम्म पूरा गरिसक्ने सुनिश्चित गर्नुपर्दछ।</a:t>
            </a:r>
            <a:endParaRPr lang="en-US" dirty="0"/>
          </a:p>
          <a:p>
            <a:pPr marL="404813" indent="-40481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b="1" dirty="0"/>
              <a:t>रूजु र निर्देशन:</a:t>
            </a:r>
            <a:r>
              <a:rPr lang="hi-IN" dirty="0"/>
              <a:t> गणकले भरेका प्रश्नावली तथा कागजातहरू जाँच तथा रूजु गरी काम सकिएलगत्तै बुझाउन निर्देशन दिनुपर्दछ।</a:t>
            </a:r>
            <a:endParaRPr lang="en-US" dirty="0"/>
          </a:p>
          <a:p>
            <a:pPr marL="0" indent="0" algn="just">
              <a:lnSpc>
                <a:spcPct val="150000"/>
              </a:lnSpc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01600" y="2103281"/>
            <a:ext cx="12090399" cy="43102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endParaRPr lang="ne-NP" sz="3600" b="1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6796A8E-3196-7E8B-6BA3-290F0C624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24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842497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-63260"/>
            <a:ext cx="12090399" cy="996315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hi-IN" sz="3600" b="1" dirty="0"/>
              <a:t>सुपरिवेक्षकले गर्नुपर्ने कार्यहरूको विवरण (प्रक्रियागत)</a:t>
            </a:r>
            <a:r>
              <a:rPr lang="en-US" sz="3600" b="1" dirty="0"/>
              <a:t>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8606" y="942791"/>
            <a:ext cx="11871794" cy="5835833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hi-IN" b="1" dirty="0"/>
              <a:t>२. गणनाको समयमा</a:t>
            </a:r>
            <a:r>
              <a:rPr lang="en-US" b="1" dirty="0"/>
              <a:t>…</a:t>
            </a:r>
            <a:r>
              <a:rPr lang="hi-IN" b="1" dirty="0"/>
              <a:t> </a:t>
            </a:r>
            <a:endParaRPr lang="en-US" b="1" dirty="0"/>
          </a:p>
          <a:p>
            <a:pPr marL="404813" indent="-40481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b="1" dirty="0"/>
              <a:t>प्लस कोड रूजु:</a:t>
            </a:r>
            <a:r>
              <a:rPr lang="hi-IN" dirty="0"/>
              <a:t> भरिएका प्रश्नावली प्रतिनिधिमूलक</a:t>
            </a:r>
            <a:r>
              <a:rPr lang="en-US" dirty="0"/>
              <a:t> </a:t>
            </a:r>
            <a:r>
              <a:rPr lang="ne-NP" dirty="0"/>
              <a:t>रूपमा छनोट गरी</a:t>
            </a:r>
            <a:r>
              <a:rPr lang="hi-IN" dirty="0"/>
              <a:t> </a:t>
            </a:r>
            <a:r>
              <a:rPr lang="en-US" dirty="0"/>
              <a:t>'</a:t>
            </a:r>
            <a:r>
              <a:rPr lang="hi-IN" dirty="0"/>
              <a:t>प्लस कोड</a:t>
            </a:r>
            <a:r>
              <a:rPr lang="en-US" dirty="0"/>
              <a:t>' (Plus Code) </a:t>
            </a:r>
            <a:r>
              <a:rPr lang="hi-IN" dirty="0"/>
              <a:t>रूजु तथा प्रमाणित गर्नुपर्दछ</a:t>
            </a:r>
            <a:r>
              <a:rPr lang="ne-NP" dirty="0"/>
              <a:t>।</a:t>
            </a:r>
            <a:endParaRPr lang="en-US" dirty="0"/>
          </a:p>
          <a:p>
            <a:pPr marL="404813" indent="-40481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b="1" dirty="0"/>
              <a:t>NSIC </a:t>
            </a:r>
            <a:r>
              <a:rPr lang="hi-IN" b="1" dirty="0"/>
              <a:t>कोड:</a:t>
            </a:r>
            <a:r>
              <a:rPr lang="hi-IN" dirty="0"/>
              <a:t> गणकले भरेको प्रतिष्ठान/व्यवसायको मुख्य आर्थिक क्रियाकलापको विवरण जाँच गरी आफूले पनि आर्थिक क्रियाकलापको व्याख्या निश्चित गरी सम्बन्धित महलमा </a:t>
            </a:r>
            <a:r>
              <a:rPr lang="en-US" dirty="0"/>
              <a:t>4</a:t>
            </a:r>
            <a:r>
              <a:rPr lang="hi-IN" dirty="0"/>
              <a:t>-</a:t>
            </a:r>
            <a:r>
              <a:rPr lang="en-US" dirty="0"/>
              <a:t>digit NSIC Code </a:t>
            </a:r>
            <a:r>
              <a:rPr lang="hi-IN" dirty="0"/>
              <a:t>अनिवार्य भर्नुपर्दछ।</a:t>
            </a:r>
            <a:endParaRPr lang="en-US" dirty="0"/>
          </a:p>
          <a:p>
            <a:pPr marL="404813" indent="-40481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b="1" dirty="0"/>
              <a:t>पूर्णता परीक्षण:</a:t>
            </a:r>
            <a:r>
              <a:rPr lang="hi-IN" dirty="0"/>
              <a:t> गणकले भरेको प्रश्नावली रूजु गर्ने क्रममा प्रश्नावलीमा रहेका हरेक खण्ड र प्रश्नहरूको विवरण पूर्ण रूपमा भरे</a:t>
            </a:r>
            <a:r>
              <a:rPr lang="ne-NP" dirty="0"/>
              <a:t>को</a:t>
            </a:r>
            <a:r>
              <a:rPr lang="hi-IN" dirty="0"/>
              <a:t> निश्चित गर्नुपर्दछ।</a:t>
            </a:r>
            <a:endParaRPr lang="ne-NP" dirty="0"/>
          </a:p>
          <a:p>
            <a:pPr marL="404813" indent="-40481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dirty="0"/>
              <a:t>कुनै खण्ड वा प्रश्नका विवरण छुट भएको भए सम्बन्धित गणकलाई तत्काल भर्न लगाउनुपर्दछ।</a:t>
            </a:r>
            <a:endParaRPr lang="en-US" dirty="0"/>
          </a:p>
          <a:p>
            <a:pPr marL="0" indent="0" algn="just">
              <a:lnSpc>
                <a:spcPct val="150000"/>
              </a:lnSpc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01600" y="2103281"/>
            <a:ext cx="12090399" cy="43102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endParaRPr lang="ne-NP" sz="3600" b="1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6796A8E-3196-7E8B-6BA3-290F0C624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25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145331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-73893"/>
            <a:ext cx="12090399" cy="996315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hi-IN" sz="3600" b="1" dirty="0"/>
              <a:t>सुपरिवेक्षकले गर्नुपर्ने कार्यहरूको विवरण (प्रक्रियागत)</a:t>
            </a:r>
            <a:r>
              <a:rPr lang="en-US" sz="3600" b="1" dirty="0"/>
              <a:t>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2" y="1005420"/>
            <a:ext cx="12035244" cy="5408080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hi-IN" b="1" dirty="0"/>
              <a:t>३. स्थलगत कार्य सम्पन्न भए पश्चात् </a:t>
            </a:r>
            <a:endParaRPr lang="en-US" dirty="0"/>
          </a:p>
          <a:p>
            <a:pPr marL="457200" indent="-40481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b="1" dirty="0"/>
              <a:t>कागजात बुझ्ने:</a:t>
            </a:r>
            <a:r>
              <a:rPr lang="hi-IN" dirty="0"/>
              <a:t> भरिएका र प्रयोग नभएका प्रश्नावली तथा कागजातहरू तोकिएको अनुसूचीबमोजिम रूजु गरी </a:t>
            </a:r>
            <a:r>
              <a:rPr lang="ne-NP" dirty="0"/>
              <a:t>गणकबाट </a:t>
            </a:r>
            <a:r>
              <a:rPr lang="hi-IN" dirty="0"/>
              <a:t>बुझिलिनुपर्दछ।</a:t>
            </a:r>
            <a:endParaRPr lang="en-US" dirty="0"/>
          </a:p>
          <a:p>
            <a:pPr marL="457200" indent="-40481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dirty="0"/>
              <a:t>गणकले भरेको कन्ट्रोल फाराम अनिवार्य रूपमा चेक गर्नुपर्दछ।</a:t>
            </a:r>
            <a:endParaRPr lang="en-US" dirty="0"/>
          </a:p>
          <a:p>
            <a:pPr marL="457200" indent="-40481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dirty="0"/>
              <a:t>मुख्य प्रश्नावली</a:t>
            </a:r>
            <a:r>
              <a:rPr lang="en-US" dirty="0"/>
              <a:t> </a:t>
            </a:r>
            <a:r>
              <a:rPr lang="ne-NP" dirty="0"/>
              <a:t>तथा अन्य फारामहरूमा</a:t>
            </a:r>
            <a:r>
              <a:rPr lang="hi-IN" dirty="0"/>
              <a:t> नाम र दस्तखत अनिवार्य गरेको हुनुपर्दछ।</a:t>
            </a:r>
            <a:endParaRPr lang="ne-NP" dirty="0"/>
          </a:p>
          <a:p>
            <a:pPr marL="457200" indent="-40481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b="1" dirty="0"/>
              <a:t>विवरण यकिन:</a:t>
            </a:r>
            <a:r>
              <a:rPr lang="hi-IN" dirty="0"/>
              <a:t> प्रश्नावली वा कागजातको सङ्ख्या कन्ट्रोल फाराममा लेखिएको विवरणअनुसार भए/नभएको यकिन गर्नुपर्दछ।</a:t>
            </a:r>
            <a:endParaRPr lang="en-US" dirty="0"/>
          </a:p>
          <a:p>
            <a:pPr marL="0" indent="0" algn="just">
              <a:lnSpc>
                <a:spcPct val="150000"/>
              </a:lnSpc>
              <a:buNone/>
            </a:pPr>
            <a:endParaRPr lang="en-US" dirty="0"/>
          </a:p>
          <a:p>
            <a:pPr marL="0" indent="0" algn="just">
              <a:lnSpc>
                <a:spcPct val="150000"/>
              </a:lnSpc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01600" y="2103281"/>
            <a:ext cx="12090399" cy="43102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endParaRPr lang="ne-NP" sz="3600" b="1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6796A8E-3196-7E8B-6BA3-290F0C624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26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225423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-20728"/>
            <a:ext cx="12090399" cy="996315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hi-IN" sz="3600" b="1" dirty="0"/>
              <a:t>सुपरिवेक्षकले गर्नुपर्ने कार्यहरूको विवरण (प्रक्रियागत)</a:t>
            </a:r>
            <a:r>
              <a:rPr lang="en-US" sz="3600" b="1" dirty="0"/>
              <a:t>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1600" y="1237269"/>
            <a:ext cx="11988800" cy="5408080"/>
          </a:xfrm>
        </p:spPr>
        <p:txBody>
          <a:bodyPr>
            <a:normAutofit fontScale="92500" lnSpcReduction="20000"/>
          </a:bodyPr>
          <a:lstStyle/>
          <a:p>
            <a:pPr marL="52387" indent="0" algn="just">
              <a:lnSpc>
                <a:spcPct val="150000"/>
              </a:lnSpc>
              <a:buNone/>
            </a:pPr>
            <a:r>
              <a:rPr lang="hi-IN" b="1" dirty="0"/>
              <a:t>३. स्थलगत कार्य सम्पन्न भए पश्चात्</a:t>
            </a:r>
            <a:r>
              <a:rPr lang="en-US" b="1" dirty="0"/>
              <a:t>…</a:t>
            </a:r>
            <a:endParaRPr lang="en-US" dirty="0"/>
          </a:p>
          <a:p>
            <a:pPr marL="457200" indent="-40481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b="1" dirty="0"/>
              <a:t>सामग्री रूजु:</a:t>
            </a:r>
            <a:r>
              <a:rPr lang="hi-IN" dirty="0"/>
              <a:t> देहायका सामग्री दुरूस्त भए/नभएको जाँच गर्न</a:t>
            </a:r>
            <a:r>
              <a:rPr lang="ne-NP" dirty="0"/>
              <a:t>े</a:t>
            </a:r>
            <a:endParaRPr lang="en-US" dirty="0"/>
          </a:p>
          <a:p>
            <a:pPr marL="914400" lvl="4" indent="-404813" algn="just">
              <a:lnSpc>
                <a:spcPct val="150000"/>
              </a:lnSpc>
            </a:pPr>
            <a:r>
              <a:rPr lang="hi-IN" sz="3000" dirty="0"/>
              <a:t>कन्ट्रोल फारामहरू</a:t>
            </a:r>
            <a:endParaRPr lang="en-US" sz="3000" dirty="0"/>
          </a:p>
          <a:p>
            <a:pPr marL="914400" lvl="4" indent="-404813" algn="just">
              <a:lnSpc>
                <a:spcPct val="150000"/>
              </a:lnSpc>
            </a:pPr>
            <a:r>
              <a:rPr lang="hi-IN" sz="3000" dirty="0"/>
              <a:t>स्थानीय तहको सिमाना नक्सा र गणनाक्षेत्र नक्सा</a:t>
            </a:r>
            <a:endParaRPr lang="en-US" sz="3000" dirty="0"/>
          </a:p>
          <a:p>
            <a:pPr marL="914400" lvl="4" indent="-404813" algn="just">
              <a:lnSpc>
                <a:spcPct val="150000"/>
              </a:lnSpc>
            </a:pPr>
            <a:r>
              <a:rPr lang="hi-IN" sz="3000" dirty="0"/>
              <a:t>अन्य गणना सामग्रीहरू</a:t>
            </a:r>
            <a:endParaRPr lang="en-US" dirty="0"/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b="1" dirty="0"/>
              <a:t>गणना सामाग्री </a:t>
            </a:r>
            <a:r>
              <a:rPr lang="hi-IN" b="1" dirty="0"/>
              <a:t>बुझाउने:</a:t>
            </a:r>
            <a:r>
              <a:rPr lang="hi-IN" dirty="0"/>
              <a:t> गणकबाट प्राप्त भएका सम्पूर्ण कागजातहरू (कन्ट्रोल फाराम</a:t>
            </a:r>
            <a:r>
              <a:rPr lang="en-US" dirty="0"/>
              <a:t>, </a:t>
            </a:r>
            <a:r>
              <a:rPr lang="hi-IN" dirty="0"/>
              <a:t>नक्सा</a:t>
            </a:r>
            <a:r>
              <a:rPr lang="en-US" dirty="0"/>
              <a:t>, </a:t>
            </a:r>
            <a:r>
              <a:rPr lang="hi-IN" dirty="0"/>
              <a:t>भरिएका तथा खाली प्रश्नावली फाराम</a:t>
            </a:r>
            <a:r>
              <a:rPr lang="en-US" dirty="0"/>
              <a:t>,</a:t>
            </a:r>
            <a:r>
              <a:rPr lang="hi-IN" dirty="0"/>
              <a:t> </a:t>
            </a:r>
            <a:r>
              <a:rPr lang="en-US" dirty="0"/>
              <a:t>NSIC</a:t>
            </a:r>
            <a:r>
              <a:rPr lang="hi-IN" dirty="0"/>
              <a:t> सङ्‍क्षिप्त पुस्तिका आदि) गणकअनुसार सही क्रममा मिलाएर २०८३ असार ८ गतेसम्म जिल्ला आर्थिक गणना </a:t>
            </a:r>
            <a:r>
              <a:rPr lang="ne-NP" dirty="0"/>
              <a:t>कार्यालयमा </a:t>
            </a:r>
            <a:r>
              <a:rPr lang="hi-IN" dirty="0"/>
              <a:t>बुझाइसक्नुपर्दछ।</a:t>
            </a:r>
            <a:endParaRPr lang="en-US" dirty="0"/>
          </a:p>
          <a:p>
            <a:pPr marL="0" indent="0" algn="just">
              <a:lnSpc>
                <a:spcPct val="150000"/>
              </a:lnSpc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01600" y="2103281"/>
            <a:ext cx="12090399" cy="43102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endParaRPr lang="ne-NP" sz="3600" b="1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6796A8E-3196-7E8B-6BA3-290F0C624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27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030054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1804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hi-IN" sz="3600" b="1" dirty="0"/>
              <a:t>सुपरिवेक्षकले कागजातहरू जाँच गर्ने </a:t>
            </a:r>
            <a:endParaRPr lang="en-US" sz="36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6754" y="1237269"/>
            <a:ext cx="11804874" cy="5408080"/>
          </a:xfrm>
        </p:spPr>
        <p:txBody>
          <a:bodyPr>
            <a:normAutofit/>
          </a:bodyPr>
          <a:lstStyle/>
          <a:p>
            <a:pPr marL="404813" lvl="0" indent="-40481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dirty="0"/>
              <a:t>गणकहरूले बुझाएका सम्पूर्ण कागजात</a:t>
            </a:r>
            <a:r>
              <a:rPr lang="en-GB" dirty="0"/>
              <a:t>, </a:t>
            </a:r>
            <a:r>
              <a:rPr lang="hi-IN" dirty="0"/>
              <a:t>प्रश्नावली र कन्ट्रोल फारामहरू जिम्मेवारीपूर्वक जाँच गर्नुपर्दछ।</a:t>
            </a:r>
            <a:endParaRPr lang="en-US" dirty="0"/>
          </a:p>
          <a:p>
            <a:pPr marL="404813" lvl="0" indent="-40481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dirty="0"/>
              <a:t>विवरणमा गल्ती वा अस्पष्टता</a:t>
            </a:r>
            <a:r>
              <a:rPr lang="ne-NP" dirty="0"/>
              <a:t> </a:t>
            </a:r>
            <a:r>
              <a:rPr lang="hi-IN" dirty="0"/>
              <a:t>देखिएमा गणकलाई सोध्नुपर्दछ र आवश्यक परेमा पुनः अन्तर्वार्ता गर्न लगाई सच्याउनुपर्दछ।</a:t>
            </a:r>
            <a:endParaRPr lang="en-US" dirty="0"/>
          </a:p>
          <a:p>
            <a:pPr marL="404813" lvl="0" indent="-40481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dirty="0"/>
              <a:t>गणकले सामग्री बुझाउनासाथ तत्कालै जाँच गर्नुपर्दछ।</a:t>
            </a:r>
            <a:endParaRPr lang="ne-NP" dirty="0"/>
          </a:p>
          <a:p>
            <a:pPr marL="404813" indent="-40481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dirty="0"/>
              <a:t>कन्ट्रोल फाराम</a:t>
            </a:r>
            <a:r>
              <a:rPr lang="en-GB" dirty="0"/>
              <a:t>, </a:t>
            </a:r>
            <a:r>
              <a:rPr lang="hi-IN" dirty="0"/>
              <a:t>सूचीकरण फाराम</a:t>
            </a:r>
            <a:r>
              <a:rPr lang="en-GB" dirty="0"/>
              <a:t>, </a:t>
            </a:r>
            <a:r>
              <a:rPr lang="hi-IN" dirty="0"/>
              <a:t>भरिएका प्रश्नावली</a:t>
            </a:r>
            <a:r>
              <a:rPr lang="en-GB" dirty="0"/>
              <a:t>, </a:t>
            </a:r>
            <a:r>
              <a:rPr lang="hi-IN" dirty="0"/>
              <a:t>नक्साहरू र अन्य कागजातहरू पूर्ण छन्/छैनन् यकिन </a:t>
            </a:r>
            <a:r>
              <a:rPr lang="ne-NP" dirty="0"/>
              <a:t>गर्नुपर्दछ।</a:t>
            </a:r>
            <a:endParaRPr lang="en-US" dirty="0"/>
          </a:p>
          <a:p>
            <a:pPr marL="404813" lvl="0" indent="-40481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01600" y="2103281"/>
            <a:ext cx="12090399" cy="43102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endParaRPr lang="ne-NP" sz="3600" b="1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6796A8E-3196-7E8B-6BA3-290F0C624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28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733817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" y="14937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sz="3600" b="1" dirty="0"/>
              <a:t>गणक तथा सुपरिवेक्षकका </a:t>
            </a:r>
            <a:r>
              <a:rPr lang="hi-IN" sz="3600" b="1" dirty="0"/>
              <a:t>पेशागत आचरण </a:t>
            </a:r>
            <a:endParaRPr lang="en-US" sz="36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164383"/>
            <a:ext cx="11791507" cy="5408080"/>
          </a:xfrm>
        </p:spPr>
        <p:txBody>
          <a:bodyPr>
            <a:normAutofit lnSpcReduction="10000"/>
          </a:bodyPr>
          <a:lstStyle/>
          <a:p>
            <a:pPr marL="627063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गलत तथ्याङ्क वा विवरण दिन कसैलाई पनि प्रेरित वा बाध्य गर्न नहुने,</a:t>
            </a:r>
            <a:endParaRPr lang="en-US" dirty="0"/>
          </a:p>
          <a:p>
            <a:pPr marL="627063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उत्तरदाताको व्यक्तिगत विवरण अरू कसैलाई देखाउन वा भरिएका प्रश्नावलीको प्रतिलिपि बनाई कसैलाई उपलब्ध गराउन नहुने,</a:t>
            </a:r>
            <a:endParaRPr lang="en-US" dirty="0"/>
          </a:p>
          <a:p>
            <a:pPr marL="627063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तथ्याङ्क सङ्कलन</a:t>
            </a:r>
            <a:r>
              <a:rPr lang="en-US" dirty="0"/>
              <a:t>, </a:t>
            </a:r>
            <a:r>
              <a:rPr lang="ne-NP" dirty="0"/>
              <a:t>प्रशोधन</a:t>
            </a:r>
            <a:r>
              <a:rPr lang="en-US" dirty="0"/>
              <a:t>, </a:t>
            </a:r>
            <a:r>
              <a:rPr lang="ne-NP" dirty="0"/>
              <a:t>विश्लेषण</a:t>
            </a:r>
            <a:r>
              <a:rPr lang="en-US" dirty="0"/>
              <a:t>, </a:t>
            </a:r>
            <a:r>
              <a:rPr lang="ne-NP" dirty="0"/>
              <a:t>भण्डारण र प्रकाशन प्रक्रियालाई दुरूपयोग गर्न नहुने,</a:t>
            </a:r>
            <a:endParaRPr lang="en-US" dirty="0"/>
          </a:p>
          <a:p>
            <a:pPr marL="627063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आर्थिक गणना कार्यालयको रकम हिनामिना वा दुरूपयोग गर्न नहुने,</a:t>
            </a:r>
            <a:endParaRPr lang="en-US" dirty="0"/>
          </a:p>
          <a:p>
            <a:pPr marL="627063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गणना कार्यमा खटिएको समयमा आर्थिक गणना कार्यालयले उपलब्ध गराएको परिचयपत्र अनिवार्य रूपमा लगाउनुपर्ने</a:t>
            </a:r>
            <a:r>
              <a:rPr lang="en-US" dirty="0"/>
              <a:t>,</a:t>
            </a:r>
          </a:p>
          <a:p>
            <a:pPr marL="0" indent="0" algn="just">
              <a:lnSpc>
                <a:spcPct val="150000"/>
              </a:lnSpc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01600" y="2103281"/>
            <a:ext cx="12090399" cy="43102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endParaRPr lang="ne-NP" sz="3600" b="1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6796A8E-3196-7E8B-6BA3-290F0C624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29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39550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1804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sz="4000" b="1" dirty="0"/>
              <a:t>प्रस्तुतिका विषय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8674" y="1825625"/>
            <a:ext cx="10402743" cy="4503738"/>
          </a:xfrm>
        </p:spPr>
        <p:txBody>
          <a:bodyPr/>
          <a:lstStyle/>
          <a:p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01600" y="1066204"/>
            <a:ext cx="9556917" cy="4611864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3200" b="1" dirty="0"/>
              <a:t>भाग २: गणकको काम, कर्तव्य र जिम्मेवारी</a:t>
            </a: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3200" b="1" dirty="0"/>
              <a:t>भाग ३: सुपरिक्षकको काम, कर्तव्य र जिम्मेवारी</a:t>
            </a:r>
            <a:endParaRPr lang="en-US" sz="3200" b="1" dirty="0"/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3200" b="1" dirty="0"/>
              <a:t>सेवा सुविधा र कारवाहीका प्रावधान</a:t>
            </a: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3200" b="1" dirty="0"/>
              <a:t>गणना सामग्री </a:t>
            </a: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3200" b="1" dirty="0"/>
              <a:t>पेसागत </a:t>
            </a:r>
            <a:r>
              <a:rPr lang="ne-NP" sz="3200" b="1" dirty="0" smtClean="0"/>
              <a:t>आचरण </a:t>
            </a:r>
            <a:endParaRPr lang="ne-NP" sz="3200" b="1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ne-NP" sz="3200" b="1" i="1" dirty="0"/>
              <a:t>(</a:t>
            </a:r>
            <a:r>
              <a:rPr lang="ne-NP" sz="3200" i="1" dirty="0"/>
              <a:t>गणकले गर्नुपर्ने कार्यहरुको विवरण, गणनाक्षेत्र पहिचान  सुपरिवेक्षकले गर्नुपर्ने कार्यहरूको विवरण (प्रक्रियागत), सुपरिवेक्षकले कागजात जाँच गर्ने विधि, कार्य सम्पादन, गणकले साथमा लैजानु पर्ने गणना सामग्रीहरु, गणना क्षेत्र/ वडा भित्र प्रतिष्ठान/व्यवसायको खोजी; गणकले भर्नु पर्ने फारामहरु, प्रश्नावली भर्न गणना योजना </a:t>
            </a:r>
            <a:r>
              <a:rPr lang="ne-NP" sz="3200" i="1" dirty="0" smtClean="0"/>
              <a:t>तयारी)</a:t>
            </a:r>
            <a:endParaRPr lang="ne-NP" sz="3200" i="1" dirty="0"/>
          </a:p>
        </p:txBody>
      </p:sp>
      <p:sp>
        <p:nvSpPr>
          <p:cNvPr id="7" name="Rectangle 6"/>
          <p:cNvSpPr/>
          <p:nvPr/>
        </p:nvSpPr>
        <p:spPr>
          <a:xfrm>
            <a:off x="156753" y="5791795"/>
            <a:ext cx="11074663" cy="65129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e-NP" sz="2800" dirty="0">
                <a:cs typeface="Kalimati" panose="00000400000000000000" pitchFamily="2"/>
              </a:rPr>
              <a:t>सन्दर्भ सामाग्रीः गणना पुस्तिका भाग २ र ३ (पेज १४-३०)</a:t>
            </a:r>
            <a:endParaRPr lang="en-US" sz="2800" dirty="0">
              <a:cs typeface="Kalimati" panose="00000400000000000000" pitchFamily="2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7E8AB18-B0A7-888E-1955-D897755E24E3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7841" y="2378012"/>
            <a:ext cx="2375394" cy="3300056"/>
          </a:xfrm>
          <a:prstGeom prst="rect">
            <a:avLst/>
          </a:prstGeom>
        </p:spPr>
      </p:pic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6796A8E-3196-7E8B-6BA3-290F0C624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3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158350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" y="14937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hi-IN" sz="3600" b="1" dirty="0"/>
              <a:t>पेशागत आचरण</a:t>
            </a:r>
            <a:r>
              <a:rPr lang="en-US" sz="3600" b="1" dirty="0"/>
              <a:t> …</a:t>
            </a:r>
            <a:r>
              <a:rPr lang="hi-IN" sz="3600" b="1" dirty="0"/>
              <a:t> </a:t>
            </a:r>
            <a:endParaRPr lang="en-US" sz="36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164383"/>
            <a:ext cx="11791507" cy="5408080"/>
          </a:xfrm>
        </p:spPr>
        <p:txBody>
          <a:bodyPr>
            <a:normAutofit lnSpcReduction="10000"/>
          </a:bodyPr>
          <a:lstStyle/>
          <a:p>
            <a:pPr marL="574675" lvl="0" indent="-40481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उत्तरदाता र आम व्यक्तिसँग सम्मानजनक व्यवहार गर्ने तथा एक अर्काप्रति </a:t>
            </a:r>
            <a:r>
              <a:rPr lang="ne-NP" dirty="0" smtClean="0"/>
              <a:t>सौहार्द्रपूर्ण </a:t>
            </a:r>
            <a:r>
              <a:rPr lang="ne-NP" dirty="0"/>
              <a:t>र शिष्टतापूर्वक बोल्ने</a:t>
            </a:r>
            <a:r>
              <a:rPr lang="en-US" dirty="0"/>
              <a:t>,</a:t>
            </a:r>
          </a:p>
          <a:p>
            <a:pPr marL="574675" lvl="0" indent="-40481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आफ्नो जिम्मेवारीअन्तर्गतको कार्य सम्पन्न गर्न नसक्ने परिस्थिति आएमा सोको जानकारी तत्काल गराउने,</a:t>
            </a:r>
            <a:endParaRPr lang="en-US" dirty="0"/>
          </a:p>
          <a:p>
            <a:pPr marL="574675" lvl="0" indent="-40481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अनधिकृत व्यक्तिलाई गणनाको काम जिम्मा लगाउन नहुने,</a:t>
            </a:r>
            <a:endParaRPr lang="en-US" dirty="0"/>
          </a:p>
          <a:p>
            <a:pPr marL="574675" lvl="0" indent="-40481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राष्ट्रिय आर्थिक गणनाको आधिकारिक प्रचार-प्रसार तथा पैरवीबाहेक गलत मनसाय राखी उत्तरदातालाई प्रभाव पर्ने किसिमले सञ्चारका माध्यम</a:t>
            </a:r>
            <a:r>
              <a:rPr lang="en-US" dirty="0"/>
              <a:t>, </a:t>
            </a:r>
            <a:r>
              <a:rPr lang="ne-NP" dirty="0"/>
              <a:t>सभा</a:t>
            </a:r>
            <a:r>
              <a:rPr lang="en-US" dirty="0"/>
              <a:t>, </a:t>
            </a:r>
            <a:r>
              <a:rPr lang="ne-NP" dirty="0"/>
              <a:t>सम्मेलन जस्ता कुनै पनि माध्यमबाट प्रचार-प्रसार गर्न नहुने,</a:t>
            </a:r>
            <a:endParaRPr lang="en-US" dirty="0"/>
          </a:p>
          <a:p>
            <a:pPr marL="0" lvl="0" indent="0" algn="just">
              <a:lnSpc>
                <a:spcPct val="150000"/>
              </a:lnSpc>
              <a:buNone/>
            </a:pPr>
            <a:endParaRPr lang="en-US" dirty="0"/>
          </a:p>
          <a:p>
            <a:pPr marL="0" indent="0" algn="just">
              <a:lnSpc>
                <a:spcPct val="150000"/>
              </a:lnSpc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01600" y="2103281"/>
            <a:ext cx="12090399" cy="43102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endParaRPr lang="ne-NP" sz="3600" b="1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6796A8E-3196-7E8B-6BA3-290F0C624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30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000801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" y="14937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hi-IN" sz="3600" b="1" dirty="0"/>
              <a:t>पेशागत आचरण</a:t>
            </a:r>
            <a:r>
              <a:rPr lang="en-US" sz="3600" b="1" dirty="0"/>
              <a:t> …</a:t>
            </a:r>
            <a:r>
              <a:rPr lang="hi-IN" sz="3600" b="1" dirty="0"/>
              <a:t> </a:t>
            </a:r>
            <a:endParaRPr lang="en-US" sz="36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164383"/>
            <a:ext cx="11791507" cy="5408080"/>
          </a:xfrm>
        </p:spPr>
        <p:txBody>
          <a:bodyPr>
            <a:normAutofit fontScale="92500"/>
          </a:bodyPr>
          <a:lstStyle/>
          <a:p>
            <a:pPr marL="509588" lvl="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हरेक उत्तरदाता समक्ष आफैँ पुग्नुपर्ने,</a:t>
            </a:r>
            <a:endParaRPr lang="en-US" dirty="0"/>
          </a:p>
          <a:p>
            <a:pPr marL="509588" lvl="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उत्तरदातालाई एकै स्थानमा बोलाई वा जम्मा गरी तथ्याङ्क सङ्कलन कार्य गर्न नहुने,</a:t>
            </a:r>
            <a:endParaRPr lang="en-US" dirty="0"/>
          </a:p>
          <a:p>
            <a:pPr marL="509588" lvl="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राष्ट्रिय आर्थिक गणना कार्यमा खटिएको अवधिभर अन्यत्र कुनै कामको जिम्मेवारी लिई कार्य गर्न नहुने,</a:t>
            </a:r>
            <a:endParaRPr lang="en-US" dirty="0"/>
          </a:p>
          <a:p>
            <a:pPr marL="509588" lvl="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कार्यालयको सरकारी कागजात</a:t>
            </a:r>
            <a:r>
              <a:rPr lang="en-US" dirty="0"/>
              <a:t>, </a:t>
            </a:r>
            <a:r>
              <a:rPr lang="ne-NP" dirty="0"/>
              <a:t>प्रश्नावली</a:t>
            </a:r>
            <a:r>
              <a:rPr lang="en-US" dirty="0"/>
              <a:t>, </a:t>
            </a:r>
            <a:r>
              <a:rPr lang="ne-NP" dirty="0"/>
              <a:t>गणना पुस्तिका जस्ता सामग्रीहरू च्यात्न</a:t>
            </a:r>
            <a:r>
              <a:rPr lang="en-US" dirty="0"/>
              <a:t>, </a:t>
            </a:r>
            <a:r>
              <a:rPr lang="ne-NP" dirty="0"/>
              <a:t>बिगार्न वा नष्ट गर्न नहुने र </a:t>
            </a:r>
            <a:endParaRPr lang="en-US" dirty="0"/>
          </a:p>
          <a:p>
            <a:pPr marL="509588" lvl="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बदनियतपूर्वक वा कुनै प्रलोभनमा परी वा जानाजानी झुटो विवरण सङ्कलन गर्न र आफ्नो जिम्मेवारीको काममा हेलचेक्र्याइँ गर्न नहुने।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01600" y="2103281"/>
            <a:ext cx="12090399" cy="43102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endParaRPr lang="ne-NP" sz="3600" b="1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6796A8E-3196-7E8B-6BA3-290F0C624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31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99521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hi-IN" sz="3600" b="1" dirty="0"/>
              <a:t>सेवा सुविधा</a:t>
            </a:r>
            <a:r>
              <a:rPr lang="en-US" sz="3600" b="1" dirty="0"/>
              <a:t>, </a:t>
            </a:r>
            <a:r>
              <a:rPr lang="hi-IN" sz="3600" b="1" dirty="0"/>
              <a:t>कारबाही र सजाय</a:t>
            </a:r>
            <a:endParaRPr lang="en-US" sz="36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6754" y="1237269"/>
            <a:ext cx="11709181" cy="5408080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hi-IN" b="1" u="sng" dirty="0"/>
              <a:t>आर्थिक गणना निश्चित रकम:</a:t>
            </a:r>
            <a:r>
              <a:rPr lang="hi-IN" u="sng" dirty="0"/>
              <a:t> </a:t>
            </a:r>
            <a:endParaRPr lang="ne-NP" u="sng" dirty="0"/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  <a:tabLst>
                <a:tab pos="457200" algn="l"/>
              </a:tabLst>
            </a:pPr>
            <a:r>
              <a:rPr lang="hi-IN" dirty="0"/>
              <a:t>राष्ट्रिय आर्थिक गणना</a:t>
            </a:r>
            <a:r>
              <a:rPr lang="en-US" dirty="0"/>
              <a:t>,</a:t>
            </a:r>
            <a:r>
              <a:rPr lang="ne-NP" dirty="0"/>
              <a:t> २०८२ को </a:t>
            </a:r>
            <a:r>
              <a:rPr lang="hi-IN" dirty="0"/>
              <a:t>कार्यमा खटिएका गणक तथा सुपरिवेक्षकले </a:t>
            </a:r>
            <a:r>
              <a:rPr lang="ne-NP" dirty="0"/>
              <a:t>मापदण्डमा उल्लेख भएबमोजिम</a:t>
            </a:r>
            <a:r>
              <a:rPr lang="hi-IN" dirty="0"/>
              <a:t>को आर्थिक गणना निश्चित रकम तथा अन्य सुविधा पाउने छन्।</a:t>
            </a:r>
            <a:endParaRPr lang="ne-NP" dirty="0"/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  <a:tabLst>
                <a:tab pos="457200" algn="l"/>
              </a:tabLst>
            </a:pPr>
            <a:r>
              <a:rPr lang="hi-IN" dirty="0"/>
              <a:t>गणकलाई २.५ </a:t>
            </a:r>
            <a:r>
              <a:rPr lang="ne-NP" dirty="0"/>
              <a:t>(साढे दुई) </a:t>
            </a:r>
            <a:r>
              <a:rPr lang="hi-IN" dirty="0"/>
              <a:t>महिनाको लागि राजपत्र अनंकित द्वितीय श्रेणी (खरिदार </a:t>
            </a:r>
            <a:r>
              <a:rPr lang="ne-NP" dirty="0"/>
              <a:t>वा सो </a:t>
            </a:r>
            <a:r>
              <a:rPr lang="hi-IN" dirty="0"/>
              <a:t>सरह) को शुरू तलब स्केल</a:t>
            </a:r>
            <a:r>
              <a:rPr lang="ne-NP" dirty="0"/>
              <a:t> </a:t>
            </a:r>
            <a:r>
              <a:rPr lang="hi-IN" dirty="0"/>
              <a:t>बराबरको रकम उपलब्ध गराइनेछ। </a:t>
            </a:r>
            <a:endParaRPr lang="ne-NP" dirty="0"/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  <a:tabLst>
                <a:tab pos="457200" algn="l"/>
              </a:tabLst>
            </a:pPr>
            <a:r>
              <a:rPr lang="hi-IN" dirty="0"/>
              <a:t>सुपरिवेक्षकलाई पनि २.५ </a:t>
            </a:r>
            <a:r>
              <a:rPr lang="ne-NP" dirty="0"/>
              <a:t>(साढे दुई) </a:t>
            </a:r>
            <a:r>
              <a:rPr lang="hi-IN" dirty="0"/>
              <a:t>महिनाको लागि राजपत्र अनंकित प्रथम श्रेणी (नायव सुब्बा </a:t>
            </a:r>
            <a:r>
              <a:rPr lang="ne-NP" dirty="0"/>
              <a:t>वा सो </a:t>
            </a:r>
            <a:r>
              <a:rPr lang="hi-IN" dirty="0"/>
              <a:t>सरह) को शुरू तलब स्केल बराबरको रकम उपलब्ध गराइनेछ। </a:t>
            </a:r>
            <a:endParaRPr lang="en-US" dirty="0"/>
          </a:p>
          <a:p>
            <a:pPr marL="0" indent="0" algn="just">
              <a:lnSpc>
                <a:spcPct val="150000"/>
              </a:lnSpc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01600" y="2103281"/>
            <a:ext cx="12090399" cy="43102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endParaRPr lang="ne-NP" sz="3600" b="1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6796A8E-3196-7E8B-6BA3-290F0C624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32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123634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" y="66160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hi-IN" sz="4000" b="1" dirty="0"/>
              <a:t>सेवा सुविधा</a:t>
            </a:r>
            <a:r>
              <a:rPr lang="en-US" sz="4000" b="1" dirty="0"/>
              <a:t>, </a:t>
            </a:r>
            <a:r>
              <a:rPr lang="hi-IN" sz="4000" b="1" dirty="0"/>
              <a:t>कारबाही र सजाय</a:t>
            </a:r>
            <a:r>
              <a:rPr lang="en-US" sz="4000" b="1" dirty="0"/>
              <a:t> 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2" y="1237269"/>
            <a:ext cx="11838288" cy="5408080"/>
          </a:xfrm>
        </p:spPr>
        <p:txBody>
          <a:bodyPr>
            <a:normAutofit lnSpcReduction="10000"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hi-IN" b="1" u="sng" dirty="0"/>
              <a:t>सेवा सुविधा बैंक खातामा जम्मा हुने</a:t>
            </a:r>
            <a:r>
              <a:rPr lang="hi-IN" u="sng" dirty="0"/>
              <a:t> </a:t>
            </a:r>
            <a:endParaRPr lang="ne-NP" u="sng" dirty="0"/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dirty="0"/>
              <a:t>सेवा सुविधा बैंक खाता मार्फत भुक्तानी हुनेछ।</a:t>
            </a:r>
            <a:endParaRPr lang="en-US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hi-IN" b="1" u="sng" dirty="0"/>
              <a:t>नियुक्ति बदर हुने</a:t>
            </a:r>
            <a:endParaRPr lang="ne-NP" b="1" u="sng" dirty="0"/>
          </a:p>
          <a:p>
            <a:pPr marL="404813" indent="-40481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dirty="0"/>
              <a:t>सुपरिवेक्षक तथा गणकले आचरण विपरीत कार्य गरेमा वा गराएमा जिल्ला आर्थिक गणना अधिकारीले त्यस्तो कर्मचारीलाई राष्ट्रिय आर्थिक गणनासम्बन्धी कार्यको जिम्मेवारीबाट जुनसुकै समयमा हटा</a:t>
            </a:r>
            <a:r>
              <a:rPr lang="ne-NP" dirty="0"/>
              <a:t>ई</a:t>
            </a:r>
            <a:r>
              <a:rPr lang="hi-IN" dirty="0"/>
              <a:t> निजको नियुक्ति बदर </a:t>
            </a:r>
            <a:r>
              <a:rPr lang="hi-IN" dirty="0" smtClean="0"/>
              <a:t>गर्नसक्नेछ</a:t>
            </a:r>
            <a:r>
              <a:rPr lang="hi-IN" dirty="0"/>
              <a:t>।</a:t>
            </a:r>
            <a:endParaRPr lang="ne-NP" dirty="0"/>
          </a:p>
          <a:p>
            <a:pPr marL="404813" indent="-40481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dirty="0"/>
              <a:t>त्यसरी जिम्मेवारीबाट हटाउनु वा नियुक्ति बदर गर्नुपूर्व त्यस्तो व्यक्तिलाई आफ्नो सफाइ पेस गर्ने मनासिब मौका </a:t>
            </a:r>
            <a:r>
              <a:rPr lang="hi-IN" dirty="0" smtClean="0"/>
              <a:t>दिनुपर्नेछ</a:t>
            </a:r>
            <a:r>
              <a:rPr lang="hi-IN" dirty="0"/>
              <a:t>।</a:t>
            </a:r>
            <a:endParaRPr lang="en-US" dirty="0"/>
          </a:p>
          <a:p>
            <a:pPr marL="0" indent="0" algn="just">
              <a:lnSpc>
                <a:spcPct val="150000"/>
              </a:lnSpc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01600" y="2103281"/>
            <a:ext cx="12090399" cy="43102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endParaRPr lang="ne-NP" sz="3600" b="1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6796A8E-3196-7E8B-6BA3-290F0C624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33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619751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hi-IN" sz="3600" b="1" dirty="0"/>
              <a:t>सेवा सुविधा</a:t>
            </a:r>
            <a:r>
              <a:rPr lang="en-US" sz="3600" b="1" dirty="0"/>
              <a:t>, </a:t>
            </a:r>
            <a:r>
              <a:rPr lang="hi-IN" sz="3600" b="1" dirty="0"/>
              <a:t>कारबाही र सजाय</a:t>
            </a:r>
            <a:r>
              <a:rPr lang="en-US" sz="3600" b="1" dirty="0"/>
              <a:t> 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3040" y="1237269"/>
            <a:ext cx="11811118" cy="5408080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hi-IN" b="1" u="sng" dirty="0"/>
              <a:t>रकम </a:t>
            </a:r>
            <a:r>
              <a:rPr lang="ne-NP" b="1" u="sng" dirty="0"/>
              <a:t>तथा सामाग्री </a:t>
            </a:r>
            <a:r>
              <a:rPr lang="hi-IN" b="1" u="sng" dirty="0"/>
              <a:t>दाखिला गर्नुपर्ने</a:t>
            </a:r>
            <a:endParaRPr lang="ne-NP" b="1" u="sng" dirty="0"/>
          </a:p>
          <a:p>
            <a:pPr marL="404813" indent="-40481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dirty="0"/>
              <a:t>आचरण विपरित कार्य गरेको कारणले हटाइएका वा नियुक्ति बदर भएका व्यक्तिले आफ्नो जिम्मामा रहेका सम्पूर्ण कागजा</a:t>
            </a:r>
            <a:r>
              <a:rPr lang="ne-NP" dirty="0"/>
              <a:t>त</a:t>
            </a:r>
            <a:r>
              <a:rPr lang="en-US" dirty="0"/>
              <a:t>, </a:t>
            </a:r>
            <a:r>
              <a:rPr lang="hi-IN" dirty="0"/>
              <a:t>सामग्री तथा पेश्की रकम आर्थिक गणना कार्यालयमा दाखिला </a:t>
            </a:r>
            <a:r>
              <a:rPr lang="hi-IN" dirty="0" smtClean="0"/>
              <a:t>गर्नुपर्नेछ</a:t>
            </a:r>
            <a:r>
              <a:rPr lang="hi-IN" dirty="0"/>
              <a:t>।</a:t>
            </a:r>
            <a:endParaRPr lang="ne-NP" dirty="0"/>
          </a:p>
          <a:p>
            <a:pPr marL="404813" indent="-40481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dirty="0"/>
              <a:t>यसरी कारबाही भएमा जिल्ला आर्थिक गणना कार्यालयले सोको जानकारी निज कार्यरत निकाय र सोको माथिल्लो निकायलाई समेत दिनुपर्नेछ।</a:t>
            </a:r>
            <a:endParaRPr lang="en-US" dirty="0"/>
          </a:p>
          <a:p>
            <a:pPr marL="0" indent="0" algn="just">
              <a:lnSpc>
                <a:spcPct val="150000"/>
              </a:lnSpc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01600" y="2103281"/>
            <a:ext cx="12090399" cy="43102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endParaRPr lang="ne-NP" sz="3600" b="1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6796A8E-3196-7E8B-6BA3-290F0C624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34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810683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hi-IN" sz="3600" b="1" dirty="0"/>
              <a:t>सेवा सुविधा</a:t>
            </a:r>
            <a:r>
              <a:rPr lang="en-US" sz="3600" b="1" dirty="0"/>
              <a:t>, </a:t>
            </a:r>
            <a:r>
              <a:rPr lang="hi-IN" sz="3600" b="1" dirty="0"/>
              <a:t>कारबाही र सजाय</a:t>
            </a:r>
            <a:r>
              <a:rPr lang="en-US" sz="3600" b="1" dirty="0"/>
              <a:t> 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3040" y="1237269"/>
            <a:ext cx="11694160" cy="5408080"/>
          </a:xfrm>
        </p:spPr>
        <p:txBody>
          <a:bodyPr>
            <a:normAutofit lnSpcReduction="10000"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ne-NP" b="1" u="sng" dirty="0"/>
              <a:t>सुविधा रोक्का:</a:t>
            </a:r>
            <a:r>
              <a:rPr lang="en-US" u="sng" dirty="0"/>
              <a:t> </a:t>
            </a:r>
            <a:endParaRPr lang="ne-NP" u="sng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ne-NP" dirty="0"/>
              <a:t>तोकिएको जिम्मेवारी पूरा नगर्ने वा गणनाको स्वच्छता</a:t>
            </a:r>
            <a:r>
              <a:rPr lang="en-US" dirty="0"/>
              <a:t>, </a:t>
            </a:r>
            <a:r>
              <a:rPr lang="ne-NP" dirty="0"/>
              <a:t>पारदर्शिता एवं विश्वसनीयतामा प्रतिकुल आँच पुर्‍याउने कर्मचारीलाई कारबाही गरी कामबाट हटाएको अवस्थामा निजले कुनै प्रकारको सेवा सुविधा पाउने छैन।</a:t>
            </a:r>
            <a:endParaRPr lang="en-US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hi-IN" b="1" u="sng" dirty="0"/>
              <a:t>थप सजाय</a:t>
            </a:r>
            <a:r>
              <a:rPr lang="hi-IN" u="sng" dirty="0"/>
              <a:t> </a:t>
            </a:r>
            <a:endParaRPr lang="ne-NP" u="sng" dirty="0"/>
          </a:p>
          <a:p>
            <a:pPr marL="404813" indent="-352425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dirty="0"/>
              <a:t>राष्ट्रिय आर्थिक गणनाको क्रममा कुनै कर्मचारी वा व्यक्तिले तथ्याङ्क ऐ</a:t>
            </a:r>
            <a:r>
              <a:rPr lang="ne-NP" dirty="0"/>
              <a:t>न</a:t>
            </a:r>
            <a:r>
              <a:rPr lang="en-US" dirty="0"/>
              <a:t>, </a:t>
            </a:r>
            <a:r>
              <a:rPr lang="hi-IN" dirty="0"/>
              <a:t>२०७९ विपरीत हुने गरी कुनै कार्य गरेमा निजलाई सोही ऐन बमोजिम थप सजाय हुनेछ।</a:t>
            </a:r>
            <a:endParaRPr lang="en-US" dirty="0"/>
          </a:p>
          <a:p>
            <a:pPr marL="0" indent="0" algn="just">
              <a:lnSpc>
                <a:spcPct val="150000"/>
              </a:lnSpc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01600" y="2103281"/>
            <a:ext cx="12090399" cy="43102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endParaRPr lang="ne-NP" sz="3600" b="1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6796A8E-3196-7E8B-6BA3-290F0C624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35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14260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hi-IN" sz="4000" b="1" dirty="0"/>
              <a:t>अन्य प्रतिबन्धहरू</a:t>
            </a:r>
            <a:endParaRPr lang="en-US" sz="40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3040" y="1237269"/>
            <a:ext cx="11715425" cy="5408080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60000"/>
              </a:lnSpc>
              <a:buNone/>
            </a:pPr>
            <a:r>
              <a:rPr lang="ne-NP" dirty="0"/>
              <a:t>कुनै पनि व्यक्तिसँग कुनै पनि प्रकारको अपमानजनक</a:t>
            </a:r>
            <a:r>
              <a:rPr lang="en-US" dirty="0"/>
              <a:t>, </a:t>
            </a:r>
            <a:r>
              <a:rPr lang="ne-NP" dirty="0"/>
              <a:t>अमर्यादित वा शोषणजन्य व्यवहार तथा यौनजन्य क्रियाकलापमा संलग्न हुन सख्त रूपमा प्रतिबन्ध लगाइएको छ। यस सन्दर्भमा निम्न विषयमा विशेष ध्यान दिनुपर्दछ:</a:t>
            </a:r>
            <a:endParaRPr lang="en-US" dirty="0"/>
          </a:p>
          <a:p>
            <a:pPr marL="404813" indent="-404813" algn="just">
              <a:lnSpc>
                <a:spcPct val="16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सबै लिङ्ग</a:t>
            </a:r>
            <a:r>
              <a:rPr lang="en-US" dirty="0"/>
              <a:t>, </a:t>
            </a:r>
            <a:r>
              <a:rPr lang="ne-NP" dirty="0"/>
              <a:t>जातजाति</a:t>
            </a:r>
            <a:r>
              <a:rPr lang="en-US" dirty="0"/>
              <a:t>, </a:t>
            </a:r>
            <a:r>
              <a:rPr lang="ne-NP" dirty="0"/>
              <a:t>वर्ग र समुदायप्रति सम्मान र मर्यादाका साथ व्यवहार गर्नुपर्दछ।</a:t>
            </a:r>
          </a:p>
          <a:p>
            <a:pPr marL="404813" indent="-404813" algn="just">
              <a:lnSpc>
                <a:spcPct val="16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यौन शोषण र दुर्व्यवहार पूर्णतः अस्वीकार्य र दण्डनीय अपराध हो।</a:t>
            </a:r>
            <a:endParaRPr lang="en-US" dirty="0"/>
          </a:p>
          <a:p>
            <a:pPr marL="0" indent="0" algn="just">
              <a:lnSpc>
                <a:spcPct val="150000"/>
              </a:lnSpc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01600" y="2103281"/>
            <a:ext cx="12090399" cy="43102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endParaRPr lang="ne-NP" sz="3600" b="1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6796A8E-3196-7E8B-6BA3-290F0C624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36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971819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" y="23630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hi-IN" sz="3600" b="1" dirty="0"/>
              <a:t>बीमा तथा क्षतिपुर्तिसम्बन्धी व्यवस्था 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3040" y="1237269"/>
            <a:ext cx="11683527" cy="5408080"/>
          </a:xfrm>
        </p:spPr>
        <p:txBody>
          <a:bodyPr>
            <a:normAutofit/>
          </a:bodyPr>
          <a:lstStyle/>
          <a:p>
            <a:pPr marL="404813" indent="-40481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dirty="0"/>
              <a:t>आर्थिक गणना कार्यमा खटिने गण</a:t>
            </a:r>
            <a:r>
              <a:rPr lang="ne-NP" dirty="0"/>
              <a:t>क</a:t>
            </a:r>
            <a:r>
              <a:rPr lang="en-US" dirty="0"/>
              <a:t>,</a:t>
            </a:r>
            <a:r>
              <a:rPr lang="ne-NP" dirty="0"/>
              <a:t> </a:t>
            </a:r>
            <a:r>
              <a:rPr lang="hi-IN" dirty="0"/>
              <a:t>सुपरिवेक्षकहरूको लागि नियमानुसारको रू. पाँच लाखसम्मको चोटपटक तथा दुर्घटना बीमा </a:t>
            </a:r>
            <a:r>
              <a:rPr lang="ne-NP" dirty="0"/>
              <a:t>गरिएको छ</a:t>
            </a:r>
            <a:r>
              <a:rPr lang="hi-IN" dirty="0"/>
              <a:t>।</a:t>
            </a:r>
            <a:endParaRPr lang="en-US" dirty="0"/>
          </a:p>
          <a:p>
            <a:pPr marL="404813" indent="-40481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dirty="0"/>
              <a:t>आर्थिक गणना कार्यमा खटिएका कर्मचारी कामको सिलसिलामा घाइते भएमा उपचारको लागि प्रचलित कानूनमा व्यवस्था भए बमोजिम </a:t>
            </a:r>
            <a:r>
              <a:rPr lang="ne-NP" dirty="0"/>
              <a:t>बीमा कम्पनी मार्फत </a:t>
            </a:r>
            <a:r>
              <a:rPr lang="hi-IN" dirty="0"/>
              <a:t>उपचार खर्च उपलब्ध गराइनेछ।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01600" y="2103281"/>
            <a:ext cx="12090399" cy="43102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endParaRPr lang="ne-NP" sz="3600" b="1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6796A8E-3196-7E8B-6BA3-290F0C624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37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698146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hi-IN" sz="3600" b="1" dirty="0"/>
              <a:t>कार्य सम्पादन प्रतिवेदन दिनुपर्ने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2019" y="1237269"/>
            <a:ext cx="11653283" cy="5408080"/>
          </a:xfrm>
        </p:spPr>
        <p:txBody>
          <a:bodyPr>
            <a:normAutofit/>
          </a:bodyPr>
          <a:lstStyle/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गणना कार्यमा खटिएका गणक तथा सुपरिवेक्षकहरूले आफूले गरेका कामको सम्बन्धमा गणना पुस्तिकाको अनुसूची ३ (कन्ट्रोल फाराम) र अनुसूची ४ (कार्य सम्पन्नता फाराम) मा उल्लिखित विवरण भरेर सम्बन्धित आर्थिक गणना कार्यालयमा बुझाएपछि मात्र निजले पाउने सेवा सुविधा उपलब्ध गराइनेछ।</a:t>
            </a:r>
          </a:p>
          <a:p>
            <a:pPr marL="0" indent="0" algn="just">
              <a:lnSpc>
                <a:spcPct val="150000"/>
              </a:lnSpc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01600" y="2103281"/>
            <a:ext cx="12090399" cy="43102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endParaRPr lang="ne-NP" sz="3600" b="1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6796A8E-3196-7E8B-6BA3-290F0C624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38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209659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hi-IN" sz="3600" b="1" dirty="0"/>
              <a:t>गणकले साथमा लैजानुपर्ने गणना सामग्रीहरू</a:t>
            </a:r>
            <a:endParaRPr lang="en-US" sz="36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1238" y="1237269"/>
            <a:ext cx="4597329" cy="5408080"/>
          </a:xfrm>
        </p:spPr>
        <p:txBody>
          <a:bodyPr>
            <a:normAutofit lnSpcReduction="10000"/>
          </a:bodyPr>
          <a:lstStyle/>
          <a:p>
            <a:pPr marL="404813" lvl="0" indent="-404813">
              <a:buFont typeface="Wingdings" panose="05000000000000000000" pitchFamily="2" charset="2"/>
              <a:buChar char="Ø"/>
            </a:pPr>
            <a:r>
              <a:rPr lang="hi-IN" dirty="0"/>
              <a:t>सूचीकरण फाराम </a:t>
            </a:r>
            <a:endParaRPr lang="en-US" dirty="0"/>
          </a:p>
          <a:p>
            <a:pPr marL="404813" lvl="0" indent="-404813">
              <a:buFont typeface="Wingdings" panose="05000000000000000000" pitchFamily="2" charset="2"/>
              <a:buChar char="Ø"/>
            </a:pPr>
            <a:r>
              <a:rPr lang="hi-IN" dirty="0"/>
              <a:t>मुख्य प्रश्नावली फाराम </a:t>
            </a:r>
            <a:endParaRPr lang="en-US" dirty="0"/>
          </a:p>
          <a:p>
            <a:pPr marL="404813" lvl="0" indent="-404813">
              <a:buFont typeface="Wingdings" panose="05000000000000000000" pitchFamily="2" charset="2"/>
              <a:buChar char="Ø"/>
            </a:pPr>
            <a:r>
              <a:rPr lang="hi-IN" dirty="0"/>
              <a:t>गणना</a:t>
            </a:r>
            <a:r>
              <a:rPr lang="ne-NP" dirty="0"/>
              <a:t> पुस्तिका</a:t>
            </a:r>
            <a:endParaRPr lang="en-US" dirty="0"/>
          </a:p>
          <a:p>
            <a:pPr marL="404813" lvl="0" indent="-404813">
              <a:buFont typeface="Wingdings" panose="05000000000000000000" pitchFamily="2" charset="2"/>
              <a:buChar char="Ø"/>
            </a:pPr>
            <a:r>
              <a:rPr lang="hi-IN" dirty="0"/>
              <a:t>गणना क्षेत्र नक्सा</a:t>
            </a:r>
            <a:endParaRPr lang="en-US" dirty="0"/>
          </a:p>
          <a:p>
            <a:pPr marL="404813" lvl="0" indent="-404813">
              <a:buFont typeface="Wingdings" panose="05000000000000000000" pitchFamily="2" charset="2"/>
              <a:buChar char="Ø"/>
            </a:pPr>
            <a:r>
              <a:rPr lang="hi-IN" dirty="0"/>
              <a:t>निलो मसी भएको डट्पेन</a:t>
            </a:r>
            <a:endParaRPr lang="en-US" dirty="0"/>
          </a:p>
          <a:p>
            <a:pPr marL="404813" lvl="0" indent="-404813">
              <a:buFont typeface="Wingdings" panose="05000000000000000000" pitchFamily="2" charset="2"/>
              <a:buChar char="Ø"/>
            </a:pPr>
            <a:r>
              <a:rPr lang="hi-IN" dirty="0"/>
              <a:t>परमानेन्ट मार्क</a:t>
            </a:r>
            <a:r>
              <a:rPr lang="ne-NP" dirty="0"/>
              <a:t>र </a:t>
            </a:r>
            <a:endParaRPr lang="en-US" dirty="0"/>
          </a:p>
          <a:p>
            <a:pPr marL="404813" lvl="0" indent="-404813">
              <a:buFont typeface="Wingdings" panose="05000000000000000000" pitchFamily="2" charset="2"/>
              <a:buChar char="Ø"/>
            </a:pPr>
            <a:r>
              <a:rPr lang="ne-NP" dirty="0"/>
              <a:t>स्टीकर </a:t>
            </a:r>
            <a:endParaRPr lang="en-US" dirty="0"/>
          </a:p>
          <a:p>
            <a:pPr marL="404813" lvl="0" indent="-404813">
              <a:buFont typeface="Wingdings" panose="05000000000000000000" pitchFamily="2" charset="2"/>
              <a:buChar char="Ø"/>
            </a:pPr>
            <a:r>
              <a:rPr lang="hi-IN" dirty="0"/>
              <a:t>परिचयपत्र </a:t>
            </a:r>
            <a:endParaRPr lang="en-US" dirty="0"/>
          </a:p>
          <a:p>
            <a:pPr marL="404813" lvl="0" indent="-404813">
              <a:buFont typeface="Wingdings" panose="05000000000000000000" pitchFamily="2" charset="2"/>
              <a:buChar char="Ø"/>
            </a:pPr>
            <a:r>
              <a:rPr lang="ne-NP" dirty="0"/>
              <a:t>झोला</a:t>
            </a:r>
          </a:p>
          <a:p>
            <a:pPr marL="404813" lvl="0" indent="-404813">
              <a:buFont typeface="Wingdings" panose="05000000000000000000" pitchFamily="2" charset="2"/>
              <a:buChar char="Ø"/>
            </a:pPr>
            <a:r>
              <a:rPr lang="ne-NP" dirty="0"/>
              <a:t>क्याप </a:t>
            </a:r>
            <a:r>
              <a:rPr lang="en-GB" dirty="0"/>
              <a:t>(</a:t>
            </a:r>
            <a:r>
              <a:rPr lang="ne-NP" dirty="0"/>
              <a:t>टोपी</a:t>
            </a:r>
            <a:r>
              <a:rPr lang="en-GB" dirty="0"/>
              <a:t>)</a:t>
            </a:r>
            <a:endParaRPr lang="ne-NP" dirty="0"/>
          </a:p>
          <a:p>
            <a:pPr marL="404813" indent="-404813">
              <a:buFont typeface="Wingdings" panose="05000000000000000000" pitchFamily="2" charset="2"/>
              <a:buChar char="Ø"/>
            </a:pPr>
            <a:r>
              <a:rPr lang="ne-NP" dirty="0"/>
              <a:t>नोट कापी</a:t>
            </a:r>
            <a:endParaRPr lang="en-US" dirty="0"/>
          </a:p>
          <a:p>
            <a:pPr lvl="0">
              <a:buFont typeface="Wingdings" panose="05000000000000000000" pitchFamily="2" charset="2"/>
              <a:buChar char="Ø"/>
            </a:pPr>
            <a:endParaRPr lang="en-US" dirty="0"/>
          </a:p>
          <a:p>
            <a:pPr marL="0" indent="0">
              <a:buNone/>
            </a:pPr>
            <a:endParaRPr lang="en-US" b="1" dirty="0"/>
          </a:p>
          <a:p>
            <a:pPr marL="0" indent="0" algn="just">
              <a:lnSpc>
                <a:spcPct val="150000"/>
              </a:lnSpc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01600" y="2103281"/>
            <a:ext cx="12090399" cy="43102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endParaRPr lang="ne-NP" sz="3600" b="1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6796A8E-3196-7E8B-6BA3-290F0C624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39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901608" y="1198880"/>
            <a:ext cx="7188791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04813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>
                <a:cs typeface="Kalimati" panose="00000400000000000000" pitchFamily="2"/>
              </a:rPr>
              <a:t>अनुरोध पत्र</a:t>
            </a:r>
            <a:endParaRPr lang="en-US" sz="2800" dirty="0">
              <a:cs typeface="Kalimati" panose="00000400000000000000" pitchFamily="2"/>
            </a:endParaRPr>
          </a:p>
          <a:p>
            <a:pPr marL="457200" lvl="0" indent="-404813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>
                <a:cs typeface="Kalimati" panose="00000400000000000000" pitchFamily="2"/>
              </a:rPr>
              <a:t>युजरनेम </a:t>
            </a:r>
            <a:r>
              <a:rPr lang="en-GB" sz="2800" dirty="0">
                <a:cs typeface="Kalimati" panose="00000400000000000000" pitchFamily="2"/>
              </a:rPr>
              <a:t> </a:t>
            </a:r>
            <a:r>
              <a:rPr lang="ne-NP" sz="2800" dirty="0">
                <a:cs typeface="Kalimati" panose="00000400000000000000" pitchFamily="2"/>
              </a:rPr>
              <a:t>र पासवर्ड लेखिएको कागज </a:t>
            </a:r>
          </a:p>
          <a:p>
            <a:pPr marL="457200" indent="-404813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>
                <a:cs typeface="Kalimati" panose="00000400000000000000" pitchFamily="2"/>
              </a:rPr>
              <a:t>इ-सेन्सस पर्चा</a:t>
            </a:r>
            <a:endParaRPr lang="en-US" sz="2800" dirty="0">
              <a:cs typeface="Kalimati" panose="00000400000000000000" pitchFamily="2"/>
            </a:endParaRPr>
          </a:p>
          <a:p>
            <a:pPr marL="457200" lvl="0" indent="-404813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>
                <a:cs typeface="Kalimati" panose="00000400000000000000" pitchFamily="2"/>
              </a:rPr>
              <a:t>कार्यसम्पन्नताको फाराम</a:t>
            </a:r>
            <a:endParaRPr lang="en-US" sz="2800" dirty="0">
              <a:cs typeface="Kalimati" panose="00000400000000000000" pitchFamily="2"/>
            </a:endParaRPr>
          </a:p>
          <a:p>
            <a:pPr marL="457200" lvl="0" indent="-404813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>
                <a:cs typeface="Kalimati" panose="00000400000000000000" pitchFamily="2"/>
              </a:rPr>
              <a:t>कन्ट्रोल फाराम </a:t>
            </a:r>
            <a:endParaRPr lang="en-US" sz="2800" dirty="0">
              <a:cs typeface="Kalimati" panose="00000400000000000000" pitchFamily="2"/>
            </a:endParaRPr>
          </a:p>
          <a:p>
            <a:pPr marL="457200" lvl="0" indent="-404813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>
                <a:cs typeface="Kalimati" panose="00000400000000000000" pitchFamily="2"/>
              </a:rPr>
              <a:t>नेपालस्तरीय औद्योगिक वर्गीकरण संक्षिप्त पुस्तिका </a:t>
            </a:r>
            <a:endParaRPr lang="en-US" sz="2800" dirty="0">
              <a:cs typeface="Kalimati" panose="00000400000000000000" pitchFamily="2"/>
            </a:endParaRPr>
          </a:p>
          <a:p>
            <a:pPr marL="457200" lvl="0" indent="-404813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>
                <a:cs typeface="Kalimati" panose="00000400000000000000" pitchFamily="2"/>
              </a:rPr>
              <a:t>आफ्नो स्मार्ट मोवाइल फोन </a:t>
            </a:r>
            <a:endParaRPr lang="en-US" sz="2800" dirty="0"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19741025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11171"/>
            <a:ext cx="12090399" cy="996315"/>
          </a:xfrm>
        </p:spPr>
        <p:txBody>
          <a:bodyPr>
            <a:normAutofit fontScale="90000"/>
          </a:bodyPr>
          <a:lstStyle/>
          <a:p>
            <a:pPr marL="457200" indent="-457200" algn="ctr">
              <a:lnSpc>
                <a:spcPct val="150000"/>
              </a:lnSpc>
            </a:pPr>
            <a:r>
              <a:rPr lang="ne-NP" sz="4000" b="1" dirty="0"/>
              <a:t>सेसनका उद्देश्य</a:t>
            </a:r>
            <a:endParaRPr lang="ne-NP" sz="54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2348" y="1561192"/>
            <a:ext cx="10402743" cy="4503738"/>
          </a:xfrm>
        </p:spPr>
        <p:txBody>
          <a:bodyPr>
            <a:normAutofit/>
          </a:bodyPr>
          <a:lstStyle/>
          <a:p>
            <a:pPr marL="574675" indent="-574675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dirty="0"/>
              <a:t>गणक</a:t>
            </a:r>
            <a:r>
              <a:rPr lang="ne-NP" dirty="0"/>
              <a:t>का कार्य र जिम्मेवारीको जानकारी दिनु,</a:t>
            </a:r>
            <a:endParaRPr lang="en-US" dirty="0"/>
          </a:p>
          <a:p>
            <a:pPr marL="574675" indent="-574675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सुपरिवेक्षकका कार्य र जिम्मेवारीको जानकारी दिनु,</a:t>
            </a:r>
          </a:p>
          <a:p>
            <a:pPr marL="574675" indent="-574675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गणक, सुपरिवेक्षक र अन्य कर्मचारीले पालना गर्नुपर्ने आचारणका बारेमा जानकारी दिनु,</a:t>
            </a:r>
          </a:p>
          <a:p>
            <a:pPr marL="574675" indent="-574675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गणक र सुपरिवेक्षकले साथमा लैजानुपर्ने सामग्रीको जानकारी </a:t>
            </a:r>
            <a:r>
              <a:rPr lang="ne-NP" dirty="0" smtClean="0"/>
              <a:t>दिनु।</a:t>
            </a:r>
            <a:endParaRPr lang="ne-NP" dirty="0"/>
          </a:p>
          <a:p>
            <a:pPr marL="574675" indent="-574675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dirty="0"/>
          </a:p>
          <a:p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01600" y="2103281"/>
            <a:ext cx="12090399" cy="43102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endParaRPr lang="ne-NP" sz="3600" b="1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6796A8E-3196-7E8B-6BA3-290F0C624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4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173045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1" y="120355"/>
            <a:ext cx="12090399" cy="996315"/>
          </a:xfrm>
        </p:spPr>
        <p:txBody>
          <a:bodyPr>
            <a:noAutofit/>
          </a:bodyPr>
          <a:lstStyle/>
          <a:p>
            <a:pPr algn="ctr"/>
            <a:r>
              <a:rPr lang="ne-NP" sz="3600" b="1" dirty="0"/>
              <a:t/>
            </a:r>
            <a:br>
              <a:rPr lang="ne-NP" sz="3600" b="1" dirty="0"/>
            </a:br>
            <a:r>
              <a:rPr lang="ne-NP" sz="3600" b="1" dirty="0"/>
              <a:t/>
            </a:r>
            <a:br>
              <a:rPr lang="ne-NP" sz="3600" b="1" dirty="0"/>
            </a:br>
            <a:r>
              <a:rPr lang="hi-IN" sz="3600" b="1" dirty="0"/>
              <a:t>मुख्य प्रश्नावलीका विवरण भर्ने योजना </a:t>
            </a:r>
            <a:r>
              <a:rPr lang="en-US" sz="3600" b="1" dirty="0"/>
              <a:t/>
            </a:r>
            <a:br>
              <a:rPr lang="en-US" sz="3600" b="1" dirty="0"/>
            </a:br>
            <a:r>
              <a:rPr lang="en-US" sz="3600" dirty="0"/>
              <a:t/>
            </a:r>
            <a:br>
              <a:rPr lang="en-US" sz="3600" dirty="0"/>
            </a:br>
            <a:endParaRPr lang="en-US" sz="32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3040" y="1237269"/>
            <a:ext cx="11662262" cy="5408080"/>
          </a:xfrm>
        </p:spPr>
        <p:txBody>
          <a:bodyPr>
            <a:normAutofit fontScale="92500" lnSpcReduction="20000"/>
          </a:bodyPr>
          <a:lstStyle/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व्यवसायीहरूसँग अन्तर्वार्ता लिन जाँदा परिचयपत्र देखाई आफू आएको उद्देश्य बताउनु पर्दछ ।</a:t>
            </a:r>
          </a:p>
          <a:p>
            <a:pPr marL="509588" indent="-509588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गणकले आफूलाई उपलब्ध गराइएको अवधिभित्र कार्य सम्पन्न हुनेगरी कार्ययोजना बनाई तोकिएको अवधिभित्र नै कार्य सम्पन्न गर्नुपर्दछ।</a:t>
            </a:r>
          </a:p>
          <a:p>
            <a:pPr marL="509588" indent="-509588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यही अवधिमा इ-सेन्ससमा सहभागी भएका प्रतिष्ठानहरूले विवरण बुझाए नबुझाएको समेत यकिन गर्नुपर्दछ।</a:t>
            </a: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गणना अवधि ७ दिन बाँकी हुँदा पनि इ-सेन्सस मार्फत सहभागी हुन चाहेका तर विवरण उपलब्ध नगराएका प्रतिष्ठान/व्यवसायहरूको कागजी प्रश्नावली मार्फत भर्नुपर्दछ।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50800" y="1236345"/>
            <a:ext cx="11100707" cy="40474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endParaRPr lang="ne-NP" sz="3600" b="1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6796A8E-3196-7E8B-6BA3-290F0C624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40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071819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Autofit/>
          </a:bodyPr>
          <a:lstStyle/>
          <a:p>
            <a:pPr algn="ctr"/>
            <a:r>
              <a:rPr lang="ne-NP" sz="3600" b="1" dirty="0"/>
              <a:t/>
            </a:r>
            <a:br>
              <a:rPr lang="ne-NP" sz="3600" b="1" dirty="0"/>
            </a:br>
            <a:r>
              <a:rPr lang="ne-NP" sz="3600" b="1" dirty="0"/>
              <a:t/>
            </a:r>
            <a:br>
              <a:rPr lang="ne-NP" sz="3600" b="1" dirty="0"/>
            </a:br>
            <a:r>
              <a:rPr lang="ne-NP" sz="3600" b="1" dirty="0"/>
              <a:t>गणना क्षेत्र/ वडा भित्र प्रतिष्ठान/व्यवसायको खोजी</a:t>
            </a:r>
            <a:r>
              <a:rPr lang="en-US" sz="3600" b="1" dirty="0"/>
              <a:t/>
            </a:r>
            <a:br>
              <a:rPr lang="en-US" sz="3600" b="1" dirty="0"/>
            </a:br>
            <a:r>
              <a:rPr lang="en-US" sz="3600" dirty="0"/>
              <a:t/>
            </a:r>
            <a:br>
              <a:rPr lang="en-US" sz="3600" dirty="0"/>
            </a:br>
            <a:endParaRPr lang="en-US" sz="32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2154" y="1038311"/>
            <a:ext cx="11619732" cy="5408080"/>
          </a:xfrm>
        </p:spPr>
        <p:txBody>
          <a:bodyPr>
            <a:normAutofit fontScale="92500"/>
          </a:bodyPr>
          <a:lstStyle/>
          <a:p>
            <a:pPr marL="404813" indent="-40481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आफुलाई तोकिएका गणना क्षेत्रभित्रका प्रत्येक टोल/टोलमा पुगी प्रतिष्ठान/व्यवसायको विवरण भर्नुपर्दछ</a:t>
            </a:r>
            <a:r>
              <a:rPr lang="en-GB" dirty="0"/>
              <a:t>,</a:t>
            </a:r>
            <a:endParaRPr lang="en-US" dirty="0"/>
          </a:p>
          <a:p>
            <a:pPr marL="404813" lvl="0" indent="-40481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आफ्नो कार्य क्षेत्र भित्रका प्रतिष्ठान/व्यवसायको गणना गरिसके पछि कुनै सडक/गल्ली/ टोलमा कुनै प्रतिष्ठान/व्यवसाय गणना गर्न छुटेको छ वा छैन भनी सोको बारेमा जानकार व्यक्ति/वडा अध्यक्ष/वडा सदस्यसँग निश्चित गरी कुनै टोल/गल्लीमा रहेका प्रतिष्ठान/व्यवसाय छुटेको भएमा त्यसलाई गणना गर्नुपर्दछ</a:t>
            </a:r>
            <a:r>
              <a:rPr lang="en-GB" dirty="0"/>
              <a:t>,</a:t>
            </a:r>
            <a:endParaRPr lang="en-US" dirty="0"/>
          </a:p>
          <a:p>
            <a:pPr marL="404813" lvl="0" indent="-40481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कुनै पनि परिवारले प्रतिष्ठान/व्यवसाय सञ्चालन गरेको भए सो समेत नछुटाई गणना गर्नुपर्दछ।</a:t>
            </a:r>
            <a:endParaRPr lang="en-US" dirty="0"/>
          </a:p>
          <a:p>
            <a:pPr marL="0" indent="0" algn="just">
              <a:lnSpc>
                <a:spcPct val="150000"/>
              </a:lnSpc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50800" y="1236345"/>
            <a:ext cx="11100707" cy="40474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endParaRPr lang="ne-NP" sz="3600" b="1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6796A8E-3196-7E8B-6BA3-290F0C624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41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135911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1" y="30479"/>
            <a:ext cx="12090399" cy="996315"/>
          </a:xfrm>
        </p:spPr>
        <p:txBody>
          <a:bodyPr>
            <a:noAutofit/>
          </a:bodyPr>
          <a:lstStyle/>
          <a:p>
            <a:pPr algn="ctr"/>
            <a:r>
              <a:rPr lang="ne-NP" sz="3600" b="1" dirty="0"/>
              <a:t/>
            </a:r>
            <a:br>
              <a:rPr lang="ne-NP" sz="3600" b="1" dirty="0"/>
            </a:br>
            <a:r>
              <a:rPr lang="ne-NP" sz="3600" b="1" dirty="0"/>
              <a:t/>
            </a:r>
            <a:br>
              <a:rPr lang="ne-NP" sz="3600" b="1" dirty="0"/>
            </a:br>
            <a:r>
              <a:rPr lang="ne-NP" sz="3600" b="1" dirty="0"/>
              <a:t/>
            </a:r>
            <a:br>
              <a:rPr lang="ne-NP" sz="3600" b="1" dirty="0"/>
            </a:br>
            <a:r>
              <a:rPr lang="ne-NP" sz="3600" b="1" dirty="0"/>
              <a:t/>
            </a:r>
            <a:br>
              <a:rPr lang="ne-NP" sz="3600" b="1" dirty="0"/>
            </a:br>
            <a:r>
              <a:rPr lang="hi-IN" sz="3600" b="1" dirty="0"/>
              <a:t>भर्नुपर्ने फारामहरू </a:t>
            </a:r>
            <a:r>
              <a:rPr lang="en-US" sz="3600" b="1" dirty="0"/>
              <a:t/>
            </a:r>
            <a:br>
              <a:rPr lang="en-US" sz="3600" b="1" dirty="0"/>
            </a:br>
            <a:r>
              <a:rPr lang="en-US" sz="3600" dirty="0"/>
              <a:t/>
            </a:r>
            <a:br>
              <a:rPr lang="en-US" sz="3600" dirty="0"/>
            </a:br>
            <a:r>
              <a:rPr lang="en-US" sz="3600" b="1" dirty="0"/>
              <a:t/>
            </a:r>
            <a:br>
              <a:rPr lang="en-US" sz="3600" b="1" dirty="0"/>
            </a:br>
            <a:r>
              <a:rPr lang="en-US" sz="3600" dirty="0"/>
              <a:t/>
            </a:r>
            <a:br>
              <a:rPr lang="en-US" sz="3600" dirty="0"/>
            </a:br>
            <a:endParaRPr lang="en-US" sz="32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1238" y="1237269"/>
            <a:ext cx="11095847" cy="5408080"/>
          </a:xfrm>
        </p:spPr>
        <p:txBody>
          <a:bodyPr>
            <a:normAutofit/>
          </a:bodyPr>
          <a:lstStyle/>
          <a:p>
            <a:pPr marL="457200" lvl="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dirty="0"/>
              <a:t>सूचीकरण फाराम</a:t>
            </a:r>
            <a:r>
              <a:rPr lang="ne-NP" dirty="0"/>
              <a:t> </a:t>
            </a:r>
            <a:r>
              <a:rPr lang="en-US" dirty="0"/>
              <a:t>(</a:t>
            </a:r>
            <a:r>
              <a:rPr lang="ne-NP" dirty="0"/>
              <a:t>गणकले</a:t>
            </a:r>
            <a:r>
              <a:rPr lang="en-US" dirty="0"/>
              <a:t>)</a:t>
            </a:r>
            <a:r>
              <a:rPr lang="ne-NP" dirty="0"/>
              <a:t> </a:t>
            </a:r>
            <a:r>
              <a:rPr lang="en-GB" dirty="0"/>
              <a:t>, </a:t>
            </a:r>
            <a:endParaRPr lang="en-US" dirty="0"/>
          </a:p>
          <a:p>
            <a:pPr marL="457200" lvl="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dirty="0"/>
              <a:t>मुख्य प्रश्नावली</a:t>
            </a:r>
            <a:r>
              <a:rPr lang="en-US" dirty="0"/>
              <a:t> (</a:t>
            </a:r>
            <a:r>
              <a:rPr lang="ne-NP" dirty="0"/>
              <a:t>गणकले</a:t>
            </a:r>
            <a:r>
              <a:rPr lang="en-US" dirty="0"/>
              <a:t>)</a:t>
            </a:r>
            <a:r>
              <a:rPr lang="en-GB" dirty="0"/>
              <a:t>, </a:t>
            </a:r>
            <a:endParaRPr lang="en-US" dirty="0"/>
          </a:p>
          <a:p>
            <a:pPr marL="457200" lvl="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dirty="0"/>
              <a:t>कन्ट्रोल फाराम </a:t>
            </a:r>
            <a:r>
              <a:rPr lang="en-US" dirty="0"/>
              <a:t>(</a:t>
            </a:r>
            <a:r>
              <a:rPr lang="ne-NP" dirty="0"/>
              <a:t>गणक र सुपरिवेक्षकले</a:t>
            </a:r>
            <a:r>
              <a:rPr lang="en-US" dirty="0"/>
              <a:t>)</a:t>
            </a:r>
            <a:r>
              <a:rPr lang="ne-NP" dirty="0"/>
              <a:t> र </a:t>
            </a:r>
            <a:endParaRPr lang="en-US" dirty="0"/>
          </a:p>
          <a:p>
            <a:pPr marL="457200" lvl="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dirty="0"/>
              <a:t>कार्य सम्पन्नता फाराम</a:t>
            </a:r>
            <a:r>
              <a:rPr lang="ne-NP" dirty="0"/>
              <a:t> </a:t>
            </a:r>
            <a:r>
              <a:rPr lang="en-US" dirty="0"/>
              <a:t>(</a:t>
            </a:r>
            <a:r>
              <a:rPr lang="ne-NP" dirty="0"/>
              <a:t>गणक र सुपरिवेक्षकले</a:t>
            </a:r>
            <a:r>
              <a:rPr lang="en-US" dirty="0"/>
              <a:t>) </a:t>
            </a:r>
            <a:r>
              <a:rPr lang="ne-NP" dirty="0"/>
              <a:t>।</a:t>
            </a:r>
            <a:endParaRPr lang="en-US" dirty="0"/>
          </a:p>
          <a:p>
            <a:pPr marL="0" indent="0" algn="just">
              <a:lnSpc>
                <a:spcPct val="150000"/>
              </a:lnSpc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50800" y="1236345"/>
            <a:ext cx="11100707" cy="40474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endParaRPr lang="ne-NP" sz="3600" b="1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6796A8E-3196-7E8B-6BA3-290F0C624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42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615948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40A983-CB20-5925-DCB3-A8DD61FB7E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4CCE79-798A-6E57-FB0B-00683274B3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1" y="7937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sz="4000" dirty="0"/>
              <a:t>सत्र पुनरावलोकन</a:t>
            </a:r>
            <a:endParaRPr lang="en-US" sz="40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D707CBA-5EA2-0112-AE4F-22A031F868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BD94D58-5510-FFBE-D1A6-9444FD537F04}"/>
              </a:ext>
            </a:extLst>
          </p:cNvPr>
          <p:cNvSpPr txBox="1">
            <a:spLocks/>
          </p:cNvSpPr>
          <p:nvPr/>
        </p:nvSpPr>
        <p:spPr>
          <a:xfrm>
            <a:off x="397011" y="1477055"/>
            <a:ext cx="11489417" cy="3553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just">
              <a:lnSpc>
                <a:spcPct val="16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गणकले गर्नुपर्ने मुख्य कामहरू भन्नुहोस्।</a:t>
            </a:r>
          </a:p>
          <a:p>
            <a:pPr marL="457200" indent="-457200" algn="just">
              <a:lnSpc>
                <a:spcPct val="16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सुपरिवेक्षकले गर्नुपर्ने मुख्य कामहरू भन्नुहोस्।</a:t>
            </a:r>
          </a:p>
          <a:p>
            <a:pPr marL="457200" indent="-457200" algn="just">
              <a:lnSpc>
                <a:spcPct val="16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आर्थिक गणनामा गर्नै नहुने कार्यहरु भन्नुहोस्।</a:t>
            </a: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15F7AF26-8D9C-4380-428D-35D9C66C08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43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100970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40A983-CB20-5925-DCB3-A8DD61FB7E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2BE918-4F26-421F-8F23-7A33340C49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7788" y="1570491"/>
            <a:ext cx="10402743" cy="4503738"/>
          </a:xfrm>
        </p:spPr>
        <p:txBody>
          <a:bodyPr/>
          <a:lstStyle/>
          <a:p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D707CBA-5EA2-0112-AE4F-22A031F868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08E446A-E6F7-6946-C425-BE953F186AFD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BD94D58-5510-FFBE-D1A6-9444FD537F04}"/>
              </a:ext>
            </a:extLst>
          </p:cNvPr>
          <p:cNvSpPr txBox="1">
            <a:spLocks/>
          </p:cNvSpPr>
          <p:nvPr/>
        </p:nvSpPr>
        <p:spPr>
          <a:xfrm>
            <a:off x="101600" y="4887686"/>
            <a:ext cx="11988800" cy="15022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0000"/>
              </a:lnSpc>
              <a:buNone/>
            </a:pPr>
            <a:r>
              <a:rPr lang="ne-NP" sz="3600" b="1" dirty="0"/>
              <a:t>गुणस्तरीय गणनाको शुभकामना सहित</a:t>
            </a:r>
          </a:p>
          <a:p>
            <a:pPr marL="0" indent="0" algn="ctr">
              <a:lnSpc>
                <a:spcPct val="110000"/>
              </a:lnSpc>
              <a:buNone/>
            </a:pPr>
            <a:r>
              <a:rPr lang="ne-NP" sz="4000" b="1" dirty="0"/>
              <a:t>धन्यवाद!</a:t>
            </a:r>
            <a:endParaRPr lang="en-US" sz="3600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15F7AF26-8D9C-4380-428D-35D9C66C08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44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EDDB7F48-E704-DE42-BBC1-7F62552C82B9}"/>
              </a:ext>
            </a:extLst>
          </p:cNvPr>
          <p:cNvSpPr txBox="1">
            <a:spLocks/>
          </p:cNvSpPr>
          <p:nvPr/>
        </p:nvSpPr>
        <p:spPr>
          <a:xfrm>
            <a:off x="254000" y="-21768"/>
            <a:ext cx="11988800" cy="93616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None/>
            </a:pPr>
            <a:r>
              <a:rPr lang="ne-NP" sz="4000" b="1" dirty="0"/>
              <a:t>छलफल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A9E70D4-4FC1-79EF-0BD4-3F00ED64FF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7005" y="1041400"/>
            <a:ext cx="5429795" cy="3619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9750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1804"/>
            <a:ext cx="12090399" cy="996315"/>
          </a:xfrm>
        </p:spPr>
        <p:txBody>
          <a:bodyPr>
            <a:normAutofit fontScale="90000"/>
          </a:bodyPr>
          <a:lstStyle/>
          <a:p>
            <a:pPr marL="457200" indent="-457200" algn="ctr">
              <a:lnSpc>
                <a:spcPct val="150000"/>
              </a:lnSpc>
            </a:pPr>
            <a:r>
              <a:rPr lang="ne-NP" sz="4000" b="1" dirty="0"/>
              <a:t>भाग २: गणकको काम, कर्तव्य र जिम्मेवारी</a:t>
            </a:r>
            <a:endParaRPr lang="ne-NP" sz="54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2348" y="1561192"/>
            <a:ext cx="10402743" cy="4503738"/>
          </a:xfrm>
        </p:spPr>
        <p:txBody>
          <a:bodyPr>
            <a:normAutofit/>
          </a:bodyPr>
          <a:lstStyle/>
          <a:p>
            <a:pPr marL="574675" indent="-574675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dirty="0"/>
              <a:t>गणकहरू स्थलगत तथ्याङ्क सङ्कलन कार्यमा खटिने कर्मचारी हुन्</a:t>
            </a:r>
            <a:r>
              <a:rPr lang="ne-NP" dirty="0"/>
              <a:t>।</a:t>
            </a:r>
            <a:endParaRPr lang="en-US" dirty="0"/>
          </a:p>
          <a:p>
            <a:pPr marL="574675" indent="-574675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dirty="0"/>
              <a:t>गणनालार्इ पूर्ण रूपमा सफल बनाउन तथा </a:t>
            </a:r>
            <a:r>
              <a:rPr lang="ne-NP" dirty="0"/>
              <a:t>सङ्कलित </a:t>
            </a:r>
            <a:r>
              <a:rPr lang="hi-IN" dirty="0"/>
              <a:t>तथ्याङ्कको गुणस्तर कायम गर्न गणकको ठुलो भूमिका रहेको हुन्छ</a:t>
            </a:r>
            <a:r>
              <a:rPr lang="ne-NP" dirty="0"/>
              <a:t>।</a:t>
            </a:r>
          </a:p>
          <a:p>
            <a:pPr marL="574675" indent="-574675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गणकले तथ्याङ्कको गुणस्तर कायम गर्न हरसम्भव प्रयास गर्नुपर्दछ।</a:t>
            </a:r>
            <a:endParaRPr lang="en-US" dirty="0"/>
          </a:p>
          <a:p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01600" y="2103281"/>
            <a:ext cx="12090399" cy="43102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endParaRPr lang="ne-NP" sz="3600" b="1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6796A8E-3196-7E8B-6BA3-290F0C624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5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96795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85602"/>
            <a:ext cx="12090399" cy="996315"/>
          </a:xfrm>
        </p:spPr>
        <p:txBody>
          <a:bodyPr>
            <a:normAutofit fontScale="90000"/>
          </a:bodyPr>
          <a:lstStyle/>
          <a:p>
            <a:pPr marL="457200" indent="-457200" algn="ctr">
              <a:lnSpc>
                <a:spcPct val="150000"/>
              </a:lnSpc>
            </a:pPr>
            <a:r>
              <a:rPr lang="ne-NP" sz="4000" b="1" dirty="0"/>
              <a:t>भाग २: गणकको काम, कर्तव्य र जिम्मेवारी</a:t>
            </a:r>
            <a:r>
              <a:rPr lang="en-US" sz="4000" b="1" dirty="0"/>
              <a:t>…</a:t>
            </a:r>
            <a:endParaRPr lang="ne-NP" sz="54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1" y="1561192"/>
            <a:ext cx="11891451" cy="4503738"/>
          </a:xfrm>
        </p:spPr>
        <p:txBody>
          <a:bodyPr>
            <a:normAutofit/>
          </a:bodyPr>
          <a:lstStyle/>
          <a:p>
            <a:pPr marL="509588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dirty="0"/>
              <a:t>आर्थिक गणनाको अवधारणा</a:t>
            </a:r>
            <a:r>
              <a:rPr lang="en-US" dirty="0"/>
              <a:t>, </a:t>
            </a:r>
            <a:r>
              <a:rPr lang="hi-IN" dirty="0"/>
              <a:t>परिभाषा</a:t>
            </a:r>
            <a:r>
              <a:rPr lang="en-US" dirty="0"/>
              <a:t>, </a:t>
            </a:r>
            <a:r>
              <a:rPr lang="hi-IN" dirty="0"/>
              <a:t>वर्गीकरण र उद्देश्य</a:t>
            </a:r>
            <a:r>
              <a:rPr lang="ne-NP" dirty="0"/>
              <a:t>लाई राम्रोसँग बुझेर आफूलार्इ तोकिएको भूगोलभित्र सञ्चालनमा रहेका </a:t>
            </a:r>
            <a:r>
              <a:rPr lang="hi-IN" dirty="0"/>
              <a:t>प्रत्येक </a:t>
            </a:r>
            <a:r>
              <a:rPr lang="ne-NP" dirty="0"/>
              <a:t>प्रतिष्ठान/व्यवसायमा पुगी सही र पूर्ण रूपमा प्रश्नावलीमा निर्दिष्ट गरिएका विवरण सङ्कलन गर्नु गणकको मुख्य कार्य हो।</a:t>
            </a:r>
            <a:endParaRPr lang="en-US" dirty="0"/>
          </a:p>
          <a:p>
            <a:pPr marL="509588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गणकहरूले सङ्कलन गरिने विवरण पूर्ण र तथ्यपरक हुनुपर्दछ। </a:t>
            </a:r>
            <a:endParaRPr lang="en-US" dirty="0"/>
          </a:p>
          <a:p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01600" y="2103281"/>
            <a:ext cx="12090399" cy="43102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endParaRPr lang="ne-NP" sz="3600" b="1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6796A8E-3196-7E8B-6BA3-290F0C624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6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00854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8474" y="1060697"/>
            <a:ext cx="12057744" cy="5639732"/>
          </a:xfrm>
        </p:spPr>
        <p:txBody>
          <a:bodyPr>
            <a:normAutofit lnSpcReduction="10000"/>
          </a:bodyPr>
          <a:lstStyle/>
          <a:p>
            <a:pPr marL="0" lvl="0" indent="0" algn="just">
              <a:lnSpc>
                <a:spcPct val="150000"/>
              </a:lnSpc>
              <a:buNone/>
              <a:tabLst>
                <a:tab pos="457200" algn="l"/>
              </a:tabLst>
            </a:pPr>
            <a:r>
              <a:rPr lang="ne-NP" b="1" u="sng" dirty="0"/>
              <a:t>गणना क्षेत्र पहिचान: </a:t>
            </a:r>
          </a:p>
          <a:p>
            <a:pPr marL="509588" lvl="0" indent="-509588" algn="just">
              <a:lnSpc>
                <a:spcPct val="150000"/>
              </a:lnSpc>
              <a:buFont typeface="Wingdings" panose="05000000000000000000" pitchFamily="2" charset="2"/>
              <a:buChar char="Ø"/>
              <a:tabLst>
                <a:tab pos="457200" algn="l"/>
              </a:tabLst>
            </a:pPr>
            <a:r>
              <a:rPr lang="ne-NP" b="1" dirty="0"/>
              <a:t>आफूलाई </a:t>
            </a:r>
            <a:r>
              <a:rPr lang="hi-IN" dirty="0"/>
              <a:t>तोकिएको गणनाक्षेत्र कुन वडा</a:t>
            </a:r>
            <a:r>
              <a:rPr lang="ne-NP" dirty="0"/>
              <a:t>मा पर्दछ भनी यकिन गर्ने,</a:t>
            </a:r>
          </a:p>
          <a:p>
            <a:pPr marL="509588" indent="-509588" algn="just">
              <a:lnSpc>
                <a:spcPct val="150000"/>
              </a:lnSpc>
              <a:buFont typeface="Wingdings" panose="05000000000000000000" pitchFamily="2" charset="2"/>
              <a:buChar char="Ø"/>
              <a:tabLst>
                <a:tab pos="457200" algn="l"/>
              </a:tabLst>
            </a:pPr>
            <a:r>
              <a:rPr lang="ne-NP" dirty="0"/>
              <a:t>गणना क्षेत्र</a:t>
            </a:r>
            <a:r>
              <a:rPr lang="en-US" dirty="0"/>
              <a:t> </a:t>
            </a:r>
            <a:r>
              <a:rPr lang="ne-NP" dirty="0"/>
              <a:t>भित्र </a:t>
            </a:r>
            <a:r>
              <a:rPr lang="hi-IN" dirty="0"/>
              <a:t>वडाको कति भाग पर्दछ</a:t>
            </a:r>
            <a:r>
              <a:rPr lang="ne-NP" dirty="0"/>
              <a:t> भनी यकिन गर्ने,</a:t>
            </a:r>
          </a:p>
          <a:p>
            <a:pPr marL="509588" indent="-509588" algn="just">
              <a:lnSpc>
                <a:spcPct val="150000"/>
              </a:lnSpc>
              <a:buFont typeface="Wingdings" panose="05000000000000000000" pitchFamily="2" charset="2"/>
              <a:buChar char="Ø"/>
              <a:tabLst>
                <a:tab pos="457200" algn="l"/>
              </a:tabLst>
            </a:pPr>
            <a:r>
              <a:rPr lang="ne-NP" dirty="0"/>
              <a:t>गणना क्षेत्रमा </a:t>
            </a:r>
            <a:r>
              <a:rPr lang="hi-IN" dirty="0"/>
              <a:t>कुन कुन बस्ती/टोल छन्</a:t>
            </a:r>
            <a:r>
              <a:rPr lang="ne-NP" dirty="0"/>
              <a:t> भनी यकिन गर्ने,</a:t>
            </a:r>
          </a:p>
          <a:p>
            <a:pPr marL="509588" indent="-509588" algn="just">
              <a:lnSpc>
                <a:spcPct val="150000"/>
              </a:lnSpc>
              <a:buFont typeface="Wingdings" panose="05000000000000000000" pitchFamily="2" charset="2"/>
              <a:buChar char="Ø"/>
              <a:tabLst>
                <a:tab pos="457200" algn="l"/>
              </a:tabLst>
            </a:pPr>
            <a:r>
              <a:rPr lang="ne-NP" dirty="0"/>
              <a:t>गणना क्षेत्रमा जाने </a:t>
            </a:r>
            <a:r>
              <a:rPr lang="hi-IN" dirty="0"/>
              <a:t>बाटोघाटो कहाँ कस्तो छ</a:t>
            </a:r>
            <a:r>
              <a:rPr lang="ne-NP" dirty="0"/>
              <a:t> भनी यकिन गर्ने,</a:t>
            </a:r>
          </a:p>
          <a:p>
            <a:pPr marL="509588" indent="-509588" algn="just">
              <a:lnSpc>
                <a:spcPct val="150000"/>
              </a:lnSpc>
              <a:buFont typeface="Wingdings" panose="05000000000000000000" pitchFamily="2" charset="2"/>
              <a:buChar char="Ø"/>
              <a:tabLst>
                <a:tab pos="457200" algn="l"/>
              </a:tabLst>
            </a:pPr>
            <a:r>
              <a:rPr lang="hi-IN" dirty="0"/>
              <a:t>एक ठाउँबाट अर्को ठाउँमा पुग्न कति समय लाग्छ</a:t>
            </a:r>
            <a:r>
              <a:rPr lang="ne-NP" dirty="0"/>
              <a:t> भनी यकिन गर्ने,</a:t>
            </a:r>
          </a:p>
          <a:p>
            <a:pPr marL="509588" lvl="0" indent="-509588" algn="just">
              <a:lnSpc>
                <a:spcPct val="150000"/>
              </a:lnSpc>
              <a:buFont typeface="Wingdings" panose="05000000000000000000" pitchFamily="2" charset="2"/>
              <a:buChar char="Ø"/>
              <a:tabLst>
                <a:tab pos="457200" algn="l"/>
              </a:tabLst>
            </a:pPr>
            <a:r>
              <a:rPr lang="hi-IN" dirty="0"/>
              <a:t>प्रतिष्ठानको घनत्व कहाँ बाक्लो छ कहाँ पातलो छ जस्ता विषयको जानकारी लिने</a:t>
            </a:r>
            <a:r>
              <a:rPr lang="ne-NP" dirty="0"/>
              <a:t>।</a:t>
            </a:r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01600" y="1482282"/>
            <a:ext cx="11891926" cy="49312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01600" y="2103281"/>
            <a:ext cx="12090399" cy="43102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endParaRPr lang="ne-NP" sz="3600" b="1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6796A8E-3196-7E8B-6BA3-290F0C624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7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85602"/>
            <a:ext cx="12090399" cy="996315"/>
          </a:xfrm>
        </p:spPr>
        <p:txBody>
          <a:bodyPr>
            <a:normAutofit fontScale="90000"/>
          </a:bodyPr>
          <a:lstStyle/>
          <a:p>
            <a:pPr marL="457200" indent="-457200" algn="ctr">
              <a:lnSpc>
                <a:spcPct val="150000"/>
              </a:lnSpc>
            </a:pPr>
            <a:r>
              <a:rPr lang="ne-NP" sz="4000" b="1" dirty="0"/>
              <a:t>भाग २: गणकको काम, कर्तव्य र जिम्मेवारी</a:t>
            </a:r>
            <a:r>
              <a:rPr lang="en-US" sz="4000" b="1" dirty="0"/>
              <a:t>…</a:t>
            </a:r>
            <a:endParaRPr lang="ne-NP" sz="5400" b="1" dirty="0"/>
          </a:p>
        </p:txBody>
      </p:sp>
    </p:spTree>
    <p:extLst>
      <p:ext uri="{BB962C8B-B14F-4D97-AF65-F5344CB8AC3E}">
        <p14:creationId xmlns:p14="http://schemas.microsoft.com/office/powerpoint/2010/main" val="1942206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2241" y="1127803"/>
            <a:ext cx="11984446" cy="5549443"/>
          </a:xfrm>
        </p:spPr>
        <p:txBody>
          <a:bodyPr>
            <a:normAutofit/>
          </a:bodyPr>
          <a:lstStyle/>
          <a:p>
            <a:pPr marL="457200" lvl="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dirty="0"/>
              <a:t>आफूलाई खटाइएको स्थानमा गई </a:t>
            </a:r>
            <a:r>
              <a:rPr lang="hi-IN" dirty="0" smtClean="0"/>
              <a:t>प्रश्नावली</a:t>
            </a:r>
            <a:r>
              <a:rPr lang="ne-NP" dirty="0" smtClean="0"/>
              <a:t> </a:t>
            </a:r>
            <a:r>
              <a:rPr lang="hi-IN" dirty="0" smtClean="0"/>
              <a:t>बमोजिमको </a:t>
            </a:r>
            <a:r>
              <a:rPr lang="hi-IN" dirty="0"/>
              <a:t>विवरण सङ्कलन गर्ने</a:t>
            </a:r>
            <a:r>
              <a:rPr lang="en-GB" dirty="0"/>
              <a:t>, </a:t>
            </a:r>
            <a:endParaRPr lang="en-US" dirty="0"/>
          </a:p>
          <a:p>
            <a:pPr marL="457200" lvl="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dirty="0"/>
              <a:t>सङ्कलित तथ्याङ्क तथा प्रश्नावलीको गोपनीयता कायम राख्ने र सुरक्षा गर्ने</a:t>
            </a:r>
            <a:r>
              <a:rPr lang="en-GB" dirty="0"/>
              <a:t>,</a:t>
            </a:r>
            <a:endParaRPr lang="en-US" dirty="0"/>
          </a:p>
          <a:p>
            <a:pPr marL="457200" lvl="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dirty="0"/>
              <a:t>कार्यक्षेत्रमा कुनै प्रतिष्ठानको गणना गर्न छुट भएको वा दोहोरो गणना भएको यकिन </a:t>
            </a:r>
            <a:r>
              <a:rPr lang="hi-IN" dirty="0" smtClean="0"/>
              <a:t>गर्न</a:t>
            </a:r>
            <a:r>
              <a:rPr lang="ne-NP" dirty="0" smtClean="0"/>
              <a:t>े। नछुटेको र </a:t>
            </a:r>
            <a:r>
              <a:rPr lang="ne-NP" dirty="0" smtClean="0"/>
              <a:t>नदोहोरिएको </a:t>
            </a:r>
            <a:r>
              <a:rPr lang="ne-NP" dirty="0" smtClean="0"/>
              <a:t>यकिन गर्ने,</a:t>
            </a:r>
            <a:r>
              <a:rPr lang="hi-IN" dirty="0" smtClean="0"/>
              <a:t> </a:t>
            </a:r>
            <a:endParaRPr lang="en-US" dirty="0"/>
          </a:p>
          <a:p>
            <a:pPr marL="457200" lvl="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dirty="0"/>
              <a:t>तोकिएको समयभित्र विवरण सङ्कलन </a:t>
            </a:r>
            <a:r>
              <a:rPr lang="hi-IN" dirty="0" smtClean="0"/>
              <a:t>गर्ने </a:t>
            </a:r>
            <a:r>
              <a:rPr lang="hi-IN" dirty="0"/>
              <a:t>र </a:t>
            </a:r>
            <a:endParaRPr lang="en-US" dirty="0"/>
          </a:p>
          <a:p>
            <a:pPr marL="457200" lvl="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dirty="0"/>
              <a:t>सम्बन्धित जिल्ला आर्थिक गणना अधिकारीले तोकेका गणनासम्बन्धी अन्य कार्य ग</a:t>
            </a:r>
            <a:r>
              <a:rPr lang="ne-NP" dirty="0"/>
              <a:t>र्ने</a:t>
            </a:r>
            <a:r>
              <a:rPr lang="hi-IN" dirty="0"/>
              <a:t>।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01600" y="2103281"/>
            <a:ext cx="12090399" cy="43102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endParaRPr lang="ne-NP" sz="3600" b="1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6796A8E-3196-7E8B-6BA3-290F0C624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8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85602"/>
            <a:ext cx="12090399" cy="996315"/>
          </a:xfrm>
        </p:spPr>
        <p:txBody>
          <a:bodyPr>
            <a:normAutofit fontScale="90000"/>
          </a:bodyPr>
          <a:lstStyle/>
          <a:p>
            <a:pPr marL="457200" indent="-457200" algn="ctr">
              <a:lnSpc>
                <a:spcPct val="150000"/>
              </a:lnSpc>
            </a:pPr>
            <a:r>
              <a:rPr lang="ne-NP" sz="4000" b="1" dirty="0"/>
              <a:t>भाग २: गणकको काम, कर्तव्य र जिम्मेवारी</a:t>
            </a:r>
            <a:r>
              <a:rPr lang="en-US" sz="4000" b="1" dirty="0"/>
              <a:t>…</a:t>
            </a:r>
            <a:endParaRPr lang="ne-NP" sz="5400" b="1" dirty="0"/>
          </a:p>
        </p:txBody>
      </p:sp>
    </p:spTree>
    <p:extLst>
      <p:ext uri="{BB962C8B-B14F-4D97-AF65-F5344CB8AC3E}">
        <p14:creationId xmlns:p14="http://schemas.microsoft.com/office/powerpoint/2010/main" val="2304486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372693"/>
            <a:ext cx="12090399" cy="996315"/>
          </a:xfrm>
        </p:spPr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hi-IN" sz="4000" b="1" dirty="0"/>
              <a:t>गणकले गर्नुपर्ने कार्यहरूको विवरण (प्रक्रियागत)</a:t>
            </a:r>
            <a:r>
              <a:rPr lang="en-US" sz="4000" b="1" dirty="0"/>
              <a:t/>
            </a:r>
            <a:br>
              <a:rPr lang="en-US" sz="4000" b="1" dirty="0"/>
            </a:br>
            <a:endParaRPr lang="en-US" sz="4000" b="1" u="sng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3040" y="1112895"/>
            <a:ext cx="11998960" cy="5500555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ne-NP" u="sng" dirty="0"/>
              <a:t>१. गणनापूर्व (</a:t>
            </a:r>
            <a:r>
              <a:rPr lang="en-US" u="sng" dirty="0"/>
              <a:t>Before Enumeration)</a:t>
            </a:r>
          </a:p>
          <a:p>
            <a:pPr marL="509588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तालिममा सक्रियता साथ सहभागी भई विषय वस्तुमा पूर्ण जानकार हुने</a:t>
            </a:r>
            <a:r>
              <a:rPr lang="en-US" dirty="0"/>
              <a:t>,</a:t>
            </a:r>
            <a:r>
              <a:rPr lang="ne-NP" dirty="0"/>
              <a:t> </a:t>
            </a:r>
          </a:p>
          <a:p>
            <a:pPr marL="509588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गणनाका लागि आवश्यक सामग्री निश्चित गरी बुझिलिने</a:t>
            </a:r>
            <a:r>
              <a:rPr lang="en-US" dirty="0"/>
              <a:t>,</a:t>
            </a:r>
            <a:r>
              <a:rPr lang="ne-NP" dirty="0"/>
              <a:t> </a:t>
            </a:r>
          </a:p>
          <a:p>
            <a:pPr marL="509588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गणना पुस्तिका अनिवार्य रूपमा अध्ययन गर्ने,</a:t>
            </a:r>
          </a:p>
          <a:p>
            <a:pPr marL="509588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सूचना सङ्कलन: जिल्ला आर्थिक गणना कार्यालय, स्थानीय तह, वडा कार्यालय र अन्य स्रोतबाट आफ्नो जिम्मेवारीमा रहेको गणनाक्षेत्र वा गणना उपक्षेत्रसम्बन्धी सूचना (जस्तै: प्रतिष्ठानहरूको प्रकार, घनत्व, भौगोलिक अवस्था आदि) सङ्कलन गर्ने,</a:t>
            </a:r>
          </a:p>
          <a:p>
            <a:pPr marL="509588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स्थलगत विवरण सङ्कलन कार्यको कार्ययोजना बनाउने।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01600" y="2103281"/>
            <a:ext cx="12090399" cy="43102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endParaRPr lang="ne-NP" sz="3600" b="1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6796A8E-3196-7E8B-6BA3-290F0C624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9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49397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1898</TotalTime>
  <Words>2985</Words>
  <Application>Microsoft Office PowerPoint</Application>
  <PresentationFormat>Widescreen</PresentationFormat>
  <Paragraphs>328</Paragraphs>
  <Slides>44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51" baseType="lpstr">
      <vt:lpstr>Arial</vt:lpstr>
      <vt:lpstr>Calibri</vt:lpstr>
      <vt:lpstr>Calibri Light</vt:lpstr>
      <vt:lpstr>Fontasy Himali</vt:lpstr>
      <vt:lpstr>Kalimati</vt:lpstr>
      <vt:lpstr>Wingdings</vt:lpstr>
      <vt:lpstr>Office Theme</vt:lpstr>
      <vt:lpstr>राष्ट्रिय आर्थिक गणना, २०८२ </vt:lpstr>
      <vt:lpstr>PowerPoint Presentation</vt:lpstr>
      <vt:lpstr>प्रस्तुतिका विषय</vt:lpstr>
      <vt:lpstr>सेसनका उद्देश्य</vt:lpstr>
      <vt:lpstr>भाग २: गणकको काम, कर्तव्य र जिम्मेवारी</vt:lpstr>
      <vt:lpstr>भाग २: गणकको काम, कर्तव्य र जिम्मेवारी…</vt:lpstr>
      <vt:lpstr>भाग २: गणकको काम, कर्तव्य र जिम्मेवारी…</vt:lpstr>
      <vt:lpstr>भाग २: गणकको काम, कर्तव्य र जिम्मेवारी…</vt:lpstr>
      <vt:lpstr>गणकले गर्नुपर्ने कार्यहरूको विवरण (प्रक्रियागत) </vt:lpstr>
      <vt:lpstr>गणकले गर्नुपर्ने कार्यहरूको विवरण (प्रक्रियागत)…</vt:lpstr>
      <vt:lpstr>गणकले गर्नुपर्ने कार्यहरूको विवरण (प्रक्रियागत)…</vt:lpstr>
      <vt:lpstr>गणकले गर्नुपर्ने कार्यहरूको विवरण (प्रक्रियागत)…</vt:lpstr>
      <vt:lpstr>गणकले गर्नुपर्ने कार्यहरूको विवरण (प्रक्रियागत)…</vt:lpstr>
      <vt:lpstr>भाग ३: सुपरिवेक्षकको काम, कर्तव्य र जिम्मेवारी</vt:lpstr>
      <vt:lpstr>भाग २: सुपरिवेक्षकको काम, कर्तव्य र जिम्मेवारी…</vt:lpstr>
      <vt:lpstr>भाग २: सुपरिवेक्षकको काम, कर्तव्य र जिम्मेवारी …</vt:lpstr>
      <vt:lpstr>भाग २: सुपरिवेक्षकको काम, कर्तव्य र जिम्मेवारी …</vt:lpstr>
      <vt:lpstr>भाग २: सुपरिवेक्षकको काम, कर्तव्य र जिम्मेवारी …</vt:lpstr>
      <vt:lpstr>भाग २: सुपरिवेक्षकको काम, कर्तव्य र जिम्मेवारी …</vt:lpstr>
      <vt:lpstr>सुपरिवेक्षकले गर्नुपर्ने कार्यहरूको विवरण (प्रक्रियागत)</vt:lpstr>
      <vt:lpstr>सुपरिवेक्षकले गर्नुपर्ने कार्यहरूको विवरण (प्रक्रियागत)…</vt:lpstr>
      <vt:lpstr>सुपरिवेक्षकले गर्नुपर्ने कार्यहरूको विवरण (प्रक्रियागत)…</vt:lpstr>
      <vt:lpstr>सुपरिवेक्षकले गर्नुपर्ने कार्यहरूको विवरण (प्रक्रियागत)…</vt:lpstr>
      <vt:lpstr>सुपरिवेक्षकले गर्नुपर्ने कार्यहरूको विवरण (प्रक्रियागत)…</vt:lpstr>
      <vt:lpstr>सुपरिवेक्षकले गर्नुपर्ने कार्यहरूको विवरण (प्रक्रियागत)…</vt:lpstr>
      <vt:lpstr>सुपरिवेक्षकले गर्नुपर्ने कार्यहरूको विवरण (प्रक्रियागत)…</vt:lpstr>
      <vt:lpstr>सुपरिवेक्षकले गर्नुपर्ने कार्यहरूको विवरण (प्रक्रियागत)…</vt:lpstr>
      <vt:lpstr>सुपरिवेक्षकले कागजातहरू जाँच गर्ने </vt:lpstr>
      <vt:lpstr>गणक तथा सुपरिवेक्षकका पेशागत आचरण </vt:lpstr>
      <vt:lpstr>पेशागत आचरण … </vt:lpstr>
      <vt:lpstr>पेशागत आचरण … </vt:lpstr>
      <vt:lpstr>सेवा सुविधा, कारबाही र सजाय</vt:lpstr>
      <vt:lpstr>सेवा सुविधा, कारबाही र सजाय …</vt:lpstr>
      <vt:lpstr>सेवा सुविधा, कारबाही र सजाय …</vt:lpstr>
      <vt:lpstr>सेवा सुविधा, कारबाही र सजाय …</vt:lpstr>
      <vt:lpstr>अन्य प्रतिबन्धहरू</vt:lpstr>
      <vt:lpstr>बीमा तथा क्षतिपुर्तिसम्बन्धी व्यवस्था </vt:lpstr>
      <vt:lpstr>कार्य सम्पादन प्रतिवेदन दिनुपर्ने</vt:lpstr>
      <vt:lpstr>गणकले साथमा लैजानुपर्ने गणना सामग्रीहरू</vt:lpstr>
      <vt:lpstr>  मुख्य प्रश्नावलीका विवरण भर्ने योजना   </vt:lpstr>
      <vt:lpstr>  गणना क्षेत्र/ वडा भित्र प्रतिष्ठान/व्यवसायको खोजी  </vt:lpstr>
      <vt:lpstr>    भर्नुपर्ने फारामहरू     </vt:lpstr>
      <vt:lpstr>सत्र पुनरावलोकन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राष्ट्रिय आर्थिक गणना, २०८२</dc:title>
  <dc:creator>sabindra maharjan</dc:creator>
  <cp:lastModifiedBy>HP</cp:lastModifiedBy>
  <cp:revision>185</cp:revision>
  <dcterms:created xsi:type="dcterms:W3CDTF">2025-12-12T08:42:46Z</dcterms:created>
  <dcterms:modified xsi:type="dcterms:W3CDTF">2026-03-22T11:13:22Z</dcterms:modified>
</cp:coreProperties>
</file>