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5"/>
  </p:notesMasterIdLst>
  <p:handoutMasterIdLst>
    <p:handoutMasterId r:id="rId46"/>
  </p:handoutMasterIdLst>
  <p:sldIdLst>
    <p:sldId id="256" r:id="rId2"/>
    <p:sldId id="287" r:id="rId3"/>
    <p:sldId id="288" r:id="rId4"/>
    <p:sldId id="318" r:id="rId5"/>
    <p:sldId id="335" r:id="rId6"/>
    <p:sldId id="297" r:id="rId7"/>
    <p:sldId id="298" r:id="rId8"/>
    <p:sldId id="323" r:id="rId9"/>
    <p:sldId id="336" r:id="rId10"/>
    <p:sldId id="299" r:id="rId11"/>
    <p:sldId id="300" r:id="rId12"/>
    <p:sldId id="598" r:id="rId13"/>
    <p:sldId id="301" r:id="rId14"/>
    <p:sldId id="302" r:id="rId15"/>
    <p:sldId id="303" r:id="rId16"/>
    <p:sldId id="304" r:id="rId17"/>
    <p:sldId id="305" r:id="rId18"/>
    <p:sldId id="306" r:id="rId19"/>
    <p:sldId id="324" r:id="rId20"/>
    <p:sldId id="332" r:id="rId21"/>
    <p:sldId id="337" r:id="rId22"/>
    <p:sldId id="307" r:id="rId23"/>
    <p:sldId id="308" r:id="rId24"/>
    <p:sldId id="309" r:id="rId25"/>
    <p:sldId id="310" r:id="rId26"/>
    <p:sldId id="599" r:id="rId27"/>
    <p:sldId id="311" r:id="rId28"/>
    <p:sldId id="600" r:id="rId29"/>
    <p:sldId id="313" r:id="rId30"/>
    <p:sldId id="314" r:id="rId31"/>
    <p:sldId id="325" r:id="rId32"/>
    <p:sldId id="326" r:id="rId33"/>
    <p:sldId id="601" r:id="rId34"/>
    <p:sldId id="327" r:id="rId35"/>
    <p:sldId id="328" r:id="rId36"/>
    <p:sldId id="602" r:id="rId37"/>
    <p:sldId id="329" r:id="rId38"/>
    <p:sldId id="331" r:id="rId39"/>
    <p:sldId id="596" r:id="rId40"/>
    <p:sldId id="597" r:id="rId41"/>
    <p:sldId id="330" r:id="rId42"/>
    <p:sldId id="603" r:id="rId43"/>
    <p:sldId id="593"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C7C3655-972A-43A4-889F-B1C5E222B97E}">
          <p14:sldIdLst>
            <p14:sldId id="256"/>
            <p14:sldId id="287"/>
            <p14:sldId id="288"/>
            <p14:sldId id="318"/>
            <p14:sldId id="335"/>
            <p14:sldId id="297"/>
            <p14:sldId id="298"/>
            <p14:sldId id="323"/>
            <p14:sldId id="336"/>
            <p14:sldId id="299"/>
          </p14:sldIdLst>
        </p14:section>
        <p14:section name="Untitled Section" id="{33C87489-0880-4B71-8E88-D634F47DD2E4}">
          <p14:sldIdLst>
            <p14:sldId id="300"/>
            <p14:sldId id="598"/>
            <p14:sldId id="301"/>
            <p14:sldId id="302"/>
            <p14:sldId id="303"/>
            <p14:sldId id="304"/>
            <p14:sldId id="305"/>
            <p14:sldId id="306"/>
            <p14:sldId id="324"/>
            <p14:sldId id="332"/>
            <p14:sldId id="337"/>
            <p14:sldId id="307"/>
            <p14:sldId id="308"/>
            <p14:sldId id="309"/>
            <p14:sldId id="310"/>
            <p14:sldId id="599"/>
            <p14:sldId id="311"/>
            <p14:sldId id="600"/>
            <p14:sldId id="313"/>
            <p14:sldId id="314"/>
            <p14:sldId id="325"/>
            <p14:sldId id="326"/>
            <p14:sldId id="601"/>
            <p14:sldId id="327"/>
            <p14:sldId id="328"/>
            <p14:sldId id="602"/>
            <p14:sldId id="329"/>
            <p14:sldId id="331"/>
            <p14:sldId id="596"/>
            <p14:sldId id="597"/>
            <p14:sldId id="330"/>
            <p14:sldId id="603"/>
            <p14:sldId id="59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5" d="100"/>
          <a:sy n="75" d="100"/>
        </p:scale>
        <p:origin x="902" y="43"/>
      </p:cViewPr>
      <p:guideLst/>
    </p:cSldViewPr>
  </p:slideViewPr>
  <p:notesTextViewPr>
    <p:cViewPr>
      <p:scale>
        <a:sx n="1" d="1"/>
        <a:sy n="1" d="1"/>
      </p:scale>
      <p:origin x="0" y="0"/>
    </p:cViewPr>
  </p:notesTextViewPr>
  <p:notesViewPr>
    <p:cSldViewPr snapToGrid="0">
      <p:cViewPr varScale="1">
        <p:scale>
          <a:sx n="60" d="100"/>
          <a:sy n="60" d="100"/>
        </p:scale>
        <p:origin x="3187"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D9F67FF-1D40-1511-2A3C-2CF0FCDF3C5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84605B1-DF6E-B563-E8E0-91AF0CB204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2226D5-6491-4FFA-81B5-9D6DBAB0CA4A}" type="datetimeFigureOut">
              <a:rPr lang="en-US" smtClean="0"/>
              <a:t>4/1/2026</a:t>
            </a:fld>
            <a:endParaRPr lang="en-US"/>
          </a:p>
        </p:txBody>
      </p:sp>
      <p:sp>
        <p:nvSpPr>
          <p:cNvPr id="5" name="Slide Number Placeholder 4">
            <a:extLst>
              <a:ext uri="{FF2B5EF4-FFF2-40B4-BE49-F238E27FC236}">
                <a16:creationId xmlns:a16="http://schemas.microsoft.com/office/drawing/2014/main" id="{C6FE2861-BE86-BB18-80FB-55BB5CAF029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E086650-CE83-4099-A76F-BA8F7CFC481A}" type="slidenum">
              <a:rPr lang="en-US" smtClean="0"/>
              <a:t>‹#›</a:t>
            </a:fld>
            <a:endParaRPr lang="en-US"/>
          </a:p>
        </p:txBody>
      </p:sp>
    </p:spTree>
    <p:extLst>
      <p:ext uri="{BB962C8B-B14F-4D97-AF65-F5344CB8AC3E}">
        <p14:creationId xmlns:p14="http://schemas.microsoft.com/office/powerpoint/2010/main" val="94296136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9DDD02-F2F7-44D7-8363-6E1E5D3F252B}" type="datetimeFigureOut">
              <a:rPr lang="en-US" smtClean="0"/>
              <a:t>4/1/2026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819C2-4E46-4F38-8BCA-0C83CF07799E}" type="slidenum">
              <a:rPr lang="en-US" smtClean="0"/>
              <a:t>‹#›</a:t>
            </a:fld>
            <a:endParaRPr lang="en-US"/>
          </a:p>
        </p:txBody>
      </p:sp>
    </p:spTree>
    <p:extLst>
      <p:ext uri="{BB962C8B-B14F-4D97-AF65-F5344CB8AC3E}">
        <p14:creationId xmlns:p14="http://schemas.microsoft.com/office/powerpoint/2010/main" val="69369822"/>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ne-NP"/>
              <a:t>“सही तथ्याङ्क, समृद्ध राष्ट्रको आधार—आर्थिक गणना २०८२.”</a:t>
            </a:r>
            <a:endParaRPr lang="en-US"/>
          </a:p>
        </p:txBody>
      </p:sp>
      <p:sp>
        <p:nvSpPr>
          <p:cNvPr id="5" name="Slide Number Placeholder 4"/>
          <p:cNvSpPr>
            <a:spLocks noGrp="1"/>
          </p:cNvSpPr>
          <p:nvPr>
            <p:ph type="sldNum" sz="quarter" idx="5"/>
          </p:nvPr>
        </p:nvSpPr>
        <p:spPr/>
        <p:txBody>
          <a:bodyPr/>
          <a:lstStyle/>
          <a:p>
            <a:fld id="{9C2819C2-4E46-4F38-8BCA-0C83CF07799E}" type="slidenum">
              <a:rPr lang="en-US" smtClean="0"/>
              <a:t>29</a:t>
            </a:fld>
            <a:endParaRPr lang="en-US"/>
          </a:p>
        </p:txBody>
      </p:sp>
    </p:spTree>
    <p:extLst>
      <p:ext uri="{BB962C8B-B14F-4D97-AF65-F5344CB8AC3E}">
        <p14:creationId xmlns:p14="http://schemas.microsoft.com/office/powerpoint/2010/main" val="5036977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EA101-81F9-9C93-DAD6-2823FB51B923}"/>
              </a:ext>
            </a:extLst>
          </p:cNvPr>
          <p:cNvSpPr>
            <a:spLocks noGrp="1"/>
          </p:cNvSpPr>
          <p:nvPr>
            <p:ph type="ctrTitle" hasCustomPrompt="1"/>
          </p:nvPr>
        </p:nvSpPr>
        <p:spPr>
          <a:xfrm>
            <a:off x="1754909" y="1122363"/>
            <a:ext cx="8737600" cy="2387600"/>
          </a:xfrm>
        </p:spPr>
        <p:txBody>
          <a:bodyPr anchor="b"/>
          <a:lstStyle>
            <a:lvl1pPr algn="ctr">
              <a:defRPr sz="6000"/>
            </a:lvl1pPr>
          </a:lstStyle>
          <a:p>
            <a:r>
              <a:rPr lang="ne-NP" dirty="0"/>
              <a:t>राष्ट्रिय आर्थिक गणना</a:t>
            </a:r>
            <a:r>
              <a:rPr lang="en-US" dirty="0"/>
              <a:t>, </a:t>
            </a:r>
            <a:r>
              <a:rPr lang="ne-NP" dirty="0"/>
              <a:t>२०८२</a:t>
            </a:r>
            <a:endParaRPr lang="en-US" dirty="0"/>
          </a:p>
        </p:txBody>
      </p:sp>
      <p:sp>
        <p:nvSpPr>
          <p:cNvPr id="3" name="Subtitle 2">
            <a:extLst>
              <a:ext uri="{FF2B5EF4-FFF2-40B4-BE49-F238E27FC236}">
                <a16:creationId xmlns:a16="http://schemas.microsoft.com/office/drawing/2014/main" id="{C3A7F642-AAB6-95C2-2848-CDAB4840AC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4" name="Date Placeholder 3">
            <a:extLst>
              <a:ext uri="{FF2B5EF4-FFF2-40B4-BE49-F238E27FC236}">
                <a16:creationId xmlns:a16="http://schemas.microsoft.com/office/drawing/2014/main" id="{0C254CBB-5AAF-07DC-0439-C362332A810F}"/>
              </a:ext>
            </a:extLst>
          </p:cNvPr>
          <p:cNvSpPr>
            <a:spLocks noGrp="1"/>
          </p:cNvSpPr>
          <p:nvPr>
            <p:ph type="dt" sz="half" idx="10"/>
          </p:nvPr>
        </p:nvSpPr>
        <p:spPr/>
        <p:txBody>
          <a:bodyPr/>
          <a:lstStyle/>
          <a:p>
            <a:fld id="{D8BFD8A4-364F-42E9-908D-127D8AC2AFA8}" type="datetime1">
              <a:rPr lang="en-US" smtClean="0"/>
              <a:t>4/1/2026</a:t>
            </a:fld>
            <a:endParaRPr lang="en-US"/>
          </a:p>
        </p:txBody>
      </p:sp>
      <p:pic>
        <p:nvPicPr>
          <p:cNvPr id="7" name="Picture 7">
            <a:extLst>
              <a:ext uri="{FF2B5EF4-FFF2-40B4-BE49-F238E27FC236}">
                <a16:creationId xmlns:a16="http://schemas.microsoft.com/office/drawing/2014/main" id="{604844DA-FCEF-0D15-FABF-0A3651583480}"/>
              </a:ext>
            </a:extLst>
          </p:cNvPr>
          <p:cNvPicPr>
            <a:picLocks noChangeAspect="1"/>
          </p:cNvPicPr>
          <p:nvPr userDrawn="1"/>
        </p:nvPicPr>
        <p:blipFill>
          <a:blip r:embed="rId2"/>
          <a:stretch>
            <a:fillRect/>
          </a:stretch>
        </p:blipFill>
        <p:spPr>
          <a:xfrm>
            <a:off x="11158194" y="53567"/>
            <a:ext cx="787362" cy="1068796"/>
          </a:xfrm>
          <a:prstGeom prst="rect">
            <a:avLst/>
          </a:prstGeom>
          <a:noFill/>
          <a:ln cap="flat">
            <a:noFill/>
          </a:ln>
        </p:spPr>
      </p:pic>
      <p:pic>
        <p:nvPicPr>
          <p:cNvPr id="1026" name="Picture 2">
            <a:extLst>
              <a:ext uri="{FF2B5EF4-FFF2-40B4-BE49-F238E27FC236}">
                <a16:creationId xmlns:a16="http://schemas.microsoft.com/office/drawing/2014/main" id="{56171F25-939D-0172-D0D1-D7F4E66182F8}"/>
              </a:ext>
            </a:extLst>
          </p:cNvPr>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154709" y="136525"/>
            <a:ext cx="1138382" cy="961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5716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49A76-B8A2-FBED-8E3C-1515FBD66ACB}"/>
              </a:ext>
            </a:extLst>
          </p:cNvPr>
          <p:cNvSpPr>
            <a:spLocks noGrp="1"/>
          </p:cNvSpPr>
          <p:nvPr>
            <p:ph type="title"/>
          </p:nvPr>
        </p:nvSpPr>
        <p:spPr>
          <a:xfrm>
            <a:off x="1339273" y="365125"/>
            <a:ext cx="9679710" cy="1325563"/>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1AAE5315-D6F7-B262-C576-C46013E0CC50}"/>
              </a:ext>
            </a:extLst>
          </p:cNvPr>
          <p:cNvSpPr>
            <a:spLocks noGrp="1"/>
          </p:cNvSpPr>
          <p:nvPr>
            <p:ph idx="1"/>
          </p:nvPr>
        </p:nvSpPr>
        <p:spPr>
          <a:xfrm>
            <a:off x="828674" y="1825625"/>
            <a:ext cx="10402743"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F7A874E-C211-9F81-C685-620E30215CDE}"/>
              </a:ext>
            </a:extLst>
          </p:cNvPr>
          <p:cNvSpPr>
            <a:spLocks noGrp="1"/>
          </p:cNvSpPr>
          <p:nvPr>
            <p:ph type="dt" sz="half" idx="10"/>
          </p:nvPr>
        </p:nvSpPr>
        <p:spPr/>
        <p:txBody>
          <a:bodyPr/>
          <a:lstStyle/>
          <a:p>
            <a:fld id="{311FD7F3-00FC-4D83-9D22-922B0B9362AA}" type="datetime1">
              <a:rPr lang="en-US" smtClean="0"/>
              <a:t>4/1/2026</a:t>
            </a:fld>
            <a:endParaRPr lang="en-US"/>
          </a:p>
        </p:txBody>
      </p:sp>
      <p:sp>
        <p:nvSpPr>
          <p:cNvPr id="5" name="Footer Placeholder 4">
            <a:extLst>
              <a:ext uri="{FF2B5EF4-FFF2-40B4-BE49-F238E27FC236}">
                <a16:creationId xmlns:a16="http://schemas.microsoft.com/office/drawing/2014/main" id="{29063938-C2CB-7597-1D22-44E2EEFB7772}"/>
              </a:ext>
            </a:extLst>
          </p:cNvPr>
          <p:cNvSpPr>
            <a:spLocks noGrp="1"/>
          </p:cNvSpPr>
          <p:nvPr>
            <p:ph type="ftr" sz="quarter" idx="11"/>
          </p:nvPr>
        </p:nvSpPr>
        <p:spPr>
          <a:xfrm>
            <a:off x="3648364" y="6413500"/>
            <a:ext cx="4962236" cy="365125"/>
          </a:xfrm>
          <a:prstGeom prst="rect">
            <a:avLst/>
          </a:prstGeom>
        </p:spPr>
        <p:txBody>
          <a:bodyPr/>
          <a:lstStyle>
            <a:lvl1pPr>
              <a:defRPr b="1"/>
            </a:lvl1pPr>
          </a:lstStyle>
          <a:p>
            <a:r>
              <a:rPr lang="ne-NP" dirty="0"/>
              <a:t>“अर्थतन्त्र मापनको लागि आर्थिक गणना”</a:t>
            </a:r>
            <a:endParaRPr lang="en-US" b="1" dirty="0"/>
          </a:p>
        </p:txBody>
      </p:sp>
      <p:sp>
        <p:nvSpPr>
          <p:cNvPr id="6" name="Slide Number Placeholder 5">
            <a:extLst>
              <a:ext uri="{FF2B5EF4-FFF2-40B4-BE49-F238E27FC236}">
                <a16:creationId xmlns:a16="http://schemas.microsoft.com/office/drawing/2014/main" id="{D9FA39CC-B5F2-890B-96E8-E9388A537DF0}"/>
              </a:ext>
            </a:extLst>
          </p:cNvPr>
          <p:cNvSpPr>
            <a:spLocks noGrp="1"/>
          </p:cNvSpPr>
          <p:nvPr>
            <p:ph type="sldNum" sz="quarter" idx="12"/>
          </p:nvPr>
        </p:nvSpPr>
        <p:spPr/>
        <p:txBody>
          <a:bodyPr/>
          <a:lstStyle>
            <a:lvl1pPr>
              <a:defRPr>
                <a:latin typeface="Fontasy Himali" panose="04020500000000000000" pitchFamily="82" charset="0"/>
              </a:defRPr>
            </a:lvl1pPr>
          </a:lstStyle>
          <a:p>
            <a:fld id="{3981A1E7-FBCC-4BE9-B724-D2D87968AACE}" type="slidenum">
              <a:rPr lang="en-US" smtClean="0"/>
              <a:pPr/>
              <a:t>‹#›</a:t>
            </a:fld>
            <a:endParaRPr lang="en-US" dirty="0">
              <a:latin typeface="Fontasy Himali" panose="04020500000000000000" pitchFamily="82" charset="0"/>
            </a:endParaRPr>
          </a:p>
        </p:txBody>
      </p:sp>
      <p:pic>
        <p:nvPicPr>
          <p:cNvPr id="7" name="Picture 2">
            <a:extLst>
              <a:ext uri="{FF2B5EF4-FFF2-40B4-BE49-F238E27FC236}">
                <a16:creationId xmlns:a16="http://schemas.microsoft.com/office/drawing/2014/main" id="{DED1A772-CFB8-1195-9BC9-9B2931FCD7E6}"/>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87283" y="90806"/>
            <a:ext cx="1090272" cy="92099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8C45661D-FED6-EFA9-F1F3-535D56457004}"/>
              </a:ext>
            </a:extLst>
          </p:cNvPr>
          <p:cNvPicPr>
            <a:picLocks noChangeAspect="1"/>
          </p:cNvPicPr>
          <p:nvPr userDrawn="1"/>
        </p:nvPicPr>
        <p:blipFill>
          <a:blip r:embed="rId3"/>
          <a:stretch>
            <a:fillRect/>
          </a:stretch>
        </p:blipFill>
        <p:spPr>
          <a:xfrm>
            <a:off x="11388180" y="88025"/>
            <a:ext cx="678481" cy="920997"/>
          </a:xfrm>
          <a:prstGeom prst="rect">
            <a:avLst/>
          </a:prstGeom>
          <a:noFill/>
          <a:ln cap="flat">
            <a:noFill/>
          </a:ln>
        </p:spPr>
      </p:pic>
      <p:pic>
        <p:nvPicPr>
          <p:cNvPr id="9" name="Picture 8">
            <a:extLst>
              <a:ext uri="{FF2B5EF4-FFF2-40B4-BE49-F238E27FC236}">
                <a16:creationId xmlns:a16="http://schemas.microsoft.com/office/drawing/2014/main" id="{5E5AAB62-56BE-F456-E165-68E286978C53}"/>
              </a:ext>
            </a:extLst>
          </p:cNvPr>
          <p:cNvPicPr>
            <a:picLocks noChangeAspect="1"/>
          </p:cNvPicPr>
          <p:nvPr userDrawn="1"/>
        </p:nvPicPr>
        <p:blipFill>
          <a:blip r:embed="rId4">
            <a:alphaModFix amt="16000"/>
            <a:extLst>
              <a:ext uri="{28A0092B-C50C-407E-A947-70E740481C1C}">
                <a14:useLocalDpi xmlns:a14="http://schemas.microsoft.com/office/drawing/2010/main" val="0"/>
              </a:ext>
            </a:extLst>
          </a:blip>
          <a:stretch>
            <a:fillRect/>
          </a:stretch>
        </p:blipFill>
        <p:spPr>
          <a:xfrm>
            <a:off x="4532671" y="1846005"/>
            <a:ext cx="3716594" cy="3716594"/>
          </a:xfrm>
          <a:prstGeom prst="rect">
            <a:avLst/>
          </a:prstGeom>
          <a:effectLst>
            <a:outerShdw blurRad="50800" dist="50800" dir="5400000" algn="ctr" rotWithShape="0">
              <a:srgbClr val="000000">
                <a:alpha val="0"/>
              </a:srgbClr>
            </a:outerShdw>
          </a:effectLst>
        </p:spPr>
      </p:pic>
      <p:cxnSp>
        <p:nvCxnSpPr>
          <p:cNvPr id="11" name="Straight Connector 10">
            <a:extLst>
              <a:ext uri="{FF2B5EF4-FFF2-40B4-BE49-F238E27FC236}">
                <a16:creationId xmlns:a16="http://schemas.microsoft.com/office/drawing/2014/main" id="{C47355F6-3A1A-B5E0-46DF-8B106DE519FF}"/>
              </a:ext>
            </a:extLst>
          </p:cNvPr>
          <p:cNvCxnSpPr/>
          <p:nvPr userDrawn="1"/>
        </p:nvCxnSpPr>
        <p:spPr>
          <a:xfrm>
            <a:off x="1339273" y="1001641"/>
            <a:ext cx="9679710"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2654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DA69A-922B-06E3-2E5F-35775059EBF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BCE42B8-8C95-51CD-E557-41BB62A1AC1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B5E4B9F-090C-9DCE-AEF1-5F32321451F2}"/>
              </a:ext>
            </a:extLst>
          </p:cNvPr>
          <p:cNvSpPr>
            <a:spLocks noGrp="1"/>
          </p:cNvSpPr>
          <p:nvPr>
            <p:ph type="dt" sz="half" idx="10"/>
          </p:nvPr>
        </p:nvSpPr>
        <p:spPr/>
        <p:txBody>
          <a:bodyPr/>
          <a:lstStyle/>
          <a:p>
            <a:fld id="{F18F7A24-17C6-4E8E-9548-A76F07D6BECB}" type="datetime1">
              <a:rPr lang="en-US" smtClean="0"/>
              <a:t>4/1/2026</a:t>
            </a:fld>
            <a:endParaRPr lang="en-US"/>
          </a:p>
        </p:txBody>
      </p:sp>
      <p:sp>
        <p:nvSpPr>
          <p:cNvPr id="6" name="Slide Number Placeholder 5">
            <a:extLst>
              <a:ext uri="{FF2B5EF4-FFF2-40B4-BE49-F238E27FC236}">
                <a16:creationId xmlns:a16="http://schemas.microsoft.com/office/drawing/2014/main" id="{B1230CCD-D0EC-76D0-BFCE-EFF4A16A8474}"/>
              </a:ext>
            </a:extLst>
          </p:cNvPr>
          <p:cNvSpPr>
            <a:spLocks noGrp="1"/>
          </p:cNvSpPr>
          <p:nvPr>
            <p:ph type="sldNum" sz="quarter" idx="12"/>
          </p:nvPr>
        </p:nvSpPr>
        <p:spPr/>
        <p:txBody>
          <a:bodyPr/>
          <a:lstStyle/>
          <a:p>
            <a:fld id="{3981A1E7-FBCC-4BE9-B724-D2D87968AACE}" type="slidenum">
              <a:rPr lang="en-US" smtClean="0"/>
              <a:t>‹#›</a:t>
            </a:fld>
            <a:endParaRPr lang="en-US"/>
          </a:p>
        </p:txBody>
      </p:sp>
    </p:spTree>
    <p:extLst>
      <p:ext uri="{BB962C8B-B14F-4D97-AF65-F5344CB8AC3E}">
        <p14:creationId xmlns:p14="http://schemas.microsoft.com/office/powerpoint/2010/main" val="960833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7B3B5-6A2A-6981-F06A-76D049FFA9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426055-4A99-3B87-0FFF-6BAFF307587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2DC886-797C-7EB7-713D-D63CA6D3DAF3}"/>
              </a:ext>
            </a:extLst>
          </p:cNvPr>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0EB7D90E-91C4-FCB3-F023-EE2F5E2ED75C}"/>
              </a:ext>
            </a:extLst>
          </p:cNvPr>
          <p:cNvSpPr>
            <a:spLocks noGrp="1"/>
          </p:cNvSpPr>
          <p:nvPr>
            <p:ph type="dt" sz="half" idx="10"/>
          </p:nvPr>
        </p:nvSpPr>
        <p:spPr/>
        <p:txBody>
          <a:bodyPr/>
          <a:lstStyle/>
          <a:p>
            <a:fld id="{EDE3EFAC-A481-4767-BC4B-D7500738CAAB}" type="datetime1">
              <a:rPr lang="en-US" smtClean="0"/>
              <a:t>4/1/2026</a:t>
            </a:fld>
            <a:endParaRPr lang="en-US"/>
          </a:p>
        </p:txBody>
      </p:sp>
      <p:sp>
        <p:nvSpPr>
          <p:cNvPr id="6" name="Footer Placeholder 5">
            <a:extLst>
              <a:ext uri="{FF2B5EF4-FFF2-40B4-BE49-F238E27FC236}">
                <a16:creationId xmlns:a16="http://schemas.microsoft.com/office/drawing/2014/main" id="{91D94900-FF6B-E841-7CEF-1A83CD9CAA93}"/>
              </a:ext>
            </a:extLst>
          </p:cNvPr>
          <p:cNvSpPr>
            <a:spLocks noGrp="1"/>
          </p:cNvSpPr>
          <p:nvPr>
            <p:ph type="ftr" sz="quarter" idx="11"/>
          </p:nvPr>
        </p:nvSpPr>
        <p:spPr>
          <a:xfrm>
            <a:off x="4038600" y="6384925"/>
            <a:ext cx="4114800" cy="365125"/>
          </a:xfrm>
          <a:prstGeom prst="rect">
            <a:avLst/>
          </a:prstGeom>
        </p:spPr>
        <p:txBody>
          <a:bodyPr/>
          <a:lstStyle>
            <a:lvl1pPr>
              <a:defRPr b="1"/>
            </a:lvl1pPr>
          </a:lstStyle>
          <a:p>
            <a:r>
              <a:rPr lang="ne-NP" dirty="0"/>
              <a:t>“अर्थतन्त्र मापनको लागि आर्थिक गणना”</a:t>
            </a:r>
            <a:endParaRPr lang="en-US" b="1" dirty="0"/>
          </a:p>
        </p:txBody>
      </p:sp>
      <p:sp>
        <p:nvSpPr>
          <p:cNvPr id="7" name="Slide Number Placeholder 6">
            <a:extLst>
              <a:ext uri="{FF2B5EF4-FFF2-40B4-BE49-F238E27FC236}">
                <a16:creationId xmlns:a16="http://schemas.microsoft.com/office/drawing/2014/main" id="{16C51076-E1D6-10C4-D732-4BBE39DC6544}"/>
              </a:ext>
            </a:extLst>
          </p:cNvPr>
          <p:cNvSpPr>
            <a:spLocks noGrp="1"/>
          </p:cNvSpPr>
          <p:nvPr>
            <p:ph type="sldNum" sz="quarter" idx="12"/>
          </p:nvPr>
        </p:nvSpPr>
        <p:spPr/>
        <p:txBody>
          <a:bodyPr/>
          <a:lstStyle/>
          <a:p>
            <a:fld id="{3981A1E7-FBCC-4BE9-B724-D2D87968AACE}" type="slidenum">
              <a:rPr lang="en-US" smtClean="0"/>
              <a:t>‹#›</a:t>
            </a:fld>
            <a:endParaRPr lang="en-US"/>
          </a:p>
        </p:txBody>
      </p:sp>
    </p:spTree>
    <p:extLst>
      <p:ext uri="{BB962C8B-B14F-4D97-AF65-F5344CB8AC3E}">
        <p14:creationId xmlns:p14="http://schemas.microsoft.com/office/powerpoint/2010/main" val="2864680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29595-1F2D-C939-DFA3-58D18CAA6D5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6EA088-E0AB-32B8-766D-2F3E9D2338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F2A7080-B17D-01D1-854A-CEA6BED6237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B2F0CC-FE0D-9842-B372-F386523418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B3372A-5E85-176E-39D3-53B6A18D296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7E1BD2B-E1F4-EC64-F0BD-0FFFC9DB2762}"/>
              </a:ext>
            </a:extLst>
          </p:cNvPr>
          <p:cNvSpPr>
            <a:spLocks noGrp="1"/>
          </p:cNvSpPr>
          <p:nvPr>
            <p:ph type="dt" sz="half" idx="10"/>
          </p:nvPr>
        </p:nvSpPr>
        <p:spPr/>
        <p:txBody>
          <a:bodyPr/>
          <a:lstStyle/>
          <a:p>
            <a:fld id="{C9975CEE-727C-45AE-A9E8-0E28F109F4BE}" type="datetime1">
              <a:rPr lang="en-US" smtClean="0"/>
              <a:t>4/1/2026</a:t>
            </a:fld>
            <a:endParaRPr lang="en-US"/>
          </a:p>
        </p:txBody>
      </p:sp>
      <p:sp>
        <p:nvSpPr>
          <p:cNvPr id="8" name="Footer Placeholder 7">
            <a:extLst>
              <a:ext uri="{FF2B5EF4-FFF2-40B4-BE49-F238E27FC236}">
                <a16:creationId xmlns:a16="http://schemas.microsoft.com/office/drawing/2014/main" id="{4E8015D7-2D59-1057-6E84-00426D696B28}"/>
              </a:ext>
            </a:extLst>
          </p:cNvPr>
          <p:cNvSpPr>
            <a:spLocks noGrp="1"/>
          </p:cNvSpPr>
          <p:nvPr>
            <p:ph type="ftr" sz="quarter" idx="11"/>
          </p:nvPr>
        </p:nvSpPr>
        <p:spPr>
          <a:xfrm>
            <a:off x="4038600" y="6403975"/>
            <a:ext cx="4114800" cy="365125"/>
          </a:xfrm>
          <a:prstGeom prst="rect">
            <a:avLst/>
          </a:prstGeom>
        </p:spPr>
        <p:txBody>
          <a:bodyPr/>
          <a:lstStyle>
            <a:lvl1pPr>
              <a:defRPr b="1"/>
            </a:lvl1pPr>
          </a:lstStyle>
          <a:p>
            <a:r>
              <a:rPr lang="ne-NP" dirty="0"/>
              <a:t>“अर्थतन्त्र मापनको लागि आर्थिक गणना”</a:t>
            </a:r>
            <a:endParaRPr lang="en-US" b="1" dirty="0"/>
          </a:p>
        </p:txBody>
      </p:sp>
      <p:sp>
        <p:nvSpPr>
          <p:cNvPr id="9" name="Slide Number Placeholder 8">
            <a:extLst>
              <a:ext uri="{FF2B5EF4-FFF2-40B4-BE49-F238E27FC236}">
                <a16:creationId xmlns:a16="http://schemas.microsoft.com/office/drawing/2014/main" id="{8D1140A8-817C-FA73-F64D-E2DD2E6D169A}"/>
              </a:ext>
            </a:extLst>
          </p:cNvPr>
          <p:cNvSpPr>
            <a:spLocks noGrp="1"/>
          </p:cNvSpPr>
          <p:nvPr>
            <p:ph type="sldNum" sz="quarter" idx="12"/>
          </p:nvPr>
        </p:nvSpPr>
        <p:spPr/>
        <p:txBody>
          <a:bodyPr/>
          <a:lstStyle/>
          <a:p>
            <a:fld id="{3981A1E7-FBCC-4BE9-B724-D2D87968AACE}" type="slidenum">
              <a:rPr lang="en-US" smtClean="0"/>
              <a:t>‹#›</a:t>
            </a:fld>
            <a:endParaRPr lang="en-US"/>
          </a:p>
        </p:txBody>
      </p:sp>
    </p:spTree>
    <p:extLst>
      <p:ext uri="{BB962C8B-B14F-4D97-AF65-F5344CB8AC3E}">
        <p14:creationId xmlns:p14="http://schemas.microsoft.com/office/powerpoint/2010/main" val="15868658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0082">
              <a:schemeClr val="bg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7DE9DE-69E2-0C82-8FFC-6804A0DED9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DA8FE5C-98F7-7947-0D38-372A0E799B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CC9BD89-162D-E710-7057-801C96B3C3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E59338-B5B6-402C-88E0-14B137813A0E}" type="datetime1">
              <a:rPr lang="en-US" smtClean="0"/>
              <a:t>4/1/2026</a:t>
            </a:fld>
            <a:endParaRPr lang="en-US"/>
          </a:p>
        </p:txBody>
      </p:sp>
      <p:sp>
        <p:nvSpPr>
          <p:cNvPr id="5" name="Footer Placeholder 4">
            <a:extLst>
              <a:ext uri="{FF2B5EF4-FFF2-40B4-BE49-F238E27FC236}">
                <a16:creationId xmlns:a16="http://schemas.microsoft.com/office/drawing/2014/main" id="{92F7531E-C1EB-5A90-04C4-BB68C80509BE}"/>
              </a:ext>
            </a:extLst>
          </p:cNvPr>
          <p:cNvSpPr>
            <a:spLocks noGrp="1"/>
          </p:cNvSpPr>
          <p:nvPr>
            <p:ph type="ftr" sz="quarter" idx="3"/>
          </p:nvPr>
        </p:nvSpPr>
        <p:spPr>
          <a:xfrm>
            <a:off x="4038600" y="6403975"/>
            <a:ext cx="4114800" cy="365125"/>
          </a:xfrm>
          <a:prstGeom prst="rect">
            <a:avLst/>
          </a:prstGeom>
        </p:spPr>
        <p:txBody>
          <a:bodyPr vert="horz" lIns="91440" tIns="45720" rIns="91440" bIns="45720" rtlCol="0" anchor="ctr"/>
          <a:lstStyle>
            <a:lvl1pPr algn="ctr">
              <a:defRPr sz="1200" b="1">
                <a:solidFill>
                  <a:schemeClr val="tx1">
                    <a:tint val="75000"/>
                  </a:schemeClr>
                </a:solidFill>
                <a:cs typeface="Kalimati" panose="00000400000000000000" pitchFamily="2"/>
              </a:defRPr>
            </a:lvl1pPr>
          </a:lstStyle>
          <a:p>
            <a:r>
              <a:rPr lang="ne-NP" dirty="0"/>
              <a:t>“अर्थतन्त्र मापनको लागि आर्थिक गणना”</a:t>
            </a:r>
            <a:endParaRPr lang="en-US" dirty="0">
              <a:cs typeface="Kalimati" panose="00000400000000000000" pitchFamily="2"/>
            </a:endParaRPr>
          </a:p>
        </p:txBody>
      </p:sp>
      <p:sp>
        <p:nvSpPr>
          <p:cNvPr id="6" name="Slide Number Placeholder 5">
            <a:extLst>
              <a:ext uri="{FF2B5EF4-FFF2-40B4-BE49-F238E27FC236}">
                <a16:creationId xmlns:a16="http://schemas.microsoft.com/office/drawing/2014/main" id="{A23218B7-F542-4BBC-B2B7-B3F2091146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81A1E7-FBCC-4BE9-B724-D2D87968AACE}" type="slidenum">
              <a:rPr lang="en-US" smtClean="0"/>
              <a:t>‹#›</a:t>
            </a:fld>
            <a:endParaRPr lang="en-US"/>
          </a:p>
        </p:txBody>
      </p:sp>
    </p:spTree>
    <p:extLst>
      <p:ext uri="{BB962C8B-B14F-4D97-AF65-F5344CB8AC3E}">
        <p14:creationId xmlns:p14="http://schemas.microsoft.com/office/powerpoint/2010/main" val="21184385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Kalimati" panose="00000400000000000000" pitchFamily="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F74DE-605E-6710-C484-79F164808DFA}"/>
              </a:ext>
            </a:extLst>
          </p:cNvPr>
          <p:cNvSpPr>
            <a:spLocks noGrp="1"/>
          </p:cNvSpPr>
          <p:nvPr>
            <p:ph type="ctrTitle"/>
          </p:nvPr>
        </p:nvSpPr>
        <p:spPr>
          <a:xfrm>
            <a:off x="1523998" y="1693591"/>
            <a:ext cx="9144000" cy="648776"/>
          </a:xfrm>
        </p:spPr>
        <p:txBody>
          <a:bodyPr>
            <a:normAutofit fontScale="90000"/>
          </a:bodyPr>
          <a:lstStyle/>
          <a:p>
            <a:r>
              <a:rPr lang="ne-NP" dirty="0"/>
              <a:t>राष्ट्रिय आर्थिक गणना</a:t>
            </a:r>
            <a:r>
              <a:rPr lang="en-US" dirty="0"/>
              <a:t>, </a:t>
            </a:r>
            <a:r>
              <a:rPr lang="ne-NP" dirty="0"/>
              <a:t>२०८२</a:t>
            </a:r>
            <a:br>
              <a:rPr lang="ne-NP" dirty="0"/>
            </a:br>
            <a:endParaRPr lang="en-US" dirty="0"/>
          </a:p>
        </p:txBody>
      </p:sp>
      <p:sp>
        <p:nvSpPr>
          <p:cNvPr id="3" name="Subtitle 2">
            <a:extLst>
              <a:ext uri="{FF2B5EF4-FFF2-40B4-BE49-F238E27FC236}">
                <a16:creationId xmlns:a16="http://schemas.microsoft.com/office/drawing/2014/main" id="{0BC05F15-4E7D-BC1B-A787-DAA09CB3877D}"/>
              </a:ext>
            </a:extLst>
          </p:cNvPr>
          <p:cNvSpPr>
            <a:spLocks noGrp="1"/>
          </p:cNvSpPr>
          <p:nvPr>
            <p:ph type="subTitle" idx="1"/>
          </p:nvPr>
        </p:nvSpPr>
        <p:spPr>
          <a:xfrm>
            <a:off x="3603522" y="5845841"/>
            <a:ext cx="4984955" cy="1118419"/>
          </a:xfrm>
        </p:spPr>
        <p:txBody>
          <a:bodyPr>
            <a:normAutofit fontScale="92500"/>
          </a:bodyPr>
          <a:lstStyle/>
          <a:p>
            <a:r>
              <a:rPr lang="ne-NP" sz="4400" dirty="0"/>
              <a:t>राष्ट्रिय तथ्याङ्क कार्यालय</a:t>
            </a:r>
          </a:p>
          <a:p>
            <a:endParaRPr lang="en-US" sz="4400" dirty="0"/>
          </a:p>
        </p:txBody>
      </p:sp>
      <p:pic>
        <p:nvPicPr>
          <p:cNvPr id="6" name="Picture 5">
            <a:extLst>
              <a:ext uri="{FF2B5EF4-FFF2-40B4-BE49-F238E27FC236}">
                <a16:creationId xmlns:a16="http://schemas.microsoft.com/office/drawing/2014/main" id="{57BA7E85-9929-1901-65FA-906A3A235C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2671" y="1846005"/>
            <a:ext cx="3716594" cy="3716594"/>
          </a:xfrm>
          <a:prstGeom prst="rect">
            <a:avLst/>
          </a:prstGeom>
        </p:spPr>
      </p:pic>
    </p:spTree>
    <p:extLst>
      <p:ext uri="{BB962C8B-B14F-4D97-AF65-F5344CB8AC3E}">
        <p14:creationId xmlns:p14="http://schemas.microsoft.com/office/powerpoint/2010/main" val="16288294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2377439" y="365126"/>
            <a:ext cx="7396148" cy="624961"/>
          </a:xfrm>
        </p:spPr>
        <p:txBody>
          <a:bodyPr>
            <a:normAutofit fontScale="90000"/>
          </a:bodyPr>
          <a:lstStyle/>
          <a:p>
            <a:pPr algn="ctr"/>
            <a:r>
              <a:rPr lang="ne-NP" sz="3600" b="1" dirty="0"/>
              <a:t>खण्ड </a:t>
            </a:r>
            <a:r>
              <a:rPr lang="en-US" sz="3600" b="1" dirty="0"/>
              <a:t>5</a:t>
            </a:r>
            <a:r>
              <a:rPr lang="ne-NP" sz="3600" b="1" dirty="0"/>
              <a:t>: प्रतिष्ठान/व्यवसायको संस्थागत क्षेत्र </a:t>
            </a:r>
            <a:endParaRPr lang="en-US" sz="3600" dirty="0"/>
          </a:p>
        </p:txBody>
      </p:sp>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255181" y="1265747"/>
            <a:ext cx="11748976" cy="5455728"/>
          </a:xfrm>
        </p:spPr>
        <p:txBody>
          <a:bodyPr>
            <a:noAutofit/>
          </a:bodyPr>
          <a:lstStyle/>
          <a:p>
            <a:pPr marL="457200" lvl="0" indent="-457200" algn="just">
              <a:lnSpc>
                <a:spcPct val="170000"/>
              </a:lnSpc>
              <a:buNone/>
            </a:pPr>
            <a:r>
              <a:rPr lang="en-US" sz="1800" b="1" u="sng" dirty="0"/>
              <a:t> </a:t>
            </a:r>
            <a:r>
              <a:rPr lang="en-US" b="1" u="sng" dirty="0"/>
              <a:t>1. </a:t>
            </a:r>
            <a:r>
              <a:rPr lang="hi-IN" sz="2400" b="1" u="sng" dirty="0"/>
              <a:t>सरकारी क्षेत्र </a:t>
            </a:r>
            <a:r>
              <a:rPr lang="ca-ES" sz="2400" b="1" u="sng" dirty="0"/>
              <a:t>(</a:t>
            </a:r>
            <a:r>
              <a:rPr lang="ne-NP" sz="2400" b="1" u="sng" dirty="0"/>
              <a:t>अस्पताल</a:t>
            </a:r>
            <a:r>
              <a:rPr lang="ca-ES" sz="2400" b="1" u="sng" dirty="0"/>
              <a:t>,</a:t>
            </a:r>
            <a:r>
              <a:rPr lang="ne-NP" sz="2400" b="1" u="sng" dirty="0"/>
              <a:t> शैक्षिक संस्था</a:t>
            </a:r>
            <a:r>
              <a:rPr lang="ca-ES" sz="2400" b="1" u="sng" dirty="0"/>
              <a:t>,</a:t>
            </a:r>
            <a:r>
              <a:rPr lang="ne-NP" sz="2400" b="1" u="sng" dirty="0"/>
              <a:t> संग्रहालय</a:t>
            </a:r>
            <a:r>
              <a:rPr lang="ca-ES" sz="2400" b="1" u="sng" dirty="0"/>
              <a:t>,</a:t>
            </a:r>
            <a:r>
              <a:rPr lang="ne-NP" sz="2400" b="1" u="sng" dirty="0"/>
              <a:t> पार्क आदि</a:t>
            </a:r>
            <a:r>
              <a:rPr lang="ca-ES" sz="2400" b="1" u="sng" dirty="0"/>
              <a:t>)</a:t>
            </a:r>
            <a:r>
              <a:rPr lang="ca-ES" sz="2400" u="sng" dirty="0"/>
              <a:t>:</a:t>
            </a:r>
            <a:endParaRPr lang="en-US" sz="2400" u="sng" dirty="0"/>
          </a:p>
          <a:p>
            <a:pPr marL="457200" indent="-457200" algn="just">
              <a:lnSpc>
                <a:spcPct val="170000"/>
              </a:lnSpc>
              <a:buFont typeface="Wingdings" panose="05000000000000000000" pitchFamily="2" charset="2"/>
              <a:buChar char="Ø"/>
            </a:pPr>
            <a:r>
              <a:rPr lang="ca-ES" sz="2400" dirty="0"/>
              <a:t> </a:t>
            </a:r>
            <a:r>
              <a:rPr lang="ne-NP" sz="2400" dirty="0"/>
              <a:t>अर्थतन्त्रको नियमन गर्ने</a:t>
            </a:r>
            <a:r>
              <a:rPr lang="en-US" sz="2400" dirty="0"/>
              <a:t>, </a:t>
            </a:r>
            <a:r>
              <a:rPr lang="ne-NP" sz="2400" dirty="0"/>
              <a:t>कर तथा हस्तान्तरणको माध्यमबाट समाजमा आय र धनको पुनर्वितरण गर्ने राज्य सञ्चालनको जिम्मेवारीसहितको केन्द्रीय</a:t>
            </a:r>
            <a:r>
              <a:rPr lang="en-US" sz="2400" dirty="0"/>
              <a:t>, </a:t>
            </a:r>
            <a:r>
              <a:rPr lang="ne-NP" sz="2400" dirty="0"/>
              <a:t>प्रादेशिक तथा स्थानीय सरकारी आवासीय एकाइहरू सरकारी क्षेत्र मानी कोड </a:t>
            </a:r>
            <a:r>
              <a:rPr lang="en-US" sz="2400" dirty="0"/>
              <a:t>1 </a:t>
            </a:r>
            <a:r>
              <a:rPr lang="ne-NP" sz="2400" dirty="0"/>
              <a:t>मा गोलो घेरा लगाउनुपर्दछ।</a:t>
            </a:r>
            <a:endParaRPr lang="en-US" sz="2400" dirty="0"/>
          </a:p>
          <a:p>
            <a:pPr marL="457200" indent="-457200" algn="just">
              <a:lnSpc>
                <a:spcPct val="170000"/>
              </a:lnSpc>
              <a:buFont typeface="Wingdings" panose="05000000000000000000" pitchFamily="2" charset="2"/>
              <a:buChar char="Ø"/>
            </a:pPr>
            <a:r>
              <a:rPr lang="ne-NP" sz="2400" dirty="0"/>
              <a:t> सरकारी क्षेत्र अन्तर्गतका प्रतिष्ठानहरू नाफा नकमाउने प्रकृतिका हुन्छन् र यस किसिमका प्रतिष्ठानहरूले न्यून शुल्क वा नि:शुल्क रूपमा वस्तु तथा सेवा उपलब्ध गराउँदछन्</a:t>
            </a:r>
            <a:r>
              <a:rPr lang="en-US" sz="2400" dirty="0"/>
              <a:t> </a:t>
            </a:r>
            <a:r>
              <a:rPr lang="ne-NP" sz="2400" dirty="0"/>
              <a:t>।</a:t>
            </a:r>
            <a:endParaRPr lang="en-US" sz="2400" dirty="0"/>
          </a:p>
          <a:p>
            <a:pPr marL="457200" indent="-457200" algn="just">
              <a:lnSpc>
                <a:spcPct val="170000"/>
              </a:lnSpc>
              <a:buFont typeface="Wingdings" panose="05000000000000000000" pitchFamily="2" charset="2"/>
              <a:buChar char="Ø"/>
            </a:pPr>
            <a:r>
              <a:rPr lang="ne-NP" sz="2400" dirty="0"/>
              <a:t> उदाहरणका लागि सरकारी विश्वविद्यालय/विद्यालय, सरकारी अस्पताल आदि।</a:t>
            </a:r>
            <a:endParaRPr lang="en-US" sz="2400" dirty="0"/>
          </a:p>
          <a:p>
            <a:pPr marL="457200" indent="-457200" algn="just">
              <a:lnSpc>
                <a:spcPct val="170000"/>
              </a:lnSpc>
              <a:buNone/>
            </a:pPr>
            <a:endParaRPr lang="en-US" sz="1600"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255181" y="1361440"/>
            <a:ext cx="1047378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Tree>
    <p:extLst>
      <p:ext uri="{BB962C8B-B14F-4D97-AF65-F5344CB8AC3E}">
        <p14:creationId xmlns:p14="http://schemas.microsoft.com/office/powerpoint/2010/main" val="2569769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2377439" y="365126"/>
            <a:ext cx="7778932" cy="624961"/>
          </a:xfrm>
        </p:spPr>
        <p:txBody>
          <a:bodyPr>
            <a:normAutofit fontScale="90000"/>
          </a:bodyPr>
          <a:lstStyle/>
          <a:p>
            <a:pPr algn="ctr"/>
            <a:r>
              <a:rPr lang="ne-NP" sz="3600" b="1" dirty="0"/>
              <a:t>खण्ड </a:t>
            </a:r>
            <a:r>
              <a:rPr lang="en-US" sz="3600" b="1" dirty="0"/>
              <a:t>5</a:t>
            </a:r>
            <a:r>
              <a:rPr lang="ne-NP" sz="3600" b="1" dirty="0"/>
              <a:t>: प्रतिष्ठान/व्यवसायको संस्थागत क्षेत्र... </a:t>
            </a:r>
            <a:endParaRPr lang="en-US" sz="3600" dirty="0"/>
          </a:p>
        </p:txBody>
      </p:sp>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255181" y="1021805"/>
            <a:ext cx="11748976" cy="5634355"/>
          </a:xfrm>
        </p:spPr>
        <p:txBody>
          <a:bodyPr>
            <a:noAutofit/>
          </a:bodyPr>
          <a:lstStyle/>
          <a:p>
            <a:pPr marL="0" lvl="0" indent="0" algn="just">
              <a:lnSpc>
                <a:spcPct val="170000"/>
              </a:lnSpc>
              <a:buNone/>
            </a:pPr>
            <a:r>
              <a:rPr lang="en-US" b="1" u="sng" dirty="0"/>
              <a:t>1.</a:t>
            </a:r>
            <a:r>
              <a:rPr lang="en-US" sz="2000" b="1" u="sng" dirty="0"/>
              <a:t> </a:t>
            </a:r>
            <a:r>
              <a:rPr lang="hi-IN" b="1" u="sng" dirty="0"/>
              <a:t>सरकारी क्षेत्र </a:t>
            </a:r>
            <a:r>
              <a:rPr lang="ca-ES" b="1" u="sng" dirty="0"/>
              <a:t>(</a:t>
            </a:r>
            <a:r>
              <a:rPr lang="ne-NP" b="1" u="sng" dirty="0"/>
              <a:t>अस्पताल</a:t>
            </a:r>
            <a:r>
              <a:rPr lang="ca-ES" b="1" u="sng" dirty="0"/>
              <a:t>,</a:t>
            </a:r>
            <a:r>
              <a:rPr lang="ne-NP" b="1" u="sng" dirty="0"/>
              <a:t> शैक्षिक संस्था</a:t>
            </a:r>
            <a:r>
              <a:rPr lang="ca-ES" b="1" u="sng" dirty="0"/>
              <a:t>,</a:t>
            </a:r>
            <a:r>
              <a:rPr lang="ne-NP" b="1" u="sng" dirty="0"/>
              <a:t> संग्रहालय</a:t>
            </a:r>
            <a:r>
              <a:rPr lang="ca-ES" b="1" u="sng" dirty="0"/>
              <a:t>,</a:t>
            </a:r>
            <a:r>
              <a:rPr lang="ne-NP" b="1" u="sng" dirty="0"/>
              <a:t> पार्क आदि</a:t>
            </a:r>
            <a:r>
              <a:rPr lang="ca-ES" b="1" u="sng" dirty="0"/>
              <a:t>)</a:t>
            </a:r>
            <a:r>
              <a:rPr lang="ca-ES" u="sng" dirty="0"/>
              <a:t>:...</a:t>
            </a:r>
            <a:endParaRPr lang="en-US" u="sng" dirty="0"/>
          </a:p>
          <a:p>
            <a:pPr algn="just">
              <a:lnSpc>
                <a:spcPct val="170000"/>
              </a:lnSpc>
              <a:buFont typeface="Wingdings" panose="05000000000000000000" pitchFamily="2" charset="2"/>
              <a:buChar char="Ø"/>
            </a:pPr>
            <a:r>
              <a:rPr lang="ne-NP" sz="1800" dirty="0"/>
              <a:t> </a:t>
            </a:r>
            <a:r>
              <a:rPr lang="ne-NP" dirty="0"/>
              <a:t>तर सार्वजनिक संस्थानहरूले नाफा कमाउने उद्देश्य राख्ने भएको हुनाले सरकारी क्षेत्रअन्तर्गत समावेश नगरी प्रमुख आर्थिक क्रियाकलापका आधारमा वित्तीय वा गैरवित्तीय क्षेत्रअन्तर्गत समावेश गर्नुपर्दछ ।</a:t>
            </a:r>
            <a:endParaRPr lang="en-US" dirty="0"/>
          </a:p>
          <a:p>
            <a:pPr algn="just">
              <a:lnSpc>
                <a:spcPct val="170000"/>
              </a:lnSpc>
              <a:buFont typeface="Wingdings" panose="05000000000000000000" pitchFamily="2" charset="2"/>
              <a:buChar char="Ø"/>
            </a:pPr>
            <a:r>
              <a:rPr lang="ne-NP" dirty="0"/>
              <a:t> जस्तैः राष्ट्रिय वाणिज्य बैंक, नेपाल बैंक लिमिटेड आदिलार्इ वित्तीय क्षेत्रअन्तर्गत राख्नुपर्दछ भने दूरसञ्चार प्राधिकरण, नेपाल खाद्य संस्थान आदिलार्इ गैरवित्तीय क्षेत्रअन्तर्गत राख्नुपर्दछ ।</a:t>
            </a:r>
            <a:endParaRPr lang="en-US"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255181" y="1361440"/>
            <a:ext cx="1047378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Tree>
    <p:extLst>
      <p:ext uri="{BB962C8B-B14F-4D97-AF65-F5344CB8AC3E}">
        <p14:creationId xmlns:p14="http://schemas.microsoft.com/office/powerpoint/2010/main" val="19928243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A3945-6ED6-DE18-DB7F-5920095C38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55BA5E-1499-ECCC-00CD-8A6CFE4730CF}"/>
              </a:ext>
            </a:extLst>
          </p:cNvPr>
          <p:cNvSpPr>
            <a:spLocks noGrp="1"/>
          </p:cNvSpPr>
          <p:nvPr>
            <p:ph type="title"/>
          </p:nvPr>
        </p:nvSpPr>
        <p:spPr>
          <a:xfrm>
            <a:off x="2377439" y="365126"/>
            <a:ext cx="7778932" cy="624961"/>
          </a:xfrm>
        </p:spPr>
        <p:txBody>
          <a:bodyPr>
            <a:normAutofit fontScale="90000"/>
          </a:bodyPr>
          <a:lstStyle/>
          <a:p>
            <a:pPr algn="ctr"/>
            <a:r>
              <a:rPr lang="ne-NP" sz="3600" b="1" dirty="0"/>
              <a:t>खण्ड </a:t>
            </a:r>
            <a:r>
              <a:rPr lang="en-US" sz="3600" b="1" dirty="0"/>
              <a:t>5</a:t>
            </a:r>
            <a:r>
              <a:rPr lang="ne-NP" sz="3600" b="1" dirty="0"/>
              <a:t>: प्रतिष्ठान/व्यवसायको संस्थागत क्षेत्र... </a:t>
            </a:r>
            <a:endParaRPr lang="en-US" sz="3600" dirty="0"/>
          </a:p>
        </p:txBody>
      </p:sp>
      <p:sp>
        <p:nvSpPr>
          <p:cNvPr id="3" name="Content Placeholder 2">
            <a:extLst>
              <a:ext uri="{FF2B5EF4-FFF2-40B4-BE49-F238E27FC236}">
                <a16:creationId xmlns:a16="http://schemas.microsoft.com/office/drawing/2014/main" id="{C763FB59-85AA-E681-EB1D-ED5B044415EB}"/>
              </a:ext>
            </a:extLst>
          </p:cNvPr>
          <p:cNvSpPr>
            <a:spLocks noGrp="1"/>
          </p:cNvSpPr>
          <p:nvPr>
            <p:ph idx="1"/>
          </p:nvPr>
        </p:nvSpPr>
        <p:spPr>
          <a:xfrm>
            <a:off x="255181" y="1021805"/>
            <a:ext cx="11748976" cy="5634355"/>
          </a:xfrm>
        </p:spPr>
        <p:txBody>
          <a:bodyPr>
            <a:noAutofit/>
          </a:bodyPr>
          <a:lstStyle/>
          <a:p>
            <a:pPr marL="0" lvl="0" indent="0" algn="just">
              <a:lnSpc>
                <a:spcPct val="170000"/>
              </a:lnSpc>
              <a:buNone/>
            </a:pPr>
            <a:r>
              <a:rPr lang="en-US" b="1" u="sng" dirty="0"/>
              <a:t>1.</a:t>
            </a:r>
            <a:r>
              <a:rPr lang="en-US" sz="2000" b="1" u="sng" dirty="0"/>
              <a:t> </a:t>
            </a:r>
            <a:r>
              <a:rPr lang="hi-IN" b="1" u="sng" dirty="0"/>
              <a:t>सरकारी क्षेत्र </a:t>
            </a:r>
            <a:r>
              <a:rPr lang="ca-ES" b="1" u="sng" dirty="0"/>
              <a:t>(</a:t>
            </a:r>
            <a:r>
              <a:rPr lang="ne-NP" b="1" u="sng" dirty="0"/>
              <a:t>अस्पताल</a:t>
            </a:r>
            <a:r>
              <a:rPr lang="ca-ES" b="1" u="sng" dirty="0"/>
              <a:t>,</a:t>
            </a:r>
            <a:r>
              <a:rPr lang="ne-NP" b="1" u="sng" dirty="0"/>
              <a:t> शैक्षिक संस्था</a:t>
            </a:r>
            <a:r>
              <a:rPr lang="ca-ES" b="1" u="sng" dirty="0"/>
              <a:t>,</a:t>
            </a:r>
            <a:r>
              <a:rPr lang="ne-NP" b="1" u="sng" dirty="0"/>
              <a:t> संग्रहालय</a:t>
            </a:r>
            <a:r>
              <a:rPr lang="ca-ES" b="1" u="sng" dirty="0"/>
              <a:t>,</a:t>
            </a:r>
            <a:r>
              <a:rPr lang="ne-NP" b="1" u="sng" dirty="0"/>
              <a:t> पार्क आदि</a:t>
            </a:r>
            <a:r>
              <a:rPr lang="ca-ES" b="1" u="sng" dirty="0"/>
              <a:t>)</a:t>
            </a:r>
            <a:r>
              <a:rPr lang="ca-ES" u="sng" dirty="0"/>
              <a:t>:...</a:t>
            </a:r>
            <a:endParaRPr lang="en-US" u="sng" dirty="0"/>
          </a:p>
          <a:p>
            <a:pPr marL="457200" indent="-457200" algn="just">
              <a:lnSpc>
                <a:spcPct val="170000"/>
              </a:lnSpc>
              <a:buFont typeface="Wingdings" panose="05000000000000000000" pitchFamily="2" charset="2"/>
              <a:buChar char="Ø"/>
            </a:pPr>
            <a:r>
              <a:rPr lang="ne-NP" i="1" dirty="0"/>
              <a:t>कुनै गैरनाफामूलक संस्था सरकारी क्षेत्र पर्न त्यस्तो संस्थालार्इ कुनै न कुनै रूपले सरकारको प्रत्यक्ष नियन्त्रण हुनुपर्दछ। </a:t>
            </a:r>
            <a:endParaRPr lang="en-US" i="1" dirty="0"/>
          </a:p>
          <a:p>
            <a:pPr marL="457200" indent="-457200" algn="just">
              <a:lnSpc>
                <a:spcPct val="170000"/>
              </a:lnSpc>
              <a:buFont typeface="Wingdings" panose="05000000000000000000" pitchFamily="2" charset="2"/>
              <a:buChar char="Ø"/>
            </a:pPr>
            <a:r>
              <a:rPr lang="ne-NP" i="1" dirty="0"/>
              <a:t>जस्तैः त्रिभुवन विश्वविद्यालयको उपकुलपति नेपाल सरकारबाट नियुक्ति हुने भएकाले सो संस्था सरकारी क्षेत्रभित्र पर्दछ।</a:t>
            </a:r>
            <a:r>
              <a:rPr lang="ca-ES" i="1" dirty="0"/>
              <a:t>)</a:t>
            </a:r>
            <a:endParaRPr lang="en-US" i="1" dirty="0"/>
          </a:p>
        </p:txBody>
      </p:sp>
      <p:sp>
        <p:nvSpPr>
          <p:cNvPr id="4" name="Footer Placeholder 3">
            <a:extLst>
              <a:ext uri="{FF2B5EF4-FFF2-40B4-BE49-F238E27FC236}">
                <a16:creationId xmlns:a16="http://schemas.microsoft.com/office/drawing/2014/main" id="{9D5E9A9F-B4F0-4760-F113-96F7AB6AB17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77FA91D-2D1B-A15C-2B9F-003287A0161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0F6F1014-F673-83C1-4FA8-E239C3CAE7B5}"/>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76D1B888-E237-2F61-FAE2-9ED137F59993}"/>
              </a:ext>
            </a:extLst>
          </p:cNvPr>
          <p:cNvSpPr txBox="1">
            <a:spLocks/>
          </p:cNvSpPr>
          <p:nvPr/>
        </p:nvSpPr>
        <p:spPr>
          <a:xfrm>
            <a:off x="255181" y="1361440"/>
            <a:ext cx="1047378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Tree>
    <p:extLst>
      <p:ext uri="{BB962C8B-B14F-4D97-AF65-F5344CB8AC3E}">
        <p14:creationId xmlns:p14="http://schemas.microsoft.com/office/powerpoint/2010/main" val="3549563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2377439" y="365126"/>
            <a:ext cx="7724504" cy="624961"/>
          </a:xfrm>
        </p:spPr>
        <p:txBody>
          <a:bodyPr>
            <a:normAutofit fontScale="90000"/>
          </a:bodyPr>
          <a:lstStyle/>
          <a:p>
            <a:pPr algn="ctr"/>
            <a:r>
              <a:rPr lang="ne-NP" sz="3600" b="1" dirty="0"/>
              <a:t>खण्ड </a:t>
            </a:r>
            <a:r>
              <a:rPr lang="en-US" sz="3600" b="1" dirty="0"/>
              <a:t>5</a:t>
            </a:r>
            <a:r>
              <a:rPr lang="ne-NP" sz="3600" b="1" dirty="0"/>
              <a:t>: प्रतिष्ठान/व्यवसायको संस्थागत क्षेत्र... </a:t>
            </a:r>
            <a:endParaRPr lang="en-US" sz="3600" dirty="0"/>
          </a:p>
        </p:txBody>
      </p:sp>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97970" y="990087"/>
            <a:ext cx="11952515" cy="5455728"/>
          </a:xfrm>
        </p:spPr>
        <p:txBody>
          <a:bodyPr>
            <a:normAutofit fontScale="92500" lnSpcReduction="20000"/>
          </a:bodyPr>
          <a:lstStyle/>
          <a:p>
            <a:pPr marL="457200" lvl="0" indent="-339725">
              <a:lnSpc>
                <a:spcPct val="150000"/>
              </a:lnSpc>
              <a:buNone/>
            </a:pPr>
            <a:r>
              <a:rPr lang="en-US" sz="3500" b="1" u="sng" dirty="0"/>
              <a:t>2</a:t>
            </a:r>
            <a:r>
              <a:rPr lang="en-US" b="1" u="sng" dirty="0"/>
              <a:t>. </a:t>
            </a:r>
            <a:r>
              <a:rPr lang="hi-IN" b="1" u="sng" dirty="0"/>
              <a:t>वित्तीय </a:t>
            </a:r>
            <a:r>
              <a:rPr lang="ne-NP" b="1" u="sng" dirty="0"/>
              <a:t>क्षेत्र</a:t>
            </a:r>
            <a:r>
              <a:rPr lang="ca-ES" u="sng" dirty="0"/>
              <a:t>:  </a:t>
            </a:r>
            <a:endParaRPr lang="en-US" u="sng" dirty="0"/>
          </a:p>
          <a:p>
            <a:pPr marL="457200" indent="-403225" algn="just">
              <a:lnSpc>
                <a:spcPct val="150000"/>
              </a:lnSpc>
              <a:buFont typeface="Wingdings" panose="05000000000000000000" pitchFamily="2" charset="2"/>
              <a:buChar char="Ø"/>
            </a:pPr>
            <a:r>
              <a:rPr lang="hi-IN" dirty="0"/>
              <a:t>वित्तीय व्यवस्थापन तथा मध्यस्थता कारोबारमा संलग्न हुने</a:t>
            </a:r>
            <a:r>
              <a:rPr lang="ne-NP" dirty="0"/>
              <a:t> आवासीय</a:t>
            </a:r>
            <a:r>
              <a:rPr lang="hi-IN" dirty="0"/>
              <a:t> संस्थागत एकाइ वा प्रतिष्‍ठानहरू जस्तैः विभिन्‍न प्रकारका</a:t>
            </a:r>
            <a:r>
              <a:rPr lang="ne-NP" dirty="0"/>
              <a:t> सरकारी स्वामित्वका तथा निजी क्षेत्रका</a:t>
            </a:r>
            <a:r>
              <a:rPr lang="hi-IN" dirty="0"/>
              <a:t> बैङ्कहरू</a:t>
            </a:r>
            <a:r>
              <a:rPr lang="ca-ES" dirty="0"/>
              <a:t>, </a:t>
            </a:r>
            <a:r>
              <a:rPr lang="hi-IN" dirty="0"/>
              <a:t>कर्मचारी सञ्‍चय कोष</a:t>
            </a:r>
            <a:r>
              <a:rPr lang="ca-ES" dirty="0"/>
              <a:t>, </a:t>
            </a:r>
            <a:r>
              <a:rPr lang="hi-IN" dirty="0"/>
              <a:t>नागरिक लगानी </a:t>
            </a:r>
            <a:r>
              <a:rPr lang="ne-NP" dirty="0"/>
              <a:t>कोष</a:t>
            </a:r>
            <a:r>
              <a:rPr lang="hi-IN" dirty="0"/>
              <a:t> तथा </a:t>
            </a:r>
            <a:r>
              <a:rPr lang="ne-NP" dirty="0"/>
              <a:t>सामाजिक सुरक्षा कोष</a:t>
            </a:r>
            <a:r>
              <a:rPr lang="hi-IN" dirty="0"/>
              <a:t> जस्ता गैरबै</a:t>
            </a:r>
            <a:r>
              <a:rPr lang="ne-NP" dirty="0"/>
              <a:t>ङ्</a:t>
            </a:r>
            <a:r>
              <a:rPr lang="hi-IN" dirty="0"/>
              <a:t>किङ वित्तीय संस्थालगायतका वित्तीय कारोबार गर्ने </a:t>
            </a:r>
            <a:r>
              <a:rPr lang="ne-NP" dirty="0"/>
              <a:t>सहकारी </a:t>
            </a:r>
            <a:r>
              <a:rPr lang="hi-IN" dirty="0"/>
              <a:t>संस्थाहरूलार्इ वित्त</a:t>
            </a:r>
            <a:r>
              <a:rPr lang="ne-NP" dirty="0"/>
              <a:t>ी</a:t>
            </a:r>
            <a:r>
              <a:rPr lang="hi-IN" dirty="0"/>
              <a:t>य संस्था मानी कोड </a:t>
            </a:r>
            <a:r>
              <a:rPr lang="ca-ES" dirty="0"/>
              <a:t>2  </a:t>
            </a:r>
            <a:r>
              <a:rPr lang="ne-NP" dirty="0"/>
              <a:t>मा गोलो घेरा लगाउनु</a:t>
            </a:r>
            <a:r>
              <a:rPr lang="hi-IN" dirty="0"/>
              <a:t>पर्दछ</a:t>
            </a:r>
            <a:r>
              <a:rPr lang="ne-NP" dirty="0"/>
              <a:t> ।</a:t>
            </a:r>
            <a:endParaRPr lang="en-US" dirty="0"/>
          </a:p>
          <a:p>
            <a:pPr marL="457200" indent="-403225" algn="just">
              <a:lnSpc>
                <a:spcPct val="150000"/>
              </a:lnSpc>
              <a:buFont typeface="Wingdings" panose="05000000000000000000" pitchFamily="2" charset="2"/>
              <a:buChar char="Ø"/>
            </a:pPr>
            <a:r>
              <a:rPr lang="ne-NP" dirty="0"/>
              <a:t>वित्तीय संस्थाका छाता संगठनहरूलार्इ पनि वित्तीय क्षेत्र मानेर </a:t>
            </a:r>
            <a:r>
              <a:rPr lang="hi-IN" dirty="0"/>
              <a:t>कोड </a:t>
            </a:r>
            <a:r>
              <a:rPr lang="ca-ES" dirty="0"/>
              <a:t>2 </a:t>
            </a:r>
            <a:r>
              <a:rPr lang="ne-NP" dirty="0"/>
              <a:t>मा गोलो घेरा लगाउनु</a:t>
            </a:r>
            <a:r>
              <a:rPr lang="hi-IN" dirty="0"/>
              <a:t>पर्दछ</a:t>
            </a:r>
            <a:r>
              <a:rPr lang="ne-NP" dirty="0"/>
              <a:t> ।</a:t>
            </a:r>
            <a:endParaRPr lang="en-US" dirty="0"/>
          </a:p>
          <a:p>
            <a:pPr marL="457200" indent="-403225" algn="just">
              <a:lnSpc>
                <a:spcPct val="150000"/>
              </a:lnSpc>
              <a:buFont typeface="Wingdings" panose="05000000000000000000" pitchFamily="2" charset="2"/>
              <a:buChar char="Ø"/>
            </a:pPr>
            <a:r>
              <a:rPr lang="ne-NP" dirty="0"/>
              <a:t>जस्तैः नेपाल बैङ्कर्स एसोसियसन, डेभलपमेण्ट बैङ्कर्स एसोसिएसन नेपाल आदि।</a:t>
            </a:r>
            <a:endParaRPr lang="en-US"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1" y="1361440"/>
            <a:ext cx="1072896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Tree>
    <p:extLst>
      <p:ext uri="{BB962C8B-B14F-4D97-AF65-F5344CB8AC3E}">
        <p14:creationId xmlns:p14="http://schemas.microsoft.com/office/powerpoint/2010/main" val="29959102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2377439" y="365126"/>
            <a:ext cx="7942218" cy="624961"/>
          </a:xfrm>
        </p:spPr>
        <p:txBody>
          <a:bodyPr>
            <a:normAutofit fontScale="90000"/>
          </a:bodyPr>
          <a:lstStyle/>
          <a:p>
            <a:pPr algn="ctr"/>
            <a:r>
              <a:rPr lang="ne-NP" sz="3600" b="1" dirty="0"/>
              <a:t>खण्ड </a:t>
            </a:r>
            <a:r>
              <a:rPr lang="en-US" sz="3600" b="1" dirty="0"/>
              <a:t>5</a:t>
            </a:r>
            <a:r>
              <a:rPr lang="ne-NP" sz="3600" b="1" dirty="0"/>
              <a:t>: प्रतिष्ठान/व्यवसायको संस्थागत क्षेत्र... </a:t>
            </a:r>
            <a:endParaRPr lang="en-US" sz="3600" dirty="0"/>
          </a:p>
        </p:txBody>
      </p:sp>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134570" y="1183444"/>
            <a:ext cx="11249247" cy="4743631"/>
          </a:xfrm>
        </p:spPr>
        <p:txBody>
          <a:bodyPr>
            <a:noAutofit/>
          </a:bodyPr>
          <a:lstStyle/>
          <a:p>
            <a:pPr marL="457200" lvl="0" indent="-457200" algn="just">
              <a:lnSpc>
                <a:spcPct val="150000"/>
              </a:lnSpc>
              <a:buNone/>
            </a:pPr>
            <a:r>
              <a:rPr lang="en-US" b="1" u="sng" dirty="0"/>
              <a:t>3.  </a:t>
            </a:r>
            <a:r>
              <a:rPr lang="hi-IN" b="1" u="sng" dirty="0"/>
              <a:t>गैरवित्तीय </a:t>
            </a:r>
            <a:r>
              <a:rPr lang="ne-NP" b="1" u="sng" dirty="0"/>
              <a:t>क्षेत्र</a:t>
            </a:r>
            <a:r>
              <a:rPr lang="ca-ES" u="sng" dirty="0"/>
              <a:t>: </a:t>
            </a:r>
            <a:endParaRPr lang="en-US" u="sng" dirty="0"/>
          </a:p>
          <a:p>
            <a:pPr marL="457200" indent="-457200" algn="just">
              <a:lnSpc>
                <a:spcPct val="150000"/>
              </a:lnSpc>
              <a:buFont typeface="Wingdings" panose="05000000000000000000" pitchFamily="2" charset="2"/>
              <a:buChar char="Ø"/>
            </a:pPr>
            <a:r>
              <a:rPr lang="hi-IN" dirty="0"/>
              <a:t>मुख्यतया बजारमा खरिद</a:t>
            </a:r>
            <a:r>
              <a:rPr lang="ne-NP" dirty="0"/>
              <a:t> </a:t>
            </a:r>
            <a:r>
              <a:rPr lang="hi-IN" dirty="0"/>
              <a:t>बिक्री हुने बजारयोग्य वस्तु तथा सेवाको उत्पादनमा संलग्न रहने जस्तैः कच्चा पदार्थ प्रयोग गरी वस्तु उत्पादन गर्ने एकाइहरू</a:t>
            </a:r>
            <a:r>
              <a:rPr lang="ca-ES" dirty="0"/>
              <a:t>, </a:t>
            </a:r>
            <a:r>
              <a:rPr lang="hi-IN" dirty="0"/>
              <a:t>यातायात तथा व्यापारिक प्रतिष्‍ठानहरू</a:t>
            </a:r>
            <a:r>
              <a:rPr lang="ca-ES" dirty="0"/>
              <a:t>, </a:t>
            </a:r>
            <a:r>
              <a:rPr lang="hi-IN" dirty="0"/>
              <a:t>निर्माणको काम गर्ने प्रतिष्‍ठानलगायत अन्य गैरवित्तीय </a:t>
            </a:r>
            <a:r>
              <a:rPr lang="ne-NP" dirty="0"/>
              <a:t>वस्तु तथा सेवा उत्पादन र</a:t>
            </a:r>
            <a:r>
              <a:rPr lang="hi-IN" dirty="0"/>
              <a:t> कारोबारमा संलग्न </a:t>
            </a:r>
            <a:r>
              <a:rPr lang="ne-NP" dirty="0"/>
              <a:t>आवासीय</a:t>
            </a:r>
            <a:r>
              <a:rPr lang="hi-IN" dirty="0"/>
              <a:t> प्रतिष्‍ठानहरूलार्इ गै</a:t>
            </a:r>
            <a:r>
              <a:rPr lang="ne-NP" dirty="0"/>
              <a:t>रवि</a:t>
            </a:r>
            <a:r>
              <a:rPr lang="hi-IN" dirty="0"/>
              <a:t>त्तीय संस्था मानी कोड </a:t>
            </a:r>
            <a:r>
              <a:rPr lang="ca-ES" dirty="0"/>
              <a:t>3 </a:t>
            </a:r>
            <a:r>
              <a:rPr lang="ne-NP" dirty="0"/>
              <a:t>मा गोलो घेरा लगाउनु</a:t>
            </a:r>
            <a:r>
              <a:rPr lang="hi-IN" dirty="0"/>
              <a:t>पर्दछ</a:t>
            </a:r>
            <a:r>
              <a:rPr lang="ne-NP" dirty="0"/>
              <a:t> ।</a:t>
            </a:r>
            <a:endParaRPr lang="hi-IN" dirty="0"/>
          </a:p>
          <a:p>
            <a:pPr marL="0" indent="0" algn="just">
              <a:lnSpc>
                <a:spcPct val="150000"/>
              </a:lnSpc>
              <a:buNone/>
            </a:pPr>
            <a:endParaRPr lang="en-US"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a:xfrm>
            <a:off x="10739120" y="6522720"/>
            <a:ext cx="1198880" cy="19875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1" y="1361440"/>
            <a:ext cx="1072896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Tree>
    <p:extLst>
      <p:ext uri="{BB962C8B-B14F-4D97-AF65-F5344CB8AC3E}">
        <p14:creationId xmlns:p14="http://schemas.microsoft.com/office/powerpoint/2010/main" val="12626124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7B2A7-F4C7-4717-FDD3-E6A9244056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50EDC0-9D23-748C-A967-937606CE2F18}"/>
              </a:ext>
            </a:extLst>
          </p:cNvPr>
          <p:cNvSpPr>
            <a:spLocks noGrp="1"/>
          </p:cNvSpPr>
          <p:nvPr>
            <p:ph type="title"/>
          </p:nvPr>
        </p:nvSpPr>
        <p:spPr>
          <a:xfrm>
            <a:off x="2377439" y="365126"/>
            <a:ext cx="7822475" cy="624961"/>
          </a:xfrm>
        </p:spPr>
        <p:txBody>
          <a:bodyPr>
            <a:normAutofit fontScale="90000"/>
          </a:bodyPr>
          <a:lstStyle/>
          <a:p>
            <a:pPr algn="ctr"/>
            <a:r>
              <a:rPr lang="ne-NP" sz="3600" b="1" dirty="0"/>
              <a:t>खण्ड </a:t>
            </a:r>
            <a:r>
              <a:rPr lang="en-US" sz="3600" b="1" dirty="0"/>
              <a:t>5</a:t>
            </a:r>
            <a:r>
              <a:rPr lang="ne-NP" sz="3600" b="1" dirty="0"/>
              <a:t>: प्रतिष्ठान/व्यवसायको संस्थागत क्षेत्र... </a:t>
            </a:r>
            <a:endParaRPr lang="en-US" sz="3600" dirty="0"/>
          </a:p>
        </p:txBody>
      </p:sp>
      <p:sp>
        <p:nvSpPr>
          <p:cNvPr id="3" name="Content Placeholder 2">
            <a:extLst>
              <a:ext uri="{FF2B5EF4-FFF2-40B4-BE49-F238E27FC236}">
                <a16:creationId xmlns:a16="http://schemas.microsoft.com/office/drawing/2014/main" id="{E70477FE-A29B-2DF9-8A4E-E6F5F8011C1B}"/>
              </a:ext>
            </a:extLst>
          </p:cNvPr>
          <p:cNvSpPr>
            <a:spLocks noGrp="1"/>
          </p:cNvSpPr>
          <p:nvPr>
            <p:ph idx="1"/>
          </p:nvPr>
        </p:nvSpPr>
        <p:spPr>
          <a:xfrm>
            <a:off x="180752" y="1032066"/>
            <a:ext cx="11919807" cy="5297297"/>
          </a:xfrm>
        </p:spPr>
        <p:txBody>
          <a:bodyPr>
            <a:noAutofit/>
          </a:bodyPr>
          <a:lstStyle/>
          <a:p>
            <a:pPr marL="457200" lvl="0" indent="-457200" algn="just">
              <a:lnSpc>
                <a:spcPct val="150000"/>
              </a:lnSpc>
              <a:buNone/>
            </a:pPr>
            <a:r>
              <a:rPr lang="en-US" b="1" u="sng" dirty="0"/>
              <a:t>3.  </a:t>
            </a:r>
            <a:r>
              <a:rPr lang="hi-IN" b="1" u="sng" dirty="0"/>
              <a:t>गैरवित्तीय </a:t>
            </a:r>
            <a:r>
              <a:rPr lang="ne-NP" b="1" u="sng" dirty="0"/>
              <a:t>क्षेत्र</a:t>
            </a:r>
            <a:r>
              <a:rPr lang="ca-ES" u="sng" dirty="0"/>
              <a:t>: ...</a:t>
            </a:r>
            <a:endParaRPr lang="en-US" u="sng" dirty="0"/>
          </a:p>
          <a:p>
            <a:pPr marL="457200" indent="-457200" algn="just">
              <a:lnSpc>
                <a:spcPct val="150000"/>
              </a:lnSpc>
              <a:buFont typeface="Wingdings" panose="05000000000000000000" pitchFamily="2" charset="2"/>
              <a:buChar char="Ø"/>
            </a:pPr>
            <a:r>
              <a:rPr lang="ne-NP" dirty="0"/>
              <a:t>कपडा उद्योग, सिमेन्ट उद्योग, फर्निचर उद्योग, चिनी उद्योग, टेलरिङ, खुद्रा पसल, थोक पसल, होटल, रेस्टुरेन्ट, निजी शैक्षिक संस्था, निजी स्वास्थ्य संस्था आदि।</a:t>
            </a:r>
            <a:endParaRPr lang="en-US" dirty="0"/>
          </a:p>
          <a:p>
            <a:pPr marL="457200" indent="-457200" algn="just">
              <a:lnSpc>
                <a:spcPct val="150000"/>
              </a:lnSpc>
              <a:buFont typeface="Wingdings" panose="05000000000000000000" pitchFamily="2" charset="2"/>
              <a:buChar char="Ø"/>
            </a:pPr>
            <a:r>
              <a:rPr lang="ne-NP" dirty="0"/>
              <a:t>त्यसैगरी, गैरवित्तीय संस्थाका छाता संगठनहरूलार्इ पनि गैरवित्तीय क्षेत्र मानेर </a:t>
            </a:r>
            <a:r>
              <a:rPr lang="hi-IN" dirty="0"/>
              <a:t>कोड </a:t>
            </a:r>
            <a:r>
              <a:rPr lang="ca-ES" dirty="0"/>
              <a:t>3  </a:t>
            </a:r>
            <a:r>
              <a:rPr lang="ne-NP" dirty="0"/>
              <a:t>मा गोलो घेरा लगाउनु</a:t>
            </a:r>
            <a:r>
              <a:rPr lang="hi-IN" dirty="0"/>
              <a:t>पर्दछ</a:t>
            </a:r>
            <a:r>
              <a:rPr lang="ne-NP" dirty="0"/>
              <a:t> ।</a:t>
            </a:r>
            <a:endParaRPr lang="en-US" dirty="0"/>
          </a:p>
          <a:p>
            <a:pPr marL="457200" indent="-457200" algn="just">
              <a:lnSpc>
                <a:spcPct val="150000"/>
              </a:lnSpc>
              <a:buFont typeface="Wingdings" panose="05000000000000000000" pitchFamily="2" charset="2"/>
              <a:buChar char="Ø"/>
            </a:pPr>
            <a:r>
              <a:rPr lang="ne-NP" dirty="0"/>
              <a:t>जस्तैः नेपाल उद्योग वाणिज्य संघ, चेम्बर अफ कमर्स आदि।</a:t>
            </a:r>
            <a:endParaRPr lang="en-US" dirty="0"/>
          </a:p>
        </p:txBody>
      </p:sp>
      <p:sp>
        <p:nvSpPr>
          <p:cNvPr id="4" name="Footer Placeholder 3">
            <a:extLst>
              <a:ext uri="{FF2B5EF4-FFF2-40B4-BE49-F238E27FC236}">
                <a16:creationId xmlns:a16="http://schemas.microsoft.com/office/drawing/2014/main" id="{550BB22C-D70C-9F10-57BE-72828F39ED6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BAEDE2C3-E9DD-36DF-38C9-E43BE8592139}"/>
              </a:ext>
            </a:extLst>
          </p:cNvPr>
          <p:cNvSpPr>
            <a:spLocks noGrp="1"/>
          </p:cNvSpPr>
          <p:nvPr>
            <p:ph type="sldNum" sz="quarter" idx="12"/>
          </p:nvPr>
        </p:nvSpPr>
        <p:spPr>
          <a:xfrm>
            <a:off x="10739120" y="6522720"/>
            <a:ext cx="1198880" cy="19875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8" name="Content Placeholder 2">
            <a:extLst>
              <a:ext uri="{FF2B5EF4-FFF2-40B4-BE49-F238E27FC236}">
                <a16:creationId xmlns:a16="http://schemas.microsoft.com/office/drawing/2014/main" id="{ED1ADF76-1CB5-ED17-7CFD-BD26196E05CA}"/>
              </a:ext>
            </a:extLst>
          </p:cNvPr>
          <p:cNvSpPr txBox="1">
            <a:spLocks/>
          </p:cNvSpPr>
          <p:nvPr/>
        </p:nvSpPr>
        <p:spPr>
          <a:xfrm>
            <a:off x="1" y="1361440"/>
            <a:ext cx="1072896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Tree>
    <p:extLst>
      <p:ext uri="{BB962C8B-B14F-4D97-AF65-F5344CB8AC3E}">
        <p14:creationId xmlns:p14="http://schemas.microsoft.com/office/powerpoint/2010/main" val="14145859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1915887" y="365126"/>
            <a:ext cx="8719456" cy="624961"/>
          </a:xfrm>
        </p:spPr>
        <p:txBody>
          <a:bodyPr>
            <a:normAutofit/>
          </a:bodyPr>
          <a:lstStyle/>
          <a:p>
            <a:pPr algn="ctr"/>
            <a:r>
              <a:rPr lang="ne-NP" sz="3600" b="1" dirty="0"/>
              <a:t>खण्ड </a:t>
            </a:r>
            <a:r>
              <a:rPr lang="en-US" sz="3600" b="1" dirty="0"/>
              <a:t>5</a:t>
            </a:r>
            <a:r>
              <a:rPr lang="ne-NP" sz="3600" b="1" dirty="0"/>
              <a:t>: प्रतिष्ठान/व्यवसायको संस्थागत क्षेत्र... </a:t>
            </a:r>
            <a:endParaRPr lang="en-US" sz="3600" dirty="0"/>
          </a:p>
        </p:txBody>
      </p:sp>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180753" y="1255587"/>
            <a:ext cx="11727712" cy="5455728"/>
          </a:xfrm>
        </p:spPr>
        <p:txBody>
          <a:bodyPr>
            <a:normAutofit/>
          </a:bodyPr>
          <a:lstStyle/>
          <a:p>
            <a:pPr marL="457200" lvl="0" indent="-457200" algn="just">
              <a:lnSpc>
                <a:spcPct val="150000"/>
              </a:lnSpc>
              <a:buNone/>
            </a:pPr>
            <a:r>
              <a:rPr lang="en-US" b="1" u="sng" dirty="0"/>
              <a:t>4. </a:t>
            </a:r>
            <a:r>
              <a:rPr lang="hi-IN" b="1" u="sng" dirty="0"/>
              <a:t>नाफा</a:t>
            </a:r>
            <a:r>
              <a:rPr lang="ne-NP" b="1" u="sng" dirty="0"/>
              <a:t> नकमाई </a:t>
            </a:r>
            <a:r>
              <a:rPr lang="hi-IN" b="1" u="sng" dirty="0"/>
              <a:t>घरपरिवारलाई </a:t>
            </a:r>
            <a:r>
              <a:rPr lang="ne-NP" b="1" u="sng" dirty="0"/>
              <a:t>सेवा गर्ने क्षेत्र</a:t>
            </a:r>
            <a:r>
              <a:rPr lang="ca-ES" u="sng" dirty="0"/>
              <a:t>: </a:t>
            </a:r>
            <a:endParaRPr lang="en-US" u="sng" dirty="0"/>
          </a:p>
          <a:p>
            <a:pPr marL="457200" indent="-457200" algn="just">
              <a:lnSpc>
                <a:spcPct val="150000"/>
              </a:lnSpc>
              <a:buFont typeface="Wingdings" panose="05000000000000000000" pitchFamily="2" charset="2"/>
              <a:buChar char="Ø"/>
            </a:pPr>
            <a:r>
              <a:rPr lang="hi-IN" dirty="0"/>
              <a:t>नाफारहित रूपमा घरपरिवारको उपभोगको लागि बजार मूल्यभन्दा कम वा लागत मूल्य वा सोभन्दा कम मूल्यमा वस्तु वा सेवा उपलब्ध गराउने उद्देश्यले स्थापित भएका तथा स्वयंसेवा </a:t>
            </a:r>
            <a:r>
              <a:rPr lang="ca-ES" dirty="0"/>
              <a:t>(Voluntary services) </a:t>
            </a:r>
            <a:r>
              <a:rPr lang="hi-IN" dirty="0"/>
              <a:t>को आधारमा सञ्‍चालन हुने</a:t>
            </a:r>
            <a:r>
              <a:rPr lang="ne-NP" dirty="0"/>
              <a:t> आवासीय </a:t>
            </a:r>
            <a:r>
              <a:rPr lang="hi-IN" dirty="0"/>
              <a:t>संस्थागत एकाइहरूलार्इ नाफारहित रूपमा घरपरिवारलार्इ सेवा पु</a:t>
            </a:r>
            <a:r>
              <a:rPr lang="ne-NP" dirty="0"/>
              <a:t>र्‍याउने</a:t>
            </a:r>
            <a:r>
              <a:rPr lang="hi-IN" dirty="0"/>
              <a:t> संस्था मानी कोड </a:t>
            </a:r>
            <a:r>
              <a:rPr lang="ca-ES" dirty="0"/>
              <a:t>4 </a:t>
            </a:r>
            <a:r>
              <a:rPr lang="ne-NP" dirty="0"/>
              <a:t>मा गोलो घेरा लगाउनु</a:t>
            </a:r>
            <a:r>
              <a:rPr lang="hi-IN" dirty="0"/>
              <a:t>पर्दछ</a:t>
            </a:r>
            <a:r>
              <a:rPr lang="ne-NP" dirty="0"/>
              <a:t>।</a:t>
            </a:r>
            <a:endParaRPr lang="en-US" dirty="0"/>
          </a:p>
          <a:p>
            <a:pPr marL="457200" indent="-457200" algn="just">
              <a:lnSpc>
                <a:spcPct val="150000"/>
              </a:lnSpc>
              <a:buFont typeface="Wingdings" panose="05000000000000000000" pitchFamily="2" charset="2"/>
              <a:buChar char="Ø"/>
            </a:pPr>
            <a:r>
              <a:rPr lang="ne-NP" dirty="0"/>
              <a:t>जस्तैः नेपाल रेडक्रस, परिवार नियोजन संघ</a:t>
            </a:r>
            <a:r>
              <a:rPr lang="ca-ES" dirty="0"/>
              <a:t>,</a:t>
            </a:r>
            <a:r>
              <a:rPr lang="ne-NP" dirty="0"/>
              <a:t> विभिन्न क्लबहरू</a:t>
            </a:r>
            <a:r>
              <a:rPr lang="ca-ES" dirty="0"/>
              <a:t>, </a:t>
            </a:r>
            <a:r>
              <a:rPr lang="ne-NP" dirty="0"/>
              <a:t>राजनीतिक दलहरू आदि </a:t>
            </a:r>
            <a:endParaRPr lang="en-US"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1" y="1361440"/>
            <a:ext cx="1072896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Tree>
    <p:extLst>
      <p:ext uri="{BB962C8B-B14F-4D97-AF65-F5344CB8AC3E}">
        <p14:creationId xmlns:p14="http://schemas.microsoft.com/office/powerpoint/2010/main" val="684455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265626" y="1047237"/>
            <a:ext cx="11727712" cy="5455728"/>
          </a:xfrm>
        </p:spPr>
        <p:txBody>
          <a:bodyPr>
            <a:normAutofit/>
          </a:bodyPr>
          <a:lstStyle/>
          <a:p>
            <a:pPr marL="457200" lvl="0" indent="-457200" algn="just">
              <a:lnSpc>
                <a:spcPct val="150000"/>
              </a:lnSpc>
              <a:buNone/>
            </a:pPr>
            <a:r>
              <a:rPr lang="en-US" sz="3200" b="1" u="sng" dirty="0"/>
              <a:t>5</a:t>
            </a:r>
            <a:r>
              <a:rPr lang="en-US" sz="3600" b="1" u="sng" dirty="0"/>
              <a:t>. </a:t>
            </a:r>
            <a:r>
              <a:rPr lang="hi-IN" b="1" u="sng" dirty="0"/>
              <a:t>घरपरिवार</a:t>
            </a:r>
            <a:r>
              <a:rPr lang="ne-NP" b="1" u="sng" dirty="0"/>
              <a:t> क्षेत्रः</a:t>
            </a:r>
            <a:r>
              <a:rPr lang="ca-ES" u="sng" dirty="0"/>
              <a:t> </a:t>
            </a:r>
            <a:endParaRPr lang="en-US" u="sng" dirty="0"/>
          </a:p>
          <a:p>
            <a:pPr marL="457200" indent="-457200" algn="just">
              <a:lnSpc>
                <a:spcPct val="150000"/>
              </a:lnSpc>
              <a:buFont typeface="Wingdings" panose="05000000000000000000" pitchFamily="2" charset="2"/>
              <a:buChar char="Ø"/>
            </a:pPr>
            <a:r>
              <a:rPr lang="hi-IN" dirty="0"/>
              <a:t>घरपरिवार भन्नाले सामान्यतया नाता पर्ने वा नपर्ने व्यक्ति वा व्यक्तिहरूको समूह हो</a:t>
            </a:r>
            <a:r>
              <a:rPr lang="ne-NP" dirty="0"/>
              <a:t> </a:t>
            </a:r>
            <a:r>
              <a:rPr lang="hi-IN" dirty="0"/>
              <a:t>जो एउ</a:t>
            </a:r>
            <a:r>
              <a:rPr lang="ne-NP" dirty="0"/>
              <a:t>टै आम्दानी र खर्चले घर व्यवहार चलाई एकै भान्सामा खानपिन गरी सामान्यतया एउटै छानामुनि बसेका हुन्छन् ।</a:t>
            </a:r>
            <a:endParaRPr lang="en-US" dirty="0"/>
          </a:p>
          <a:p>
            <a:pPr marL="457200" indent="-457200" algn="just">
              <a:lnSpc>
                <a:spcPct val="150000"/>
              </a:lnSpc>
              <a:buFont typeface="Wingdings" panose="05000000000000000000" pitchFamily="2" charset="2"/>
              <a:buChar char="Ø"/>
            </a:pPr>
            <a:r>
              <a:rPr lang="ne-NP" dirty="0"/>
              <a:t>कतिपय घरपरिवारले सरकारी निकायमा दर्ता नगरी तथा कारोबारको लेखा वा स्रेस्ता पनि नराखी वस्तु तथा सेवा उत्पादनका क्रियाकलाप सञ्चालन गरेका हुन सक्दछन् ।</a:t>
            </a:r>
            <a:endParaRPr lang="en-US"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1" y="1361440"/>
            <a:ext cx="1072896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0" name="Title 1">
            <a:extLst>
              <a:ext uri="{FF2B5EF4-FFF2-40B4-BE49-F238E27FC236}">
                <a16:creationId xmlns:a16="http://schemas.microsoft.com/office/drawing/2014/main" id="{00F4BF69-F1DB-95D9-0B3F-4A003C1D7198}"/>
              </a:ext>
            </a:extLst>
          </p:cNvPr>
          <p:cNvSpPr>
            <a:spLocks noGrp="1"/>
          </p:cNvSpPr>
          <p:nvPr>
            <p:ph type="title"/>
          </p:nvPr>
        </p:nvSpPr>
        <p:spPr>
          <a:xfrm>
            <a:off x="1915887" y="365126"/>
            <a:ext cx="8719456" cy="624961"/>
          </a:xfrm>
        </p:spPr>
        <p:txBody>
          <a:bodyPr>
            <a:normAutofit/>
          </a:bodyPr>
          <a:lstStyle/>
          <a:p>
            <a:pPr algn="ctr"/>
            <a:r>
              <a:rPr lang="ne-NP" sz="3600" b="1" dirty="0"/>
              <a:t>खण्ड </a:t>
            </a:r>
            <a:r>
              <a:rPr lang="en-US" sz="3600" b="1" dirty="0"/>
              <a:t>5</a:t>
            </a:r>
            <a:r>
              <a:rPr lang="ne-NP" sz="3600" b="1" dirty="0"/>
              <a:t>: प्रतिष्ठान/व्यवसायको संस्थागत क्षेत्र... </a:t>
            </a:r>
            <a:endParaRPr lang="en-US" sz="3600" dirty="0"/>
          </a:p>
        </p:txBody>
      </p:sp>
    </p:spTree>
    <p:extLst>
      <p:ext uri="{BB962C8B-B14F-4D97-AF65-F5344CB8AC3E}">
        <p14:creationId xmlns:p14="http://schemas.microsoft.com/office/powerpoint/2010/main" val="2160914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120B9-C39F-9E1A-FFC8-C177913BD0E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978332-5521-3E2E-B9B3-D9D3B4320A35}"/>
              </a:ext>
            </a:extLst>
          </p:cNvPr>
          <p:cNvSpPr>
            <a:spLocks noGrp="1"/>
          </p:cNvSpPr>
          <p:nvPr>
            <p:ph idx="1"/>
          </p:nvPr>
        </p:nvSpPr>
        <p:spPr>
          <a:xfrm>
            <a:off x="265626" y="1047237"/>
            <a:ext cx="11727712" cy="5455728"/>
          </a:xfrm>
        </p:spPr>
        <p:txBody>
          <a:bodyPr>
            <a:normAutofit/>
          </a:bodyPr>
          <a:lstStyle/>
          <a:p>
            <a:pPr marL="457200" lvl="0" indent="-457200" algn="just">
              <a:lnSpc>
                <a:spcPct val="150000"/>
              </a:lnSpc>
              <a:buNone/>
            </a:pPr>
            <a:r>
              <a:rPr lang="en-US" sz="3200" b="1" u="sng" dirty="0"/>
              <a:t>5. </a:t>
            </a:r>
            <a:r>
              <a:rPr lang="hi-IN" b="1" u="sng" dirty="0"/>
              <a:t>घरपरिवार</a:t>
            </a:r>
            <a:r>
              <a:rPr lang="ne-NP" b="1" u="sng" dirty="0"/>
              <a:t> क्षेत्रः</a:t>
            </a:r>
            <a:r>
              <a:rPr lang="ca-ES" u="sng" dirty="0"/>
              <a:t> ...</a:t>
            </a:r>
            <a:endParaRPr lang="en-US" u="sng" dirty="0"/>
          </a:p>
          <a:p>
            <a:pPr marL="457200" indent="-457200" algn="just">
              <a:lnSpc>
                <a:spcPct val="150000"/>
              </a:lnSpc>
              <a:buFont typeface="Wingdings" panose="05000000000000000000" pitchFamily="2" charset="2"/>
              <a:buChar char="Ø"/>
            </a:pPr>
            <a:r>
              <a:rPr lang="ne-NP" dirty="0"/>
              <a:t>यस प्रकारले कुनै निश्चित स्थानमा रहेर मुख्य रूपमा बजार प्रयोजनका लागि वस्तु वा सेवा उत्पादन गर्ने </a:t>
            </a:r>
            <a:r>
              <a:rPr lang="hi-IN" dirty="0"/>
              <a:t>अर्थतन्त्रभित्र</a:t>
            </a:r>
            <a:r>
              <a:rPr lang="ne-NP" dirty="0"/>
              <a:t>का आवासीय प्रतिष्ठानहरूलार्इ </a:t>
            </a:r>
            <a:r>
              <a:rPr lang="hi-IN" dirty="0"/>
              <a:t>घरपरिवार</a:t>
            </a:r>
            <a:r>
              <a:rPr lang="ne-NP" dirty="0"/>
              <a:t> क्षेत्र</a:t>
            </a:r>
            <a:r>
              <a:rPr lang="hi-IN" dirty="0"/>
              <a:t>अन्तर्गत</a:t>
            </a:r>
            <a:r>
              <a:rPr lang="ne-NP" dirty="0"/>
              <a:t> राख्नुपर्दछ ।</a:t>
            </a:r>
            <a:endParaRPr lang="en-US" dirty="0"/>
          </a:p>
          <a:p>
            <a:pPr marL="457200" indent="-457200" algn="just">
              <a:lnSpc>
                <a:spcPct val="150000"/>
              </a:lnSpc>
              <a:buFont typeface="Wingdings" panose="05000000000000000000" pitchFamily="2" charset="2"/>
              <a:buChar char="Ø"/>
            </a:pPr>
            <a:r>
              <a:rPr lang="hi-IN" dirty="0"/>
              <a:t>घरपरिवार</a:t>
            </a:r>
            <a:r>
              <a:rPr lang="ne-NP" dirty="0"/>
              <a:t> क्षेत्रअन्तर्गत दर्ता नगरी सञ्चालनमा रहेका र नियमित पारिश्रमिक पाउने कामदार नभएका प्रतिष्ठान/व्यवसायहरू पनि यसअन्तर्गत मानी</a:t>
            </a:r>
            <a:r>
              <a:rPr lang="hi-IN" dirty="0"/>
              <a:t> कोड </a:t>
            </a:r>
            <a:r>
              <a:rPr lang="ca-ES" dirty="0"/>
              <a:t>5 </a:t>
            </a:r>
            <a:r>
              <a:rPr lang="ne-NP" dirty="0"/>
              <a:t>मा गोलो घेरा लगाउनु</a:t>
            </a:r>
            <a:r>
              <a:rPr lang="hi-IN" dirty="0"/>
              <a:t>पर्दछ</a:t>
            </a:r>
            <a:r>
              <a:rPr lang="ne-NP" dirty="0"/>
              <a:t> ।</a:t>
            </a:r>
            <a:r>
              <a:rPr lang="hi-IN" dirty="0"/>
              <a:t> </a:t>
            </a:r>
            <a:endParaRPr lang="en-US" dirty="0"/>
          </a:p>
        </p:txBody>
      </p:sp>
      <p:sp>
        <p:nvSpPr>
          <p:cNvPr id="4" name="Footer Placeholder 3">
            <a:extLst>
              <a:ext uri="{FF2B5EF4-FFF2-40B4-BE49-F238E27FC236}">
                <a16:creationId xmlns:a16="http://schemas.microsoft.com/office/drawing/2014/main" id="{CE494364-11FC-887F-AC04-066BDE1A5F1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01F352A1-5F70-438E-C750-18537A40BC0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A1438F8C-4D54-F478-84F0-4DA21A3E57CF}"/>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AD3BE259-5F68-3266-2036-56426FAE1581}"/>
              </a:ext>
            </a:extLst>
          </p:cNvPr>
          <p:cNvSpPr txBox="1">
            <a:spLocks/>
          </p:cNvSpPr>
          <p:nvPr/>
        </p:nvSpPr>
        <p:spPr>
          <a:xfrm>
            <a:off x="1" y="1361440"/>
            <a:ext cx="1072896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0" name="Title 1">
            <a:extLst>
              <a:ext uri="{FF2B5EF4-FFF2-40B4-BE49-F238E27FC236}">
                <a16:creationId xmlns:a16="http://schemas.microsoft.com/office/drawing/2014/main" id="{0F609E9D-B838-EACE-A6EB-0BFB8402E08E}"/>
              </a:ext>
            </a:extLst>
          </p:cNvPr>
          <p:cNvSpPr>
            <a:spLocks noGrp="1"/>
          </p:cNvSpPr>
          <p:nvPr>
            <p:ph type="title"/>
          </p:nvPr>
        </p:nvSpPr>
        <p:spPr>
          <a:xfrm>
            <a:off x="1915887" y="365126"/>
            <a:ext cx="8719456" cy="624961"/>
          </a:xfrm>
        </p:spPr>
        <p:txBody>
          <a:bodyPr>
            <a:normAutofit/>
          </a:bodyPr>
          <a:lstStyle/>
          <a:p>
            <a:pPr algn="ctr"/>
            <a:r>
              <a:rPr lang="ne-NP" sz="3600" b="1" dirty="0"/>
              <a:t>खण्ड </a:t>
            </a:r>
            <a:r>
              <a:rPr lang="en-US" sz="3600" b="1" dirty="0"/>
              <a:t>5</a:t>
            </a:r>
            <a:r>
              <a:rPr lang="ne-NP" sz="3600" b="1" dirty="0"/>
              <a:t>: प्रतिष्ठान/व्यवसायको संस्थागत क्षेत्र... </a:t>
            </a:r>
            <a:endParaRPr lang="en-US" sz="3600" dirty="0"/>
          </a:p>
        </p:txBody>
      </p:sp>
    </p:spTree>
    <p:extLst>
      <p:ext uri="{BB962C8B-B14F-4D97-AF65-F5344CB8AC3E}">
        <p14:creationId xmlns:p14="http://schemas.microsoft.com/office/powerpoint/2010/main" val="37817433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A165F-463D-174C-DF79-79133DFD1DE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8AA0B8C-29D8-7993-3184-FF3044090684}"/>
              </a:ext>
            </a:extLst>
          </p:cNvPr>
          <p:cNvSpPr>
            <a:spLocks noGrp="1"/>
          </p:cNvSpPr>
          <p:nvPr>
            <p:ph idx="1"/>
          </p:nvPr>
        </p:nvSpPr>
        <p:spPr>
          <a:xfrm>
            <a:off x="180753" y="1265747"/>
            <a:ext cx="11727712" cy="5455728"/>
          </a:xfrm>
        </p:spPr>
        <p:txBody>
          <a:bodyPr>
            <a:normAutofit/>
          </a:bodyPr>
          <a:lstStyle/>
          <a:p>
            <a:pPr marL="457200" lvl="0" indent="-457200" algn="just">
              <a:lnSpc>
                <a:spcPct val="150000"/>
              </a:lnSpc>
              <a:buNone/>
            </a:pPr>
            <a:r>
              <a:rPr lang="ne-NP" b="1" u="sng" dirty="0"/>
              <a:t>ध्यान दिनुपर्ने थप विषय</a:t>
            </a:r>
          </a:p>
          <a:p>
            <a:pPr marL="457200" indent="-457200">
              <a:lnSpc>
                <a:spcPct val="150000"/>
              </a:lnSpc>
              <a:buFont typeface="Wingdings" panose="05000000000000000000" pitchFamily="2" charset="2"/>
              <a:buChar char="Ø"/>
            </a:pPr>
            <a:r>
              <a:rPr lang="hi-IN" dirty="0"/>
              <a:t>घरपरिवार</a:t>
            </a:r>
            <a:r>
              <a:rPr lang="ne-NP" dirty="0"/>
              <a:t>ले चलाएको</a:t>
            </a:r>
            <a:r>
              <a:rPr lang="hi-IN" dirty="0"/>
              <a:t> </a:t>
            </a:r>
            <a:r>
              <a:rPr lang="ne-NP" dirty="0"/>
              <a:t>प्रतिष्ठान/व्यवसायले लेखा राखेको भएमा (दर्ता गरेको वा नगरेको जुनसुकै) कर्पोरेसन (</a:t>
            </a:r>
            <a:r>
              <a:rPr lang="hi-IN" dirty="0"/>
              <a:t>गैरवित्तीय</a:t>
            </a:r>
            <a:r>
              <a:rPr lang="ne-NP" dirty="0"/>
              <a:t> वा वित्तिय) क्षेत्रअन्तर्गत राख्नुपर्दछ। </a:t>
            </a:r>
          </a:p>
          <a:p>
            <a:pPr marL="457200" indent="-457200">
              <a:lnSpc>
                <a:spcPct val="150000"/>
              </a:lnSpc>
              <a:buFont typeface="Wingdings" panose="05000000000000000000" pitchFamily="2" charset="2"/>
              <a:buChar char="Ø"/>
            </a:pPr>
            <a:r>
              <a:rPr lang="ne-NP" dirty="0"/>
              <a:t>घरपरिवारले सरकारी निकायमा दर्ता गरेर पनि लेखा नराखी प्रतिष्ठान वा व्यवसाय सञ्चालन गरेको भएमा घरपरिवार क्षेत्रअन्तर्गत नै राख्नुपर्दछ।</a:t>
            </a:r>
            <a:endParaRPr lang="en-US" dirty="0"/>
          </a:p>
          <a:p>
            <a:pPr algn="just">
              <a:lnSpc>
                <a:spcPct val="150000"/>
              </a:lnSpc>
            </a:pPr>
            <a:endParaRPr lang="en-US" dirty="0"/>
          </a:p>
        </p:txBody>
      </p:sp>
      <p:sp>
        <p:nvSpPr>
          <p:cNvPr id="4" name="Footer Placeholder 3">
            <a:extLst>
              <a:ext uri="{FF2B5EF4-FFF2-40B4-BE49-F238E27FC236}">
                <a16:creationId xmlns:a16="http://schemas.microsoft.com/office/drawing/2014/main" id="{FD27D7A1-7525-7072-1685-E4F77FFD312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1" name="Slide Number Placeholder 4">
            <a:extLst>
              <a:ext uri="{FF2B5EF4-FFF2-40B4-BE49-F238E27FC236}">
                <a16:creationId xmlns:a16="http://schemas.microsoft.com/office/drawing/2014/main" id="{C30F9A1E-452D-343A-1799-37365B1135B4}"/>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19</a:t>
            </a:fld>
            <a:endParaRPr lang="en-US" sz="1800" b="1" dirty="0">
              <a:latin typeface="Fontasy Himali" panose="04020500000000000000" pitchFamily="82" charset="0"/>
            </a:endParaRPr>
          </a:p>
        </p:txBody>
      </p:sp>
      <p:sp>
        <p:nvSpPr>
          <p:cNvPr id="6" name="Title 1">
            <a:extLst>
              <a:ext uri="{FF2B5EF4-FFF2-40B4-BE49-F238E27FC236}">
                <a16:creationId xmlns:a16="http://schemas.microsoft.com/office/drawing/2014/main" id="{DBD2AEC5-7FE7-56B4-1E9F-AA1C6D6A2236}"/>
              </a:ext>
            </a:extLst>
          </p:cNvPr>
          <p:cNvSpPr>
            <a:spLocks noGrp="1"/>
          </p:cNvSpPr>
          <p:nvPr>
            <p:ph type="title"/>
          </p:nvPr>
        </p:nvSpPr>
        <p:spPr>
          <a:xfrm>
            <a:off x="1915887" y="365126"/>
            <a:ext cx="8719456" cy="624961"/>
          </a:xfrm>
        </p:spPr>
        <p:txBody>
          <a:bodyPr>
            <a:normAutofit/>
          </a:bodyPr>
          <a:lstStyle/>
          <a:p>
            <a:pPr algn="ctr"/>
            <a:r>
              <a:rPr lang="ne-NP" sz="3600" b="1" dirty="0"/>
              <a:t>खण्ड </a:t>
            </a:r>
            <a:r>
              <a:rPr lang="en-US" sz="3600" b="1" dirty="0"/>
              <a:t>5</a:t>
            </a:r>
            <a:r>
              <a:rPr lang="ne-NP" sz="3600" b="1" dirty="0"/>
              <a:t>: प्रतिष्ठान/व्यवसायको संस्थागत क्षेत्र... </a:t>
            </a:r>
            <a:endParaRPr lang="en-US" sz="3600" dirty="0"/>
          </a:p>
        </p:txBody>
      </p:sp>
    </p:spTree>
    <p:extLst>
      <p:ext uri="{BB962C8B-B14F-4D97-AF65-F5344CB8AC3E}">
        <p14:creationId xmlns:p14="http://schemas.microsoft.com/office/powerpoint/2010/main" val="69227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p:txBody>
          <a:bodyPr/>
          <a:lstStyle/>
          <a:p>
            <a:endParaRPr lang="ne-NP" sz="4000" b="1" dirty="0"/>
          </a:p>
          <a:p>
            <a:pPr marL="0" indent="0">
              <a:buNone/>
            </a:pPr>
            <a:endParaRPr lang="en-US"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a:xfrm>
            <a:off x="3648364" y="6486982"/>
            <a:ext cx="4962236" cy="365125"/>
          </a:xfrm>
        </p:spPr>
        <p:txBody>
          <a:bodyPr/>
          <a:lstStyle/>
          <a:p>
            <a:r>
              <a:rPr lang="ne-NP" dirty="0"/>
              <a:t>“अर्थतन्त्र मापनको लागि आर्थिक गणना”</a:t>
            </a:r>
            <a:endParaRPr lang="en-US" dirty="0"/>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828673" y="1585912"/>
            <a:ext cx="10525127" cy="47704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ne-NP" sz="4000" b="1" dirty="0"/>
          </a:p>
          <a:p>
            <a:pPr marL="0" indent="0">
              <a:buNone/>
            </a:pPr>
            <a:endParaRPr lang="en-US" dirty="0"/>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1133474" y="239486"/>
            <a:ext cx="10402743" cy="60306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ne-NP" b="1" dirty="0"/>
              <a:t>राष्ट्रिय आर्थिक गणना, २०८२</a:t>
            </a:r>
            <a:endParaRPr lang="en-US" b="1" dirty="0"/>
          </a:p>
          <a:p>
            <a:pPr marL="0" indent="0" algn="ctr">
              <a:buNone/>
            </a:pPr>
            <a:endParaRPr lang="ne-NP" b="1" dirty="0"/>
          </a:p>
          <a:p>
            <a:pPr marL="0" indent="0" algn="ctr">
              <a:buNone/>
            </a:pPr>
            <a:br>
              <a:rPr lang="en-US" b="1" dirty="0"/>
            </a:br>
            <a:r>
              <a:rPr lang="ne-NP" sz="3600" b="1" dirty="0"/>
              <a:t>गणक तथा सुपरिवेक्षक तालिम</a:t>
            </a:r>
            <a:endParaRPr lang="ne-NP" b="1" dirty="0"/>
          </a:p>
          <a:p>
            <a:pPr marL="0" indent="0" algn="ctr">
              <a:buNone/>
            </a:pPr>
            <a:br>
              <a:rPr lang="ne-NP" b="1" dirty="0"/>
            </a:br>
            <a:r>
              <a:rPr lang="ne-NP" b="1" dirty="0"/>
              <a:t>मितिः २०८२ चैत २८</a:t>
            </a:r>
          </a:p>
          <a:p>
            <a:pPr marL="0" indent="0" algn="ctr">
              <a:buNone/>
            </a:pPr>
            <a:endParaRPr lang="ne-NP" b="1" dirty="0"/>
          </a:p>
          <a:p>
            <a:pPr marL="0" indent="0" algn="ctr">
              <a:buNone/>
            </a:pPr>
            <a:r>
              <a:rPr lang="ne-NP" b="1" dirty="0"/>
              <a:t>तेस्रो दिन- तेस्रो सत्र</a:t>
            </a:r>
          </a:p>
          <a:p>
            <a:pPr marL="0" indent="0" algn="ctr">
              <a:buNone/>
            </a:pPr>
            <a:endParaRPr lang="ne-NP" b="1" dirty="0"/>
          </a:p>
          <a:p>
            <a:pPr marL="0" indent="0" algn="ctr">
              <a:buNone/>
            </a:pPr>
            <a:r>
              <a:rPr lang="ne-NP" sz="4400" b="1" dirty="0">
                <a:solidFill>
                  <a:schemeClr val="accent1"/>
                </a:solidFill>
              </a:rPr>
              <a:t>मुख्य प्रश्नावलीको खण्ड 5, ६, र ७</a:t>
            </a:r>
          </a:p>
          <a:p>
            <a:pPr marL="0" indent="0" algn="ctr">
              <a:buNone/>
            </a:pPr>
            <a:endParaRPr lang="ne-NP" sz="4000" b="1" dirty="0"/>
          </a:p>
        </p:txBody>
      </p:sp>
    </p:spTree>
    <p:extLst>
      <p:ext uri="{BB962C8B-B14F-4D97-AF65-F5344CB8AC3E}">
        <p14:creationId xmlns:p14="http://schemas.microsoft.com/office/powerpoint/2010/main" val="7751539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4328A-A283-805E-DE6E-CD211283F67F}"/>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FE47C18F-49D3-4177-0032-5C4050639C4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57A4E101-B889-D6D1-9907-13EEFCCBF1DD}"/>
              </a:ext>
            </a:extLst>
          </p:cNvPr>
          <p:cNvSpPr>
            <a:spLocks noGrp="1"/>
          </p:cNvSpPr>
          <p:nvPr>
            <p:ph type="title"/>
          </p:nvPr>
        </p:nvSpPr>
        <p:spPr>
          <a:xfrm>
            <a:off x="1197429" y="0"/>
            <a:ext cx="10186388" cy="990087"/>
          </a:xfrm>
        </p:spPr>
        <p:txBody>
          <a:bodyPr>
            <a:normAutofit/>
          </a:bodyPr>
          <a:lstStyle/>
          <a:p>
            <a:pPr algn="ctr"/>
            <a:r>
              <a:rPr lang="ne-NP" sz="3600" b="1" dirty="0"/>
              <a:t>खण्ड </a:t>
            </a:r>
            <a:r>
              <a:rPr lang="en-US" sz="3600" b="1" dirty="0"/>
              <a:t>5</a:t>
            </a:r>
            <a:r>
              <a:rPr lang="ne-NP" sz="3600" b="1" dirty="0"/>
              <a:t>: प्रतिष्ठान/व्यवसायको संस्थागत क्षेत्रको उदाहरण </a:t>
            </a:r>
            <a:endParaRPr lang="en-US" sz="3600" dirty="0"/>
          </a:p>
        </p:txBody>
      </p:sp>
      <p:graphicFrame>
        <p:nvGraphicFramePr>
          <p:cNvPr id="7" name="Content Placeholder 6">
            <a:extLst>
              <a:ext uri="{FF2B5EF4-FFF2-40B4-BE49-F238E27FC236}">
                <a16:creationId xmlns:a16="http://schemas.microsoft.com/office/drawing/2014/main" id="{96860B5B-DBCC-F0B2-8825-980863BCF68B}"/>
              </a:ext>
            </a:extLst>
          </p:cNvPr>
          <p:cNvGraphicFramePr>
            <a:graphicFrameLocks noGrp="1"/>
          </p:cNvGraphicFramePr>
          <p:nvPr>
            <p:ph idx="1"/>
          </p:nvPr>
        </p:nvGraphicFramePr>
        <p:xfrm>
          <a:off x="76199" y="1077684"/>
          <a:ext cx="8817429" cy="5278668"/>
        </p:xfrm>
        <a:graphic>
          <a:graphicData uri="http://schemas.openxmlformats.org/drawingml/2006/table">
            <a:tbl>
              <a:tblPr firstRow="1" bandRow="1">
                <a:tableStyleId>{5C22544A-7EE6-4342-B048-85BDC9FD1C3A}</a:tableStyleId>
              </a:tblPr>
              <a:tblGrid>
                <a:gridCol w="762001">
                  <a:extLst>
                    <a:ext uri="{9D8B030D-6E8A-4147-A177-3AD203B41FA5}">
                      <a16:colId xmlns:a16="http://schemas.microsoft.com/office/drawing/2014/main" val="4155447966"/>
                    </a:ext>
                  </a:extLst>
                </a:gridCol>
                <a:gridCol w="5889171">
                  <a:extLst>
                    <a:ext uri="{9D8B030D-6E8A-4147-A177-3AD203B41FA5}">
                      <a16:colId xmlns:a16="http://schemas.microsoft.com/office/drawing/2014/main" val="654956239"/>
                    </a:ext>
                  </a:extLst>
                </a:gridCol>
                <a:gridCol w="2166257">
                  <a:extLst>
                    <a:ext uri="{9D8B030D-6E8A-4147-A177-3AD203B41FA5}">
                      <a16:colId xmlns:a16="http://schemas.microsoft.com/office/drawing/2014/main" val="4025449977"/>
                    </a:ext>
                  </a:extLst>
                </a:gridCol>
              </a:tblGrid>
              <a:tr h="439889">
                <a:tc>
                  <a:txBody>
                    <a:bodyPr/>
                    <a:lstStyle/>
                    <a:p>
                      <a:pPr algn="ctr"/>
                      <a:r>
                        <a:rPr lang="ne-NP" dirty="0">
                          <a:cs typeface="Kalimati" panose="00000400000000000000" pitchFamily="2"/>
                        </a:rPr>
                        <a:t>क्र.सं.</a:t>
                      </a:r>
                      <a:endParaRPr lang="en-US" dirty="0">
                        <a:cs typeface="Kalimati" panose="00000400000000000000" pitchFamily="2"/>
                      </a:endParaRPr>
                    </a:p>
                  </a:txBody>
                  <a:tcPr/>
                </a:tc>
                <a:tc>
                  <a:txBody>
                    <a:bodyPr/>
                    <a:lstStyle/>
                    <a:p>
                      <a:pPr algn="ctr"/>
                      <a:r>
                        <a:rPr lang="ne-NP" dirty="0">
                          <a:cs typeface="Kalimati" panose="00000400000000000000" pitchFamily="2"/>
                        </a:rPr>
                        <a:t>प्रतिष्ठानको नाम</a:t>
                      </a:r>
                      <a:endParaRPr lang="en-US" dirty="0">
                        <a:cs typeface="Kalimati" panose="00000400000000000000" pitchFamily="2"/>
                      </a:endParaRPr>
                    </a:p>
                  </a:txBody>
                  <a:tcPr/>
                </a:tc>
                <a:tc>
                  <a:txBody>
                    <a:bodyPr/>
                    <a:lstStyle/>
                    <a:p>
                      <a:pPr algn="ctr"/>
                      <a:r>
                        <a:rPr lang="ne-NP" dirty="0">
                          <a:cs typeface="Kalimati" panose="00000400000000000000" pitchFamily="2"/>
                        </a:rPr>
                        <a:t>संस्थागत क्षेत्रको कोड</a:t>
                      </a:r>
                      <a:endParaRPr lang="en-US" dirty="0">
                        <a:cs typeface="Kalimati" panose="00000400000000000000" pitchFamily="2"/>
                      </a:endParaRPr>
                    </a:p>
                  </a:txBody>
                  <a:tcPr/>
                </a:tc>
                <a:extLst>
                  <a:ext uri="{0D108BD9-81ED-4DB2-BD59-A6C34878D82A}">
                    <a16:rowId xmlns:a16="http://schemas.microsoft.com/office/drawing/2014/main" val="102463484"/>
                  </a:ext>
                </a:extLst>
              </a:tr>
              <a:tr h="439889">
                <a:tc>
                  <a:txBody>
                    <a:bodyPr/>
                    <a:lstStyle/>
                    <a:p>
                      <a:r>
                        <a:rPr lang="ne-NP" dirty="0">
                          <a:cs typeface="Kalimati" panose="00000400000000000000" pitchFamily="2"/>
                        </a:rPr>
                        <a:t>१</a:t>
                      </a:r>
                      <a:endParaRPr lang="en-US" dirty="0">
                        <a:cs typeface="Kalimati" panose="00000400000000000000" pitchFamily="2"/>
                      </a:endParaRPr>
                    </a:p>
                  </a:txBody>
                  <a:tcPr/>
                </a:tc>
                <a:tc>
                  <a:txBody>
                    <a:bodyPr/>
                    <a:lstStyle/>
                    <a:p>
                      <a:r>
                        <a:rPr lang="ne-NP" dirty="0">
                          <a:cs typeface="Kalimati" panose="00000400000000000000" pitchFamily="2"/>
                        </a:rPr>
                        <a:t>श्री </a:t>
                      </a:r>
                      <a:r>
                        <a:rPr lang="ne-NP">
                          <a:cs typeface="Kalimati" panose="00000400000000000000" pitchFamily="2"/>
                        </a:rPr>
                        <a:t>लक्ष्मी नमुना </a:t>
                      </a:r>
                      <a:r>
                        <a:rPr lang="ne-NP" dirty="0">
                          <a:cs typeface="Kalimati" panose="00000400000000000000" pitchFamily="2"/>
                        </a:rPr>
                        <a:t>माध्यमिक विद्यालय, कैलाली</a:t>
                      </a:r>
                      <a:endParaRPr lang="en-US" dirty="0">
                        <a:cs typeface="Kalimati" panose="00000400000000000000" pitchFamily="2"/>
                      </a:endParaRPr>
                    </a:p>
                  </a:txBody>
                  <a:tcPr/>
                </a:tc>
                <a:tc>
                  <a:txBody>
                    <a:bodyPr/>
                    <a:lstStyle/>
                    <a:p>
                      <a:endParaRPr lang="en-US">
                        <a:cs typeface="Kalimati" panose="00000400000000000000" pitchFamily="2"/>
                      </a:endParaRPr>
                    </a:p>
                  </a:txBody>
                  <a:tcPr/>
                </a:tc>
                <a:extLst>
                  <a:ext uri="{0D108BD9-81ED-4DB2-BD59-A6C34878D82A}">
                    <a16:rowId xmlns:a16="http://schemas.microsoft.com/office/drawing/2014/main" val="1332339562"/>
                  </a:ext>
                </a:extLst>
              </a:tr>
              <a:tr h="439889">
                <a:tc>
                  <a:txBody>
                    <a:bodyPr/>
                    <a:lstStyle/>
                    <a:p>
                      <a:r>
                        <a:rPr lang="ne-NP" dirty="0">
                          <a:cs typeface="Kalimati" panose="00000400000000000000" pitchFamily="2"/>
                        </a:rPr>
                        <a:t>२</a:t>
                      </a:r>
                      <a:endParaRPr lang="en-US" dirty="0">
                        <a:cs typeface="Kalimati" panose="00000400000000000000" pitchFamily="2"/>
                      </a:endParaRPr>
                    </a:p>
                  </a:txBody>
                  <a:tcPr/>
                </a:tc>
                <a:tc>
                  <a:txBody>
                    <a:bodyPr/>
                    <a:lstStyle/>
                    <a:p>
                      <a:r>
                        <a:rPr lang="ne-NP" dirty="0">
                          <a:cs typeface="Kalimati" panose="00000400000000000000" pitchFamily="2"/>
                        </a:rPr>
                        <a:t>काठमाण्डौँ विश्वविद्यालय, धुलिखेल</a:t>
                      </a:r>
                      <a:endParaRPr lang="en-US" dirty="0">
                        <a:cs typeface="Kalimati" panose="00000400000000000000" pitchFamily="2"/>
                      </a:endParaRPr>
                    </a:p>
                  </a:txBody>
                  <a:tcPr/>
                </a:tc>
                <a:tc>
                  <a:txBody>
                    <a:bodyPr/>
                    <a:lstStyle/>
                    <a:p>
                      <a:endParaRPr lang="en-US">
                        <a:cs typeface="Kalimati" panose="00000400000000000000" pitchFamily="2"/>
                      </a:endParaRPr>
                    </a:p>
                  </a:txBody>
                  <a:tcPr/>
                </a:tc>
                <a:extLst>
                  <a:ext uri="{0D108BD9-81ED-4DB2-BD59-A6C34878D82A}">
                    <a16:rowId xmlns:a16="http://schemas.microsoft.com/office/drawing/2014/main" val="2463917654"/>
                  </a:ext>
                </a:extLst>
              </a:tr>
              <a:tr h="439889">
                <a:tc>
                  <a:txBody>
                    <a:bodyPr/>
                    <a:lstStyle/>
                    <a:p>
                      <a:r>
                        <a:rPr lang="ne-NP" dirty="0">
                          <a:cs typeface="Kalimati" panose="00000400000000000000" pitchFamily="2"/>
                        </a:rPr>
                        <a:t>३</a:t>
                      </a:r>
                      <a:endParaRPr lang="en-US" dirty="0">
                        <a:cs typeface="Kalimati" panose="00000400000000000000" pitchFamily="2"/>
                      </a:endParaRPr>
                    </a:p>
                  </a:txBody>
                  <a:tcPr/>
                </a:tc>
                <a:tc>
                  <a:txBody>
                    <a:bodyPr/>
                    <a:lstStyle/>
                    <a:p>
                      <a:r>
                        <a:rPr lang="ne-NP" dirty="0">
                          <a:cs typeface="Kalimati" panose="00000400000000000000" pitchFamily="2"/>
                        </a:rPr>
                        <a:t>थर्पु युवा क्लब</a:t>
                      </a:r>
                      <a:endParaRPr lang="en-US" dirty="0">
                        <a:cs typeface="Kalimati" panose="00000400000000000000" pitchFamily="2"/>
                      </a:endParaRPr>
                    </a:p>
                  </a:txBody>
                  <a:tcPr/>
                </a:tc>
                <a:tc>
                  <a:txBody>
                    <a:bodyPr/>
                    <a:lstStyle/>
                    <a:p>
                      <a:endParaRPr lang="en-US">
                        <a:cs typeface="Kalimati" panose="00000400000000000000" pitchFamily="2"/>
                      </a:endParaRPr>
                    </a:p>
                  </a:txBody>
                  <a:tcPr/>
                </a:tc>
                <a:extLst>
                  <a:ext uri="{0D108BD9-81ED-4DB2-BD59-A6C34878D82A}">
                    <a16:rowId xmlns:a16="http://schemas.microsoft.com/office/drawing/2014/main" val="187397350"/>
                  </a:ext>
                </a:extLst>
              </a:tr>
              <a:tr h="439889">
                <a:tc>
                  <a:txBody>
                    <a:bodyPr/>
                    <a:lstStyle/>
                    <a:p>
                      <a:r>
                        <a:rPr lang="ne-NP" dirty="0">
                          <a:cs typeface="Kalimati" panose="00000400000000000000" pitchFamily="2"/>
                        </a:rPr>
                        <a:t>४</a:t>
                      </a:r>
                      <a:endParaRPr lang="en-US" dirty="0">
                        <a:cs typeface="Kalimati" panose="00000400000000000000" pitchFamily="2"/>
                      </a:endParaRPr>
                    </a:p>
                  </a:txBody>
                  <a:tcPr/>
                </a:tc>
                <a:tc>
                  <a:txBody>
                    <a:bodyPr/>
                    <a:lstStyle/>
                    <a:p>
                      <a:r>
                        <a:rPr lang="ne-NP" dirty="0">
                          <a:cs typeface="Kalimati" panose="00000400000000000000" pitchFamily="2"/>
                        </a:rPr>
                        <a:t>नेपाल टेलिकम</a:t>
                      </a:r>
                      <a:endParaRPr lang="en-US" dirty="0">
                        <a:cs typeface="Kalimati" panose="00000400000000000000" pitchFamily="2"/>
                      </a:endParaRPr>
                    </a:p>
                  </a:txBody>
                  <a:tcPr/>
                </a:tc>
                <a:tc>
                  <a:txBody>
                    <a:bodyPr/>
                    <a:lstStyle/>
                    <a:p>
                      <a:endParaRPr lang="en-US" dirty="0">
                        <a:cs typeface="Kalimati" panose="00000400000000000000" pitchFamily="2"/>
                      </a:endParaRPr>
                    </a:p>
                  </a:txBody>
                  <a:tcPr/>
                </a:tc>
                <a:extLst>
                  <a:ext uri="{0D108BD9-81ED-4DB2-BD59-A6C34878D82A}">
                    <a16:rowId xmlns:a16="http://schemas.microsoft.com/office/drawing/2014/main" val="3670990986"/>
                  </a:ext>
                </a:extLst>
              </a:tr>
              <a:tr h="439889">
                <a:tc>
                  <a:txBody>
                    <a:bodyPr/>
                    <a:lstStyle/>
                    <a:p>
                      <a:r>
                        <a:rPr lang="ne-NP" dirty="0">
                          <a:cs typeface="Kalimati" panose="00000400000000000000" pitchFamily="2"/>
                        </a:rPr>
                        <a:t>६</a:t>
                      </a:r>
                      <a:endParaRPr lang="en-US" dirty="0">
                        <a:cs typeface="Kalimati" panose="00000400000000000000" pitchFamily="2"/>
                      </a:endParaRPr>
                    </a:p>
                  </a:txBody>
                  <a:tcPr/>
                </a:tc>
                <a:tc>
                  <a:txBody>
                    <a:bodyPr/>
                    <a:lstStyle/>
                    <a:p>
                      <a:r>
                        <a:rPr lang="ne-NP" dirty="0">
                          <a:cs typeface="Kalimati" panose="00000400000000000000" pitchFamily="2"/>
                        </a:rPr>
                        <a:t>भाटभटेनी सुपरमार्केट, चिप्लेढुङ्गा</a:t>
                      </a:r>
                      <a:endParaRPr lang="en-US" dirty="0">
                        <a:cs typeface="Kalimati" panose="00000400000000000000" pitchFamily="2"/>
                      </a:endParaRPr>
                    </a:p>
                  </a:txBody>
                  <a:tcPr/>
                </a:tc>
                <a:tc>
                  <a:txBody>
                    <a:bodyPr/>
                    <a:lstStyle/>
                    <a:p>
                      <a:endParaRPr lang="en-US" dirty="0">
                        <a:cs typeface="Kalimati" panose="00000400000000000000" pitchFamily="2"/>
                      </a:endParaRPr>
                    </a:p>
                  </a:txBody>
                  <a:tcPr/>
                </a:tc>
                <a:extLst>
                  <a:ext uri="{0D108BD9-81ED-4DB2-BD59-A6C34878D82A}">
                    <a16:rowId xmlns:a16="http://schemas.microsoft.com/office/drawing/2014/main" val="2795935703"/>
                  </a:ext>
                </a:extLst>
              </a:tr>
              <a:tr h="439889">
                <a:tc>
                  <a:txBody>
                    <a:bodyPr/>
                    <a:lstStyle/>
                    <a:p>
                      <a:r>
                        <a:rPr lang="ne-NP" dirty="0">
                          <a:cs typeface="Kalimati" panose="00000400000000000000" pitchFamily="2"/>
                        </a:rPr>
                        <a:t>७</a:t>
                      </a:r>
                      <a:endParaRPr lang="en-US" dirty="0">
                        <a:cs typeface="Kalimati" panose="00000400000000000000" pitchFamily="2"/>
                      </a:endParaRPr>
                    </a:p>
                  </a:txBody>
                  <a:tcPr/>
                </a:tc>
                <a:tc>
                  <a:txBody>
                    <a:bodyPr/>
                    <a:lstStyle/>
                    <a:p>
                      <a:r>
                        <a:rPr lang="ne-NP" dirty="0">
                          <a:cs typeface="Kalimati" panose="00000400000000000000" pitchFamily="2"/>
                        </a:rPr>
                        <a:t>जिल्ला अस्पताल, दमौली</a:t>
                      </a:r>
                      <a:endParaRPr lang="en-US" dirty="0">
                        <a:cs typeface="Kalimati" panose="00000400000000000000" pitchFamily="2"/>
                      </a:endParaRPr>
                    </a:p>
                  </a:txBody>
                  <a:tcPr/>
                </a:tc>
                <a:tc>
                  <a:txBody>
                    <a:bodyPr/>
                    <a:lstStyle/>
                    <a:p>
                      <a:endParaRPr lang="en-US" dirty="0">
                        <a:cs typeface="Kalimati" panose="00000400000000000000" pitchFamily="2"/>
                      </a:endParaRPr>
                    </a:p>
                  </a:txBody>
                  <a:tcPr/>
                </a:tc>
                <a:extLst>
                  <a:ext uri="{0D108BD9-81ED-4DB2-BD59-A6C34878D82A}">
                    <a16:rowId xmlns:a16="http://schemas.microsoft.com/office/drawing/2014/main" val="3457624396"/>
                  </a:ext>
                </a:extLst>
              </a:tr>
              <a:tr h="439889">
                <a:tc>
                  <a:txBody>
                    <a:bodyPr/>
                    <a:lstStyle/>
                    <a:p>
                      <a:r>
                        <a:rPr lang="ne-NP" dirty="0">
                          <a:cs typeface="Kalimati" panose="00000400000000000000" pitchFamily="2"/>
                        </a:rPr>
                        <a:t>८</a:t>
                      </a:r>
                      <a:endParaRPr lang="en-US" dirty="0">
                        <a:cs typeface="Kalimati" panose="00000400000000000000" pitchFamily="2"/>
                      </a:endParaRPr>
                    </a:p>
                  </a:txBody>
                  <a:tcPr/>
                </a:tc>
                <a:tc>
                  <a:txBody>
                    <a:bodyPr/>
                    <a:lstStyle/>
                    <a:p>
                      <a:r>
                        <a:rPr lang="ne-NP" dirty="0">
                          <a:cs typeface="Kalimati" panose="00000400000000000000" pitchFamily="2"/>
                        </a:rPr>
                        <a:t>नेपाल </a:t>
                      </a:r>
                      <a:r>
                        <a:rPr lang="ne-NP">
                          <a:cs typeface="Kalimati" panose="00000400000000000000" pitchFamily="2"/>
                        </a:rPr>
                        <a:t>खाद्य संस्थान, </a:t>
                      </a:r>
                      <a:r>
                        <a:rPr lang="ne-NP" dirty="0">
                          <a:cs typeface="Kalimati" panose="00000400000000000000" pitchFamily="2"/>
                        </a:rPr>
                        <a:t>थापाथली</a:t>
                      </a:r>
                      <a:endParaRPr lang="en-US" dirty="0">
                        <a:cs typeface="Kalimati" panose="00000400000000000000" pitchFamily="2"/>
                      </a:endParaRPr>
                    </a:p>
                  </a:txBody>
                  <a:tcPr/>
                </a:tc>
                <a:tc>
                  <a:txBody>
                    <a:bodyPr/>
                    <a:lstStyle/>
                    <a:p>
                      <a:endParaRPr lang="en-US" dirty="0">
                        <a:cs typeface="Kalimati" panose="00000400000000000000" pitchFamily="2"/>
                      </a:endParaRPr>
                    </a:p>
                  </a:txBody>
                  <a:tcPr/>
                </a:tc>
                <a:extLst>
                  <a:ext uri="{0D108BD9-81ED-4DB2-BD59-A6C34878D82A}">
                    <a16:rowId xmlns:a16="http://schemas.microsoft.com/office/drawing/2014/main" val="2807131030"/>
                  </a:ext>
                </a:extLst>
              </a:tr>
              <a:tr h="439889">
                <a:tc>
                  <a:txBody>
                    <a:bodyPr/>
                    <a:lstStyle/>
                    <a:p>
                      <a:r>
                        <a:rPr lang="ne-NP" dirty="0">
                          <a:cs typeface="Kalimati" panose="00000400000000000000" pitchFamily="2"/>
                        </a:rPr>
                        <a:t>९</a:t>
                      </a:r>
                      <a:endParaRPr lang="en-US" dirty="0">
                        <a:cs typeface="Kalimati" panose="00000400000000000000" pitchFamily="2"/>
                      </a:endParaRPr>
                    </a:p>
                  </a:txBody>
                  <a:tcPr/>
                </a:tc>
                <a:tc>
                  <a:txBody>
                    <a:bodyPr/>
                    <a:lstStyle/>
                    <a:p>
                      <a:r>
                        <a:rPr lang="ne-NP">
                          <a:cs typeface="Kalimati" panose="00000400000000000000" pitchFamily="2"/>
                        </a:rPr>
                        <a:t>पाल्पाली ढाका टोपी </a:t>
                      </a:r>
                      <a:r>
                        <a:rPr lang="ne-NP" dirty="0">
                          <a:cs typeface="Kalimati" panose="00000400000000000000" pitchFamily="2"/>
                        </a:rPr>
                        <a:t>उद्योग, तानसेन, पाल्पा</a:t>
                      </a:r>
                      <a:endParaRPr lang="en-US" dirty="0">
                        <a:cs typeface="Kalimati" panose="00000400000000000000" pitchFamily="2"/>
                      </a:endParaRPr>
                    </a:p>
                  </a:txBody>
                  <a:tcPr/>
                </a:tc>
                <a:tc>
                  <a:txBody>
                    <a:bodyPr/>
                    <a:lstStyle/>
                    <a:p>
                      <a:endParaRPr lang="en-US" dirty="0">
                        <a:cs typeface="Kalimati" panose="00000400000000000000" pitchFamily="2"/>
                      </a:endParaRPr>
                    </a:p>
                  </a:txBody>
                  <a:tcPr/>
                </a:tc>
                <a:extLst>
                  <a:ext uri="{0D108BD9-81ED-4DB2-BD59-A6C34878D82A}">
                    <a16:rowId xmlns:a16="http://schemas.microsoft.com/office/drawing/2014/main" val="1759001417"/>
                  </a:ext>
                </a:extLst>
              </a:tr>
              <a:tr h="439889">
                <a:tc>
                  <a:txBody>
                    <a:bodyPr/>
                    <a:lstStyle/>
                    <a:p>
                      <a:r>
                        <a:rPr lang="ne-NP" dirty="0">
                          <a:cs typeface="Kalimati" panose="00000400000000000000" pitchFamily="2"/>
                        </a:rPr>
                        <a:t>१०</a:t>
                      </a:r>
                      <a:endParaRPr lang="en-US" dirty="0">
                        <a:cs typeface="Kalimati" panose="00000400000000000000" pitchFamily="2"/>
                      </a:endParaRPr>
                    </a:p>
                  </a:txBody>
                  <a:tcPr/>
                </a:tc>
                <a:tc>
                  <a:txBody>
                    <a:bodyPr/>
                    <a:lstStyle/>
                    <a:p>
                      <a:r>
                        <a:rPr lang="ne-NP">
                          <a:cs typeface="Kalimati" panose="00000400000000000000" pitchFamily="2"/>
                        </a:rPr>
                        <a:t>साइँली </a:t>
                      </a:r>
                      <a:r>
                        <a:rPr lang="ne-NP" dirty="0">
                          <a:cs typeface="Kalimati" panose="00000400000000000000" pitchFamily="2"/>
                        </a:rPr>
                        <a:t>खाजा घर (दर्ता छैन)</a:t>
                      </a:r>
                      <a:endParaRPr lang="en-US" dirty="0">
                        <a:cs typeface="Kalimati" panose="00000400000000000000" pitchFamily="2"/>
                      </a:endParaRPr>
                    </a:p>
                  </a:txBody>
                  <a:tcPr/>
                </a:tc>
                <a:tc>
                  <a:txBody>
                    <a:bodyPr/>
                    <a:lstStyle/>
                    <a:p>
                      <a:endParaRPr lang="en-US" dirty="0">
                        <a:cs typeface="Kalimati" panose="00000400000000000000" pitchFamily="2"/>
                      </a:endParaRPr>
                    </a:p>
                  </a:txBody>
                  <a:tcPr/>
                </a:tc>
                <a:extLst>
                  <a:ext uri="{0D108BD9-81ED-4DB2-BD59-A6C34878D82A}">
                    <a16:rowId xmlns:a16="http://schemas.microsoft.com/office/drawing/2014/main" val="2320060751"/>
                  </a:ext>
                </a:extLst>
              </a:tr>
              <a:tr h="439889">
                <a:tc>
                  <a:txBody>
                    <a:bodyPr/>
                    <a:lstStyle/>
                    <a:p>
                      <a:r>
                        <a:rPr lang="ne-NP" dirty="0">
                          <a:cs typeface="Kalimati" panose="00000400000000000000" pitchFamily="2"/>
                        </a:rPr>
                        <a:t>११</a:t>
                      </a:r>
                      <a:endParaRPr lang="en-US" dirty="0">
                        <a:cs typeface="Kalimati" panose="00000400000000000000" pitchFamily="2"/>
                      </a:endParaRPr>
                    </a:p>
                  </a:txBody>
                  <a:tcPr/>
                </a:tc>
                <a:tc>
                  <a:txBody>
                    <a:bodyPr/>
                    <a:lstStyle/>
                    <a:p>
                      <a:r>
                        <a:rPr lang="ne-NP" dirty="0">
                          <a:cs typeface="Kalimati" panose="00000400000000000000" pitchFamily="2"/>
                        </a:rPr>
                        <a:t>माइली खाजा घर (दर्ता छ, लेखा छैन)</a:t>
                      </a:r>
                      <a:endParaRPr lang="en-US" dirty="0">
                        <a:cs typeface="Kalimati" panose="00000400000000000000" pitchFamily="2"/>
                      </a:endParaRPr>
                    </a:p>
                  </a:txBody>
                  <a:tcPr/>
                </a:tc>
                <a:tc>
                  <a:txBody>
                    <a:bodyPr/>
                    <a:lstStyle/>
                    <a:p>
                      <a:endParaRPr lang="en-US" dirty="0">
                        <a:cs typeface="Kalimati" panose="00000400000000000000" pitchFamily="2"/>
                      </a:endParaRPr>
                    </a:p>
                  </a:txBody>
                  <a:tcPr/>
                </a:tc>
                <a:extLst>
                  <a:ext uri="{0D108BD9-81ED-4DB2-BD59-A6C34878D82A}">
                    <a16:rowId xmlns:a16="http://schemas.microsoft.com/office/drawing/2014/main" val="3287257692"/>
                  </a:ext>
                </a:extLst>
              </a:tr>
              <a:tr h="439889">
                <a:tc>
                  <a:txBody>
                    <a:bodyPr/>
                    <a:lstStyle/>
                    <a:p>
                      <a:r>
                        <a:rPr lang="ne-NP" dirty="0">
                          <a:cs typeface="Kalimati" panose="00000400000000000000" pitchFamily="2"/>
                        </a:rPr>
                        <a:t>१२</a:t>
                      </a:r>
                      <a:endParaRPr lang="en-US" dirty="0">
                        <a:cs typeface="Kalimati" panose="00000400000000000000" pitchFamily="2"/>
                      </a:endParaRPr>
                    </a:p>
                  </a:txBody>
                  <a:tcPr/>
                </a:tc>
                <a:tc>
                  <a:txBody>
                    <a:bodyPr/>
                    <a:lstStyle/>
                    <a:p>
                      <a:r>
                        <a:rPr lang="ne-NP" dirty="0">
                          <a:cs typeface="Kalimati" panose="00000400000000000000" pitchFamily="2"/>
                        </a:rPr>
                        <a:t>नेपाल बैंक लि</a:t>
                      </a:r>
                      <a:r>
                        <a:rPr lang="ne-NP">
                          <a:cs typeface="Kalimati" panose="00000400000000000000" pitchFamily="2"/>
                        </a:rPr>
                        <a:t>., विराटनगर</a:t>
                      </a:r>
                      <a:endParaRPr lang="en-US" dirty="0">
                        <a:cs typeface="Kalimati" panose="00000400000000000000" pitchFamily="2"/>
                      </a:endParaRPr>
                    </a:p>
                  </a:txBody>
                  <a:tcPr/>
                </a:tc>
                <a:tc>
                  <a:txBody>
                    <a:bodyPr/>
                    <a:lstStyle/>
                    <a:p>
                      <a:endParaRPr lang="en-US" dirty="0">
                        <a:cs typeface="Kalimati" panose="00000400000000000000" pitchFamily="2"/>
                      </a:endParaRPr>
                    </a:p>
                  </a:txBody>
                  <a:tcPr/>
                </a:tc>
                <a:extLst>
                  <a:ext uri="{0D108BD9-81ED-4DB2-BD59-A6C34878D82A}">
                    <a16:rowId xmlns:a16="http://schemas.microsoft.com/office/drawing/2014/main" val="2489226613"/>
                  </a:ext>
                </a:extLst>
              </a:tr>
            </a:tbl>
          </a:graphicData>
        </a:graphic>
      </p:graphicFrame>
      <p:sp>
        <p:nvSpPr>
          <p:cNvPr id="9" name="Scroll: Vertical 8">
            <a:extLst>
              <a:ext uri="{FF2B5EF4-FFF2-40B4-BE49-F238E27FC236}">
                <a16:creationId xmlns:a16="http://schemas.microsoft.com/office/drawing/2014/main" id="{F6CA60F9-FFC5-F93C-CC21-01ECBD99B5CA}"/>
              </a:ext>
            </a:extLst>
          </p:cNvPr>
          <p:cNvSpPr/>
          <p:nvPr/>
        </p:nvSpPr>
        <p:spPr>
          <a:xfrm>
            <a:off x="8643258" y="1238102"/>
            <a:ext cx="3581400" cy="5032069"/>
          </a:xfrm>
          <a:prstGeom prst="verticalScrol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ne-NP" sz="2000" dirty="0">
                <a:cs typeface="Kalimati" panose="00000400000000000000" pitchFamily="2"/>
              </a:rPr>
              <a:t>संस्थागत क्षेत्र</a:t>
            </a:r>
          </a:p>
          <a:p>
            <a:pPr marL="342900" indent="-342900">
              <a:lnSpc>
                <a:spcPct val="150000"/>
              </a:lnSpc>
              <a:buFontTx/>
              <a:buAutoNum type="hindiNumPeriod"/>
            </a:pPr>
            <a:r>
              <a:rPr lang="ne-NP" sz="2000" dirty="0">
                <a:cs typeface="Kalimati" panose="00000400000000000000" pitchFamily="2"/>
              </a:rPr>
              <a:t>सरकारी क्षेत्र</a:t>
            </a:r>
            <a:endParaRPr lang="en-US" sz="2000" dirty="0">
              <a:cs typeface="Kalimati" panose="00000400000000000000" pitchFamily="2"/>
            </a:endParaRPr>
          </a:p>
          <a:p>
            <a:pPr marL="342900" indent="-342900">
              <a:lnSpc>
                <a:spcPct val="150000"/>
              </a:lnSpc>
              <a:buAutoNum type="hindiNumPeriod"/>
            </a:pPr>
            <a:r>
              <a:rPr lang="ne-NP" sz="2000" dirty="0">
                <a:cs typeface="Kalimati" panose="00000400000000000000" pitchFamily="2"/>
              </a:rPr>
              <a:t>वित्तीय क्षेत्र</a:t>
            </a:r>
          </a:p>
          <a:p>
            <a:pPr marL="342900" indent="-342900">
              <a:lnSpc>
                <a:spcPct val="150000"/>
              </a:lnSpc>
              <a:buAutoNum type="hindiNumPeriod"/>
            </a:pPr>
            <a:r>
              <a:rPr lang="ne-NP" sz="2000" dirty="0">
                <a:cs typeface="Kalimati" panose="00000400000000000000" pitchFamily="2"/>
              </a:rPr>
              <a:t>गैरवित्तीय क्षेत्र</a:t>
            </a:r>
          </a:p>
          <a:p>
            <a:pPr marL="342900" indent="-342900">
              <a:lnSpc>
                <a:spcPct val="150000"/>
              </a:lnSpc>
              <a:buAutoNum type="hindiNumPeriod"/>
            </a:pPr>
            <a:r>
              <a:rPr lang="ne-NP" sz="2000" dirty="0">
                <a:cs typeface="Kalimati" panose="00000400000000000000" pitchFamily="2"/>
              </a:rPr>
              <a:t>नाफा नकमार्इ घरपरिवारलार्इ सेवा गर्ने  क्षेत्र</a:t>
            </a:r>
          </a:p>
          <a:p>
            <a:pPr marL="342900" indent="-342900">
              <a:lnSpc>
                <a:spcPct val="150000"/>
              </a:lnSpc>
              <a:buAutoNum type="hindiNumPeriod"/>
            </a:pPr>
            <a:r>
              <a:rPr lang="ne-NP" sz="2000" dirty="0">
                <a:cs typeface="Kalimati" panose="00000400000000000000" pitchFamily="2"/>
              </a:rPr>
              <a:t>घरपरिवार क्षेत्र</a:t>
            </a:r>
          </a:p>
        </p:txBody>
      </p:sp>
      <p:sp>
        <p:nvSpPr>
          <p:cNvPr id="11" name="Slide Number Placeholder 4">
            <a:extLst>
              <a:ext uri="{FF2B5EF4-FFF2-40B4-BE49-F238E27FC236}">
                <a16:creationId xmlns:a16="http://schemas.microsoft.com/office/drawing/2014/main" id="{42BD454E-05F4-620A-416E-F799F028B6A2}"/>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20</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10598676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1955DC-ADFB-187E-5F66-4B72162F231E}"/>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940266E4-10DD-4216-6E0A-869E401831E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81BE17AB-9172-4EA8-0B4D-33395DDCE7B7}"/>
              </a:ext>
            </a:extLst>
          </p:cNvPr>
          <p:cNvSpPr>
            <a:spLocks noGrp="1"/>
          </p:cNvSpPr>
          <p:nvPr>
            <p:ph type="title"/>
          </p:nvPr>
        </p:nvSpPr>
        <p:spPr>
          <a:xfrm>
            <a:off x="1197429" y="0"/>
            <a:ext cx="10186388" cy="990087"/>
          </a:xfrm>
        </p:spPr>
        <p:txBody>
          <a:bodyPr>
            <a:normAutofit/>
          </a:bodyPr>
          <a:lstStyle/>
          <a:p>
            <a:pPr algn="ctr"/>
            <a:r>
              <a:rPr lang="ne-NP" sz="3600" b="1" dirty="0"/>
              <a:t>खण्ड </a:t>
            </a:r>
            <a:r>
              <a:rPr lang="en-US" sz="3600" b="1" dirty="0"/>
              <a:t>5</a:t>
            </a:r>
            <a:r>
              <a:rPr lang="ne-NP" sz="3600" b="1" dirty="0"/>
              <a:t>: प्रतिष्ठान/व्यवसायको संस्थागत क्षेत्रको उदाहरण </a:t>
            </a:r>
            <a:endParaRPr lang="en-US" sz="3600" dirty="0"/>
          </a:p>
        </p:txBody>
      </p:sp>
      <p:graphicFrame>
        <p:nvGraphicFramePr>
          <p:cNvPr id="7" name="Content Placeholder 6">
            <a:extLst>
              <a:ext uri="{FF2B5EF4-FFF2-40B4-BE49-F238E27FC236}">
                <a16:creationId xmlns:a16="http://schemas.microsoft.com/office/drawing/2014/main" id="{B1EC2C0F-871F-C4DD-2D25-506BCF3A4DB3}"/>
              </a:ext>
            </a:extLst>
          </p:cNvPr>
          <p:cNvGraphicFramePr>
            <a:graphicFrameLocks noGrp="1"/>
          </p:cNvGraphicFramePr>
          <p:nvPr>
            <p:ph idx="1"/>
            <p:extLst>
              <p:ext uri="{D42A27DB-BD31-4B8C-83A1-F6EECF244321}">
                <p14:modId xmlns:p14="http://schemas.microsoft.com/office/powerpoint/2010/main" val="3514519478"/>
              </p:ext>
            </p:extLst>
          </p:nvPr>
        </p:nvGraphicFramePr>
        <p:xfrm>
          <a:off x="76199" y="1077684"/>
          <a:ext cx="8817429" cy="5478859"/>
        </p:xfrm>
        <a:graphic>
          <a:graphicData uri="http://schemas.openxmlformats.org/drawingml/2006/table">
            <a:tbl>
              <a:tblPr firstRow="1" bandRow="1">
                <a:tableStyleId>{5C22544A-7EE6-4342-B048-85BDC9FD1C3A}</a:tableStyleId>
              </a:tblPr>
              <a:tblGrid>
                <a:gridCol w="762001">
                  <a:extLst>
                    <a:ext uri="{9D8B030D-6E8A-4147-A177-3AD203B41FA5}">
                      <a16:colId xmlns:a16="http://schemas.microsoft.com/office/drawing/2014/main" val="4155447966"/>
                    </a:ext>
                  </a:extLst>
                </a:gridCol>
                <a:gridCol w="5889171">
                  <a:extLst>
                    <a:ext uri="{9D8B030D-6E8A-4147-A177-3AD203B41FA5}">
                      <a16:colId xmlns:a16="http://schemas.microsoft.com/office/drawing/2014/main" val="654956239"/>
                    </a:ext>
                  </a:extLst>
                </a:gridCol>
                <a:gridCol w="2166257">
                  <a:extLst>
                    <a:ext uri="{9D8B030D-6E8A-4147-A177-3AD203B41FA5}">
                      <a16:colId xmlns:a16="http://schemas.microsoft.com/office/drawing/2014/main" val="4025449977"/>
                    </a:ext>
                  </a:extLst>
                </a:gridCol>
              </a:tblGrid>
              <a:tr h="439889">
                <a:tc>
                  <a:txBody>
                    <a:bodyPr/>
                    <a:lstStyle/>
                    <a:p>
                      <a:pPr algn="ctr"/>
                      <a:r>
                        <a:rPr lang="ne-NP" dirty="0">
                          <a:cs typeface="Kalimati" panose="00000400000000000000" pitchFamily="2"/>
                        </a:rPr>
                        <a:t>क्र.सं.</a:t>
                      </a:r>
                      <a:endParaRPr lang="en-US" dirty="0">
                        <a:cs typeface="Kalimati" panose="00000400000000000000" pitchFamily="2"/>
                      </a:endParaRPr>
                    </a:p>
                  </a:txBody>
                  <a:tcPr/>
                </a:tc>
                <a:tc>
                  <a:txBody>
                    <a:bodyPr/>
                    <a:lstStyle/>
                    <a:p>
                      <a:pPr algn="ctr"/>
                      <a:r>
                        <a:rPr lang="ne-NP" dirty="0">
                          <a:cs typeface="Kalimati" panose="00000400000000000000" pitchFamily="2"/>
                        </a:rPr>
                        <a:t>प्रतिष्ठानको नाम</a:t>
                      </a:r>
                      <a:endParaRPr lang="en-US" dirty="0">
                        <a:cs typeface="Kalimati" panose="00000400000000000000" pitchFamily="2"/>
                      </a:endParaRPr>
                    </a:p>
                  </a:txBody>
                  <a:tcPr/>
                </a:tc>
                <a:tc>
                  <a:txBody>
                    <a:bodyPr/>
                    <a:lstStyle/>
                    <a:p>
                      <a:pPr algn="ctr"/>
                      <a:r>
                        <a:rPr lang="ne-NP" dirty="0">
                          <a:cs typeface="Kalimati" panose="00000400000000000000" pitchFamily="2"/>
                        </a:rPr>
                        <a:t>संस्थागत क्षेत्रको कोड</a:t>
                      </a:r>
                      <a:endParaRPr lang="en-US" dirty="0">
                        <a:cs typeface="Kalimati" panose="00000400000000000000" pitchFamily="2"/>
                      </a:endParaRPr>
                    </a:p>
                  </a:txBody>
                  <a:tcPr/>
                </a:tc>
                <a:extLst>
                  <a:ext uri="{0D108BD9-81ED-4DB2-BD59-A6C34878D82A}">
                    <a16:rowId xmlns:a16="http://schemas.microsoft.com/office/drawing/2014/main" val="102463484"/>
                  </a:ext>
                </a:extLst>
              </a:tr>
              <a:tr h="439889">
                <a:tc>
                  <a:txBody>
                    <a:bodyPr/>
                    <a:lstStyle/>
                    <a:p>
                      <a:r>
                        <a:rPr lang="ne-NP" dirty="0">
                          <a:cs typeface="Kalimati" panose="00000400000000000000" pitchFamily="2"/>
                        </a:rPr>
                        <a:t>१</a:t>
                      </a:r>
                      <a:endParaRPr lang="en-US" dirty="0">
                        <a:cs typeface="Kalimati" panose="00000400000000000000" pitchFamily="2"/>
                      </a:endParaRPr>
                    </a:p>
                  </a:txBody>
                  <a:tcPr/>
                </a:tc>
                <a:tc>
                  <a:txBody>
                    <a:bodyPr/>
                    <a:lstStyle/>
                    <a:p>
                      <a:r>
                        <a:rPr lang="ne-NP" dirty="0">
                          <a:cs typeface="Kalimati" panose="00000400000000000000" pitchFamily="2"/>
                        </a:rPr>
                        <a:t>श्री लक्ष्मी नमूना माध्यमिक विद्यालय, कैलाली(सरकारी मात्र)</a:t>
                      </a:r>
                      <a:endParaRPr lang="en-US" dirty="0">
                        <a:cs typeface="Kalimati" panose="00000400000000000000" pitchFamily="2"/>
                      </a:endParaRPr>
                    </a:p>
                  </a:txBody>
                  <a:tcPr/>
                </a:tc>
                <a:tc>
                  <a:txBody>
                    <a:bodyPr/>
                    <a:lstStyle/>
                    <a:p>
                      <a:pPr algn="ctr"/>
                      <a:r>
                        <a:rPr lang="ne-NP" dirty="0">
                          <a:cs typeface="Kalimati" panose="00000400000000000000" pitchFamily="2"/>
                        </a:rPr>
                        <a:t>१</a:t>
                      </a:r>
                      <a:endParaRPr lang="en-US" dirty="0">
                        <a:cs typeface="Kalimati" panose="00000400000000000000" pitchFamily="2"/>
                      </a:endParaRPr>
                    </a:p>
                  </a:txBody>
                  <a:tcPr/>
                </a:tc>
                <a:extLst>
                  <a:ext uri="{0D108BD9-81ED-4DB2-BD59-A6C34878D82A}">
                    <a16:rowId xmlns:a16="http://schemas.microsoft.com/office/drawing/2014/main" val="1332339562"/>
                  </a:ext>
                </a:extLst>
              </a:tr>
              <a:tr h="439889">
                <a:tc>
                  <a:txBody>
                    <a:bodyPr/>
                    <a:lstStyle/>
                    <a:p>
                      <a:r>
                        <a:rPr lang="ne-NP" dirty="0">
                          <a:cs typeface="Kalimati" panose="00000400000000000000" pitchFamily="2"/>
                        </a:rPr>
                        <a:t>२</a:t>
                      </a:r>
                      <a:endParaRPr lang="en-US" dirty="0">
                        <a:cs typeface="Kalimati" panose="00000400000000000000" pitchFamily="2"/>
                      </a:endParaRPr>
                    </a:p>
                  </a:txBody>
                  <a:tcPr/>
                </a:tc>
                <a:tc>
                  <a:txBody>
                    <a:bodyPr/>
                    <a:lstStyle/>
                    <a:p>
                      <a:r>
                        <a:rPr lang="ne-NP" dirty="0">
                          <a:cs typeface="Kalimati" panose="00000400000000000000" pitchFamily="2"/>
                        </a:rPr>
                        <a:t>काठमाण्डौँ विश्वविद्यालय, धुलिखेल</a:t>
                      </a:r>
                      <a:endParaRPr lang="en-US" dirty="0">
                        <a:cs typeface="Kalimati" panose="00000400000000000000" pitchFamily="2"/>
                      </a:endParaRPr>
                    </a:p>
                  </a:txBody>
                  <a:tcPr/>
                </a:tc>
                <a:tc>
                  <a:txBody>
                    <a:bodyPr/>
                    <a:lstStyle/>
                    <a:p>
                      <a:pPr algn="ctr"/>
                      <a:r>
                        <a:rPr lang="ne-NP" dirty="0">
                          <a:cs typeface="Kalimati" panose="00000400000000000000" pitchFamily="2"/>
                        </a:rPr>
                        <a:t>१</a:t>
                      </a:r>
                      <a:endParaRPr lang="en-US" dirty="0">
                        <a:cs typeface="Kalimati" panose="00000400000000000000" pitchFamily="2"/>
                      </a:endParaRPr>
                    </a:p>
                  </a:txBody>
                  <a:tcPr/>
                </a:tc>
                <a:extLst>
                  <a:ext uri="{0D108BD9-81ED-4DB2-BD59-A6C34878D82A}">
                    <a16:rowId xmlns:a16="http://schemas.microsoft.com/office/drawing/2014/main" val="2463917654"/>
                  </a:ext>
                </a:extLst>
              </a:tr>
              <a:tr h="439889">
                <a:tc>
                  <a:txBody>
                    <a:bodyPr/>
                    <a:lstStyle/>
                    <a:p>
                      <a:r>
                        <a:rPr lang="ne-NP" dirty="0">
                          <a:cs typeface="Kalimati" panose="00000400000000000000" pitchFamily="2"/>
                        </a:rPr>
                        <a:t>३</a:t>
                      </a:r>
                      <a:endParaRPr lang="en-US" dirty="0">
                        <a:cs typeface="Kalimati" panose="00000400000000000000" pitchFamily="2"/>
                      </a:endParaRPr>
                    </a:p>
                  </a:txBody>
                  <a:tcPr/>
                </a:tc>
                <a:tc>
                  <a:txBody>
                    <a:bodyPr/>
                    <a:lstStyle/>
                    <a:p>
                      <a:r>
                        <a:rPr lang="ne-NP" dirty="0">
                          <a:cs typeface="Kalimati" panose="00000400000000000000" pitchFamily="2"/>
                        </a:rPr>
                        <a:t>थर्पु युवा क्लब</a:t>
                      </a:r>
                      <a:endParaRPr lang="en-US" dirty="0">
                        <a:cs typeface="Kalimati" panose="00000400000000000000" pitchFamily="2"/>
                      </a:endParaRPr>
                    </a:p>
                  </a:txBody>
                  <a:tcPr/>
                </a:tc>
                <a:tc>
                  <a:txBody>
                    <a:bodyPr/>
                    <a:lstStyle/>
                    <a:p>
                      <a:pPr algn="ctr"/>
                      <a:r>
                        <a:rPr lang="ne-NP" dirty="0">
                          <a:cs typeface="Kalimati" panose="00000400000000000000" pitchFamily="2"/>
                        </a:rPr>
                        <a:t>४</a:t>
                      </a:r>
                      <a:endParaRPr lang="en-US" dirty="0">
                        <a:cs typeface="Kalimati" panose="00000400000000000000" pitchFamily="2"/>
                      </a:endParaRPr>
                    </a:p>
                  </a:txBody>
                  <a:tcPr/>
                </a:tc>
                <a:extLst>
                  <a:ext uri="{0D108BD9-81ED-4DB2-BD59-A6C34878D82A}">
                    <a16:rowId xmlns:a16="http://schemas.microsoft.com/office/drawing/2014/main" val="187397350"/>
                  </a:ext>
                </a:extLst>
              </a:tr>
              <a:tr h="439889">
                <a:tc>
                  <a:txBody>
                    <a:bodyPr/>
                    <a:lstStyle/>
                    <a:p>
                      <a:r>
                        <a:rPr lang="ne-NP" dirty="0">
                          <a:cs typeface="Kalimati" panose="00000400000000000000" pitchFamily="2"/>
                        </a:rPr>
                        <a:t>४</a:t>
                      </a:r>
                      <a:endParaRPr lang="en-US" dirty="0">
                        <a:cs typeface="Kalimati" panose="00000400000000000000" pitchFamily="2"/>
                      </a:endParaRPr>
                    </a:p>
                  </a:txBody>
                  <a:tcPr/>
                </a:tc>
                <a:tc>
                  <a:txBody>
                    <a:bodyPr/>
                    <a:lstStyle/>
                    <a:p>
                      <a:r>
                        <a:rPr lang="ne-NP" dirty="0">
                          <a:cs typeface="Kalimati" panose="00000400000000000000" pitchFamily="2"/>
                        </a:rPr>
                        <a:t>नेपाल टेलिकम</a:t>
                      </a:r>
                      <a:endParaRPr lang="en-US" dirty="0">
                        <a:cs typeface="Kalimati" panose="00000400000000000000" pitchFamily="2"/>
                      </a:endParaRPr>
                    </a:p>
                  </a:txBody>
                  <a:tcPr/>
                </a:tc>
                <a:tc>
                  <a:txBody>
                    <a:bodyPr/>
                    <a:lstStyle/>
                    <a:p>
                      <a:pPr algn="ctr"/>
                      <a:r>
                        <a:rPr lang="ne-NP" dirty="0">
                          <a:cs typeface="Kalimati" panose="00000400000000000000" pitchFamily="2"/>
                        </a:rPr>
                        <a:t>३</a:t>
                      </a:r>
                      <a:endParaRPr lang="en-US" dirty="0">
                        <a:cs typeface="Kalimati" panose="00000400000000000000" pitchFamily="2"/>
                      </a:endParaRPr>
                    </a:p>
                  </a:txBody>
                  <a:tcPr/>
                </a:tc>
                <a:extLst>
                  <a:ext uri="{0D108BD9-81ED-4DB2-BD59-A6C34878D82A}">
                    <a16:rowId xmlns:a16="http://schemas.microsoft.com/office/drawing/2014/main" val="3670990986"/>
                  </a:ext>
                </a:extLst>
              </a:tr>
              <a:tr h="439889">
                <a:tc>
                  <a:txBody>
                    <a:bodyPr/>
                    <a:lstStyle/>
                    <a:p>
                      <a:r>
                        <a:rPr lang="ne-NP" dirty="0">
                          <a:cs typeface="Kalimati" panose="00000400000000000000" pitchFamily="2"/>
                        </a:rPr>
                        <a:t>६</a:t>
                      </a:r>
                      <a:endParaRPr lang="en-US" dirty="0">
                        <a:cs typeface="Kalimati" panose="00000400000000000000" pitchFamily="2"/>
                      </a:endParaRPr>
                    </a:p>
                  </a:txBody>
                  <a:tcPr/>
                </a:tc>
                <a:tc>
                  <a:txBody>
                    <a:bodyPr/>
                    <a:lstStyle/>
                    <a:p>
                      <a:r>
                        <a:rPr lang="ne-NP" dirty="0">
                          <a:cs typeface="Kalimati" panose="00000400000000000000" pitchFamily="2"/>
                        </a:rPr>
                        <a:t>भाटभटेनी सुपरमार्केट, चिप्लेढुङ्गा</a:t>
                      </a:r>
                      <a:endParaRPr lang="en-US" dirty="0">
                        <a:cs typeface="Kalimati" panose="00000400000000000000" pitchFamily="2"/>
                      </a:endParaRPr>
                    </a:p>
                  </a:txBody>
                  <a:tcPr/>
                </a:tc>
                <a:tc>
                  <a:txBody>
                    <a:bodyPr/>
                    <a:lstStyle/>
                    <a:p>
                      <a:pPr algn="ctr"/>
                      <a:r>
                        <a:rPr lang="ne-NP" dirty="0">
                          <a:cs typeface="Kalimati" panose="00000400000000000000" pitchFamily="2"/>
                        </a:rPr>
                        <a:t>३</a:t>
                      </a:r>
                      <a:endParaRPr lang="en-US" dirty="0">
                        <a:cs typeface="Kalimati" panose="00000400000000000000" pitchFamily="2"/>
                      </a:endParaRPr>
                    </a:p>
                  </a:txBody>
                  <a:tcPr/>
                </a:tc>
                <a:extLst>
                  <a:ext uri="{0D108BD9-81ED-4DB2-BD59-A6C34878D82A}">
                    <a16:rowId xmlns:a16="http://schemas.microsoft.com/office/drawing/2014/main" val="2795935703"/>
                  </a:ext>
                </a:extLst>
              </a:tr>
              <a:tr h="439889">
                <a:tc>
                  <a:txBody>
                    <a:bodyPr/>
                    <a:lstStyle/>
                    <a:p>
                      <a:r>
                        <a:rPr lang="ne-NP" dirty="0">
                          <a:cs typeface="Kalimati" panose="00000400000000000000" pitchFamily="2"/>
                        </a:rPr>
                        <a:t>७</a:t>
                      </a:r>
                      <a:endParaRPr lang="en-US" dirty="0">
                        <a:cs typeface="Kalimati" panose="00000400000000000000" pitchFamily="2"/>
                      </a:endParaRPr>
                    </a:p>
                  </a:txBody>
                  <a:tcPr/>
                </a:tc>
                <a:tc>
                  <a:txBody>
                    <a:bodyPr/>
                    <a:lstStyle/>
                    <a:p>
                      <a:r>
                        <a:rPr lang="ne-NP" dirty="0">
                          <a:cs typeface="Kalimati" panose="00000400000000000000" pitchFamily="2"/>
                        </a:rPr>
                        <a:t>जिल्ला अस्पताल, दमौली</a:t>
                      </a:r>
                      <a:endParaRPr lang="en-US" dirty="0">
                        <a:cs typeface="Kalimati" panose="00000400000000000000" pitchFamily="2"/>
                      </a:endParaRPr>
                    </a:p>
                  </a:txBody>
                  <a:tcPr/>
                </a:tc>
                <a:tc>
                  <a:txBody>
                    <a:bodyPr/>
                    <a:lstStyle/>
                    <a:p>
                      <a:pPr algn="ctr"/>
                      <a:r>
                        <a:rPr lang="ne-NP" dirty="0">
                          <a:cs typeface="Kalimati" panose="00000400000000000000" pitchFamily="2"/>
                        </a:rPr>
                        <a:t>१</a:t>
                      </a:r>
                      <a:endParaRPr lang="en-US" dirty="0">
                        <a:cs typeface="Kalimati" panose="00000400000000000000" pitchFamily="2"/>
                      </a:endParaRPr>
                    </a:p>
                  </a:txBody>
                  <a:tcPr/>
                </a:tc>
                <a:extLst>
                  <a:ext uri="{0D108BD9-81ED-4DB2-BD59-A6C34878D82A}">
                    <a16:rowId xmlns:a16="http://schemas.microsoft.com/office/drawing/2014/main" val="3457624396"/>
                  </a:ext>
                </a:extLst>
              </a:tr>
              <a:tr h="439889">
                <a:tc>
                  <a:txBody>
                    <a:bodyPr/>
                    <a:lstStyle/>
                    <a:p>
                      <a:r>
                        <a:rPr lang="ne-NP" dirty="0">
                          <a:cs typeface="Kalimati" panose="00000400000000000000" pitchFamily="2"/>
                        </a:rPr>
                        <a:t>८</a:t>
                      </a:r>
                      <a:endParaRPr lang="en-US" dirty="0">
                        <a:cs typeface="Kalimati" panose="00000400000000000000" pitchFamily="2"/>
                      </a:endParaRPr>
                    </a:p>
                  </a:txBody>
                  <a:tcPr/>
                </a:tc>
                <a:tc>
                  <a:txBody>
                    <a:bodyPr/>
                    <a:lstStyle/>
                    <a:p>
                      <a:r>
                        <a:rPr lang="ne-NP" dirty="0">
                          <a:solidFill>
                            <a:srgbClr val="C00000"/>
                          </a:solidFill>
                          <a:cs typeface="Kalimati" panose="00000400000000000000" pitchFamily="2"/>
                        </a:rPr>
                        <a:t>नेपाल खाद्य संस्थान्, थापाथली </a:t>
                      </a:r>
                      <a:r>
                        <a:rPr lang="ne-NP" dirty="0">
                          <a:solidFill>
                            <a:srgbClr val="0070C0"/>
                          </a:solidFill>
                          <a:cs typeface="Kalimati" panose="00000400000000000000" pitchFamily="2"/>
                        </a:rPr>
                        <a:t>खाद्य व्यवस्था तथा व्यापार कम्पनी लिमिटेड </a:t>
                      </a:r>
                      <a:endParaRPr lang="en-US" dirty="0">
                        <a:solidFill>
                          <a:srgbClr val="0070C0"/>
                        </a:solidFill>
                        <a:cs typeface="Kalimati" panose="00000400000000000000" pitchFamily="2"/>
                      </a:endParaRPr>
                    </a:p>
                  </a:txBody>
                  <a:tcPr/>
                </a:tc>
                <a:tc>
                  <a:txBody>
                    <a:bodyPr/>
                    <a:lstStyle/>
                    <a:p>
                      <a:pPr algn="ctr"/>
                      <a:r>
                        <a:rPr lang="ne-NP" dirty="0">
                          <a:cs typeface="Kalimati" panose="00000400000000000000" pitchFamily="2"/>
                        </a:rPr>
                        <a:t>३</a:t>
                      </a:r>
                      <a:endParaRPr lang="en-US" dirty="0">
                        <a:cs typeface="Kalimati" panose="00000400000000000000" pitchFamily="2"/>
                      </a:endParaRPr>
                    </a:p>
                  </a:txBody>
                  <a:tcPr/>
                </a:tc>
                <a:extLst>
                  <a:ext uri="{0D108BD9-81ED-4DB2-BD59-A6C34878D82A}">
                    <a16:rowId xmlns:a16="http://schemas.microsoft.com/office/drawing/2014/main" val="2807131030"/>
                  </a:ext>
                </a:extLst>
              </a:tr>
              <a:tr h="439889">
                <a:tc>
                  <a:txBody>
                    <a:bodyPr/>
                    <a:lstStyle/>
                    <a:p>
                      <a:r>
                        <a:rPr lang="ne-NP" dirty="0">
                          <a:cs typeface="Kalimati" panose="00000400000000000000" pitchFamily="2"/>
                        </a:rPr>
                        <a:t>९</a:t>
                      </a:r>
                      <a:endParaRPr lang="en-US" dirty="0">
                        <a:cs typeface="Kalimati" panose="00000400000000000000" pitchFamily="2"/>
                      </a:endParaRPr>
                    </a:p>
                  </a:txBody>
                  <a:tcPr/>
                </a:tc>
                <a:tc>
                  <a:txBody>
                    <a:bodyPr/>
                    <a:lstStyle/>
                    <a:p>
                      <a:r>
                        <a:rPr lang="ne-NP" dirty="0">
                          <a:cs typeface="Kalimati" panose="00000400000000000000" pitchFamily="2"/>
                        </a:rPr>
                        <a:t>पाल्पाली ढाकाटोपी उद्योग, तानसेन, पाल्पा</a:t>
                      </a:r>
                      <a:endParaRPr lang="en-US" dirty="0">
                        <a:cs typeface="Kalimati" panose="00000400000000000000" pitchFamily="2"/>
                      </a:endParaRPr>
                    </a:p>
                  </a:txBody>
                  <a:tcPr/>
                </a:tc>
                <a:tc>
                  <a:txBody>
                    <a:bodyPr/>
                    <a:lstStyle/>
                    <a:p>
                      <a:pPr algn="ctr"/>
                      <a:r>
                        <a:rPr lang="ne-NP" dirty="0">
                          <a:cs typeface="Kalimati" panose="00000400000000000000" pitchFamily="2"/>
                        </a:rPr>
                        <a:t>३</a:t>
                      </a:r>
                      <a:endParaRPr lang="en-US" dirty="0">
                        <a:cs typeface="Kalimati" panose="00000400000000000000" pitchFamily="2"/>
                      </a:endParaRPr>
                    </a:p>
                  </a:txBody>
                  <a:tcPr/>
                </a:tc>
                <a:extLst>
                  <a:ext uri="{0D108BD9-81ED-4DB2-BD59-A6C34878D82A}">
                    <a16:rowId xmlns:a16="http://schemas.microsoft.com/office/drawing/2014/main" val="1759001417"/>
                  </a:ext>
                </a:extLst>
              </a:tr>
              <a:tr h="439889">
                <a:tc>
                  <a:txBody>
                    <a:bodyPr/>
                    <a:lstStyle/>
                    <a:p>
                      <a:r>
                        <a:rPr lang="ne-NP" dirty="0">
                          <a:cs typeface="Kalimati" panose="00000400000000000000" pitchFamily="2"/>
                        </a:rPr>
                        <a:t>१०</a:t>
                      </a:r>
                      <a:endParaRPr lang="en-US" dirty="0">
                        <a:cs typeface="Kalimati" panose="00000400000000000000" pitchFamily="2"/>
                      </a:endParaRPr>
                    </a:p>
                  </a:txBody>
                  <a:tcPr/>
                </a:tc>
                <a:tc>
                  <a:txBody>
                    <a:bodyPr/>
                    <a:lstStyle/>
                    <a:p>
                      <a:r>
                        <a:rPr lang="ne-NP" dirty="0">
                          <a:cs typeface="Kalimati" panose="00000400000000000000" pitchFamily="2"/>
                        </a:rPr>
                        <a:t>साइली खाजा घर (दर्ता छैन, लेखा छैन)</a:t>
                      </a:r>
                      <a:endParaRPr lang="en-US" dirty="0">
                        <a:cs typeface="Kalimati" panose="00000400000000000000" pitchFamily="2"/>
                      </a:endParaRPr>
                    </a:p>
                  </a:txBody>
                  <a:tcPr/>
                </a:tc>
                <a:tc>
                  <a:txBody>
                    <a:bodyPr/>
                    <a:lstStyle/>
                    <a:p>
                      <a:pPr algn="ctr"/>
                      <a:r>
                        <a:rPr lang="ne-NP" dirty="0">
                          <a:cs typeface="Kalimati" panose="00000400000000000000" pitchFamily="2"/>
                        </a:rPr>
                        <a:t>5</a:t>
                      </a:r>
                      <a:endParaRPr lang="en-US" dirty="0">
                        <a:cs typeface="Kalimati" panose="00000400000000000000" pitchFamily="2"/>
                      </a:endParaRPr>
                    </a:p>
                  </a:txBody>
                  <a:tcPr/>
                </a:tc>
                <a:extLst>
                  <a:ext uri="{0D108BD9-81ED-4DB2-BD59-A6C34878D82A}">
                    <a16:rowId xmlns:a16="http://schemas.microsoft.com/office/drawing/2014/main" val="2320060751"/>
                  </a:ext>
                </a:extLst>
              </a:tr>
              <a:tr h="439889">
                <a:tc>
                  <a:txBody>
                    <a:bodyPr/>
                    <a:lstStyle/>
                    <a:p>
                      <a:r>
                        <a:rPr lang="ne-NP" dirty="0">
                          <a:cs typeface="Kalimati" panose="00000400000000000000" pitchFamily="2"/>
                        </a:rPr>
                        <a:t>११</a:t>
                      </a:r>
                      <a:endParaRPr lang="en-US" dirty="0">
                        <a:cs typeface="Kalimati" panose="00000400000000000000" pitchFamily="2"/>
                      </a:endParaRPr>
                    </a:p>
                  </a:txBody>
                  <a:tcPr/>
                </a:tc>
                <a:tc>
                  <a:txBody>
                    <a:bodyPr/>
                    <a:lstStyle/>
                    <a:p>
                      <a:r>
                        <a:rPr lang="ne-NP" dirty="0">
                          <a:cs typeface="Kalimati" panose="00000400000000000000" pitchFamily="2"/>
                        </a:rPr>
                        <a:t>माइली खाजा घर (दर्ता छ, लेखा छैन)</a:t>
                      </a:r>
                      <a:endParaRPr lang="en-US" dirty="0">
                        <a:cs typeface="Kalimati" panose="00000400000000000000" pitchFamily="2"/>
                      </a:endParaRPr>
                    </a:p>
                  </a:txBody>
                  <a:tcPr/>
                </a:tc>
                <a:tc>
                  <a:txBody>
                    <a:bodyPr/>
                    <a:lstStyle/>
                    <a:p>
                      <a:pPr algn="ctr"/>
                      <a:r>
                        <a:rPr lang="ne-NP" dirty="0">
                          <a:cs typeface="Kalimati" panose="00000400000000000000" pitchFamily="2"/>
                        </a:rPr>
                        <a:t>5</a:t>
                      </a:r>
                      <a:endParaRPr lang="en-US" dirty="0">
                        <a:cs typeface="Kalimati" panose="00000400000000000000" pitchFamily="2"/>
                      </a:endParaRPr>
                    </a:p>
                  </a:txBody>
                  <a:tcPr/>
                </a:tc>
                <a:extLst>
                  <a:ext uri="{0D108BD9-81ED-4DB2-BD59-A6C34878D82A}">
                    <a16:rowId xmlns:a16="http://schemas.microsoft.com/office/drawing/2014/main" val="3287257692"/>
                  </a:ext>
                </a:extLst>
              </a:tr>
              <a:tr h="439889">
                <a:tc>
                  <a:txBody>
                    <a:bodyPr/>
                    <a:lstStyle/>
                    <a:p>
                      <a:r>
                        <a:rPr lang="ne-NP" dirty="0">
                          <a:cs typeface="Kalimati" panose="00000400000000000000" pitchFamily="2"/>
                        </a:rPr>
                        <a:t>१२</a:t>
                      </a:r>
                      <a:endParaRPr lang="en-US" dirty="0">
                        <a:cs typeface="Kalimati" panose="00000400000000000000" pitchFamily="2"/>
                      </a:endParaRPr>
                    </a:p>
                  </a:txBody>
                  <a:tcPr/>
                </a:tc>
                <a:tc>
                  <a:txBody>
                    <a:bodyPr/>
                    <a:lstStyle/>
                    <a:p>
                      <a:r>
                        <a:rPr lang="ne-NP" dirty="0">
                          <a:cs typeface="Kalimati" panose="00000400000000000000" pitchFamily="2"/>
                        </a:rPr>
                        <a:t>नेपाल बैंक लि., बिराटनगर</a:t>
                      </a:r>
                      <a:endParaRPr lang="en-US" dirty="0">
                        <a:cs typeface="Kalimati" panose="00000400000000000000" pitchFamily="2"/>
                      </a:endParaRPr>
                    </a:p>
                  </a:txBody>
                  <a:tcPr/>
                </a:tc>
                <a:tc>
                  <a:txBody>
                    <a:bodyPr/>
                    <a:lstStyle/>
                    <a:p>
                      <a:pPr algn="ctr"/>
                      <a:r>
                        <a:rPr lang="ne-NP" dirty="0">
                          <a:cs typeface="Kalimati" panose="00000400000000000000" pitchFamily="2"/>
                        </a:rPr>
                        <a:t>२</a:t>
                      </a:r>
                      <a:endParaRPr lang="en-US" dirty="0">
                        <a:cs typeface="Kalimati" panose="00000400000000000000" pitchFamily="2"/>
                      </a:endParaRPr>
                    </a:p>
                  </a:txBody>
                  <a:tcPr/>
                </a:tc>
                <a:extLst>
                  <a:ext uri="{0D108BD9-81ED-4DB2-BD59-A6C34878D82A}">
                    <a16:rowId xmlns:a16="http://schemas.microsoft.com/office/drawing/2014/main" val="2489226613"/>
                  </a:ext>
                </a:extLst>
              </a:tr>
            </a:tbl>
          </a:graphicData>
        </a:graphic>
      </p:graphicFrame>
      <p:sp>
        <p:nvSpPr>
          <p:cNvPr id="9" name="Scroll: Vertical 8">
            <a:extLst>
              <a:ext uri="{FF2B5EF4-FFF2-40B4-BE49-F238E27FC236}">
                <a16:creationId xmlns:a16="http://schemas.microsoft.com/office/drawing/2014/main" id="{4757DC62-3F4E-35EE-BE06-76B367FAB46E}"/>
              </a:ext>
            </a:extLst>
          </p:cNvPr>
          <p:cNvSpPr/>
          <p:nvPr/>
        </p:nvSpPr>
        <p:spPr>
          <a:xfrm>
            <a:off x="8643258" y="1238102"/>
            <a:ext cx="3581400" cy="5032069"/>
          </a:xfrm>
          <a:prstGeom prst="verticalScrol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ne-NP" sz="2000" dirty="0">
                <a:cs typeface="Kalimati" panose="00000400000000000000" pitchFamily="2"/>
              </a:rPr>
              <a:t>संस्थागत क्षेत्र</a:t>
            </a:r>
          </a:p>
          <a:p>
            <a:pPr marL="342900" indent="-342900">
              <a:lnSpc>
                <a:spcPct val="150000"/>
              </a:lnSpc>
              <a:buFontTx/>
              <a:buAutoNum type="hindiNumPeriod"/>
            </a:pPr>
            <a:r>
              <a:rPr lang="ne-NP" sz="2000" dirty="0">
                <a:cs typeface="Kalimati" panose="00000400000000000000" pitchFamily="2"/>
              </a:rPr>
              <a:t>सरकारी क्षेत्र</a:t>
            </a:r>
            <a:endParaRPr lang="en-US" sz="2000" dirty="0">
              <a:cs typeface="Kalimati" panose="00000400000000000000" pitchFamily="2"/>
            </a:endParaRPr>
          </a:p>
          <a:p>
            <a:pPr marL="342900" indent="-342900">
              <a:lnSpc>
                <a:spcPct val="150000"/>
              </a:lnSpc>
              <a:buAutoNum type="hindiNumPeriod"/>
            </a:pPr>
            <a:r>
              <a:rPr lang="ne-NP" sz="2000" dirty="0">
                <a:cs typeface="Kalimati" panose="00000400000000000000" pitchFamily="2"/>
              </a:rPr>
              <a:t>वित्तीय क्षेत्र</a:t>
            </a:r>
          </a:p>
          <a:p>
            <a:pPr marL="342900" indent="-342900">
              <a:lnSpc>
                <a:spcPct val="150000"/>
              </a:lnSpc>
              <a:buAutoNum type="hindiNumPeriod"/>
            </a:pPr>
            <a:r>
              <a:rPr lang="ne-NP" sz="2000" dirty="0">
                <a:cs typeface="Kalimati" panose="00000400000000000000" pitchFamily="2"/>
              </a:rPr>
              <a:t>गैरवित्तीय क्षेत्र</a:t>
            </a:r>
          </a:p>
          <a:p>
            <a:pPr marL="342900" indent="-342900">
              <a:lnSpc>
                <a:spcPct val="150000"/>
              </a:lnSpc>
              <a:buAutoNum type="hindiNumPeriod"/>
            </a:pPr>
            <a:r>
              <a:rPr lang="ne-NP" sz="2000" dirty="0">
                <a:cs typeface="Kalimati" panose="00000400000000000000" pitchFamily="2"/>
              </a:rPr>
              <a:t>नाफा नकमार्इ घरपरिवारलार्इ सेवा गर्ने  क्षेत्र</a:t>
            </a:r>
          </a:p>
          <a:p>
            <a:pPr marL="342900" indent="-342900">
              <a:lnSpc>
                <a:spcPct val="150000"/>
              </a:lnSpc>
              <a:buAutoNum type="hindiNumPeriod"/>
            </a:pPr>
            <a:r>
              <a:rPr lang="ne-NP" sz="2000" dirty="0">
                <a:cs typeface="Kalimati" panose="00000400000000000000" pitchFamily="2"/>
              </a:rPr>
              <a:t>घरपरिवार क्षेत्र</a:t>
            </a:r>
          </a:p>
        </p:txBody>
      </p:sp>
      <p:sp>
        <p:nvSpPr>
          <p:cNvPr id="2" name="Slide Number Placeholder 4">
            <a:extLst>
              <a:ext uri="{FF2B5EF4-FFF2-40B4-BE49-F238E27FC236}">
                <a16:creationId xmlns:a16="http://schemas.microsoft.com/office/drawing/2014/main" id="{D02E676A-1257-952C-E53B-A1B599D5B598}"/>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21</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2045571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5600700" y="847357"/>
            <a:ext cx="6597996" cy="2709444"/>
          </a:xfrm>
          <a:prstGeom prst="rect">
            <a:avLst/>
          </a:prstGeom>
        </p:spPr>
      </p:pic>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1727200" y="136153"/>
            <a:ext cx="8737600" cy="873634"/>
          </a:xfrm>
        </p:spPr>
        <p:txBody>
          <a:bodyPr>
            <a:normAutofit fontScale="90000"/>
          </a:bodyPr>
          <a:lstStyle/>
          <a:p>
            <a:pPr algn="ctr"/>
            <a:r>
              <a:rPr lang="ne-NP" sz="3600" b="1" dirty="0"/>
              <a:t>खण्ड </a:t>
            </a:r>
            <a:r>
              <a:rPr lang="en-US" sz="3600" b="1" dirty="0"/>
              <a:t>6</a:t>
            </a:r>
            <a:r>
              <a:rPr lang="ne-NP" sz="3600" b="1" dirty="0"/>
              <a:t>: प्रतिष्ठान/व्यवसायको साङ्गठनिक अवस्था</a:t>
            </a:r>
            <a:endParaRPr lang="en-US" sz="3600"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a:xfrm>
            <a:off x="3648364" y="6553125"/>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1" y="1361440"/>
            <a:ext cx="1072896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9" name="Rectangle 8"/>
          <p:cNvSpPr/>
          <p:nvPr/>
        </p:nvSpPr>
        <p:spPr>
          <a:xfrm>
            <a:off x="228974" y="1009787"/>
            <a:ext cx="5371726" cy="2816156"/>
          </a:xfrm>
          <a:prstGeom prst="rect">
            <a:avLst/>
          </a:prstGeom>
        </p:spPr>
        <p:txBody>
          <a:bodyPr wrap="square">
            <a:spAutoFit/>
          </a:bodyPr>
          <a:lstStyle/>
          <a:p>
            <a:pPr marL="457200" indent="-457200">
              <a:lnSpc>
                <a:spcPct val="150000"/>
              </a:lnSpc>
              <a:buFont typeface="Wingdings" panose="05000000000000000000" pitchFamily="2" charset="2"/>
              <a:buChar char="Ø"/>
            </a:pPr>
            <a:r>
              <a:rPr lang="ne-NP" sz="2400" dirty="0">
                <a:latin typeface="Preeti" pitchFamily="2" charset="0"/>
                <a:ea typeface="Calibri" panose="020F0502020204030204" pitchFamily="34" charset="0"/>
                <a:cs typeface="Kalimati" panose="00000400000000000000" pitchFamily="2"/>
              </a:rPr>
              <a:t>प्रतिष्ठान/व्यवसायको सांगठनिक अवस्था भन्नाले कुनै व्यवसायको सञ्चालन संरचना</a:t>
            </a:r>
            <a:r>
              <a:rPr lang="ca-ES" sz="2400" dirty="0">
                <a:latin typeface="Preeti" pitchFamily="2" charset="0"/>
                <a:ea typeface="Calibri" panose="020F0502020204030204" pitchFamily="34" charset="0"/>
                <a:cs typeface="Kalimati" panose="00000400000000000000" pitchFamily="2"/>
              </a:rPr>
              <a:t>, </a:t>
            </a:r>
            <a:r>
              <a:rPr lang="ne-NP" sz="2400" dirty="0">
                <a:latin typeface="Preeti" pitchFamily="2" charset="0"/>
                <a:ea typeface="Calibri" panose="020F0502020204030204" pitchFamily="34" charset="0"/>
                <a:cs typeface="Kalimati" panose="00000400000000000000" pitchFamily="2"/>
              </a:rPr>
              <a:t>व्यवस्थापन पद्धति</a:t>
            </a:r>
            <a:r>
              <a:rPr lang="ca-ES" sz="2400" dirty="0">
                <a:latin typeface="Preeti" pitchFamily="2" charset="0"/>
                <a:ea typeface="Calibri" panose="020F0502020204030204" pitchFamily="34" charset="0"/>
                <a:cs typeface="Kalimati" panose="00000400000000000000" pitchFamily="2"/>
              </a:rPr>
              <a:t>, </a:t>
            </a:r>
            <a:r>
              <a:rPr lang="ne-NP" sz="2400" dirty="0">
                <a:latin typeface="Preeti" pitchFamily="2" charset="0"/>
                <a:ea typeface="Calibri" panose="020F0502020204030204" pitchFamily="34" charset="0"/>
                <a:cs typeface="Kalimati" panose="00000400000000000000" pitchFamily="2"/>
              </a:rPr>
              <a:t>कार्यशैली</a:t>
            </a:r>
            <a:r>
              <a:rPr lang="ca-ES" sz="2400" dirty="0">
                <a:latin typeface="Preeti" pitchFamily="2" charset="0"/>
                <a:ea typeface="Calibri" panose="020F0502020204030204" pitchFamily="34" charset="0"/>
                <a:cs typeface="Kalimati" panose="00000400000000000000" pitchFamily="2"/>
              </a:rPr>
              <a:t>, </a:t>
            </a:r>
            <a:r>
              <a:rPr lang="ne-NP" sz="2400" dirty="0">
                <a:latin typeface="Preeti" pitchFamily="2" charset="0"/>
                <a:ea typeface="Calibri" panose="020F0502020204030204" pitchFamily="34" charset="0"/>
                <a:cs typeface="Kalimati" panose="00000400000000000000" pitchFamily="2"/>
              </a:rPr>
              <a:t>कानुनी स्थिति</a:t>
            </a:r>
            <a:r>
              <a:rPr lang="ca-ES" sz="2400" dirty="0">
                <a:latin typeface="Preeti" pitchFamily="2" charset="0"/>
                <a:ea typeface="Calibri" panose="020F0502020204030204" pitchFamily="34" charset="0"/>
                <a:cs typeface="Kalimati" panose="00000400000000000000" pitchFamily="2"/>
              </a:rPr>
              <a:t>, </a:t>
            </a:r>
            <a:r>
              <a:rPr lang="ne-NP" sz="2400" dirty="0">
                <a:latin typeface="Preeti" pitchFamily="2" charset="0"/>
                <a:ea typeface="Calibri" panose="020F0502020204030204" pitchFamily="34" charset="0"/>
                <a:cs typeface="Kalimati" panose="00000400000000000000" pitchFamily="2"/>
              </a:rPr>
              <a:t>तथा कर्मचारी व्यवस्थापनलाई बुझिन्छ।</a:t>
            </a:r>
          </a:p>
        </p:txBody>
      </p:sp>
      <p:sp>
        <p:nvSpPr>
          <p:cNvPr id="13" name="TextBox 12">
            <a:extLst>
              <a:ext uri="{FF2B5EF4-FFF2-40B4-BE49-F238E27FC236}">
                <a16:creationId xmlns:a16="http://schemas.microsoft.com/office/drawing/2014/main" id="{A9322E45-500A-8EE8-03C1-A9AFD325892B}"/>
              </a:ext>
            </a:extLst>
          </p:cNvPr>
          <p:cNvSpPr txBox="1"/>
          <p:nvPr/>
        </p:nvSpPr>
        <p:spPr>
          <a:xfrm>
            <a:off x="228974" y="3908454"/>
            <a:ext cx="11589645" cy="1707199"/>
          </a:xfrm>
          <a:prstGeom prst="rect">
            <a:avLst/>
          </a:prstGeom>
          <a:noFill/>
        </p:spPr>
        <p:txBody>
          <a:bodyPr wrap="square">
            <a:spAutoFit/>
          </a:bodyPr>
          <a:lstStyle/>
          <a:p>
            <a:pPr marL="457200" indent="-457200">
              <a:lnSpc>
                <a:spcPct val="150000"/>
              </a:lnSpc>
              <a:buFont typeface="Wingdings" panose="05000000000000000000" pitchFamily="2" charset="2"/>
              <a:buChar char="Ø"/>
            </a:pPr>
            <a:r>
              <a:rPr lang="ne-NP" sz="2400" dirty="0">
                <a:latin typeface="Preeti" pitchFamily="2" charset="0"/>
                <a:ea typeface="Calibri" panose="020F0502020204030204" pitchFamily="34" charset="0"/>
                <a:cs typeface="Kalimati" panose="00000400000000000000" pitchFamily="2"/>
              </a:rPr>
              <a:t>आर्थिक क्रियाकलाप सञ्चालन गर्ने क्रममा प्रतिष्ठान/व्यवसायको एउटै सङ्गठन एकाइ वा बहु (तहगत) सङ्गठन एकाइहरू स्थापना गरिएको हुनसक्दछ। यहाँ प्रतिष्ठान कस्तो सङ्गठन संरचनाबाट सञ्चालन भएको छ भनी विवरण सङ्कलन गर्न खोजिएको छ। </a:t>
            </a:r>
            <a:endParaRPr lang="en-US" sz="2400" dirty="0">
              <a:latin typeface="Preeti" pitchFamily="2" charset="0"/>
              <a:ea typeface="Calibri" panose="020F0502020204030204" pitchFamily="34" charset="0"/>
              <a:cs typeface="Kalimati" panose="00000400000000000000" pitchFamily="2"/>
            </a:endParaRPr>
          </a:p>
        </p:txBody>
      </p:sp>
    </p:spTree>
    <p:extLst>
      <p:ext uri="{BB962C8B-B14F-4D97-AF65-F5344CB8AC3E}">
        <p14:creationId xmlns:p14="http://schemas.microsoft.com/office/powerpoint/2010/main" val="22945771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1208315" y="352743"/>
            <a:ext cx="10145486" cy="624961"/>
          </a:xfrm>
        </p:spPr>
        <p:txBody>
          <a:bodyPr>
            <a:normAutofit/>
          </a:bodyPr>
          <a:lstStyle/>
          <a:p>
            <a:pPr algn="ctr"/>
            <a:r>
              <a:rPr lang="ne-NP" sz="3600" b="1" dirty="0"/>
              <a:t>खण्ड </a:t>
            </a:r>
            <a:r>
              <a:rPr lang="en-US" sz="3600" b="1" dirty="0"/>
              <a:t>6</a:t>
            </a:r>
            <a:r>
              <a:rPr lang="ne-NP" sz="3600" b="1" dirty="0"/>
              <a:t>: प्रतिष्ठान/व्यवसायको साङ्गठनिक अवस्था...</a:t>
            </a:r>
            <a:endParaRPr lang="en-US" sz="3600"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704627" y="1361440"/>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1" y="1361440"/>
            <a:ext cx="1072896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0" name="Content Placeholder 2">
            <a:extLst>
              <a:ext uri="{FF2B5EF4-FFF2-40B4-BE49-F238E27FC236}">
                <a16:creationId xmlns:a16="http://schemas.microsoft.com/office/drawing/2014/main" id="{DD806714-94D6-1E4C-96BF-64B5D03E9157}"/>
              </a:ext>
            </a:extLst>
          </p:cNvPr>
          <p:cNvSpPr>
            <a:spLocks noGrp="1"/>
          </p:cNvSpPr>
          <p:nvPr>
            <p:ph idx="1"/>
          </p:nvPr>
        </p:nvSpPr>
        <p:spPr>
          <a:xfrm>
            <a:off x="40469" y="993054"/>
            <a:ext cx="4554391" cy="1244037"/>
          </a:xfrm>
        </p:spPr>
        <p:txBody>
          <a:bodyPr>
            <a:noAutofit/>
          </a:bodyPr>
          <a:lstStyle/>
          <a:p>
            <a:pPr marL="91440" indent="0" algn="just">
              <a:lnSpc>
                <a:spcPct val="150000"/>
              </a:lnSpc>
              <a:spcBef>
                <a:spcPts val="600"/>
              </a:spcBef>
              <a:buNone/>
            </a:pPr>
            <a:r>
              <a:rPr lang="ca-ES" sz="2400" b="1" dirty="0"/>
              <a:t>OS1:</a:t>
            </a:r>
            <a:r>
              <a:rPr lang="ne-NP" sz="2400" b="1" dirty="0"/>
              <a:t> यो प्रतिष्ठान/व्यवसायको संगठनिक अवस्था कस्तो हो?</a:t>
            </a:r>
          </a:p>
        </p:txBody>
      </p:sp>
      <p:pic>
        <p:nvPicPr>
          <p:cNvPr id="12" name="Picture 11">
            <a:extLst>
              <a:ext uri="{FF2B5EF4-FFF2-40B4-BE49-F238E27FC236}">
                <a16:creationId xmlns:a16="http://schemas.microsoft.com/office/drawing/2014/main" id="{DFB86D59-D2FD-90D2-B7A9-B08ECFAF7E41}"/>
              </a:ext>
            </a:extLst>
          </p:cNvPr>
          <p:cNvPicPr>
            <a:picLocks noChangeAspect="1"/>
          </p:cNvPicPr>
          <p:nvPr/>
        </p:nvPicPr>
        <p:blipFill>
          <a:blip r:embed="rId2"/>
          <a:stretch>
            <a:fillRect/>
          </a:stretch>
        </p:blipFill>
        <p:spPr>
          <a:xfrm>
            <a:off x="4892040" y="1053014"/>
            <a:ext cx="7259492" cy="1356521"/>
          </a:xfrm>
          <a:prstGeom prst="rect">
            <a:avLst/>
          </a:prstGeom>
        </p:spPr>
      </p:pic>
      <p:sp>
        <p:nvSpPr>
          <p:cNvPr id="14" name="TextBox 13">
            <a:extLst>
              <a:ext uri="{FF2B5EF4-FFF2-40B4-BE49-F238E27FC236}">
                <a16:creationId xmlns:a16="http://schemas.microsoft.com/office/drawing/2014/main" id="{BA4E5F56-812B-4552-FFCA-416749FE0407}"/>
              </a:ext>
            </a:extLst>
          </p:cNvPr>
          <p:cNvSpPr txBox="1"/>
          <p:nvPr/>
        </p:nvSpPr>
        <p:spPr>
          <a:xfrm>
            <a:off x="194309" y="2410831"/>
            <a:ext cx="11807191" cy="4154984"/>
          </a:xfrm>
          <a:prstGeom prst="rect">
            <a:avLst/>
          </a:prstGeom>
          <a:noFill/>
        </p:spPr>
        <p:txBody>
          <a:bodyPr wrap="square">
            <a:spAutoFit/>
          </a:bodyPr>
          <a:lstStyle/>
          <a:p>
            <a:pPr marL="91440" algn="just">
              <a:lnSpc>
                <a:spcPct val="150000"/>
              </a:lnSpc>
              <a:spcBef>
                <a:spcPts val="600"/>
              </a:spcBef>
            </a:pPr>
            <a:r>
              <a:rPr lang="ne-NP" sz="2400" dirty="0">
                <a:cs typeface="Kalimati" panose="00000400000000000000" pitchFamily="2"/>
              </a:rPr>
              <a:t>यस खण्डको प्रश्नमा उल्लेख गरिएका ४ वटा विकल्पहरूमध्ये उपयुक्त विकल्पको कोड छानी गोलो घेरा लगाउनुपर्दछ। </a:t>
            </a:r>
            <a:endParaRPr lang="en-US" sz="2400" dirty="0">
              <a:cs typeface="Kalimati" panose="00000400000000000000" pitchFamily="2"/>
            </a:endParaRPr>
          </a:p>
          <a:p>
            <a:pPr marL="91440" indent="-457200" algn="just">
              <a:lnSpc>
                <a:spcPct val="150000"/>
              </a:lnSpc>
              <a:spcBef>
                <a:spcPts val="600"/>
              </a:spcBef>
              <a:buFont typeface="+mj-lt"/>
              <a:buAutoNum type="arabicPeriod"/>
            </a:pPr>
            <a:r>
              <a:rPr lang="hi-IN" sz="2400" b="1" dirty="0">
                <a:cs typeface="Kalimati" panose="00000400000000000000" pitchFamily="2"/>
              </a:rPr>
              <a:t>एकल एकाइ</a:t>
            </a:r>
            <a:endParaRPr lang="en-US" dirty="0">
              <a:cs typeface="Kalimati" panose="00000400000000000000" pitchFamily="2"/>
            </a:endParaRPr>
          </a:p>
          <a:p>
            <a:pPr marL="548640" lvl="1" indent="-457200" algn="just">
              <a:lnSpc>
                <a:spcPct val="150000"/>
              </a:lnSpc>
              <a:spcBef>
                <a:spcPts val="600"/>
              </a:spcBef>
              <a:buFont typeface="Wingdings" panose="05000000000000000000" pitchFamily="2" charset="2"/>
              <a:buChar char="Ø"/>
            </a:pPr>
            <a:r>
              <a:rPr lang="hi-IN" sz="2400" dirty="0">
                <a:cs typeface="Kalimati" panose="00000400000000000000" pitchFamily="2"/>
              </a:rPr>
              <a:t>एकल एकाइ </a:t>
            </a:r>
            <a:r>
              <a:rPr lang="ne-NP" sz="2400" dirty="0">
                <a:cs typeface="Kalimati" panose="00000400000000000000" pitchFamily="2"/>
              </a:rPr>
              <a:t>भन्नाले कुनै संस्था</a:t>
            </a:r>
            <a:r>
              <a:rPr lang="ca-ES" sz="2400" dirty="0">
                <a:cs typeface="Kalimati" panose="00000400000000000000" pitchFamily="2"/>
              </a:rPr>
              <a:t>, </a:t>
            </a:r>
            <a:r>
              <a:rPr lang="ne-NP" sz="2400" dirty="0">
                <a:cs typeface="Kalimati" panose="00000400000000000000" pitchFamily="2"/>
              </a:rPr>
              <a:t>प्रतिष्ठान</a:t>
            </a:r>
            <a:r>
              <a:rPr lang="ca-ES" sz="2400" dirty="0">
                <a:cs typeface="Kalimati" panose="00000400000000000000" pitchFamily="2"/>
              </a:rPr>
              <a:t>/</a:t>
            </a:r>
            <a:r>
              <a:rPr lang="ne-NP" sz="2400" dirty="0">
                <a:cs typeface="Kalimati" panose="00000400000000000000" pitchFamily="2"/>
              </a:rPr>
              <a:t>व्यवसाय</a:t>
            </a:r>
            <a:r>
              <a:rPr lang="ca-ES" sz="2400" dirty="0">
                <a:cs typeface="Kalimati" panose="00000400000000000000" pitchFamily="2"/>
              </a:rPr>
              <a:t>, </a:t>
            </a:r>
            <a:r>
              <a:rPr lang="ne-NP" sz="2400" dirty="0">
                <a:cs typeface="Kalimati" panose="00000400000000000000" pitchFamily="2"/>
              </a:rPr>
              <a:t>वा प्रणालीको स्वतन्त्र रूपमा सञ्चालन हुने एक मात्र एकाइ बुझिन्छ।</a:t>
            </a:r>
            <a:endParaRPr lang="en-US" sz="2400" dirty="0">
              <a:cs typeface="Kalimati" panose="00000400000000000000" pitchFamily="2"/>
            </a:endParaRPr>
          </a:p>
          <a:p>
            <a:pPr marL="548640" lvl="1" indent="-457200" algn="just">
              <a:lnSpc>
                <a:spcPct val="150000"/>
              </a:lnSpc>
              <a:spcBef>
                <a:spcPts val="600"/>
              </a:spcBef>
              <a:buFont typeface="Wingdings" panose="05000000000000000000" pitchFamily="2" charset="2"/>
              <a:buChar char="Ø"/>
            </a:pPr>
            <a:r>
              <a:rPr lang="ne-NP" sz="2400" dirty="0">
                <a:cs typeface="Kalimati" panose="00000400000000000000" pitchFamily="2"/>
              </a:rPr>
              <a:t>प्रतिष्ठान/व्यवसायहरूको एउटै व्यवस्थापनअन्तर्गत अर्को स्थानमा मुख्य कार्यालय र शाखा कार्यालयहरू हुँदैनन् र एउटा निश्चित स्थानमा मात्र सञ्चालित हुन्छन्।</a:t>
            </a:r>
            <a:endParaRPr lang="en-US" sz="2400" dirty="0">
              <a:cs typeface="Kalimati" panose="00000400000000000000" pitchFamily="2"/>
            </a:endParaRPr>
          </a:p>
        </p:txBody>
      </p:sp>
    </p:spTree>
    <p:extLst>
      <p:ext uri="{BB962C8B-B14F-4D97-AF65-F5344CB8AC3E}">
        <p14:creationId xmlns:p14="http://schemas.microsoft.com/office/powerpoint/2010/main" val="40526245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D8088-3D44-1520-263C-EDF060C9CC9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427CC8-88DF-C54B-E772-BC0A5ADC5339}"/>
              </a:ext>
            </a:extLst>
          </p:cNvPr>
          <p:cNvSpPr>
            <a:spLocks noGrp="1"/>
          </p:cNvSpPr>
          <p:nvPr>
            <p:ph idx="1"/>
          </p:nvPr>
        </p:nvSpPr>
        <p:spPr>
          <a:xfrm>
            <a:off x="89535" y="1317537"/>
            <a:ext cx="11877675" cy="4395241"/>
          </a:xfrm>
        </p:spPr>
        <p:txBody>
          <a:bodyPr>
            <a:normAutofit/>
          </a:bodyPr>
          <a:lstStyle/>
          <a:p>
            <a:pPr marL="457200" indent="-457200" algn="just">
              <a:lnSpc>
                <a:spcPct val="160000"/>
              </a:lnSpc>
              <a:buNone/>
            </a:pPr>
            <a:r>
              <a:rPr lang="en-US" b="1" dirty="0">
                <a:solidFill>
                  <a:srgbClr val="0070C0"/>
                </a:solidFill>
              </a:rPr>
              <a:t>1</a:t>
            </a:r>
            <a:r>
              <a:rPr lang="en-US" b="1" dirty="0"/>
              <a:t>. </a:t>
            </a:r>
            <a:r>
              <a:rPr lang="hi-IN" b="1" dirty="0"/>
              <a:t>एकल एकाइ…</a:t>
            </a:r>
            <a:endParaRPr lang="en-US" dirty="0"/>
          </a:p>
          <a:p>
            <a:pPr marL="457200" indent="-457200" algn="just">
              <a:lnSpc>
                <a:spcPct val="160000"/>
              </a:lnSpc>
              <a:buFont typeface="Wingdings" panose="05000000000000000000" pitchFamily="2" charset="2"/>
              <a:buChar char="Ø"/>
            </a:pPr>
            <a:r>
              <a:rPr lang="ne-NP" dirty="0"/>
              <a:t>जस्तैः काठमाडौँ थापाथलीमा सञ्चालित एबिसी चिया पसलको योभन्दा अन्य कुनै स्थानमा यसका कुनै पनि एकाइ कार्यालयहरू छैनन् भने यस प्रतिष्ठानलाई एकल एकाइको प्रतिष्ठानको  रूपमा गणना गर्नुपर्दछ ।</a:t>
            </a:r>
            <a:endParaRPr lang="en-US" dirty="0"/>
          </a:p>
          <a:p>
            <a:pPr marL="457200" indent="-457200" algn="just">
              <a:lnSpc>
                <a:spcPct val="160000"/>
              </a:lnSpc>
              <a:buFont typeface="Wingdings" panose="05000000000000000000" pitchFamily="2" charset="2"/>
              <a:buChar char="Ø"/>
            </a:pPr>
            <a:r>
              <a:rPr lang="ne-NP" dirty="0"/>
              <a:t>यदि गणना गर्न लागिएको प्रतिष्ठान एकल एकाइ भए कोड </a:t>
            </a:r>
            <a:r>
              <a:rPr lang="ca-ES" dirty="0"/>
              <a:t>1 </a:t>
            </a:r>
            <a:r>
              <a:rPr lang="ne-NP" dirty="0"/>
              <a:t>मा गोलो घेरा लगाई खण्ड </a:t>
            </a:r>
            <a:r>
              <a:rPr lang="ca-ES" dirty="0"/>
              <a:t>8 </a:t>
            </a:r>
            <a:r>
              <a:rPr lang="ne-NP" dirty="0"/>
              <a:t>को विवरणहरू भर्नुपर्दछ ।</a:t>
            </a:r>
            <a:endParaRPr lang="en-US" sz="1600" dirty="0"/>
          </a:p>
        </p:txBody>
      </p:sp>
      <p:sp>
        <p:nvSpPr>
          <p:cNvPr id="4" name="Footer Placeholder 3">
            <a:extLst>
              <a:ext uri="{FF2B5EF4-FFF2-40B4-BE49-F238E27FC236}">
                <a16:creationId xmlns:a16="http://schemas.microsoft.com/office/drawing/2014/main" id="{03DD3938-6471-69E8-73E9-FB85C251905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647436CE-AA7B-EA98-59A4-FFC805F58C9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3B7E4A8C-550B-45EE-B47E-8981BE481CE2}"/>
              </a:ext>
            </a:extLst>
          </p:cNvPr>
          <p:cNvSpPr txBox="1">
            <a:spLocks/>
          </p:cNvSpPr>
          <p:nvPr/>
        </p:nvSpPr>
        <p:spPr>
          <a:xfrm>
            <a:off x="704627" y="1361440"/>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0" name="Title 1">
            <a:extLst>
              <a:ext uri="{FF2B5EF4-FFF2-40B4-BE49-F238E27FC236}">
                <a16:creationId xmlns:a16="http://schemas.microsoft.com/office/drawing/2014/main" id="{150CFB64-44E8-64FE-8CE4-CD06EE49EC08}"/>
              </a:ext>
            </a:extLst>
          </p:cNvPr>
          <p:cNvSpPr>
            <a:spLocks noGrp="1"/>
          </p:cNvSpPr>
          <p:nvPr>
            <p:ph type="title"/>
          </p:nvPr>
        </p:nvSpPr>
        <p:spPr>
          <a:xfrm>
            <a:off x="1208315" y="352743"/>
            <a:ext cx="10145486" cy="624961"/>
          </a:xfrm>
        </p:spPr>
        <p:txBody>
          <a:bodyPr>
            <a:normAutofit/>
          </a:bodyPr>
          <a:lstStyle/>
          <a:p>
            <a:pPr algn="ctr"/>
            <a:r>
              <a:rPr lang="ne-NP" sz="3600" b="1" dirty="0"/>
              <a:t>खण्ड </a:t>
            </a:r>
            <a:r>
              <a:rPr lang="en-US" sz="3600" b="1" dirty="0"/>
              <a:t>6</a:t>
            </a:r>
            <a:r>
              <a:rPr lang="ne-NP" sz="3600" b="1" dirty="0"/>
              <a:t>: प्रतिष्ठान/व्यवसायको साङ्गठनिक अवस्था...</a:t>
            </a:r>
            <a:endParaRPr lang="en-US" sz="3600" dirty="0"/>
          </a:p>
        </p:txBody>
      </p:sp>
    </p:spTree>
    <p:extLst>
      <p:ext uri="{BB962C8B-B14F-4D97-AF65-F5344CB8AC3E}">
        <p14:creationId xmlns:p14="http://schemas.microsoft.com/office/powerpoint/2010/main" val="3010796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704627" y="1361440"/>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1" y="1361440"/>
            <a:ext cx="1072896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0" name="Title 1">
            <a:extLst>
              <a:ext uri="{FF2B5EF4-FFF2-40B4-BE49-F238E27FC236}">
                <a16:creationId xmlns:a16="http://schemas.microsoft.com/office/drawing/2014/main" id="{B6989911-4C63-3930-7ACE-A9173F11DD7E}"/>
              </a:ext>
            </a:extLst>
          </p:cNvPr>
          <p:cNvSpPr>
            <a:spLocks noGrp="1"/>
          </p:cNvSpPr>
          <p:nvPr>
            <p:ph type="title"/>
          </p:nvPr>
        </p:nvSpPr>
        <p:spPr>
          <a:xfrm>
            <a:off x="1208315" y="352743"/>
            <a:ext cx="10145486" cy="624961"/>
          </a:xfrm>
        </p:spPr>
        <p:txBody>
          <a:bodyPr>
            <a:normAutofit/>
          </a:bodyPr>
          <a:lstStyle/>
          <a:p>
            <a:pPr algn="ctr"/>
            <a:r>
              <a:rPr lang="ne-NP" sz="3600" b="1" dirty="0"/>
              <a:t>खण्ड </a:t>
            </a:r>
            <a:r>
              <a:rPr lang="en-US" sz="3600" b="1" dirty="0"/>
              <a:t>6</a:t>
            </a:r>
            <a:r>
              <a:rPr lang="ne-NP" sz="3600" b="1" dirty="0"/>
              <a:t>: प्रतिष्ठान/व्यवसायको साङ्गठनिक अवस्था...</a:t>
            </a:r>
            <a:endParaRPr lang="en-US" sz="3600" dirty="0"/>
          </a:p>
        </p:txBody>
      </p:sp>
      <p:sp>
        <p:nvSpPr>
          <p:cNvPr id="9" name="Content Placeholder 2">
            <a:extLst>
              <a:ext uri="{FF2B5EF4-FFF2-40B4-BE49-F238E27FC236}">
                <a16:creationId xmlns:a16="http://schemas.microsoft.com/office/drawing/2014/main" id="{DD806714-94D6-1E4C-96BF-64B5D03E9157}"/>
              </a:ext>
            </a:extLst>
          </p:cNvPr>
          <p:cNvSpPr>
            <a:spLocks noGrp="1"/>
          </p:cNvSpPr>
          <p:nvPr>
            <p:ph idx="1"/>
          </p:nvPr>
        </p:nvSpPr>
        <p:spPr>
          <a:xfrm>
            <a:off x="182880" y="1145222"/>
            <a:ext cx="11852910" cy="5072698"/>
          </a:xfrm>
        </p:spPr>
        <p:txBody>
          <a:bodyPr>
            <a:normAutofit fontScale="92500" lnSpcReduction="10000"/>
          </a:bodyPr>
          <a:lstStyle/>
          <a:p>
            <a:pPr marL="457200" indent="-457200" algn="just">
              <a:lnSpc>
                <a:spcPct val="150000"/>
              </a:lnSpc>
              <a:buNone/>
            </a:pPr>
            <a:r>
              <a:rPr lang="en-US" b="1" dirty="0">
                <a:solidFill>
                  <a:srgbClr val="0070C0"/>
                </a:solidFill>
              </a:rPr>
              <a:t>2.</a:t>
            </a:r>
            <a:r>
              <a:rPr lang="en-US" b="1" dirty="0"/>
              <a:t> </a:t>
            </a:r>
            <a:r>
              <a:rPr lang="ne-NP" b="1" dirty="0"/>
              <a:t>मुख्य </a:t>
            </a:r>
            <a:r>
              <a:rPr lang="hi-IN" b="1" dirty="0"/>
              <a:t>कार्यालय </a:t>
            </a:r>
            <a:endParaRPr lang="en-US" dirty="0"/>
          </a:p>
          <a:p>
            <a:pPr marL="457200" indent="-457200" algn="just">
              <a:lnSpc>
                <a:spcPct val="150000"/>
              </a:lnSpc>
              <a:buFont typeface="Wingdings" panose="05000000000000000000" pitchFamily="2" charset="2"/>
              <a:buChar char="Ø"/>
            </a:pPr>
            <a:r>
              <a:rPr lang="ne-NP" dirty="0"/>
              <a:t>मुख्य </a:t>
            </a:r>
            <a:r>
              <a:rPr lang="hi-IN" dirty="0"/>
              <a:t>कार्यालय </a:t>
            </a:r>
            <a:r>
              <a:rPr lang="ne-NP" dirty="0"/>
              <a:t>भन्नाले कुनै संस्था</a:t>
            </a:r>
            <a:r>
              <a:rPr lang="ca-ES" dirty="0"/>
              <a:t>, </a:t>
            </a:r>
            <a:r>
              <a:rPr lang="ne-NP" dirty="0"/>
              <a:t>प्रतिष्ठान/व्यवसाय</a:t>
            </a:r>
            <a:r>
              <a:rPr lang="ca-ES" dirty="0"/>
              <a:t>, </a:t>
            </a:r>
            <a:r>
              <a:rPr lang="ne-NP" dirty="0"/>
              <a:t>वा सरकारी निकायको केन्द्रीय प्रशासनिक एकाइ बुझिन्छ ।</a:t>
            </a:r>
            <a:endParaRPr lang="en-US" dirty="0"/>
          </a:p>
          <a:p>
            <a:pPr marL="457200" indent="-457200" algn="just">
              <a:lnSpc>
                <a:spcPct val="150000"/>
              </a:lnSpc>
              <a:buFont typeface="Wingdings" panose="05000000000000000000" pitchFamily="2" charset="2"/>
              <a:buChar char="Ø"/>
            </a:pPr>
            <a:r>
              <a:rPr lang="ne-NP" dirty="0"/>
              <a:t>प्रतिष्ठान</a:t>
            </a:r>
            <a:r>
              <a:rPr lang="ca-ES" dirty="0"/>
              <a:t>/</a:t>
            </a:r>
            <a:r>
              <a:rPr lang="ne-NP" dirty="0"/>
              <a:t>व्यवसायहरूमा</a:t>
            </a:r>
            <a:r>
              <a:rPr lang="en-US" dirty="0"/>
              <a:t> </a:t>
            </a:r>
            <a:r>
              <a:rPr lang="ne-NP" dirty="0"/>
              <a:t>एकै व्यवस्थापनबाट अन्य स्थानहरूमा रहेका सबै शाखा कार्यालयहरू वा प्रतिष्ठान/व्यवसायहरूलाई नियन्त्रण गरिन्छ ।</a:t>
            </a:r>
            <a:endParaRPr lang="en-US" dirty="0"/>
          </a:p>
          <a:p>
            <a:pPr marL="457200" indent="-457200" algn="just">
              <a:lnSpc>
                <a:spcPct val="150000"/>
              </a:lnSpc>
              <a:buFont typeface="Wingdings" panose="05000000000000000000" pitchFamily="2" charset="2"/>
              <a:buChar char="Ø"/>
            </a:pPr>
            <a:r>
              <a:rPr lang="ne-NP" dirty="0"/>
              <a:t>यस प्रकारको प्रतिष्ठान/व्यवसायको एक निश्चित स्थानमा प्रमुख कार्यालय रही अन्य स्थानहरूमा यसका शाखा तथा उपशाखाहरू वा यसअन्तर्गत अन्य प्रतिष्ठान/व्यवसायहरू सञ्चालनमा रहेका हुन्छन् ।</a:t>
            </a:r>
            <a:endParaRPr lang="en-US" dirty="0"/>
          </a:p>
          <a:p>
            <a:pPr marL="457200" indent="-457200" algn="just">
              <a:lnSpc>
                <a:spcPct val="150000"/>
              </a:lnSpc>
              <a:buNone/>
            </a:pPr>
            <a:endParaRPr lang="en-US" dirty="0"/>
          </a:p>
        </p:txBody>
      </p:sp>
    </p:spTree>
    <p:extLst>
      <p:ext uri="{BB962C8B-B14F-4D97-AF65-F5344CB8AC3E}">
        <p14:creationId xmlns:p14="http://schemas.microsoft.com/office/powerpoint/2010/main" val="1300848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AE4A9-9A1E-5815-6044-1CC7256E4A7D}"/>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6B5231B0-49C6-4BF2-E7AF-295DA92608F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D6261C43-9E94-16B1-94A5-1F37D477CF7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2E5BBA82-C138-A0CA-9FEC-F432BD786994}"/>
              </a:ext>
            </a:extLst>
          </p:cNvPr>
          <p:cNvSpPr txBox="1">
            <a:spLocks/>
          </p:cNvSpPr>
          <p:nvPr/>
        </p:nvSpPr>
        <p:spPr>
          <a:xfrm>
            <a:off x="704627" y="1361440"/>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4DF4485-190E-BCE9-88AE-A3FFDCDAB3A5}"/>
              </a:ext>
            </a:extLst>
          </p:cNvPr>
          <p:cNvSpPr txBox="1">
            <a:spLocks/>
          </p:cNvSpPr>
          <p:nvPr/>
        </p:nvSpPr>
        <p:spPr>
          <a:xfrm>
            <a:off x="1" y="1361440"/>
            <a:ext cx="1072896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0" name="Title 1">
            <a:extLst>
              <a:ext uri="{FF2B5EF4-FFF2-40B4-BE49-F238E27FC236}">
                <a16:creationId xmlns:a16="http://schemas.microsoft.com/office/drawing/2014/main" id="{71D65348-D6D3-35B2-F30A-65C0ABD2862B}"/>
              </a:ext>
            </a:extLst>
          </p:cNvPr>
          <p:cNvSpPr>
            <a:spLocks noGrp="1"/>
          </p:cNvSpPr>
          <p:nvPr>
            <p:ph type="title"/>
          </p:nvPr>
        </p:nvSpPr>
        <p:spPr>
          <a:xfrm>
            <a:off x="1208315" y="352743"/>
            <a:ext cx="10145486" cy="624961"/>
          </a:xfrm>
        </p:spPr>
        <p:txBody>
          <a:bodyPr>
            <a:normAutofit/>
          </a:bodyPr>
          <a:lstStyle/>
          <a:p>
            <a:pPr algn="ctr"/>
            <a:r>
              <a:rPr lang="ne-NP" sz="3600" b="1" dirty="0"/>
              <a:t>खण्ड </a:t>
            </a:r>
            <a:r>
              <a:rPr lang="en-US" sz="3600" b="1" dirty="0"/>
              <a:t>6</a:t>
            </a:r>
            <a:r>
              <a:rPr lang="ne-NP" sz="3600" b="1" dirty="0"/>
              <a:t>: प्रतिष्ठान/व्यवसायको साङ्गठनिक अवस्था...</a:t>
            </a:r>
            <a:endParaRPr lang="en-US" sz="3600" dirty="0"/>
          </a:p>
        </p:txBody>
      </p:sp>
      <p:sp>
        <p:nvSpPr>
          <p:cNvPr id="9" name="Content Placeholder 2">
            <a:extLst>
              <a:ext uri="{FF2B5EF4-FFF2-40B4-BE49-F238E27FC236}">
                <a16:creationId xmlns:a16="http://schemas.microsoft.com/office/drawing/2014/main" id="{C65A924A-898A-D849-F876-784506570B85}"/>
              </a:ext>
            </a:extLst>
          </p:cNvPr>
          <p:cNvSpPr>
            <a:spLocks noGrp="1"/>
          </p:cNvSpPr>
          <p:nvPr>
            <p:ph idx="1"/>
          </p:nvPr>
        </p:nvSpPr>
        <p:spPr>
          <a:xfrm>
            <a:off x="182880" y="1145222"/>
            <a:ext cx="11852910" cy="5072698"/>
          </a:xfrm>
        </p:spPr>
        <p:txBody>
          <a:bodyPr>
            <a:normAutofit/>
          </a:bodyPr>
          <a:lstStyle/>
          <a:p>
            <a:pPr marL="457200" indent="-457200" algn="just">
              <a:lnSpc>
                <a:spcPct val="150000"/>
              </a:lnSpc>
              <a:buNone/>
            </a:pPr>
            <a:r>
              <a:rPr lang="en-US" b="1" dirty="0"/>
              <a:t>2. </a:t>
            </a:r>
            <a:r>
              <a:rPr lang="ne-NP" b="1" dirty="0"/>
              <a:t>मुख्य </a:t>
            </a:r>
            <a:r>
              <a:rPr lang="hi-IN" b="1" dirty="0"/>
              <a:t>कार्यालय </a:t>
            </a:r>
            <a:r>
              <a:rPr lang="en-US" b="1" dirty="0"/>
              <a:t>…</a:t>
            </a:r>
            <a:endParaRPr lang="en-US" dirty="0"/>
          </a:p>
          <a:p>
            <a:pPr marL="457200" indent="-457200" algn="just">
              <a:lnSpc>
                <a:spcPct val="150000"/>
              </a:lnSpc>
              <a:buFont typeface="Wingdings" panose="05000000000000000000" pitchFamily="2" charset="2"/>
              <a:buChar char="Ø"/>
            </a:pPr>
            <a:r>
              <a:rPr lang="ne-NP" dirty="0"/>
              <a:t>जस्तै</a:t>
            </a:r>
            <a:r>
              <a:rPr lang="ca-ES" dirty="0"/>
              <a:t>: </a:t>
            </a:r>
            <a:r>
              <a:rPr lang="ne-NP" dirty="0"/>
              <a:t>हिमाल पाउरोटी उद्योगको मुख्य कार्यालय काठमाडौँ तथा यसका उद्योग र बिक्री प्रवर्धन कार्यालयहरू विराटनगर</a:t>
            </a:r>
            <a:r>
              <a:rPr lang="ca-ES" dirty="0"/>
              <a:t>, </a:t>
            </a:r>
            <a:r>
              <a:rPr lang="ne-NP" dirty="0"/>
              <a:t>वीरगञ्ज</a:t>
            </a:r>
            <a:r>
              <a:rPr lang="ca-ES" dirty="0"/>
              <a:t>, </a:t>
            </a:r>
            <a:r>
              <a:rPr lang="ne-NP" dirty="0"/>
              <a:t>पोखरा</a:t>
            </a:r>
            <a:r>
              <a:rPr lang="ca-ES" dirty="0"/>
              <a:t>, </a:t>
            </a:r>
            <a:r>
              <a:rPr lang="ne-NP" dirty="0"/>
              <a:t>बुटवल</a:t>
            </a:r>
            <a:r>
              <a:rPr lang="ca-ES" dirty="0"/>
              <a:t>, </a:t>
            </a:r>
            <a:r>
              <a:rPr lang="ne-NP" dirty="0"/>
              <a:t>नेपालगञ्ज र भिमदत्तनगरमा सञ्चालित छ भने मुख्य कार्यालयको रूपमा काठमाण्डौको प्रतिष्ठानको उल्लेख गर्नुपर्दछ। </a:t>
            </a:r>
            <a:endParaRPr lang="en-US" dirty="0"/>
          </a:p>
          <a:p>
            <a:pPr marL="457200" indent="-457200" algn="just">
              <a:lnSpc>
                <a:spcPct val="150000"/>
              </a:lnSpc>
              <a:buFont typeface="Wingdings" panose="05000000000000000000" pitchFamily="2" charset="2"/>
              <a:buChar char="Ø"/>
            </a:pPr>
            <a:r>
              <a:rPr lang="ne-NP" dirty="0"/>
              <a:t>यदि गणना गर्न लागिएको प्रतिष्ठान मुख्य कार्यालय भए कोड </a:t>
            </a:r>
            <a:r>
              <a:rPr lang="ca-ES" dirty="0"/>
              <a:t>2 </a:t>
            </a:r>
            <a:r>
              <a:rPr lang="ne-NP" dirty="0"/>
              <a:t>मा गोलो घेरा लगाई खण्ड </a:t>
            </a:r>
            <a:r>
              <a:rPr lang="ca-ES" dirty="0"/>
              <a:t>7 </a:t>
            </a:r>
            <a:r>
              <a:rPr lang="ne-NP" dirty="0"/>
              <a:t>का विवरणहरू भर्नुपर्दछ।</a:t>
            </a:r>
            <a:endParaRPr lang="en-US" dirty="0"/>
          </a:p>
          <a:p>
            <a:pPr marL="457200" indent="-457200" algn="just">
              <a:lnSpc>
                <a:spcPct val="150000"/>
              </a:lnSpc>
              <a:buNone/>
            </a:pPr>
            <a:endParaRPr lang="en-US" dirty="0"/>
          </a:p>
        </p:txBody>
      </p:sp>
    </p:spTree>
    <p:extLst>
      <p:ext uri="{BB962C8B-B14F-4D97-AF65-F5344CB8AC3E}">
        <p14:creationId xmlns:p14="http://schemas.microsoft.com/office/powerpoint/2010/main" val="27237675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239843" y="1190324"/>
            <a:ext cx="11648301" cy="5108876"/>
          </a:xfrm>
        </p:spPr>
        <p:txBody>
          <a:bodyPr>
            <a:normAutofit fontScale="92500" lnSpcReduction="10000"/>
          </a:bodyPr>
          <a:lstStyle/>
          <a:p>
            <a:pPr marL="457200" indent="-457200" algn="just">
              <a:lnSpc>
                <a:spcPct val="150000"/>
              </a:lnSpc>
              <a:buNone/>
            </a:pPr>
            <a:r>
              <a:rPr lang="en-US" b="1" dirty="0"/>
              <a:t>3.		</a:t>
            </a:r>
            <a:r>
              <a:rPr lang="ne-NP" b="1" dirty="0"/>
              <a:t>शाखा </a:t>
            </a:r>
            <a:r>
              <a:rPr lang="hi-IN" b="1" dirty="0"/>
              <a:t>कार्यालय</a:t>
            </a:r>
            <a:r>
              <a:rPr lang="hi-IN" dirty="0"/>
              <a:t> </a:t>
            </a:r>
            <a:endParaRPr lang="en-US" dirty="0"/>
          </a:p>
          <a:p>
            <a:pPr marL="457200" indent="-457200" algn="just">
              <a:lnSpc>
                <a:spcPct val="150000"/>
              </a:lnSpc>
              <a:buFont typeface="Wingdings" panose="05000000000000000000" pitchFamily="2" charset="2"/>
              <a:buChar char="Ø"/>
            </a:pPr>
            <a:r>
              <a:rPr lang="ne-NP" dirty="0"/>
              <a:t>शाखा </a:t>
            </a:r>
            <a:r>
              <a:rPr lang="hi-IN" dirty="0"/>
              <a:t>कार्यालय </a:t>
            </a:r>
            <a:r>
              <a:rPr lang="ne-NP" dirty="0"/>
              <a:t>भन्नाले कुनै प्रतिष्ठान वा व्यवसायको मुख्य कार्यालयअन्तर्गत सञ्चालन हुने अतिरिक्त एकाइ बुझिन्छ।</a:t>
            </a:r>
            <a:endParaRPr lang="en-US" dirty="0"/>
          </a:p>
          <a:p>
            <a:pPr marL="457200" indent="-457200" algn="just">
              <a:lnSpc>
                <a:spcPct val="150000"/>
              </a:lnSpc>
              <a:buFont typeface="Wingdings" panose="05000000000000000000" pitchFamily="2" charset="2"/>
              <a:buChar char="Ø"/>
            </a:pPr>
            <a:r>
              <a:rPr lang="ne-NP" dirty="0"/>
              <a:t>शाखा कार्यालयहरू मुख्य कार्यालयको व्यवस्थापन</a:t>
            </a:r>
            <a:r>
              <a:rPr lang="ca-ES" dirty="0"/>
              <a:t>, </a:t>
            </a:r>
            <a:r>
              <a:rPr lang="ne-NP" dirty="0"/>
              <a:t>नियन्त्रण र सुपरिवेक्षणअन्तर्गत रही विभिन्न स्थानमा अवस्थित र सञ्चालित हुन्छन्।</a:t>
            </a:r>
            <a:endParaRPr lang="en-US" dirty="0"/>
          </a:p>
          <a:p>
            <a:pPr marL="457200" indent="-457200" algn="just">
              <a:lnSpc>
                <a:spcPct val="150000"/>
              </a:lnSpc>
              <a:buFont typeface="Wingdings" panose="05000000000000000000" pitchFamily="2" charset="2"/>
              <a:buChar char="Ø"/>
            </a:pPr>
            <a:r>
              <a:rPr lang="ne-NP" dirty="0"/>
              <a:t>जस्तैः माथिको उदाहरणमा हिमाल पाउरोटी उद्योगको विराटनगर</a:t>
            </a:r>
            <a:r>
              <a:rPr lang="ca-ES" dirty="0"/>
              <a:t>, </a:t>
            </a:r>
            <a:r>
              <a:rPr lang="ne-NP" dirty="0"/>
              <a:t>वीरगञ्ज</a:t>
            </a:r>
            <a:r>
              <a:rPr lang="ca-ES" dirty="0"/>
              <a:t>, </a:t>
            </a:r>
            <a:r>
              <a:rPr lang="ne-NP" dirty="0"/>
              <a:t>पोखरा</a:t>
            </a:r>
            <a:r>
              <a:rPr lang="ca-ES" dirty="0"/>
              <a:t>, </a:t>
            </a:r>
            <a:r>
              <a:rPr lang="ne-NP" dirty="0"/>
              <a:t>बुटवल</a:t>
            </a:r>
            <a:r>
              <a:rPr lang="ca-ES" dirty="0"/>
              <a:t>, </a:t>
            </a:r>
            <a:r>
              <a:rPr lang="ne-NP" dirty="0"/>
              <a:t>नेपालगञ्ज र भीमदत्तनगरमा सञ्चालित उद्योग र बिक्री प्रवर्धन कार्यालयहरू शाखा कार्यालयका उदाहरण हुन्। </a:t>
            </a:r>
            <a:endParaRPr lang="en-US" dirty="0"/>
          </a:p>
          <a:p>
            <a:pPr marL="457200" indent="-457200" algn="just">
              <a:lnSpc>
                <a:spcPct val="150000"/>
              </a:lnSpc>
              <a:buNone/>
            </a:pPr>
            <a:endParaRPr lang="en-US"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10" name="Title 1">
            <a:extLst>
              <a:ext uri="{FF2B5EF4-FFF2-40B4-BE49-F238E27FC236}">
                <a16:creationId xmlns:a16="http://schemas.microsoft.com/office/drawing/2014/main" id="{D817B4F2-D8B3-12A0-43AA-203257B2E601}"/>
              </a:ext>
            </a:extLst>
          </p:cNvPr>
          <p:cNvSpPr>
            <a:spLocks noGrp="1"/>
          </p:cNvSpPr>
          <p:nvPr>
            <p:ph type="title"/>
          </p:nvPr>
        </p:nvSpPr>
        <p:spPr>
          <a:xfrm>
            <a:off x="1208315" y="352743"/>
            <a:ext cx="10145486" cy="624961"/>
          </a:xfrm>
        </p:spPr>
        <p:txBody>
          <a:bodyPr>
            <a:normAutofit/>
          </a:bodyPr>
          <a:lstStyle/>
          <a:p>
            <a:pPr algn="ctr"/>
            <a:r>
              <a:rPr lang="ne-NP" sz="3600" b="1" dirty="0"/>
              <a:t>खण्ड </a:t>
            </a:r>
            <a:r>
              <a:rPr lang="en-US" sz="3600" b="1" dirty="0"/>
              <a:t>6</a:t>
            </a:r>
            <a:r>
              <a:rPr lang="ne-NP" sz="3600" b="1" dirty="0"/>
              <a:t>: प्रतिष्ठान/व्यवसायको साङ्गठनिक अवस्था...</a:t>
            </a:r>
            <a:endParaRPr lang="en-US" sz="3600" dirty="0"/>
          </a:p>
        </p:txBody>
      </p:sp>
    </p:spTree>
    <p:extLst>
      <p:ext uri="{BB962C8B-B14F-4D97-AF65-F5344CB8AC3E}">
        <p14:creationId xmlns:p14="http://schemas.microsoft.com/office/powerpoint/2010/main" val="37042492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56422-88A1-FB40-4AC6-263BDF1404C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B5F7F7-81B0-9231-6E47-EEC681862EF8}"/>
              </a:ext>
            </a:extLst>
          </p:cNvPr>
          <p:cNvSpPr>
            <a:spLocks noGrp="1"/>
          </p:cNvSpPr>
          <p:nvPr>
            <p:ph idx="1"/>
          </p:nvPr>
        </p:nvSpPr>
        <p:spPr>
          <a:xfrm>
            <a:off x="239843" y="1190324"/>
            <a:ext cx="11648301" cy="5108876"/>
          </a:xfrm>
        </p:spPr>
        <p:txBody>
          <a:bodyPr>
            <a:normAutofit/>
          </a:bodyPr>
          <a:lstStyle/>
          <a:p>
            <a:pPr marL="457200" indent="-457200" algn="just">
              <a:lnSpc>
                <a:spcPct val="150000"/>
              </a:lnSpc>
              <a:buNone/>
            </a:pPr>
            <a:r>
              <a:rPr lang="en-US" b="1" dirty="0"/>
              <a:t>4. 	</a:t>
            </a:r>
            <a:r>
              <a:rPr lang="ne-NP" b="1" dirty="0"/>
              <a:t>उपशाखा </a:t>
            </a:r>
            <a:r>
              <a:rPr lang="hi-IN" b="1" dirty="0"/>
              <a:t>कार्यालय</a:t>
            </a:r>
            <a:endParaRPr lang="en-US" dirty="0"/>
          </a:p>
          <a:p>
            <a:pPr marL="457200" indent="-457200" algn="just">
              <a:lnSpc>
                <a:spcPct val="150000"/>
              </a:lnSpc>
              <a:buFont typeface="Wingdings" panose="05000000000000000000" pitchFamily="2" charset="2"/>
              <a:buChar char="Ø"/>
            </a:pPr>
            <a:r>
              <a:rPr lang="ne-NP" dirty="0"/>
              <a:t>उपशाखा कार्यालय भन्नाले विभिन्न स्थानमा अवस्थित शाखा कार्यालयअन्तर्गत कुनै विशेष कार्यका लागि स्थापना गरिएको उप एकाइ वा उपशाखा कार्यालयलाई जनाउँछ।</a:t>
            </a:r>
            <a:endParaRPr lang="en-US" dirty="0"/>
          </a:p>
          <a:p>
            <a:pPr marL="457200" indent="-457200" algn="just">
              <a:lnSpc>
                <a:spcPct val="150000"/>
              </a:lnSpc>
              <a:buFont typeface="Wingdings" panose="05000000000000000000" pitchFamily="2" charset="2"/>
              <a:buChar char="Ø"/>
            </a:pPr>
            <a:r>
              <a:rPr lang="ne-NP" dirty="0"/>
              <a:t>जस्तैः माथिको उदाहरणमा पोखरा शाखा कार्यालयअन्तर्गत बैदाम र चिप्लेढुङ्गामा सञ्चालित बिक्री कक्ष छन् भने तिनीहरू हिमाल पाउरोटी उद्योगको उपशाखा कार्यालयको रूपमा लिन सकिन्छ। </a:t>
            </a:r>
            <a:endParaRPr lang="en-US" dirty="0"/>
          </a:p>
          <a:p>
            <a:pPr marL="457200" indent="-457200" algn="just">
              <a:lnSpc>
                <a:spcPct val="150000"/>
              </a:lnSpc>
              <a:buFont typeface="Wingdings" panose="05000000000000000000" pitchFamily="2" charset="2"/>
              <a:buChar char="Ø"/>
            </a:pPr>
            <a:endParaRPr lang="en-US" dirty="0"/>
          </a:p>
        </p:txBody>
      </p:sp>
      <p:sp>
        <p:nvSpPr>
          <p:cNvPr id="4" name="Footer Placeholder 3">
            <a:extLst>
              <a:ext uri="{FF2B5EF4-FFF2-40B4-BE49-F238E27FC236}">
                <a16:creationId xmlns:a16="http://schemas.microsoft.com/office/drawing/2014/main" id="{D1DCDFD2-5F38-256A-3167-67216D13574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B6864301-8487-6FE2-F88D-F04D6D98692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10" name="Title 1">
            <a:extLst>
              <a:ext uri="{FF2B5EF4-FFF2-40B4-BE49-F238E27FC236}">
                <a16:creationId xmlns:a16="http://schemas.microsoft.com/office/drawing/2014/main" id="{9E8B8451-D063-4676-4347-75D1E43A9FFE}"/>
              </a:ext>
            </a:extLst>
          </p:cNvPr>
          <p:cNvSpPr>
            <a:spLocks noGrp="1"/>
          </p:cNvSpPr>
          <p:nvPr>
            <p:ph type="title"/>
          </p:nvPr>
        </p:nvSpPr>
        <p:spPr>
          <a:xfrm>
            <a:off x="1208315" y="352743"/>
            <a:ext cx="10145486" cy="624961"/>
          </a:xfrm>
        </p:spPr>
        <p:txBody>
          <a:bodyPr>
            <a:normAutofit/>
          </a:bodyPr>
          <a:lstStyle/>
          <a:p>
            <a:pPr algn="ctr"/>
            <a:r>
              <a:rPr lang="ne-NP" sz="3600" b="1" dirty="0"/>
              <a:t>खण्ड </a:t>
            </a:r>
            <a:r>
              <a:rPr lang="en-US" sz="3600" b="1" dirty="0"/>
              <a:t>6</a:t>
            </a:r>
            <a:r>
              <a:rPr lang="ne-NP" sz="3600" b="1" dirty="0"/>
              <a:t>: प्रतिष्ठान/व्यवसायको साङ्गठनिक अवस्था...</a:t>
            </a:r>
            <a:endParaRPr lang="en-US" sz="3600" dirty="0"/>
          </a:p>
        </p:txBody>
      </p:sp>
    </p:spTree>
    <p:extLst>
      <p:ext uri="{BB962C8B-B14F-4D97-AF65-F5344CB8AC3E}">
        <p14:creationId xmlns:p14="http://schemas.microsoft.com/office/powerpoint/2010/main" val="24154731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cs typeface="Kalimati" panose="00000400000000000000" pitchFamily="2"/>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cs typeface="Kalimati" panose="00000400000000000000" pitchFamily="2"/>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704627" y="1361440"/>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1" y="1361440"/>
            <a:ext cx="10728960"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kumimoji="0" lang="en-US"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rPr>
              <a:t> </a:t>
            </a: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0" name="Title 1">
            <a:extLst>
              <a:ext uri="{FF2B5EF4-FFF2-40B4-BE49-F238E27FC236}">
                <a16:creationId xmlns:a16="http://schemas.microsoft.com/office/drawing/2014/main" id="{395E658A-6F5D-F305-84DC-39130CACF0DE}"/>
              </a:ext>
            </a:extLst>
          </p:cNvPr>
          <p:cNvSpPr>
            <a:spLocks noGrp="1"/>
          </p:cNvSpPr>
          <p:nvPr>
            <p:ph type="title"/>
          </p:nvPr>
        </p:nvSpPr>
        <p:spPr>
          <a:xfrm>
            <a:off x="1208315" y="352743"/>
            <a:ext cx="10145486" cy="624961"/>
          </a:xfrm>
        </p:spPr>
        <p:txBody>
          <a:bodyPr>
            <a:normAutofit/>
          </a:bodyPr>
          <a:lstStyle/>
          <a:p>
            <a:pPr algn="ctr"/>
            <a:r>
              <a:rPr lang="ne-NP" sz="3600" b="1" dirty="0"/>
              <a:t>खण्ड </a:t>
            </a:r>
            <a:r>
              <a:rPr lang="en-US" sz="3600" b="1" dirty="0"/>
              <a:t>6</a:t>
            </a:r>
            <a:r>
              <a:rPr lang="ne-NP" sz="3600" b="1" dirty="0"/>
              <a:t>: प्रतिष्ठान/व्यवसायको साङ्गठनिक अवस्था...</a:t>
            </a:r>
            <a:endParaRPr lang="en-US" sz="3600" dirty="0"/>
          </a:p>
        </p:txBody>
      </p:sp>
      <p:pic>
        <p:nvPicPr>
          <p:cNvPr id="2" name="Picture 1">
            <a:extLst>
              <a:ext uri="{FF2B5EF4-FFF2-40B4-BE49-F238E27FC236}">
                <a16:creationId xmlns:a16="http://schemas.microsoft.com/office/drawing/2014/main" id="{290D9DEF-63DC-14B8-50F5-2940D42FE6DB}"/>
              </a:ext>
            </a:extLst>
          </p:cNvPr>
          <p:cNvPicPr>
            <a:picLocks noChangeAspect="1"/>
          </p:cNvPicPr>
          <p:nvPr/>
        </p:nvPicPr>
        <p:blipFill>
          <a:blip r:embed="rId3"/>
          <a:srcRect t="45101" r="31844" b="2407"/>
          <a:stretch>
            <a:fillRect/>
          </a:stretch>
        </p:blipFill>
        <p:spPr>
          <a:xfrm>
            <a:off x="6286556" y="1034853"/>
            <a:ext cx="5657794" cy="1789389"/>
          </a:xfrm>
          <a:prstGeom prst="rect">
            <a:avLst/>
          </a:prstGeom>
          <a:ln w="38100">
            <a:solidFill>
              <a:srgbClr val="0070C0"/>
            </a:solidFill>
          </a:ln>
        </p:spPr>
      </p:pic>
      <p:sp>
        <p:nvSpPr>
          <p:cNvPr id="11" name="Content Placeholder 2">
            <a:extLst>
              <a:ext uri="{FF2B5EF4-FFF2-40B4-BE49-F238E27FC236}">
                <a16:creationId xmlns:a16="http://schemas.microsoft.com/office/drawing/2014/main" id="{DD806714-94D6-1E4C-96BF-64B5D03E9157}"/>
              </a:ext>
            </a:extLst>
          </p:cNvPr>
          <p:cNvSpPr>
            <a:spLocks noGrp="1"/>
          </p:cNvSpPr>
          <p:nvPr>
            <p:ph idx="1"/>
          </p:nvPr>
        </p:nvSpPr>
        <p:spPr>
          <a:xfrm>
            <a:off x="182881" y="1034854"/>
            <a:ext cx="5913120" cy="1846539"/>
          </a:xfrm>
        </p:spPr>
        <p:txBody>
          <a:bodyPr>
            <a:normAutofit/>
          </a:bodyPr>
          <a:lstStyle/>
          <a:p>
            <a:pPr marL="0" indent="0">
              <a:lnSpc>
                <a:spcPct val="150000"/>
              </a:lnSpc>
              <a:buNone/>
            </a:pPr>
            <a:r>
              <a:rPr lang="ca-ES" b="1" dirty="0"/>
              <a:t>OS2 : </a:t>
            </a:r>
            <a:r>
              <a:rPr lang="ne-NP" b="1" dirty="0"/>
              <a:t>मुख्य कार्यालयको नाम र ठेगाना </a:t>
            </a:r>
            <a:r>
              <a:rPr lang="ca-ES" sz="2400" dirty="0"/>
              <a:t>(</a:t>
            </a:r>
            <a:r>
              <a:rPr lang="ne-NP" sz="2400" dirty="0"/>
              <a:t>यदि प्रतिष्ठान/व्यवासाय शाखा/उपशाखा कार्यालय भए मात्र यो विवरण भर्ने</a:t>
            </a:r>
            <a:r>
              <a:rPr lang="ca-ES" sz="2400" dirty="0"/>
              <a:t>)</a:t>
            </a:r>
            <a:endParaRPr lang="en-US" sz="2400" dirty="0"/>
          </a:p>
        </p:txBody>
      </p:sp>
      <p:sp>
        <p:nvSpPr>
          <p:cNvPr id="13" name="TextBox 12">
            <a:extLst>
              <a:ext uri="{FF2B5EF4-FFF2-40B4-BE49-F238E27FC236}">
                <a16:creationId xmlns:a16="http://schemas.microsoft.com/office/drawing/2014/main" id="{99E5F32B-2023-2701-AFC2-56F1BDCE596E}"/>
              </a:ext>
            </a:extLst>
          </p:cNvPr>
          <p:cNvSpPr txBox="1"/>
          <p:nvPr/>
        </p:nvSpPr>
        <p:spPr>
          <a:xfrm>
            <a:off x="102870" y="2881393"/>
            <a:ext cx="12001500" cy="3582519"/>
          </a:xfrm>
          <a:prstGeom prst="rect">
            <a:avLst/>
          </a:prstGeom>
          <a:noFill/>
        </p:spPr>
        <p:txBody>
          <a:bodyPr wrap="square">
            <a:spAutoFit/>
          </a:bodyPr>
          <a:lstStyle/>
          <a:p>
            <a:pPr marL="0" indent="0" algn="just">
              <a:lnSpc>
                <a:spcPct val="160000"/>
              </a:lnSpc>
              <a:buNone/>
            </a:pPr>
            <a:r>
              <a:rPr lang="ca-ES" sz="2400" b="1" dirty="0">
                <a:cs typeface="Kalimati" panose="00000400000000000000" pitchFamily="2"/>
              </a:rPr>
              <a:t>OS2.1 : </a:t>
            </a:r>
            <a:r>
              <a:rPr lang="ne-NP" sz="2400" b="1" dirty="0">
                <a:cs typeface="Kalimati" panose="00000400000000000000" pitchFamily="2"/>
              </a:rPr>
              <a:t>मुख्य कार्यालयको नाम </a:t>
            </a:r>
            <a:endParaRPr lang="en-US" sz="2400" dirty="0">
              <a:cs typeface="Kalimati" panose="00000400000000000000" pitchFamily="2"/>
            </a:endParaRPr>
          </a:p>
          <a:p>
            <a:pPr marL="457200" indent="-457200" algn="just">
              <a:lnSpc>
                <a:spcPct val="160000"/>
              </a:lnSpc>
              <a:buFont typeface="Wingdings" panose="05000000000000000000" pitchFamily="2" charset="2"/>
              <a:buChar char="Ø"/>
            </a:pPr>
            <a:r>
              <a:rPr lang="ne-NP" sz="2400" dirty="0">
                <a:cs typeface="Kalimati" panose="00000400000000000000" pitchFamily="2"/>
              </a:rPr>
              <a:t>गणना गर्न लागिएको प्रतिष्ठान/व्यवसाय शाखा कार्यालय रहेछ भने उक्त प्रतिष्ठान/व्यवसायको मुख्य कार्यालयको नाम लेख्नुपर्दछ।</a:t>
            </a:r>
            <a:endParaRPr lang="en-US" sz="2400" dirty="0">
              <a:cs typeface="Kalimati" panose="00000400000000000000" pitchFamily="2"/>
            </a:endParaRPr>
          </a:p>
          <a:p>
            <a:pPr marL="457200" indent="-457200" algn="just">
              <a:lnSpc>
                <a:spcPct val="160000"/>
              </a:lnSpc>
              <a:buFont typeface="Wingdings" panose="05000000000000000000" pitchFamily="2" charset="2"/>
              <a:buChar char="Ø"/>
            </a:pPr>
            <a:r>
              <a:rPr lang="ne-NP" sz="2400" dirty="0">
                <a:cs typeface="Kalimati" panose="00000400000000000000" pitchFamily="2"/>
              </a:rPr>
              <a:t>गणना गर्न लागिएको प्रतिष्ठान/व्यवसाय मुख्य कार्यालय नै रहेछ भने यो प्रश्न भर्नुपर्दैन।</a:t>
            </a:r>
            <a:endParaRPr lang="en-US" sz="2400" dirty="0">
              <a:cs typeface="Kalimati" panose="00000400000000000000" pitchFamily="2"/>
            </a:endParaRPr>
          </a:p>
          <a:p>
            <a:pPr marL="457200" indent="-457200" algn="just">
              <a:lnSpc>
                <a:spcPct val="160000"/>
              </a:lnSpc>
              <a:buFont typeface="Wingdings" panose="05000000000000000000" pitchFamily="2" charset="2"/>
              <a:buChar char="Ø"/>
            </a:pPr>
            <a:r>
              <a:rPr lang="ne-NP" sz="2400" dirty="0">
                <a:cs typeface="Kalimati" panose="00000400000000000000" pitchFamily="2"/>
              </a:rPr>
              <a:t>गणना गर्न लागिएको प्रतिष्ठान उप–शाखा कार्यालय हो भने यसभन्दा माथिल्लो निकायको वा कार्यालयको नाम उल्लेख गर्नुपर्दछ।</a:t>
            </a:r>
            <a:endParaRPr lang="en-US" sz="2400" dirty="0">
              <a:cs typeface="Kalimati" panose="00000400000000000000" pitchFamily="2"/>
            </a:endParaRPr>
          </a:p>
        </p:txBody>
      </p:sp>
    </p:spTree>
    <p:extLst>
      <p:ext uri="{BB962C8B-B14F-4D97-AF65-F5344CB8AC3E}">
        <p14:creationId xmlns:p14="http://schemas.microsoft.com/office/powerpoint/2010/main" val="5365130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101601" y="63452"/>
            <a:ext cx="12090399" cy="996315"/>
          </a:xfrm>
        </p:spPr>
        <p:txBody>
          <a:bodyPr>
            <a:normAutofit/>
          </a:bodyPr>
          <a:lstStyle/>
          <a:p>
            <a:pPr algn="ctr"/>
            <a:r>
              <a:rPr lang="ne-NP" sz="4000" b="1"/>
              <a:t>प्रस्तुतिका विषय</a:t>
            </a:r>
            <a:endParaRPr lang="en-US" sz="4000"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193040" y="1978025"/>
            <a:ext cx="1189736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101600" y="1588957"/>
            <a:ext cx="9351010" cy="34973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2388" indent="0" algn="just">
              <a:lnSpc>
                <a:spcPct val="150000"/>
              </a:lnSpc>
              <a:buNone/>
            </a:pPr>
            <a:r>
              <a:rPr lang="ne-NP" sz="3600" b="1" dirty="0"/>
              <a:t>खण्ड </a:t>
            </a:r>
            <a:r>
              <a:rPr lang="en-US" sz="3600" b="1" dirty="0"/>
              <a:t>5</a:t>
            </a:r>
            <a:r>
              <a:rPr lang="ne-NP" sz="3600" b="1" dirty="0"/>
              <a:t>: प्रतिष्ठान/व्यवसायको संस्थागत क्षेत्र </a:t>
            </a:r>
          </a:p>
          <a:p>
            <a:pPr marL="52388" indent="0" algn="just">
              <a:lnSpc>
                <a:spcPct val="150000"/>
              </a:lnSpc>
              <a:buNone/>
            </a:pPr>
            <a:r>
              <a:rPr lang="ne-NP" sz="3600" b="1" dirty="0"/>
              <a:t>खण्ड </a:t>
            </a:r>
            <a:r>
              <a:rPr lang="en-US" sz="3600" b="1" dirty="0"/>
              <a:t>6</a:t>
            </a:r>
            <a:r>
              <a:rPr lang="ne-NP" sz="3600" b="1" dirty="0"/>
              <a:t>: प्रतिष्ठान/व्यवसायको साङ्गठनिक अवस्था </a:t>
            </a:r>
          </a:p>
          <a:p>
            <a:pPr marL="52388" indent="0" algn="just">
              <a:lnSpc>
                <a:spcPct val="150000"/>
              </a:lnSpc>
              <a:buNone/>
            </a:pPr>
            <a:r>
              <a:rPr lang="ne-NP" sz="3600" b="1" dirty="0"/>
              <a:t>खण्ड </a:t>
            </a:r>
            <a:r>
              <a:rPr lang="en-US" sz="3600" b="1" dirty="0"/>
              <a:t>7</a:t>
            </a:r>
            <a:r>
              <a:rPr lang="ne-NP" sz="3600" b="1" dirty="0"/>
              <a:t>: मुख्य कार्यालय</a:t>
            </a:r>
          </a:p>
          <a:p>
            <a:pPr marL="457200" indent="-457200" algn="just">
              <a:lnSpc>
                <a:spcPct val="150000"/>
              </a:lnSpc>
            </a:pPr>
            <a:endParaRPr lang="en-US" sz="3600" dirty="0"/>
          </a:p>
        </p:txBody>
      </p:sp>
      <p:sp>
        <p:nvSpPr>
          <p:cNvPr id="7" name="Rectangle 6"/>
          <p:cNvSpPr/>
          <p:nvPr/>
        </p:nvSpPr>
        <p:spPr>
          <a:xfrm>
            <a:off x="543005" y="5482190"/>
            <a:ext cx="9180115" cy="705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e-NP" sz="2800" dirty="0">
                <a:cs typeface="Kalimati" panose="00000400000000000000" pitchFamily="2"/>
              </a:rPr>
              <a:t>सन्दर्भ सामग्रीः गणना पुस्तिका भाग 5 पेज (६९-७६)</a:t>
            </a:r>
            <a:endParaRPr lang="en-US" sz="2800" dirty="0">
              <a:cs typeface="Kalimati" panose="00000400000000000000" pitchFamily="2"/>
            </a:endParaRPr>
          </a:p>
        </p:txBody>
      </p:sp>
      <p:pic>
        <p:nvPicPr>
          <p:cNvPr id="10" name="Picture 9">
            <a:extLst>
              <a:ext uri="{FF2B5EF4-FFF2-40B4-BE49-F238E27FC236}">
                <a16:creationId xmlns:a16="http://schemas.microsoft.com/office/drawing/2014/main" id="{37E8AB18-B0A7-888E-1955-D897755E24E3}"/>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9723121" y="2899430"/>
            <a:ext cx="2468880" cy="3429933"/>
          </a:xfrm>
          <a:prstGeom prst="rect">
            <a:avLst/>
          </a:prstGeom>
        </p:spPr>
      </p:pic>
      <p:sp>
        <p:nvSpPr>
          <p:cNvPr id="11" name="Slide Number Placeholder 4">
            <a:extLst>
              <a:ext uri="{FF2B5EF4-FFF2-40B4-BE49-F238E27FC236}">
                <a16:creationId xmlns:a16="http://schemas.microsoft.com/office/drawing/2014/main" id="{66796A8E-3196-7E8B-6BA3-290F0C624913}"/>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30315835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0" y="1006717"/>
            <a:ext cx="6000750" cy="2723170"/>
          </a:xfrm>
        </p:spPr>
        <p:txBody>
          <a:bodyPr>
            <a:noAutofit/>
          </a:bodyPr>
          <a:lstStyle/>
          <a:p>
            <a:pPr marL="457200" indent="-457200" algn="just">
              <a:lnSpc>
                <a:spcPct val="150000"/>
              </a:lnSpc>
              <a:spcBef>
                <a:spcPts val="600"/>
              </a:spcBef>
              <a:buNone/>
            </a:pPr>
            <a:r>
              <a:rPr lang="ca-ES" sz="2000" b="1" dirty="0"/>
              <a:t> OS2.2 : </a:t>
            </a:r>
            <a:r>
              <a:rPr lang="ne-NP" sz="2000" b="1" dirty="0"/>
              <a:t>मुख्य कार्यालयको ठेगाना </a:t>
            </a:r>
            <a:endParaRPr lang="en-US" sz="2000" dirty="0"/>
          </a:p>
          <a:p>
            <a:pPr marL="457200" indent="-457200" algn="just">
              <a:lnSpc>
                <a:spcPct val="150000"/>
              </a:lnSpc>
              <a:spcBef>
                <a:spcPts val="600"/>
              </a:spcBef>
              <a:buFont typeface="Wingdings" panose="05000000000000000000" pitchFamily="2" charset="2"/>
              <a:buChar char="Ø"/>
            </a:pPr>
            <a:r>
              <a:rPr lang="ne-NP" sz="2300" dirty="0"/>
              <a:t>गणना गर्न लागिएको प्रतिष्ठान/व्यवसाय कुनै मुख्य प्रतिष्ठानको शाखा कार्यालय रहेछ भने उक्त प्रतिष्ठान/व्यवसायको मुख्य कार्यालयको ठेगाना लेख्नुपर्दछ।</a:t>
            </a:r>
            <a:endParaRPr lang="en-US" sz="2300"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9" name="Title 1">
            <a:extLst>
              <a:ext uri="{FF2B5EF4-FFF2-40B4-BE49-F238E27FC236}">
                <a16:creationId xmlns:a16="http://schemas.microsoft.com/office/drawing/2014/main" id="{AA25F614-87E1-10BE-6C15-17027E519F4D}"/>
              </a:ext>
            </a:extLst>
          </p:cNvPr>
          <p:cNvSpPr>
            <a:spLocks noGrp="1"/>
          </p:cNvSpPr>
          <p:nvPr>
            <p:ph type="title"/>
          </p:nvPr>
        </p:nvSpPr>
        <p:spPr>
          <a:xfrm>
            <a:off x="1208315" y="352743"/>
            <a:ext cx="10145486" cy="624961"/>
          </a:xfrm>
        </p:spPr>
        <p:txBody>
          <a:bodyPr>
            <a:normAutofit/>
          </a:bodyPr>
          <a:lstStyle/>
          <a:p>
            <a:pPr algn="ctr"/>
            <a:r>
              <a:rPr lang="ne-NP" sz="3600" b="1" dirty="0"/>
              <a:t>खण्ड </a:t>
            </a:r>
            <a:r>
              <a:rPr lang="en-US" sz="3600" b="1" dirty="0"/>
              <a:t>6</a:t>
            </a:r>
            <a:r>
              <a:rPr lang="ne-NP" sz="3600" b="1" dirty="0"/>
              <a:t>: प्रतिष्ठान/व्यवसायको साङ्गठनिक अवस्था...</a:t>
            </a:r>
            <a:endParaRPr lang="en-US" sz="3600" dirty="0"/>
          </a:p>
        </p:txBody>
      </p:sp>
      <p:pic>
        <p:nvPicPr>
          <p:cNvPr id="2" name="Picture 1">
            <a:extLst>
              <a:ext uri="{FF2B5EF4-FFF2-40B4-BE49-F238E27FC236}">
                <a16:creationId xmlns:a16="http://schemas.microsoft.com/office/drawing/2014/main" id="{AEF8A87C-7BD6-BE5D-B803-15B819332CAD}"/>
              </a:ext>
            </a:extLst>
          </p:cNvPr>
          <p:cNvPicPr>
            <a:picLocks noChangeAspect="1"/>
          </p:cNvPicPr>
          <p:nvPr/>
        </p:nvPicPr>
        <p:blipFill>
          <a:blip r:embed="rId2"/>
          <a:srcRect t="45101" r="31844" b="2407"/>
          <a:stretch>
            <a:fillRect/>
          </a:stretch>
        </p:blipFill>
        <p:spPr>
          <a:xfrm>
            <a:off x="6459092" y="1465476"/>
            <a:ext cx="5473828" cy="1731207"/>
          </a:xfrm>
          <a:prstGeom prst="rect">
            <a:avLst/>
          </a:prstGeom>
          <a:ln w="38100">
            <a:solidFill>
              <a:srgbClr val="0070C0"/>
            </a:solidFill>
          </a:ln>
        </p:spPr>
      </p:pic>
      <p:sp>
        <p:nvSpPr>
          <p:cNvPr id="8" name="TextBox 7">
            <a:extLst>
              <a:ext uri="{FF2B5EF4-FFF2-40B4-BE49-F238E27FC236}">
                <a16:creationId xmlns:a16="http://schemas.microsoft.com/office/drawing/2014/main" id="{27F833DD-CA13-C2BB-8BEB-6D18E7DC6926}"/>
              </a:ext>
            </a:extLst>
          </p:cNvPr>
          <p:cNvSpPr txBox="1"/>
          <p:nvPr/>
        </p:nvSpPr>
        <p:spPr>
          <a:xfrm>
            <a:off x="131989" y="3661317"/>
            <a:ext cx="11928021" cy="2991588"/>
          </a:xfrm>
          <a:prstGeom prst="rect">
            <a:avLst/>
          </a:prstGeom>
          <a:noFill/>
        </p:spPr>
        <p:txBody>
          <a:bodyPr wrap="square">
            <a:spAutoFit/>
          </a:bodyPr>
          <a:lstStyle/>
          <a:p>
            <a:pPr marL="457200" indent="-457200" algn="just">
              <a:lnSpc>
                <a:spcPct val="150000"/>
              </a:lnSpc>
              <a:spcBef>
                <a:spcPts val="600"/>
              </a:spcBef>
              <a:buFont typeface="Wingdings" panose="05000000000000000000" pitchFamily="2" charset="2"/>
              <a:buChar char="Ø"/>
            </a:pPr>
            <a:r>
              <a:rPr lang="ne-NP" sz="2400" dirty="0">
                <a:cs typeface="Kalimati" panose="00000400000000000000" pitchFamily="2"/>
              </a:rPr>
              <a:t>गणना गर्न लागिएको प्रतिष्ठान/व्यवसाय मुख्य कार्यालय नै रहेछ भने यो प्रश्न भर्नुपर्दैन।</a:t>
            </a:r>
            <a:endParaRPr lang="en-US" sz="2400" dirty="0">
              <a:cs typeface="Kalimati" panose="00000400000000000000" pitchFamily="2"/>
            </a:endParaRPr>
          </a:p>
          <a:p>
            <a:pPr marL="457200" indent="-457200" algn="just">
              <a:lnSpc>
                <a:spcPct val="150000"/>
              </a:lnSpc>
              <a:spcBef>
                <a:spcPts val="600"/>
              </a:spcBef>
              <a:buFont typeface="Wingdings" panose="05000000000000000000" pitchFamily="2" charset="2"/>
              <a:buChar char="Ø"/>
            </a:pPr>
            <a:r>
              <a:rPr lang="ne-NP" sz="2400" dirty="0">
                <a:cs typeface="Kalimati" panose="00000400000000000000" pitchFamily="2"/>
              </a:rPr>
              <a:t>गणना गर्न लागिएको प्रतिष्ठान उप–शाखा कार्यालय हो भने यसभन्दा माथिल्लो निकायको वा कार्यालयको ठेगाना उल्लेख गर्नुपर्दछ।</a:t>
            </a:r>
            <a:endParaRPr lang="en-US" sz="2400" dirty="0">
              <a:cs typeface="Kalimati" panose="00000400000000000000" pitchFamily="2"/>
            </a:endParaRPr>
          </a:p>
          <a:p>
            <a:pPr marL="457200" indent="-457200" algn="just">
              <a:lnSpc>
                <a:spcPct val="150000"/>
              </a:lnSpc>
              <a:spcBef>
                <a:spcPts val="600"/>
              </a:spcBef>
              <a:buFont typeface="Wingdings" panose="05000000000000000000" pitchFamily="2" charset="2"/>
              <a:buChar char="Ø"/>
            </a:pPr>
            <a:r>
              <a:rPr lang="ne-NP" sz="2400" dirty="0">
                <a:cs typeface="Kalimati" panose="00000400000000000000" pitchFamily="2"/>
              </a:rPr>
              <a:t>ठेगाना उल्लेख गर्दा दर्ता गरिएको ठेगाना नभई जहाँ मुख्य कार्यालय अवस्थित छ सोही ठेगाना लेख्नुपर्दछ।</a:t>
            </a:r>
            <a:endParaRPr lang="en-US" sz="2400" dirty="0">
              <a:cs typeface="Kalimati" panose="00000400000000000000" pitchFamily="2"/>
            </a:endParaRPr>
          </a:p>
        </p:txBody>
      </p:sp>
    </p:spTree>
    <p:extLst>
      <p:ext uri="{BB962C8B-B14F-4D97-AF65-F5344CB8AC3E}">
        <p14:creationId xmlns:p14="http://schemas.microsoft.com/office/powerpoint/2010/main" val="41678483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2377439" y="365126"/>
            <a:ext cx="7181231" cy="751293"/>
          </a:xfrm>
        </p:spPr>
        <p:txBody>
          <a:bodyPr>
            <a:normAutofit/>
          </a:bodyPr>
          <a:lstStyle/>
          <a:p>
            <a:pPr algn="ctr"/>
            <a:r>
              <a:rPr lang="ne-NP" sz="4000" b="1" dirty="0"/>
              <a:t>खण्ड </a:t>
            </a:r>
            <a:r>
              <a:rPr lang="en-US" sz="4000" b="1" dirty="0"/>
              <a:t>7</a:t>
            </a:r>
            <a:r>
              <a:rPr lang="ne-NP" sz="4000" b="1" dirty="0"/>
              <a:t>: मुख्य कार्यालय</a:t>
            </a:r>
            <a:endParaRPr lang="en-US" sz="4000" dirty="0"/>
          </a:p>
        </p:txBody>
      </p:sp>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243348" y="1143747"/>
            <a:ext cx="11826732" cy="2388123"/>
          </a:xfrm>
        </p:spPr>
        <p:txBody>
          <a:bodyPr>
            <a:noAutofit/>
          </a:bodyPr>
          <a:lstStyle/>
          <a:p>
            <a:pPr marL="457200" indent="-457200" algn="just">
              <a:lnSpc>
                <a:spcPct val="150000"/>
              </a:lnSpc>
              <a:buFont typeface="Wingdings" panose="05000000000000000000" pitchFamily="2" charset="2"/>
              <a:buChar char="Ø"/>
            </a:pPr>
            <a:r>
              <a:rPr lang="ne-NP" sz="2400" dirty="0"/>
              <a:t>यस खण्डका प्रश्नहरू प्रतिष्ठान/व्यवसायको मुख्य कार्यालय (खण्ड ६ को </a:t>
            </a:r>
            <a:r>
              <a:rPr lang="ca-ES" sz="2400" dirty="0"/>
              <a:t>OS1=2) </a:t>
            </a:r>
            <a:r>
              <a:rPr lang="ne-NP" sz="2400" dirty="0"/>
              <a:t>लाई मात्र सोधी विवरण भर्नुहोस् ।</a:t>
            </a:r>
            <a:r>
              <a:rPr lang="ca-ES" sz="2400" dirty="0"/>
              <a:t>)</a:t>
            </a:r>
            <a:endParaRPr lang="ne-NP" sz="2400" dirty="0"/>
          </a:p>
          <a:p>
            <a:pPr marL="457200" indent="-457200" algn="just">
              <a:lnSpc>
                <a:spcPct val="150000"/>
              </a:lnSpc>
              <a:buFont typeface="Wingdings" panose="05000000000000000000" pitchFamily="2" charset="2"/>
              <a:buChar char="Ø"/>
            </a:pPr>
            <a:r>
              <a:rPr lang="ne-NP" sz="2400" dirty="0"/>
              <a:t>अर्थात् प्रश्न </a:t>
            </a:r>
            <a:r>
              <a:rPr lang="ca-ES" sz="2400" dirty="0"/>
              <a:t>HO1 </a:t>
            </a:r>
            <a:r>
              <a:rPr lang="ne-NP" sz="2400" dirty="0"/>
              <a:t>र </a:t>
            </a:r>
            <a:r>
              <a:rPr lang="ca-ES" sz="2400" dirty="0"/>
              <a:t>HO2</a:t>
            </a:r>
            <a:r>
              <a:rPr lang="ne-NP" sz="2400" dirty="0"/>
              <a:t> का प्रश्नहरू मुख्य कार्यालयको रूपमा रहेका प्रतिष्ठानहरूका लागि मात्र सोधी विवरण भर्नुपर्दछ। </a:t>
            </a:r>
            <a:endParaRPr lang="en-US" sz="2400" dirty="0"/>
          </a:p>
          <a:p>
            <a:pPr marL="457200" indent="-457200" algn="just">
              <a:lnSpc>
                <a:spcPct val="150000"/>
              </a:lnSpc>
              <a:buFont typeface="Wingdings" panose="05000000000000000000" pitchFamily="2" charset="2"/>
              <a:buChar char="Ø"/>
            </a:pPr>
            <a:endParaRPr lang="en-US" sz="2400"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981074" y="1361440"/>
            <a:ext cx="9747886"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pic>
        <p:nvPicPr>
          <p:cNvPr id="9" name="Picture 8">
            <a:extLst>
              <a:ext uri="{FF2B5EF4-FFF2-40B4-BE49-F238E27FC236}">
                <a16:creationId xmlns:a16="http://schemas.microsoft.com/office/drawing/2014/main" id="{A4C3DDC4-3FA5-4CD5-A7A0-C95A936F71FA}"/>
              </a:ext>
            </a:extLst>
          </p:cNvPr>
          <p:cNvPicPr>
            <a:picLocks noChangeAspect="1"/>
          </p:cNvPicPr>
          <p:nvPr/>
        </p:nvPicPr>
        <p:blipFill>
          <a:blip r:embed="rId2"/>
          <a:stretch>
            <a:fillRect/>
          </a:stretch>
        </p:blipFill>
        <p:spPr>
          <a:xfrm>
            <a:off x="395940" y="3913221"/>
            <a:ext cx="11296819" cy="1978802"/>
          </a:xfrm>
          <a:prstGeom prst="rect">
            <a:avLst/>
          </a:prstGeom>
          <a:ln w="38100">
            <a:solidFill>
              <a:srgbClr val="0070C0"/>
            </a:solidFill>
          </a:ln>
        </p:spPr>
      </p:pic>
    </p:spTree>
    <p:extLst>
      <p:ext uri="{BB962C8B-B14F-4D97-AF65-F5344CB8AC3E}">
        <p14:creationId xmlns:p14="http://schemas.microsoft.com/office/powerpoint/2010/main" val="22452691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2377439" y="365126"/>
            <a:ext cx="7181231" cy="751293"/>
          </a:xfrm>
        </p:spPr>
        <p:txBody>
          <a:bodyPr>
            <a:normAutofit/>
          </a:bodyPr>
          <a:lstStyle/>
          <a:p>
            <a:pPr algn="ctr"/>
            <a:r>
              <a:rPr lang="ne-NP" sz="4000" b="1" dirty="0"/>
              <a:t>खण्ड </a:t>
            </a:r>
            <a:r>
              <a:rPr lang="en-US" sz="4000" b="1" dirty="0"/>
              <a:t>7</a:t>
            </a:r>
            <a:r>
              <a:rPr lang="ne-NP" sz="4000" b="1" dirty="0"/>
              <a:t>: मुख्य कार्यालय</a:t>
            </a:r>
            <a:r>
              <a:rPr lang="en-US" sz="4000" b="1" dirty="0"/>
              <a:t>…</a:t>
            </a:r>
            <a:endParaRPr lang="en-US" sz="4000"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8" name="Content Placeholder 2">
            <a:extLst>
              <a:ext uri="{FF2B5EF4-FFF2-40B4-BE49-F238E27FC236}">
                <a16:creationId xmlns:a16="http://schemas.microsoft.com/office/drawing/2014/main" id="{DD806714-94D6-1E4C-96BF-64B5D03E9157}"/>
              </a:ext>
            </a:extLst>
          </p:cNvPr>
          <p:cNvSpPr>
            <a:spLocks noGrp="1"/>
          </p:cNvSpPr>
          <p:nvPr>
            <p:ph idx="1"/>
          </p:nvPr>
        </p:nvSpPr>
        <p:spPr>
          <a:xfrm>
            <a:off x="165331" y="1116419"/>
            <a:ext cx="11861338" cy="4701451"/>
          </a:xfrm>
        </p:spPr>
        <p:txBody>
          <a:bodyPr>
            <a:noAutofit/>
          </a:bodyPr>
          <a:lstStyle/>
          <a:p>
            <a:pPr marL="91440" indent="0" algn="just">
              <a:lnSpc>
                <a:spcPct val="130000"/>
              </a:lnSpc>
              <a:spcBef>
                <a:spcPts val="600"/>
              </a:spcBef>
              <a:buNone/>
            </a:pPr>
            <a:r>
              <a:rPr lang="ca-ES" b="1" dirty="0"/>
              <a:t>HO1– </a:t>
            </a:r>
            <a:r>
              <a:rPr lang="hi-IN" b="1" dirty="0"/>
              <a:t>यस कार्यालय अन्तर्गत रहेका शाखा तथा उपशाखा कार्यालयहरूको जम्मा सङ्ख्या</a:t>
            </a:r>
            <a:endParaRPr lang="ne-NP" b="1" dirty="0"/>
          </a:p>
          <a:p>
            <a:pPr marL="548640" lvl="1" indent="-457200" algn="just">
              <a:lnSpc>
                <a:spcPct val="130000"/>
              </a:lnSpc>
              <a:spcBef>
                <a:spcPts val="600"/>
              </a:spcBef>
              <a:buFont typeface="Wingdings" panose="05000000000000000000" pitchFamily="2" charset="2"/>
              <a:buChar char="Ø"/>
            </a:pPr>
            <a:r>
              <a:rPr lang="ne-NP" sz="2800" dirty="0"/>
              <a:t>गणना गर्न लागिएको प्रतिष्ठान मुख्य कार्यालय हो भने यसका एक वा एक भन्दा बढी शाखा तथा उप शाखा कार्यालयहरू विभिन्न स्थानमा रहेका हुन सक्दछन्। </a:t>
            </a:r>
          </a:p>
          <a:p>
            <a:pPr marL="548640" lvl="1" indent="-457200" algn="just">
              <a:lnSpc>
                <a:spcPct val="130000"/>
              </a:lnSpc>
              <a:spcBef>
                <a:spcPts val="600"/>
              </a:spcBef>
              <a:buFont typeface="Wingdings" panose="05000000000000000000" pitchFamily="2" charset="2"/>
              <a:buChar char="Ø"/>
            </a:pPr>
            <a:r>
              <a:rPr lang="ne-NP" sz="2800" dirty="0"/>
              <a:t>शाखा तथा उपशाखा नभएको प्रतिष्ठान मुख्य कार्यालय नभइ एकल एकाइ मात्र हुन्छ। </a:t>
            </a:r>
          </a:p>
          <a:p>
            <a:pPr marL="548640" lvl="1" indent="-457200" algn="just">
              <a:lnSpc>
                <a:spcPct val="130000"/>
              </a:lnSpc>
              <a:spcBef>
                <a:spcPts val="600"/>
              </a:spcBef>
              <a:buFont typeface="Wingdings" panose="05000000000000000000" pitchFamily="2" charset="2"/>
              <a:buChar char="Ø"/>
            </a:pPr>
            <a:r>
              <a:rPr lang="ne-NP" sz="2800" dirty="0"/>
              <a:t>अर्थात् एकल एकाइको रूपमा रहेको प्रतिष्ठानको लागि यो प्रश्न सोध्नु पर्दैन। </a:t>
            </a:r>
          </a:p>
        </p:txBody>
      </p:sp>
    </p:spTree>
    <p:extLst>
      <p:ext uri="{BB962C8B-B14F-4D97-AF65-F5344CB8AC3E}">
        <p14:creationId xmlns:p14="http://schemas.microsoft.com/office/powerpoint/2010/main" val="5811613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FBD03-ADB7-705A-E1A4-8902781062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65427B-42AA-6E79-A8C1-7690EE530128}"/>
              </a:ext>
            </a:extLst>
          </p:cNvPr>
          <p:cNvSpPr>
            <a:spLocks noGrp="1"/>
          </p:cNvSpPr>
          <p:nvPr>
            <p:ph type="title"/>
          </p:nvPr>
        </p:nvSpPr>
        <p:spPr>
          <a:xfrm>
            <a:off x="2377439" y="365126"/>
            <a:ext cx="7181231" cy="751293"/>
          </a:xfrm>
        </p:spPr>
        <p:txBody>
          <a:bodyPr>
            <a:normAutofit/>
          </a:bodyPr>
          <a:lstStyle/>
          <a:p>
            <a:pPr algn="ctr"/>
            <a:r>
              <a:rPr lang="ne-NP" sz="4000" b="1" dirty="0"/>
              <a:t>खण्ड </a:t>
            </a:r>
            <a:r>
              <a:rPr lang="en-US" sz="4000" b="1" dirty="0"/>
              <a:t>7</a:t>
            </a:r>
            <a:r>
              <a:rPr lang="ne-NP" sz="4000" b="1" dirty="0"/>
              <a:t>: मुख्य कार्यालय</a:t>
            </a:r>
            <a:r>
              <a:rPr lang="en-US" sz="4000" b="1" dirty="0"/>
              <a:t>…</a:t>
            </a:r>
            <a:endParaRPr lang="en-US" sz="4000" dirty="0"/>
          </a:p>
        </p:txBody>
      </p:sp>
      <p:sp>
        <p:nvSpPr>
          <p:cNvPr id="4" name="Footer Placeholder 3">
            <a:extLst>
              <a:ext uri="{FF2B5EF4-FFF2-40B4-BE49-F238E27FC236}">
                <a16:creationId xmlns:a16="http://schemas.microsoft.com/office/drawing/2014/main" id="{D0E90556-3F7D-028A-AF87-14CD085E3BC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6B3EDE8C-1721-3ADD-91E0-94C93031F6A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8" name="Content Placeholder 2">
            <a:extLst>
              <a:ext uri="{FF2B5EF4-FFF2-40B4-BE49-F238E27FC236}">
                <a16:creationId xmlns:a16="http://schemas.microsoft.com/office/drawing/2014/main" id="{69005075-7ECB-5ABE-2EA7-3713D49B8DA3}"/>
              </a:ext>
            </a:extLst>
          </p:cNvPr>
          <p:cNvSpPr>
            <a:spLocks noGrp="1"/>
          </p:cNvSpPr>
          <p:nvPr>
            <p:ph idx="1"/>
          </p:nvPr>
        </p:nvSpPr>
        <p:spPr>
          <a:xfrm>
            <a:off x="220172" y="1173569"/>
            <a:ext cx="11818619" cy="5233546"/>
          </a:xfrm>
        </p:spPr>
        <p:txBody>
          <a:bodyPr>
            <a:noAutofit/>
          </a:bodyPr>
          <a:lstStyle/>
          <a:p>
            <a:pPr marL="0" indent="0" algn="just">
              <a:lnSpc>
                <a:spcPct val="150000"/>
              </a:lnSpc>
              <a:buNone/>
            </a:pPr>
            <a:r>
              <a:rPr lang="ca-ES" b="1" dirty="0"/>
              <a:t>HO1– </a:t>
            </a:r>
            <a:r>
              <a:rPr lang="hi-IN" b="1" dirty="0"/>
              <a:t>यस कार्यालय अन्तर्गत रहेका शाखा तथा उपशाखा कार्यालयहरूको जम्मा सङ्ख्या</a:t>
            </a:r>
            <a:r>
              <a:rPr lang="ne-NP" b="1" dirty="0"/>
              <a:t> </a:t>
            </a:r>
            <a:r>
              <a:rPr lang="ne-NP" b="1" dirty="0">
                <a:solidFill>
                  <a:srgbClr val="0070C0"/>
                </a:solidFill>
              </a:rPr>
              <a:t>...</a:t>
            </a:r>
          </a:p>
          <a:p>
            <a:pPr marL="457200" indent="-457200" algn="just">
              <a:lnSpc>
                <a:spcPct val="150000"/>
              </a:lnSpc>
              <a:buFont typeface="Wingdings" panose="05000000000000000000" pitchFamily="2" charset="2"/>
              <a:buChar char="Ø"/>
            </a:pPr>
            <a:r>
              <a:rPr lang="ne-NP" dirty="0"/>
              <a:t>मुख्य कार्यालयअन्तर्गत सञ्चालित </a:t>
            </a:r>
            <a:r>
              <a:rPr lang="ne-NP" b="1" dirty="0"/>
              <a:t>शाखा वा उपशाखा कार्यालयहरूको जम्मा सङ्ख्या </a:t>
            </a:r>
            <a:r>
              <a:rPr lang="ne-NP" dirty="0"/>
              <a:t>सोधी प्रश्नावलीको दायाँ भागमा रहेको बक्समा लेख्नुपर्दछ।</a:t>
            </a:r>
          </a:p>
          <a:p>
            <a:pPr marL="457200" indent="-457200" algn="just">
              <a:lnSpc>
                <a:spcPct val="150000"/>
              </a:lnSpc>
              <a:buFont typeface="Wingdings" panose="05000000000000000000" pitchFamily="2" charset="2"/>
              <a:buChar char="Ø"/>
            </a:pPr>
            <a:r>
              <a:rPr lang="ne-NP" dirty="0"/>
              <a:t>मुख्य कार्यालयको नियन्त्रणमा गोदाम घरहरू, संस्थान वा एउटा सङ्गठनको कर्मचारीहरू राखिने आवासीय डोर्मिटरीहरू अलग अलग व्यवस्थापन खडा गरी सञ्चालन गरिएको रहेछ भने ती एकाइहरूलाई शाखा वा उपशाखा प्रतिष्ठानको रूपमा गणना गर्नुपर्दछ। </a:t>
            </a:r>
            <a:endParaRPr lang="en-US" u="sng" dirty="0"/>
          </a:p>
        </p:txBody>
      </p:sp>
    </p:spTree>
    <p:extLst>
      <p:ext uri="{BB962C8B-B14F-4D97-AF65-F5344CB8AC3E}">
        <p14:creationId xmlns:p14="http://schemas.microsoft.com/office/powerpoint/2010/main" val="2145346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2377439" y="136525"/>
            <a:ext cx="7181231" cy="751293"/>
          </a:xfrm>
        </p:spPr>
        <p:txBody>
          <a:bodyPr>
            <a:normAutofit/>
          </a:bodyPr>
          <a:lstStyle/>
          <a:p>
            <a:pPr algn="ctr"/>
            <a:r>
              <a:rPr lang="ne-NP" sz="4000" b="1" dirty="0"/>
              <a:t>खण्ड </a:t>
            </a:r>
            <a:r>
              <a:rPr lang="en-US" sz="4000" b="1" dirty="0"/>
              <a:t>7</a:t>
            </a:r>
            <a:r>
              <a:rPr lang="ne-NP" sz="4000" b="1" dirty="0"/>
              <a:t>: मुख्य कार्यालय</a:t>
            </a:r>
            <a:r>
              <a:rPr lang="en-US" sz="4000" b="1" dirty="0"/>
              <a:t>…</a:t>
            </a:r>
            <a:endParaRPr lang="en-US" sz="4000" dirty="0"/>
          </a:p>
        </p:txBody>
      </p:sp>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130630" y="944968"/>
            <a:ext cx="11919130" cy="5411383"/>
          </a:xfrm>
        </p:spPr>
        <p:txBody>
          <a:bodyPr>
            <a:noAutofit/>
          </a:bodyPr>
          <a:lstStyle/>
          <a:p>
            <a:pPr marL="0" indent="0" algn="just">
              <a:lnSpc>
                <a:spcPct val="130000"/>
              </a:lnSpc>
              <a:buNone/>
            </a:pPr>
            <a:r>
              <a:rPr lang="ca-ES" sz="2600" b="1" dirty="0"/>
              <a:t>HO1– </a:t>
            </a:r>
            <a:r>
              <a:rPr lang="hi-IN" sz="2600" b="1" dirty="0"/>
              <a:t>यस कार्यालय अन्तर्गत रहेका शाखा तथा उपशाखा कार्यालयहरूको जम्मा सङ्ख्या</a:t>
            </a:r>
            <a:r>
              <a:rPr lang="ne-NP" sz="2600" b="1" dirty="0"/>
              <a:t> </a:t>
            </a:r>
            <a:r>
              <a:rPr lang="ne-NP" sz="2600" b="1" dirty="0">
                <a:solidFill>
                  <a:srgbClr val="0070C0"/>
                </a:solidFill>
              </a:rPr>
              <a:t>...</a:t>
            </a:r>
          </a:p>
          <a:p>
            <a:pPr marL="457200" indent="-457200" algn="just">
              <a:lnSpc>
                <a:spcPct val="130000"/>
              </a:lnSpc>
              <a:buFont typeface="Wingdings" panose="05000000000000000000" pitchFamily="2" charset="2"/>
              <a:buChar char="Ø"/>
            </a:pPr>
            <a:r>
              <a:rPr lang="ne-NP" sz="2600" dirty="0"/>
              <a:t>एउटा आवासीय विद्यालयमा विद्यालयको सञ्चालन एउटा मुख्य प्रतिष्ठान हुनसक्दछ भने विद्यालयको कम्पाउण्डभित्र रहेको होस्टल यदि विद्यालयको नियन्त्रण तथा व्यवस्थापनभन्दा भिन्न व्यवस्थापनमा रहेछ भने उक्त होस्टल विद्यालयको शाखा प्रतिष्ठान हुँदैन।</a:t>
            </a:r>
          </a:p>
          <a:p>
            <a:pPr marL="457200" indent="-457200" algn="just">
              <a:lnSpc>
                <a:spcPct val="130000"/>
              </a:lnSpc>
              <a:buFont typeface="Wingdings" panose="05000000000000000000" pitchFamily="2" charset="2"/>
              <a:buChar char="Ø"/>
            </a:pPr>
            <a:r>
              <a:rPr lang="ne-NP" sz="2600" dirty="0"/>
              <a:t>शाखा वा उपशाखाको सङ्ख्या उल्लेख गर्दा नेपालभित्र सञ्चालित शाखा/उपशाखाहरूको सङ्ख्या मात्र उल्लेख गर्नुपर्दछ।</a:t>
            </a:r>
          </a:p>
          <a:p>
            <a:pPr marL="457200" indent="-457200" algn="just">
              <a:lnSpc>
                <a:spcPct val="130000"/>
              </a:lnSpc>
              <a:buFont typeface="Wingdings" panose="05000000000000000000" pitchFamily="2" charset="2"/>
              <a:buChar char="Ø"/>
            </a:pPr>
            <a:r>
              <a:rPr lang="ne-NP" sz="2600" dirty="0"/>
              <a:t>उदाहरण: राष्ट्रिय वाणिज्य बैंकको देशभर विभिन्न स्थानमा सञ्चालनमा रहेका यस अन्तर्गतका बैंकहरू शाखा तथा उपशाखाहरू हुन्।</a:t>
            </a:r>
            <a:endParaRPr lang="en-US" sz="2600" u="sng"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828674" y="1506649"/>
            <a:ext cx="10525127" cy="46622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Tree>
    <p:extLst>
      <p:ext uri="{BB962C8B-B14F-4D97-AF65-F5344CB8AC3E}">
        <p14:creationId xmlns:p14="http://schemas.microsoft.com/office/powerpoint/2010/main" val="971429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2377439" y="365126"/>
            <a:ext cx="7181231" cy="751293"/>
          </a:xfrm>
        </p:spPr>
        <p:txBody>
          <a:bodyPr>
            <a:normAutofit/>
          </a:bodyPr>
          <a:lstStyle/>
          <a:p>
            <a:pPr algn="ctr"/>
            <a:r>
              <a:rPr lang="ne-NP" sz="4000" b="1" dirty="0"/>
              <a:t>खण्ड </a:t>
            </a:r>
            <a:r>
              <a:rPr lang="en-US" sz="4000" b="1" dirty="0"/>
              <a:t>7</a:t>
            </a:r>
            <a:r>
              <a:rPr lang="ne-NP" sz="4000" b="1" dirty="0"/>
              <a:t>: मुख्य कार्यालय</a:t>
            </a:r>
            <a:r>
              <a:rPr lang="en-US" sz="4000" b="1" dirty="0"/>
              <a:t>…</a:t>
            </a:r>
            <a:endParaRPr lang="en-US" sz="4000"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828674" y="1506649"/>
            <a:ext cx="10525127" cy="46622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981074" y="1361440"/>
            <a:ext cx="9747886"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0" name="Content Placeholder 2">
            <a:extLst>
              <a:ext uri="{FF2B5EF4-FFF2-40B4-BE49-F238E27FC236}">
                <a16:creationId xmlns:a16="http://schemas.microsoft.com/office/drawing/2014/main" id="{DD806714-94D6-1E4C-96BF-64B5D03E9157}"/>
              </a:ext>
            </a:extLst>
          </p:cNvPr>
          <p:cNvSpPr>
            <a:spLocks noGrp="1"/>
          </p:cNvSpPr>
          <p:nvPr>
            <p:ph idx="1"/>
          </p:nvPr>
        </p:nvSpPr>
        <p:spPr>
          <a:xfrm>
            <a:off x="153225" y="1116418"/>
            <a:ext cx="11952514" cy="5741581"/>
          </a:xfrm>
        </p:spPr>
        <p:txBody>
          <a:bodyPr>
            <a:noAutofit/>
          </a:bodyPr>
          <a:lstStyle/>
          <a:p>
            <a:pPr marL="0" indent="0" algn="just">
              <a:lnSpc>
                <a:spcPct val="130000"/>
              </a:lnSpc>
              <a:buNone/>
            </a:pPr>
            <a:r>
              <a:rPr lang="ca-ES" b="1" dirty="0"/>
              <a:t>HO2</a:t>
            </a:r>
            <a:r>
              <a:rPr lang="ne-NP" b="1" dirty="0"/>
              <a:t> - </a:t>
            </a:r>
            <a:r>
              <a:rPr lang="hi-IN" b="1" dirty="0"/>
              <a:t>मुख्य कार्यालय</a:t>
            </a:r>
            <a:r>
              <a:rPr lang="ca-ES" b="1" dirty="0"/>
              <a:t>, </a:t>
            </a:r>
            <a:r>
              <a:rPr lang="hi-IN" b="1" dirty="0"/>
              <a:t>शाखा र उपशाखा कार्यालयहरूमा संलग्न नियमित कर्मचारी तथा कामदारहरूको जम्मा सङ्ख्या</a:t>
            </a:r>
            <a:endParaRPr lang="en-US" dirty="0"/>
          </a:p>
          <a:p>
            <a:pPr marL="457200" indent="-457200" algn="just">
              <a:lnSpc>
                <a:spcPct val="130000"/>
              </a:lnSpc>
              <a:buFont typeface="Wingdings" panose="05000000000000000000" pitchFamily="2" charset="2"/>
              <a:buChar char="Ø"/>
            </a:pPr>
            <a:r>
              <a:rPr lang="ne-NP" dirty="0"/>
              <a:t>यस प्रश्नमा प्रतिष्ठानको मुख्य कार्यालय</a:t>
            </a:r>
            <a:r>
              <a:rPr lang="ca-ES" dirty="0"/>
              <a:t>, </a:t>
            </a:r>
            <a:r>
              <a:rPr lang="ne-NP" dirty="0"/>
              <a:t>शाखा र उपशाखा कार्यालयहरूमा कार्यरत नियमित कर्मचारी तथा कामदारहरूको जम्मा सङ्ख्या लिनुपर्दछ ।</a:t>
            </a:r>
          </a:p>
          <a:p>
            <a:pPr marL="457200" indent="-457200" algn="just">
              <a:lnSpc>
                <a:spcPct val="130000"/>
              </a:lnSpc>
              <a:buFont typeface="Wingdings" panose="05000000000000000000" pitchFamily="2" charset="2"/>
              <a:buChar char="Ø"/>
            </a:pPr>
            <a:r>
              <a:rPr lang="ne-NP" dirty="0"/>
              <a:t>“जम्मा नियमित कर्मचारीहरू” अन्तर्गत मुख्य कार्यालय</a:t>
            </a:r>
            <a:r>
              <a:rPr lang="ca-ES" dirty="0"/>
              <a:t>, </a:t>
            </a:r>
            <a:r>
              <a:rPr lang="ne-NP" dirty="0"/>
              <a:t>शाखा कार्यालय (हरू) तथा उपशाखा कार्यालय (हरू) मा कार्यरत नियमित कर्मचारीहरूको कुल सङ्ख्या लेख्नुपर्दछ।समावेश गरिन्छ ।</a:t>
            </a:r>
          </a:p>
          <a:p>
            <a:pPr marL="457200" indent="-457200" algn="just">
              <a:lnSpc>
                <a:spcPct val="130000"/>
              </a:lnSpc>
              <a:buFont typeface="Wingdings" panose="05000000000000000000" pitchFamily="2" charset="2"/>
              <a:buChar char="Ø"/>
            </a:pPr>
            <a:r>
              <a:rPr lang="ne-NP" dirty="0"/>
              <a:t>जम्मा नियमित कर्मचारीहरू = मुख्य कार्यालय + शाखा कार्यालय (हरू) + उपशाखा कार्यालय (हरू) का कर्मचारीहरू। </a:t>
            </a:r>
          </a:p>
        </p:txBody>
      </p:sp>
    </p:spTree>
    <p:extLst>
      <p:ext uri="{BB962C8B-B14F-4D97-AF65-F5344CB8AC3E}">
        <p14:creationId xmlns:p14="http://schemas.microsoft.com/office/powerpoint/2010/main" val="38393199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20769-5EA8-B3D0-F771-CFB685582A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4C8C18-EE1A-050C-782C-37642F96F143}"/>
              </a:ext>
            </a:extLst>
          </p:cNvPr>
          <p:cNvSpPr>
            <a:spLocks noGrp="1"/>
          </p:cNvSpPr>
          <p:nvPr>
            <p:ph type="title"/>
          </p:nvPr>
        </p:nvSpPr>
        <p:spPr>
          <a:xfrm>
            <a:off x="2377439" y="365126"/>
            <a:ext cx="7181231" cy="751293"/>
          </a:xfrm>
        </p:spPr>
        <p:txBody>
          <a:bodyPr>
            <a:normAutofit/>
          </a:bodyPr>
          <a:lstStyle/>
          <a:p>
            <a:pPr algn="ctr"/>
            <a:r>
              <a:rPr lang="ne-NP" sz="4000" b="1" dirty="0"/>
              <a:t>खण्ड </a:t>
            </a:r>
            <a:r>
              <a:rPr lang="en-US" sz="4000" b="1" dirty="0"/>
              <a:t>7</a:t>
            </a:r>
            <a:r>
              <a:rPr lang="ne-NP" sz="4000" b="1" dirty="0"/>
              <a:t>: मुख्य कार्यालय</a:t>
            </a:r>
            <a:r>
              <a:rPr lang="en-US" sz="4000" b="1" dirty="0"/>
              <a:t>…</a:t>
            </a:r>
            <a:endParaRPr lang="en-US" sz="4000" dirty="0"/>
          </a:p>
        </p:txBody>
      </p:sp>
      <p:sp>
        <p:nvSpPr>
          <p:cNvPr id="4" name="Footer Placeholder 3">
            <a:extLst>
              <a:ext uri="{FF2B5EF4-FFF2-40B4-BE49-F238E27FC236}">
                <a16:creationId xmlns:a16="http://schemas.microsoft.com/office/drawing/2014/main" id="{DB0E74A4-1835-2B09-C446-1F38765AFC8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B56F5B45-1506-0270-FB6F-E34CB82FEE9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B3DBC98-1817-D0F8-08B6-6517DAAACD35}"/>
              </a:ext>
            </a:extLst>
          </p:cNvPr>
          <p:cNvSpPr txBox="1">
            <a:spLocks/>
          </p:cNvSpPr>
          <p:nvPr/>
        </p:nvSpPr>
        <p:spPr>
          <a:xfrm>
            <a:off x="828674" y="1506649"/>
            <a:ext cx="10525127" cy="46622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67D8D450-F580-A141-E511-D98B391FB124}"/>
              </a:ext>
            </a:extLst>
          </p:cNvPr>
          <p:cNvSpPr txBox="1">
            <a:spLocks/>
          </p:cNvSpPr>
          <p:nvPr/>
        </p:nvSpPr>
        <p:spPr>
          <a:xfrm>
            <a:off x="981074" y="1361440"/>
            <a:ext cx="9747886"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0" name="Content Placeholder 2">
            <a:extLst>
              <a:ext uri="{FF2B5EF4-FFF2-40B4-BE49-F238E27FC236}">
                <a16:creationId xmlns:a16="http://schemas.microsoft.com/office/drawing/2014/main" id="{E8493213-CE96-D8C8-020F-90DD6B706952}"/>
              </a:ext>
            </a:extLst>
          </p:cNvPr>
          <p:cNvSpPr>
            <a:spLocks noGrp="1"/>
          </p:cNvSpPr>
          <p:nvPr>
            <p:ph idx="1"/>
          </p:nvPr>
        </p:nvSpPr>
        <p:spPr>
          <a:xfrm>
            <a:off x="87086" y="1017270"/>
            <a:ext cx="11952514" cy="5296816"/>
          </a:xfrm>
        </p:spPr>
        <p:txBody>
          <a:bodyPr>
            <a:noAutofit/>
          </a:bodyPr>
          <a:lstStyle/>
          <a:p>
            <a:pPr marL="0" indent="0" algn="just">
              <a:lnSpc>
                <a:spcPct val="130000"/>
              </a:lnSpc>
              <a:buNone/>
            </a:pPr>
            <a:r>
              <a:rPr lang="ca-ES" b="1" dirty="0"/>
              <a:t>HO2</a:t>
            </a:r>
            <a:r>
              <a:rPr lang="ne-NP" b="1" dirty="0"/>
              <a:t> - </a:t>
            </a:r>
            <a:r>
              <a:rPr lang="hi-IN" b="1" dirty="0"/>
              <a:t>मुख्य कार्यालय</a:t>
            </a:r>
            <a:r>
              <a:rPr lang="ca-ES" b="1" dirty="0"/>
              <a:t>, </a:t>
            </a:r>
            <a:r>
              <a:rPr lang="hi-IN" b="1" dirty="0"/>
              <a:t>शाखा र उपशाखा कार्यालयहरूमा संलग्न नियमित कर्मचारी तथा कामदारहरूको जम्मा सङ्ख्या</a:t>
            </a:r>
            <a:endParaRPr lang="en-US" dirty="0"/>
          </a:p>
          <a:p>
            <a:pPr marL="457200" indent="-457200" algn="just">
              <a:lnSpc>
                <a:spcPct val="130000"/>
              </a:lnSpc>
              <a:buFont typeface="Wingdings" panose="05000000000000000000" pitchFamily="2" charset="2"/>
              <a:buChar char="Ø"/>
            </a:pPr>
            <a:r>
              <a:rPr lang="ne-NP" dirty="0"/>
              <a:t>प्रश्नावलीको दायाँ भागमा रहेको कोठामा "जम्मा नियमित कर्मचारी वा कामदारहरू" को जम्मा सङ्ख्या भर्नुपर्दछ। </a:t>
            </a:r>
          </a:p>
          <a:p>
            <a:pPr marL="457200" indent="-457200" algn="just">
              <a:lnSpc>
                <a:spcPct val="130000"/>
              </a:lnSpc>
              <a:buFont typeface="Wingdings" panose="05000000000000000000" pitchFamily="2" charset="2"/>
              <a:buChar char="Ø"/>
            </a:pPr>
            <a:r>
              <a:rPr lang="ne-NP" dirty="0"/>
              <a:t>नियमित कर्मचारीहरूको परिभाषा खण्ड</a:t>
            </a:r>
            <a:r>
              <a:rPr lang="ca-ES" dirty="0"/>
              <a:t> 8</a:t>
            </a:r>
            <a:r>
              <a:rPr lang="ne-NP" dirty="0"/>
              <a:t> को </a:t>
            </a:r>
            <a:r>
              <a:rPr lang="ca-ES" dirty="0"/>
              <a:t>PE </a:t>
            </a:r>
            <a:r>
              <a:rPr lang="ne-NP" dirty="0"/>
              <a:t>अन्तर्गत प्रश्न </a:t>
            </a:r>
            <a:r>
              <a:rPr lang="ca-ES" dirty="0"/>
              <a:t>PE 1.3</a:t>
            </a:r>
            <a:r>
              <a:rPr lang="ne-NP" dirty="0"/>
              <a:t> मा उल्लेख गरिएको छ।</a:t>
            </a:r>
          </a:p>
          <a:p>
            <a:pPr marL="457200" indent="-457200" algn="just">
              <a:lnSpc>
                <a:spcPct val="130000"/>
              </a:lnSpc>
              <a:buFont typeface="Wingdings" panose="05000000000000000000" pitchFamily="2" charset="2"/>
              <a:buChar char="Ø"/>
            </a:pPr>
            <a:r>
              <a:rPr lang="ne-NP" dirty="0"/>
              <a:t>संलग्न व्यक्तिहरूको विवरण प्रश्नावलीको पेज नं</a:t>
            </a:r>
            <a:r>
              <a:rPr lang="en-US" dirty="0"/>
              <a:t>.</a:t>
            </a:r>
            <a:r>
              <a:rPr lang="ne-NP" dirty="0"/>
              <a:t> २ </a:t>
            </a:r>
            <a:r>
              <a:rPr lang="en-US" dirty="0"/>
              <a:t>“</a:t>
            </a:r>
            <a:r>
              <a:rPr lang="ne-NP" dirty="0"/>
              <a:t>प्रश्नावली भर्दा ध्यान दिनुपर्ने विषयहरु</a:t>
            </a:r>
            <a:r>
              <a:rPr lang="en-US" dirty="0"/>
              <a:t>”</a:t>
            </a:r>
            <a:r>
              <a:rPr lang="ne-NP" dirty="0"/>
              <a:t>मा लेखिएबमोजिम गर्नुपर्दछ । </a:t>
            </a:r>
            <a:endParaRPr lang="en-US" dirty="0"/>
          </a:p>
          <a:p>
            <a:pPr marL="457200" indent="-457200" algn="just">
              <a:lnSpc>
                <a:spcPct val="130000"/>
              </a:lnSpc>
              <a:buFont typeface="Wingdings" panose="05000000000000000000" pitchFamily="2" charset="2"/>
              <a:buChar char="Ø"/>
            </a:pPr>
            <a:endParaRPr lang="en-US" u="sng" dirty="0"/>
          </a:p>
        </p:txBody>
      </p:sp>
    </p:spTree>
    <p:extLst>
      <p:ext uri="{BB962C8B-B14F-4D97-AF65-F5344CB8AC3E}">
        <p14:creationId xmlns:p14="http://schemas.microsoft.com/office/powerpoint/2010/main" val="27320876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0A983-CB20-5925-DCB3-A8DD61FB7E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4CCE79-798A-6E57-FB0B-00683274B3F1}"/>
              </a:ext>
            </a:extLst>
          </p:cNvPr>
          <p:cNvSpPr>
            <a:spLocks noGrp="1"/>
          </p:cNvSpPr>
          <p:nvPr>
            <p:ph type="title"/>
          </p:nvPr>
        </p:nvSpPr>
        <p:spPr>
          <a:xfrm>
            <a:off x="101600" y="202565"/>
            <a:ext cx="12090399" cy="996315"/>
          </a:xfrm>
        </p:spPr>
        <p:txBody>
          <a:bodyPr>
            <a:normAutofit/>
          </a:bodyPr>
          <a:lstStyle/>
          <a:p>
            <a:pPr algn="ctr"/>
            <a:r>
              <a:rPr lang="ne-NP" sz="4000"/>
              <a:t>सत्र पुनरावलोकन तथा अभ्यास</a:t>
            </a:r>
            <a:endParaRPr lang="en-US" sz="4000" dirty="0"/>
          </a:p>
        </p:txBody>
      </p:sp>
      <p:sp>
        <p:nvSpPr>
          <p:cNvPr id="3" name="Content Placeholder 2">
            <a:extLst>
              <a:ext uri="{FF2B5EF4-FFF2-40B4-BE49-F238E27FC236}">
                <a16:creationId xmlns:a16="http://schemas.microsoft.com/office/drawing/2014/main" id="{FA2BE918-4F26-421F-8F23-7A33340C49D1}"/>
              </a:ext>
            </a:extLst>
          </p:cNvPr>
          <p:cNvSpPr>
            <a:spLocks noGrp="1"/>
          </p:cNvSpPr>
          <p:nvPr>
            <p:ph idx="1"/>
          </p:nvPr>
        </p:nvSpPr>
        <p:spPr>
          <a:xfrm>
            <a:off x="828674" y="1825625"/>
            <a:ext cx="10402743" cy="4503738"/>
          </a:xfrm>
        </p:spPr>
        <p:txBody>
          <a:bodyPr/>
          <a:lstStyle/>
          <a:p>
            <a:endParaRPr lang="ne-NP" sz="4000" b="1" dirty="0"/>
          </a:p>
          <a:p>
            <a:pPr marL="0" indent="0">
              <a:buNone/>
            </a:pPr>
            <a:endParaRPr lang="en-US" dirty="0"/>
          </a:p>
        </p:txBody>
      </p:sp>
      <p:sp>
        <p:nvSpPr>
          <p:cNvPr id="4" name="Footer Placeholder 3">
            <a:extLst>
              <a:ext uri="{FF2B5EF4-FFF2-40B4-BE49-F238E27FC236}">
                <a16:creationId xmlns:a16="http://schemas.microsoft.com/office/drawing/2014/main" id="{0D707CBA-5EA2-0112-AE4F-22A031F868C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D08E446A-E6F7-6946-C425-BE953F186AFD}"/>
              </a:ext>
            </a:extLst>
          </p:cNvPr>
          <p:cNvSpPr txBox="1">
            <a:spLocks/>
          </p:cNvSpPr>
          <p:nvPr/>
        </p:nvSpPr>
        <p:spPr>
          <a:xfrm>
            <a:off x="193040" y="1283017"/>
            <a:ext cx="11897360" cy="21459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1" name="Slide Number Placeholder 4">
            <a:extLst>
              <a:ext uri="{FF2B5EF4-FFF2-40B4-BE49-F238E27FC236}">
                <a16:creationId xmlns:a16="http://schemas.microsoft.com/office/drawing/2014/main" id="{15F7AF26-8D9C-4380-428D-35D9C66C0827}"/>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37</a:t>
            </a:fld>
            <a:endParaRPr lang="en-US" sz="1800" b="1" dirty="0">
              <a:latin typeface="Fontasy Himali" panose="04020500000000000000" pitchFamily="82" charset="0"/>
            </a:endParaRPr>
          </a:p>
        </p:txBody>
      </p:sp>
      <p:graphicFrame>
        <p:nvGraphicFramePr>
          <p:cNvPr id="7" name="Table 6">
            <a:extLst>
              <a:ext uri="{FF2B5EF4-FFF2-40B4-BE49-F238E27FC236}">
                <a16:creationId xmlns:a16="http://schemas.microsoft.com/office/drawing/2014/main" id="{90FFD8C6-72B9-A0D4-BC85-981BF37711E6}"/>
              </a:ext>
            </a:extLst>
          </p:cNvPr>
          <p:cNvGraphicFramePr>
            <a:graphicFrameLocks noGrp="1"/>
          </p:cNvGraphicFramePr>
          <p:nvPr>
            <p:extLst>
              <p:ext uri="{D42A27DB-BD31-4B8C-83A1-F6EECF244321}">
                <p14:modId xmlns:p14="http://schemas.microsoft.com/office/powerpoint/2010/main" val="1402057355"/>
              </p:ext>
            </p:extLst>
          </p:nvPr>
        </p:nvGraphicFramePr>
        <p:xfrm>
          <a:off x="365760" y="1198879"/>
          <a:ext cx="11633200" cy="5130486"/>
        </p:xfrm>
        <a:graphic>
          <a:graphicData uri="http://schemas.openxmlformats.org/drawingml/2006/table">
            <a:tbl>
              <a:tblPr firstRow="1" bandRow="1">
                <a:tableStyleId>{5C22544A-7EE6-4342-B048-85BDC9FD1C3A}</a:tableStyleId>
              </a:tblPr>
              <a:tblGrid>
                <a:gridCol w="1707354">
                  <a:extLst>
                    <a:ext uri="{9D8B030D-6E8A-4147-A177-3AD203B41FA5}">
                      <a16:colId xmlns:a16="http://schemas.microsoft.com/office/drawing/2014/main" val="3976652294"/>
                    </a:ext>
                  </a:extLst>
                </a:gridCol>
                <a:gridCol w="1205586">
                  <a:extLst>
                    <a:ext uri="{9D8B030D-6E8A-4147-A177-3AD203B41FA5}">
                      <a16:colId xmlns:a16="http://schemas.microsoft.com/office/drawing/2014/main" val="1259874004"/>
                    </a:ext>
                  </a:extLst>
                </a:gridCol>
                <a:gridCol w="1524041">
                  <a:extLst>
                    <a:ext uri="{9D8B030D-6E8A-4147-A177-3AD203B41FA5}">
                      <a16:colId xmlns:a16="http://schemas.microsoft.com/office/drawing/2014/main" val="2829986686"/>
                    </a:ext>
                  </a:extLst>
                </a:gridCol>
                <a:gridCol w="3403999">
                  <a:extLst>
                    <a:ext uri="{9D8B030D-6E8A-4147-A177-3AD203B41FA5}">
                      <a16:colId xmlns:a16="http://schemas.microsoft.com/office/drawing/2014/main" val="376555579"/>
                    </a:ext>
                  </a:extLst>
                </a:gridCol>
                <a:gridCol w="3792220">
                  <a:extLst>
                    <a:ext uri="{9D8B030D-6E8A-4147-A177-3AD203B41FA5}">
                      <a16:colId xmlns:a16="http://schemas.microsoft.com/office/drawing/2014/main" val="2367171719"/>
                    </a:ext>
                  </a:extLst>
                </a:gridCol>
              </a:tblGrid>
              <a:tr h="773255">
                <a:tc>
                  <a:txBody>
                    <a:bodyPr/>
                    <a:lstStyle/>
                    <a:p>
                      <a:r>
                        <a:rPr lang="en-US" sz="2000" dirty="0">
                          <a:cs typeface="Kalimati" panose="00000400000000000000" pitchFamily="2"/>
                        </a:rPr>
                        <a:t>1 </a:t>
                      </a:r>
                      <a:r>
                        <a:rPr lang="ne-NP" sz="2000" dirty="0">
                          <a:cs typeface="Kalimati" panose="00000400000000000000" pitchFamily="2"/>
                        </a:rPr>
                        <a:t>सरकारी</a:t>
                      </a:r>
                      <a:endParaRPr lang="en-US" sz="2000" dirty="0">
                        <a:cs typeface="Kalimati" panose="00000400000000000000" pitchFamily="2"/>
                      </a:endParaRPr>
                    </a:p>
                  </a:txBody>
                  <a:tcPr/>
                </a:tc>
                <a:tc>
                  <a:txBody>
                    <a:bodyPr/>
                    <a:lstStyle/>
                    <a:p>
                      <a:r>
                        <a:rPr lang="en-US" sz="2000" dirty="0">
                          <a:cs typeface="Kalimati" panose="00000400000000000000" pitchFamily="2"/>
                        </a:rPr>
                        <a:t>2. </a:t>
                      </a:r>
                      <a:r>
                        <a:rPr lang="ne-NP" sz="2000" dirty="0">
                          <a:cs typeface="Kalimati" panose="00000400000000000000" pitchFamily="2"/>
                        </a:rPr>
                        <a:t>वित्तीय</a:t>
                      </a:r>
                      <a:endParaRPr lang="en-US" sz="2000" dirty="0">
                        <a:cs typeface="Kalimati" panose="00000400000000000000" pitchFamily="2"/>
                      </a:endParaRPr>
                    </a:p>
                  </a:txBody>
                  <a:tcPr/>
                </a:tc>
                <a:tc>
                  <a:txBody>
                    <a:bodyPr/>
                    <a:lstStyle/>
                    <a:p>
                      <a:r>
                        <a:rPr lang="en-US" sz="2000" dirty="0">
                          <a:cs typeface="Kalimati" panose="00000400000000000000" pitchFamily="2"/>
                        </a:rPr>
                        <a:t>3. </a:t>
                      </a:r>
                      <a:r>
                        <a:rPr lang="ne-NP" sz="2000" dirty="0">
                          <a:cs typeface="Kalimati" panose="00000400000000000000" pitchFamily="2"/>
                        </a:rPr>
                        <a:t>गैरवित्तीय</a:t>
                      </a:r>
                      <a:endParaRPr lang="en-US" sz="2000" dirty="0">
                        <a:cs typeface="Kalimati" panose="00000400000000000000" pitchFamily="2"/>
                      </a:endParaRPr>
                    </a:p>
                  </a:txBody>
                  <a:tcPr/>
                </a:tc>
                <a:tc>
                  <a:txBody>
                    <a:bodyPr/>
                    <a:lstStyle/>
                    <a:p>
                      <a:r>
                        <a:rPr lang="en-US" sz="2000" dirty="0">
                          <a:cs typeface="Kalimati" panose="00000400000000000000" pitchFamily="2"/>
                        </a:rPr>
                        <a:t>4. </a:t>
                      </a:r>
                      <a:r>
                        <a:rPr lang="ne-NP" sz="2000" dirty="0">
                          <a:cs typeface="Kalimati" panose="00000400000000000000" pitchFamily="2"/>
                        </a:rPr>
                        <a:t>नाफा नकमाई घरपरिवारलाई सेवा गर्ने क्षेत्र</a:t>
                      </a:r>
                      <a:endParaRPr lang="en-US" sz="2000" dirty="0">
                        <a:cs typeface="Kalimati" panose="00000400000000000000" pitchFamily="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cs typeface="Kalimati" panose="00000400000000000000" pitchFamily="2"/>
                        </a:rPr>
                        <a:t>5. </a:t>
                      </a:r>
                      <a:r>
                        <a:rPr lang="ne-NP" sz="2000" dirty="0">
                          <a:cs typeface="Kalimati" panose="00000400000000000000" pitchFamily="2"/>
                        </a:rPr>
                        <a:t>घरपरिवार</a:t>
                      </a:r>
                      <a:endParaRPr lang="en-US" sz="2000" dirty="0">
                        <a:cs typeface="Kalimati" panose="00000400000000000000" pitchFamily="2"/>
                      </a:endParaRPr>
                    </a:p>
                    <a:p>
                      <a:endParaRPr lang="en-US" sz="2000" dirty="0">
                        <a:cs typeface="Kalimati" panose="00000400000000000000" pitchFamily="2"/>
                      </a:endParaRPr>
                    </a:p>
                  </a:txBody>
                  <a:tcPr/>
                </a:tc>
                <a:extLst>
                  <a:ext uri="{0D108BD9-81ED-4DB2-BD59-A6C34878D82A}">
                    <a16:rowId xmlns:a16="http://schemas.microsoft.com/office/drawing/2014/main" val="3271064785"/>
                  </a:ext>
                </a:extLst>
              </a:tr>
              <a:tr h="773255">
                <a:tc gridSpan="4">
                  <a:txBody>
                    <a:bodyPr/>
                    <a:lstStyle/>
                    <a:p>
                      <a:pPr algn="ctr"/>
                      <a:r>
                        <a:rPr lang="ne-NP" sz="2400" b="1" dirty="0">
                          <a:solidFill>
                            <a:schemeClr val="accent1"/>
                          </a:solidFill>
                          <a:cs typeface="Kalimati" panose="00000400000000000000" pitchFamily="2"/>
                        </a:rPr>
                        <a:t>प्रतिष्ठानका प्रकार</a:t>
                      </a:r>
                      <a:endParaRPr lang="en-US" sz="2400" b="1" dirty="0">
                        <a:solidFill>
                          <a:schemeClr val="accent1"/>
                        </a:solidFill>
                        <a:cs typeface="Kalimati" panose="00000400000000000000" pitchFamily="2"/>
                      </a:endParaRP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e-NP" sz="2400" b="1" kern="1200" dirty="0">
                          <a:solidFill>
                            <a:schemeClr val="accent1"/>
                          </a:solidFill>
                          <a:latin typeface="+mn-lt"/>
                          <a:ea typeface="+mn-ea"/>
                          <a:cs typeface="Kalimati" panose="00000400000000000000" pitchFamily="2"/>
                        </a:rPr>
                        <a:t>कुन संस्थागत क्षेत्र हो </a:t>
                      </a:r>
                      <a:r>
                        <a:rPr lang="en-US" sz="2400" b="1" kern="1200" dirty="0">
                          <a:solidFill>
                            <a:schemeClr val="accent1"/>
                          </a:solidFill>
                          <a:latin typeface="+mn-lt"/>
                          <a:ea typeface="+mn-ea"/>
                          <a:cs typeface="Kalimati" panose="00000400000000000000" pitchFamily="2"/>
                        </a:rPr>
                        <a:t>?</a:t>
                      </a:r>
                    </a:p>
                  </a:txBody>
                  <a:tcPr anchor="ctr"/>
                </a:tc>
                <a:extLst>
                  <a:ext uri="{0D108BD9-81ED-4DB2-BD59-A6C34878D82A}">
                    <a16:rowId xmlns:a16="http://schemas.microsoft.com/office/drawing/2014/main" val="2476261808"/>
                  </a:ext>
                </a:extLst>
              </a:tr>
              <a:tr h="447997">
                <a:tc gridSpan="4">
                  <a:txBody>
                    <a:bodyPr/>
                    <a:lstStyle/>
                    <a:p>
                      <a:r>
                        <a:rPr lang="ne-NP" sz="2000" dirty="0">
                          <a:cs typeface="Kalimati" panose="00000400000000000000" pitchFamily="2"/>
                        </a:rPr>
                        <a:t>राष्ट्रसेवक कर्मचारी कल्याण कोष</a:t>
                      </a:r>
                      <a:endParaRPr lang="en-US" sz="2000" dirty="0">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sz="2000"/>
                    </a:p>
                  </a:txBody>
                  <a:tcPr/>
                </a:tc>
                <a:extLst>
                  <a:ext uri="{0D108BD9-81ED-4DB2-BD59-A6C34878D82A}">
                    <a16:rowId xmlns:a16="http://schemas.microsoft.com/office/drawing/2014/main" val="1318600666"/>
                  </a:ext>
                </a:extLst>
              </a:tr>
              <a:tr h="447997">
                <a:tc gridSpan="4">
                  <a:txBody>
                    <a:bodyPr/>
                    <a:lstStyle/>
                    <a:p>
                      <a:pPr algn="ctr"/>
                      <a:r>
                        <a:rPr lang="ne-NP" sz="2000" dirty="0">
                          <a:cs typeface="Kalimati" panose="00000400000000000000" pitchFamily="2"/>
                        </a:rPr>
                        <a:t>काठमाडौँ मेडिकल कलेज</a:t>
                      </a:r>
                      <a:endParaRPr lang="en-US" sz="2000" dirty="0">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sz="2000"/>
                    </a:p>
                  </a:txBody>
                  <a:tcPr/>
                </a:tc>
                <a:extLst>
                  <a:ext uri="{0D108BD9-81ED-4DB2-BD59-A6C34878D82A}">
                    <a16:rowId xmlns:a16="http://schemas.microsoft.com/office/drawing/2014/main" val="2652113479"/>
                  </a:ext>
                </a:extLst>
              </a:tr>
              <a:tr h="447997">
                <a:tc gridSpan="4">
                  <a:txBody>
                    <a:bodyPr/>
                    <a:lstStyle/>
                    <a:p>
                      <a:r>
                        <a:rPr lang="ne-NP" sz="2000" dirty="0">
                          <a:cs typeface="Kalimati" panose="00000400000000000000" pitchFamily="2"/>
                        </a:rPr>
                        <a:t>फेदीखोला आमा समूह</a:t>
                      </a:r>
                      <a:endParaRPr lang="en-US" sz="2000" dirty="0">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sz="2000"/>
                    </a:p>
                  </a:txBody>
                  <a:tcPr/>
                </a:tc>
                <a:extLst>
                  <a:ext uri="{0D108BD9-81ED-4DB2-BD59-A6C34878D82A}">
                    <a16:rowId xmlns:a16="http://schemas.microsoft.com/office/drawing/2014/main" val="913457012"/>
                  </a:ext>
                </a:extLst>
              </a:tr>
              <a:tr h="447997">
                <a:tc gridSpan="4">
                  <a:txBody>
                    <a:bodyPr/>
                    <a:lstStyle/>
                    <a:p>
                      <a:pPr algn="ctr"/>
                      <a:r>
                        <a:rPr lang="ne-NP" sz="2000" dirty="0">
                          <a:cs typeface="Kalimati" panose="00000400000000000000" pitchFamily="2"/>
                        </a:rPr>
                        <a:t>कृषि विकास बैंक</a:t>
                      </a:r>
                      <a:endParaRPr lang="en-US" sz="2000" dirty="0">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sz="2000"/>
                    </a:p>
                  </a:txBody>
                  <a:tcPr/>
                </a:tc>
                <a:extLst>
                  <a:ext uri="{0D108BD9-81ED-4DB2-BD59-A6C34878D82A}">
                    <a16:rowId xmlns:a16="http://schemas.microsoft.com/office/drawing/2014/main" val="125949763"/>
                  </a:ext>
                </a:extLst>
              </a:tr>
              <a:tr h="447997">
                <a:tc gridSpan="4">
                  <a:txBody>
                    <a:bodyPr/>
                    <a:lstStyle/>
                    <a:p>
                      <a:r>
                        <a:rPr lang="ne-NP" sz="2000" dirty="0">
                          <a:cs typeface="Kalimati" panose="00000400000000000000" pitchFamily="2"/>
                        </a:rPr>
                        <a:t>सिद्धार्थ वनस्थली इन्स्टिच्युट</a:t>
                      </a:r>
                      <a:endParaRPr lang="en-US" sz="2000" dirty="0">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sz="2000"/>
                    </a:p>
                  </a:txBody>
                  <a:tcPr/>
                </a:tc>
                <a:extLst>
                  <a:ext uri="{0D108BD9-81ED-4DB2-BD59-A6C34878D82A}">
                    <a16:rowId xmlns:a16="http://schemas.microsoft.com/office/drawing/2014/main" val="3131571329"/>
                  </a:ext>
                </a:extLst>
              </a:tr>
              <a:tr h="447997">
                <a:tc gridSpan="4">
                  <a:txBody>
                    <a:bodyPr/>
                    <a:lstStyle/>
                    <a:p>
                      <a:pPr algn="ctr"/>
                      <a:r>
                        <a:rPr lang="ne-NP" sz="2000" dirty="0">
                          <a:cs typeface="Kalimati" panose="00000400000000000000" pitchFamily="2"/>
                        </a:rPr>
                        <a:t>थापा आइसक्रिम उद्योग</a:t>
                      </a:r>
                      <a:endParaRPr lang="en-US" sz="2000" dirty="0">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sz="2000"/>
                    </a:p>
                  </a:txBody>
                  <a:tcPr/>
                </a:tc>
                <a:extLst>
                  <a:ext uri="{0D108BD9-81ED-4DB2-BD59-A6C34878D82A}">
                    <a16:rowId xmlns:a16="http://schemas.microsoft.com/office/drawing/2014/main" val="1241742928"/>
                  </a:ext>
                </a:extLst>
              </a:tr>
              <a:tr h="447997">
                <a:tc gridSpan="4">
                  <a:txBody>
                    <a:bodyPr/>
                    <a:lstStyle/>
                    <a:p>
                      <a:r>
                        <a:rPr lang="ne-NP" sz="2000" dirty="0">
                          <a:cs typeface="Kalimati" panose="00000400000000000000" pitchFamily="2"/>
                        </a:rPr>
                        <a:t>निजामती कर्मचारी अस्पताल</a:t>
                      </a:r>
                      <a:endParaRPr lang="en-US" sz="2000" dirty="0">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sz="2000" dirty="0"/>
                    </a:p>
                  </a:txBody>
                  <a:tcPr/>
                </a:tc>
                <a:extLst>
                  <a:ext uri="{0D108BD9-81ED-4DB2-BD59-A6C34878D82A}">
                    <a16:rowId xmlns:a16="http://schemas.microsoft.com/office/drawing/2014/main" val="2577763808"/>
                  </a:ext>
                </a:extLst>
              </a:tr>
              <a:tr h="447997">
                <a:tc gridSpan="4">
                  <a:txBody>
                    <a:bodyPr/>
                    <a:lstStyle/>
                    <a:p>
                      <a:pPr algn="ctr"/>
                      <a:r>
                        <a:rPr lang="ne-NP" sz="2000" dirty="0">
                          <a:cs typeface="Kalimati" panose="00000400000000000000" pitchFamily="2"/>
                        </a:rPr>
                        <a:t>तेह्रथुम ढाका उत्पादन लिमिटेड</a:t>
                      </a:r>
                      <a:endParaRPr lang="en-US" sz="2000" dirty="0">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sz="2000" dirty="0"/>
                    </a:p>
                  </a:txBody>
                  <a:tcPr/>
                </a:tc>
                <a:extLst>
                  <a:ext uri="{0D108BD9-81ED-4DB2-BD59-A6C34878D82A}">
                    <a16:rowId xmlns:a16="http://schemas.microsoft.com/office/drawing/2014/main" val="3305880159"/>
                  </a:ext>
                </a:extLst>
              </a:tr>
            </a:tbl>
          </a:graphicData>
        </a:graphic>
      </p:graphicFrame>
    </p:spTree>
    <p:extLst>
      <p:ext uri="{BB962C8B-B14F-4D97-AF65-F5344CB8AC3E}">
        <p14:creationId xmlns:p14="http://schemas.microsoft.com/office/powerpoint/2010/main" val="17210097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6B34A-6DEB-783B-70B5-1773053CCD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306857-CE6C-A6FF-6CB8-A58A6FB1F7DE}"/>
              </a:ext>
            </a:extLst>
          </p:cNvPr>
          <p:cNvSpPr>
            <a:spLocks noGrp="1"/>
          </p:cNvSpPr>
          <p:nvPr>
            <p:ph type="title"/>
          </p:nvPr>
        </p:nvSpPr>
        <p:spPr>
          <a:xfrm>
            <a:off x="101600" y="202565"/>
            <a:ext cx="12090399" cy="996315"/>
          </a:xfrm>
        </p:spPr>
        <p:txBody>
          <a:bodyPr>
            <a:normAutofit/>
          </a:bodyPr>
          <a:lstStyle/>
          <a:p>
            <a:pPr algn="ctr"/>
            <a:r>
              <a:rPr lang="ne-NP" sz="4000"/>
              <a:t>सत्र पुनरावलोकन</a:t>
            </a:r>
            <a:r>
              <a:rPr lang="en-US" sz="4000"/>
              <a:t> </a:t>
            </a:r>
            <a:r>
              <a:rPr lang="ne-NP" sz="4000"/>
              <a:t>तथा अभ्यास </a:t>
            </a:r>
            <a:r>
              <a:rPr lang="en-US" sz="4000"/>
              <a:t>…</a:t>
            </a:r>
            <a:endParaRPr lang="en-US" sz="4000" dirty="0"/>
          </a:p>
        </p:txBody>
      </p:sp>
      <p:sp>
        <p:nvSpPr>
          <p:cNvPr id="3" name="Content Placeholder 2">
            <a:extLst>
              <a:ext uri="{FF2B5EF4-FFF2-40B4-BE49-F238E27FC236}">
                <a16:creationId xmlns:a16="http://schemas.microsoft.com/office/drawing/2014/main" id="{E30B0EA7-B88B-E46D-4607-0EA208760448}"/>
              </a:ext>
            </a:extLst>
          </p:cNvPr>
          <p:cNvSpPr>
            <a:spLocks noGrp="1"/>
          </p:cNvSpPr>
          <p:nvPr>
            <p:ph idx="1"/>
          </p:nvPr>
        </p:nvSpPr>
        <p:spPr>
          <a:xfrm>
            <a:off x="828674" y="1825625"/>
            <a:ext cx="10402743" cy="4503738"/>
          </a:xfrm>
        </p:spPr>
        <p:txBody>
          <a:bodyPr/>
          <a:lstStyle/>
          <a:p>
            <a:endParaRPr lang="ne-NP" sz="4000" b="1" dirty="0"/>
          </a:p>
          <a:p>
            <a:pPr marL="0" indent="0">
              <a:buNone/>
            </a:pPr>
            <a:endParaRPr lang="en-US" dirty="0"/>
          </a:p>
        </p:txBody>
      </p:sp>
      <p:sp>
        <p:nvSpPr>
          <p:cNvPr id="4" name="Footer Placeholder 3">
            <a:extLst>
              <a:ext uri="{FF2B5EF4-FFF2-40B4-BE49-F238E27FC236}">
                <a16:creationId xmlns:a16="http://schemas.microsoft.com/office/drawing/2014/main" id="{CF19473D-DD1B-7371-1523-8401FAF4AE2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1FBF0FA2-5A72-5E3F-516C-CFF71DAE1CE9}"/>
              </a:ext>
            </a:extLst>
          </p:cNvPr>
          <p:cNvSpPr txBox="1">
            <a:spLocks/>
          </p:cNvSpPr>
          <p:nvPr/>
        </p:nvSpPr>
        <p:spPr>
          <a:xfrm>
            <a:off x="193040" y="1283017"/>
            <a:ext cx="11897360" cy="21459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1" name="Slide Number Placeholder 4">
            <a:extLst>
              <a:ext uri="{FF2B5EF4-FFF2-40B4-BE49-F238E27FC236}">
                <a16:creationId xmlns:a16="http://schemas.microsoft.com/office/drawing/2014/main" id="{41078B24-45E4-BF9A-29C7-1909EAF6C60B}"/>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38</a:t>
            </a:fld>
            <a:endParaRPr lang="en-US" sz="1800" b="1" dirty="0">
              <a:latin typeface="Fontasy Himali" panose="04020500000000000000" pitchFamily="82" charset="0"/>
            </a:endParaRPr>
          </a:p>
        </p:txBody>
      </p:sp>
      <p:graphicFrame>
        <p:nvGraphicFramePr>
          <p:cNvPr id="7" name="Table 6">
            <a:extLst>
              <a:ext uri="{FF2B5EF4-FFF2-40B4-BE49-F238E27FC236}">
                <a16:creationId xmlns:a16="http://schemas.microsoft.com/office/drawing/2014/main" id="{849B63D7-848D-494E-4EA0-20269049D554}"/>
              </a:ext>
            </a:extLst>
          </p:cNvPr>
          <p:cNvGraphicFramePr>
            <a:graphicFrameLocks noGrp="1"/>
          </p:cNvGraphicFramePr>
          <p:nvPr>
            <p:extLst>
              <p:ext uri="{D42A27DB-BD31-4B8C-83A1-F6EECF244321}">
                <p14:modId xmlns:p14="http://schemas.microsoft.com/office/powerpoint/2010/main" val="764591896"/>
              </p:ext>
            </p:extLst>
          </p:nvPr>
        </p:nvGraphicFramePr>
        <p:xfrm>
          <a:off x="101601" y="1283017"/>
          <a:ext cx="11897360" cy="4789490"/>
        </p:xfrm>
        <a:graphic>
          <a:graphicData uri="http://schemas.openxmlformats.org/drawingml/2006/table">
            <a:tbl>
              <a:tblPr firstRow="1" bandRow="1">
                <a:tableStyleId>{5C22544A-7EE6-4342-B048-85BDC9FD1C3A}</a:tableStyleId>
              </a:tblPr>
              <a:tblGrid>
                <a:gridCol w="1412121">
                  <a:extLst>
                    <a:ext uri="{9D8B030D-6E8A-4147-A177-3AD203B41FA5}">
                      <a16:colId xmlns:a16="http://schemas.microsoft.com/office/drawing/2014/main" val="3976652294"/>
                    </a:ext>
                  </a:extLst>
                </a:gridCol>
                <a:gridCol w="1122367">
                  <a:extLst>
                    <a:ext uri="{9D8B030D-6E8A-4147-A177-3AD203B41FA5}">
                      <a16:colId xmlns:a16="http://schemas.microsoft.com/office/drawing/2014/main" val="1259874004"/>
                    </a:ext>
                  </a:extLst>
                </a:gridCol>
                <a:gridCol w="2234957">
                  <a:extLst>
                    <a:ext uri="{9D8B030D-6E8A-4147-A177-3AD203B41FA5}">
                      <a16:colId xmlns:a16="http://schemas.microsoft.com/office/drawing/2014/main" val="2829986686"/>
                    </a:ext>
                  </a:extLst>
                </a:gridCol>
                <a:gridCol w="3255684">
                  <a:extLst>
                    <a:ext uri="{9D8B030D-6E8A-4147-A177-3AD203B41FA5}">
                      <a16:colId xmlns:a16="http://schemas.microsoft.com/office/drawing/2014/main" val="376555579"/>
                    </a:ext>
                  </a:extLst>
                </a:gridCol>
                <a:gridCol w="3872231">
                  <a:extLst>
                    <a:ext uri="{9D8B030D-6E8A-4147-A177-3AD203B41FA5}">
                      <a16:colId xmlns:a16="http://schemas.microsoft.com/office/drawing/2014/main" val="2367171719"/>
                    </a:ext>
                  </a:extLst>
                </a:gridCol>
              </a:tblGrid>
              <a:tr h="721861">
                <a:tc>
                  <a:txBody>
                    <a:bodyPr/>
                    <a:lstStyle/>
                    <a:p>
                      <a:r>
                        <a:rPr lang="en-US" sz="2000" dirty="0">
                          <a:cs typeface="Kalimati" panose="00000400000000000000" pitchFamily="2"/>
                        </a:rPr>
                        <a:t>1 </a:t>
                      </a:r>
                      <a:r>
                        <a:rPr lang="ne-NP" sz="2000" dirty="0">
                          <a:cs typeface="Kalimati" panose="00000400000000000000" pitchFamily="2"/>
                        </a:rPr>
                        <a:t>सरकारी</a:t>
                      </a:r>
                      <a:endParaRPr lang="en-US" sz="2000" dirty="0">
                        <a:cs typeface="Kalimati" panose="00000400000000000000" pitchFamily="2"/>
                      </a:endParaRPr>
                    </a:p>
                  </a:txBody>
                  <a:tcPr/>
                </a:tc>
                <a:tc>
                  <a:txBody>
                    <a:bodyPr/>
                    <a:lstStyle/>
                    <a:p>
                      <a:pPr marL="0" algn="ctr" defTabSz="914400" rtl="0" eaLnBrk="1" latinLnBrk="0" hangingPunct="1"/>
                      <a:r>
                        <a:rPr lang="en-US" sz="2000" b="1" kern="1200" dirty="0">
                          <a:solidFill>
                            <a:schemeClr val="lt1"/>
                          </a:solidFill>
                          <a:latin typeface="+mn-lt"/>
                          <a:ea typeface="+mn-ea"/>
                          <a:cs typeface="Kalimati" panose="00000400000000000000" pitchFamily="2"/>
                        </a:rPr>
                        <a:t>2. </a:t>
                      </a:r>
                      <a:r>
                        <a:rPr lang="ne-NP" sz="2000" b="1" kern="1200" dirty="0">
                          <a:solidFill>
                            <a:schemeClr val="lt1"/>
                          </a:solidFill>
                          <a:latin typeface="+mn-lt"/>
                          <a:ea typeface="+mn-ea"/>
                          <a:cs typeface="Kalimati" panose="00000400000000000000" pitchFamily="2"/>
                        </a:rPr>
                        <a:t>वित्तीय</a:t>
                      </a:r>
                      <a:endParaRPr lang="en-US" sz="2000" b="1" kern="1200" dirty="0">
                        <a:solidFill>
                          <a:schemeClr val="lt1"/>
                        </a:solidFill>
                        <a:latin typeface="+mn-lt"/>
                        <a:ea typeface="+mn-ea"/>
                        <a:cs typeface="Kalimati" panose="00000400000000000000" pitchFamily="2"/>
                      </a:endParaRPr>
                    </a:p>
                  </a:txBody>
                  <a:tcPr/>
                </a:tc>
                <a:tc>
                  <a:txBody>
                    <a:bodyPr/>
                    <a:lstStyle/>
                    <a:p>
                      <a:pPr marL="0" algn="ctr" defTabSz="914400" rtl="0" eaLnBrk="1" latinLnBrk="0" hangingPunct="1"/>
                      <a:r>
                        <a:rPr lang="en-US" sz="2000" b="1" kern="1200" dirty="0">
                          <a:solidFill>
                            <a:schemeClr val="lt1"/>
                          </a:solidFill>
                          <a:latin typeface="+mn-lt"/>
                          <a:ea typeface="+mn-ea"/>
                          <a:cs typeface="Kalimati" panose="00000400000000000000" pitchFamily="2"/>
                        </a:rPr>
                        <a:t>3. </a:t>
                      </a:r>
                      <a:r>
                        <a:rPr lang="ne-NP" sz="2000" b="1" kern="1200" dirty="0">
                          <a:solidFill>
                            <a:schemeClr val="lt1"/>
                          </a:solidFill>
                          <a:latin typeface="+mn-lt"/>
                          <a:ea typeface="+mn-ea"/>
                          <a:cs typeface="Kalimati" panose="00000400000000000000" pitchFamily="2"/>
                        </a:rPr>
                        <a:t>गैरवित्तीय</a:t>
                      </a:r>
                      <a:endParaRPr lang="en-US" sz="2000" b="1" kern="1200" dirty="0">
                        <a:solidFill>
                          <a:schemeClr val="lt1"/>
                        </a:solidFill>
                        <a:latin typeface="+mn-lt"/>
                        <a:ea typeface="+mn-ea"/>
                        <a:cs typeface="Kalimati" panose="00000400000000000000" pitchFamily="2"/>
                      </a:endParaRPr>
                    </a:p>
                  </a:txBody>
                  <a:tcPr/>
                </a:tc>
                <a:tc>
                  <a:txBody>
                    <a:bodyPr/>
                    <a:lstStyle/>
                    <a:p>
                      <a:pPr marL="0" algn="ctr" defTabSz="914400" rtl="0" eaLnBrk="1" latinLnBrk="0" hangingPunct="1"/>
                      <a:r>
                        <a:rPr lang="en-US" sz="2000" b="1" kern="1200" dirty="0">
                          <a:solidFill>
                            <a:schemeClr val="lt1"/>
                          </a:solidFill>
                          <a:latin typeface="+mn-lt"/>
                          <a:ea typeface="+mn-ea"/>
                          <a:cs typeface="Kalimati" panose="00000400000000000000" pitchFamily="2"/>
                        </a:rPr>
                        <a:t>4. </a:t>
                      </a:r>
                      <a:r>
                        <a:rPr lang="ne-NP" sz="2000" b="1" kern="1200" dirty="0">
                          <a:solidFill>
                            <a:schemeClr val="lt1"/>
                          </a:solidFill>
                          <a:latin typeface="+mn-lt"/>
                          <a:ea typeface="+mn-ea"/>
                          <a:cs typeface="Kalimati" panose="00000400000000000000" pitchFamily="2"/>
                        </a:rPr>
                        <a:t>नाफा नकमाई घरपरिवारलाई सेवा गर्ने क्षेत्र</a:t>
                      </a:r>
                      <a:endParaRPr lang="en-US" sz="2000" b="1" kern="1200" dirty="0">
                        <a:solidFill>
                          <a:schemeClr val="lt1"/>
                        </a:solidFill>
                        <a:latin typeface="+mn-lt"/>
                        <a:ea typeface="+mn-ea"/>
                        <a:cs typeface="Kalimati" panose="00000400000000000000" pitchFamily="2"/>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kern="1200" dirty="0">
                          <a:solidFill>
                            <a:schemeClr val="lt1"/>
                          </a:solidFill>
                          <a:latin typeface="+mn-lt"/>
                          <a:ea typeface="+mn-ea"/>
                          <a:cs typeface="Kalimati" panose="00000400000000000000" pitchFamily="2"/>
                        </a:rPr>
                        <a:t>5. </a:t>
                      </a:r>
                      <a:r>
                        <a:rPr lang="ne-NP" sz="2000" dirty="0">
                          <a:cs typeface="Kalimati" panose="00000400000000000000" pitchFamily="2"/>
                        </a:rPr>
                        <a:t>घरपरिवार</a:t>
                      </a:r>
                      <a:endParaRPr lang="en-US" sz="2000" dirty="0">
                        <a:cs typeface="Kalimati" panose="00000400000000000000" pitchFamily="2"/>
                      </a:endParaRPr>
                    </a:p>
                  </a:txBody>
                  <a:tcPr/>
                </a:tc>
                <a:extLst>
                  <a:ext uri="{0D108BD9-81ED-4DB2-BD59-A6C34878D82A}">
                    <a16:rowId xmlns:a16="http://schemas.microsoft.com/office/drawing/2014/main" val="3271064785"/>
                  </a:ext>
                </a:extLst>
              </a:tr>
              <a:tr h="721861">
                <a:tc gridSpan="4">
                  <a:txBody>
                    <a:bodyPr/>
                    <a:lstStyle/>
                    <a:p>
                      <a:pPr algn="ctr"/>
                      <a:r>
                        <a:rPr lang="ne-NP" sz="2400" b="1" dirty="0">
                          <a:solidFill>
                            <a:schemeClr val="accent1"/>
                          </a:solidFill>
                          <a:cs typeface="Kalimati" panose="00000400000000000000" pitchFamily="2"/>
                        </a:rPr>
                        <a:t>प्रतिष्ठानका प्रकार</a:t>
                      </a:r>
                      <a:endParaRPr lang="en-US" sz="2400" b="1" dirty="0">
                        <a:solidFill>
                          <a:schemeClr val="accent1"/>
                        </a:solidFill>
                        <a:cs typeface="Kalimati" panose="00000400000000000000" pitchFamily="2"/>
                      </a:endParaRP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e-NP" sz="2000" b="1" dirty="0">
                          <a:solidFill>
                            <a:schemeClr val="accent1"/>
                          </a:solidFill>
                          <a:cs typeface="Kalimati" panose="00000400000000000000" pitchFamily="2"/>
                        </a:rPr>
                        <a:t>कुन </a:t>
                      </a:r>
                      <a:r>
                        <a:rPr lang="ne-NP" sz="2000" b="1" kern="1200" dirty="0">
                          <a:solidFill>
                            <a:schemeClr val="accent1"/>
                          </a:solidFill>
                          <a:latin typeface="+mn-lt"/>
                          <a:ea typeface="+mn-ea"/>
                          <a:cs typeface="Kalimati" panose="00000400000000000000" pitchFamily="2"/>
                        </a:rPr>
                        <a:t>संस्थागत </a:t>
                      </a:r>
                      <a:r>
                        <a:rPr lang="ne-NP" sz="2000" b="1" dirty="0">
                          <a:solidFill>
                            <a:schemeClr val="accent1"/>
                          </a:solidFill>
                          <a:cs typeface="Kalimati" panose="00000400000000000000" pitchFamily="2"/>
                        </a:rPr>
                        <a:t>क्षेत्र हो </a:t>
                      </a:r>
                      <a:r>
                        <a:rPr lang="en-US" sz="2000" b="1" dirty="0">
                          <a:solidFill>
                            <a:schemeClr val="accent1"/>
                          </a:solidFill>
                          <a:cs typeface="Kalimati" panose="00000400000000000000" pitchFamily="2"/>
                        </a:rPr>
                        <a:t>?</a:t>
                      </a:r>
                    </a:p>
                  </a:txBody>
                  <a:tcPr anchor="ctr"/>
                </a:tc>
                <a:extLst>
                  <a:ext uri="{0D108BD9-81ED-4DB2-BD59-A6C34878D82A}">
                    <a16:rowId xmlns:a16="http://schemas.microsoft.com/office/drawing/2014/main" val="2476261808"/>
                  </a:ext>
                </a:extLst>
              </a:tr>
              <a:tr h="418221">
                <a:tc gridSpan="4">
                  <a:txBody>
                    <a:bodyPr/>
                    <a:lstStyle/>
                    <a:p>
                      <a:r>
                        <a:rPr lang="ne-NP">
                          <a:cs typeface="Kalimati" panose="00000400000000000000" pitchFamily="2"/>
                        </a:rPr>
                        <a:t>कर्मचारी सञ्चय कोष</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a:p>
                  </a:txBody>
                  <a:tcPr/>
                </a:tc>
                <a:extLst>
                  <a:ext uri="{0D108BD9-81ED-4DB2-BD59-A6C34878D82A}">
                    <a16:rowId xmlns:a16="http://schemas.microsoft.com/office/drawing/2014/main" val="1318600666"/>
                  </a:ext>
                </a:extLst>
              </a:tr>
              <a:tr h="418221">
                <a:tc gridSpan="4">
                  <a:txBody>
                    <a:bodyPr/>
                    <a:lstStyle/>
                    <a:p>
                      <a:pPr algn="ctr"/>
                      <a:r>
                        <a:rPr lang="ne-NP">
                          <a:cs typeface="Kalimati" panose="00000400000000000000" pitchFamily="2"/>
                        </a:rPr>
                        <a:t>नेपाल टेलिभिजन</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a:p>
                  </a:txBody>
                  <a:tcPr/>
                </a:tc>
                <a:extLst>
                  <a:ext uri="{0D108BD9-81ED-4DB2-BD59-A6C34878D82A}">
                    <a16:rowId xmlns:a16="http://schemas.microsoft.com/office/drawing/2014/main" val="2652113479"/>
                  </a:ext>
                </a:extLst>
              </a:tr>
              <a:tr h="418221">
                <a:tc gridSpan="4">
                  <a:txBody>
                    <a:bodyPr/>
                    <a:lstStyle/>
                    <a:p>
                      <a:r>
                        <a:rPr lang="ne-NP">
                          <a:cs typeface="Kalimati" panose="00000400000000000000" pitchFamily="2"/>
                        </a:rPr>
                        <a:t>नेपाल सगरमाथा ट्राभल्स प्रा</a:t>
                      </a:r>
                      <a:r>
                        <a:rPr lang="en-US">
                          <a:cs typeface="Kalimati" panose="00000400000000000000" pitchFamily="2"/>
                        </a:rPr>
                        <a:t>.</a:t>
                      </a:r>
                      <a:r>
                        <a:rPr lang="ne-NP">
                          <a:cs typeface="Kalimati" panose="00000400000000000000" pitchFamily="2"/>
                        </a:rPr>
                        <a:t> लि</a:t>
                      </a:r>
                      <a:r>
                        <a:rPr lang="en-US">
                          <a:cs typeface="Kalimati" panose="00000400000000000000" pitchFamily="2"/>
                        </a:rPr>
                        <a:t>.</a:t>
                      </a: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a:p>
                  </a:txBody>
                  <a:tcPr/>
                </a:tc>
                <a:extLst>
                  <a:ext uri="{0D108BD9-81ED-4DB2-BD59-A6C34878D82A}">
                    <a16:rowId xmlns:a16="http://schemas.microsoft.com/office/drawing/2014/main" val="913457012"/>
                  </a:ext>
                </a:extLst>
              </a:tr>
              <a:tr h="418221">
                <a:tc gridSpan="4">
                  <a:txBody>
                    <a:bodyPr/>
                    <a:lstStyle/>
                    <a:p>
                      <a:pPr algn="ctr"/>
                      <a:r>
                        <a:rPr lang="ne-NP">
                          <a:cs typeface="Kalimati" panose="00000400000000000000" pitchFamily="2"/>
                        </a:rPr>
                        <a:t>माइती नेपाल</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a:p>
                  </a:txBody>
                  <a:tcPr/>
                </a:tc>
                <a:extLst>
                  <a:ext uri="{0D108BD9-81ED-4DB2-BD59-A6C34878D82A}">
                    <a16:rowId xmlns:a16="http://schemas.microsoft.com/office/drawing/2014/main" val="125949763"/>
                  </a:ext>
                </a:extLst>
              </a:tr>
              <a:tr h="418221">
                <a:tc gridSpan="4">
                  <a:txBody>
                    <a:bodyPr/>
                    <a:lstStyle/>
                    <a:p>
                      <a:r>
                        <a:rPr lang="ne-NP">
                          <a:cs typeface="Kalimati" panose="00000400000000000000" pitchFamily="2"/>
                        </a:rPr>
                        <a:t>काठमाडौँ विश्वविद्यालय</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a:p>
                  </a:txBody>
                  <a:tcPr/>
                </a:tc>
                <a:extLst>
                  <a:ext uri="{0D108BD9-81ED-4DB2-BD59-A6C34878D82A}">
                    <a16:rowId xmlns:a16="http://schemas.microsoft.com/office/drawing/2014/main" val="3131571329"/>
                  </a:ext>
                </a:extLst>
              </a:tr>
              <a:tr h="418221">
                <a:tc gridSpan="4">
                  <a:txBody>
                    <a:bodyPr/>
                    <a:lstStyle/>
                    <a:p>
                      <a:pPr algn="ctr"/>
                      <a:r>
                        <a:rPr lang="ne-NP">
                          <a:cs typeface="Kalimati" panose="00000400000000000000" pitchFamily="2"/>
                        </a:rPr>
                        <a:t>सावित्री किराना पसल</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a:p>
                  </a:txBody>
                  <a:tcPr/>
                </a:tc>
                <a:extLst>
                  <a:ext uri="{0D108BD9-81ED-4DB2-BD59-A6C34878D82A}">
                    <a16:rowId xmlns:a16="http://schemas.microsoft.com/office/drawing/2014/main" val="1241742928"/>
                  </a:ext>
                </a:extLst>
              </a:tr>
              <a:tr h="418221">
                <a:tc gridSpan="4">
                  <a:txBody>
                    <a:bodyPr/>
                    <a:lstStyle/>
                    <a:p>
                      <a:r>
                        <a:rPr lang="ne-NP">
                          <a:cs typeface="Kalimati" panose="00000400000000000000" pitchFamily="2"/>
                        </a:rPr>
                        <a:t>गणेशमान पाउँ भण्डार</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a:p>
                  </a:txBody>
                  <a:tcPr/>
                </a:tc>
                <a:extLst>
                  <a:ext uri="{0D108BD9-81ED-4DB2-BD59-A6C34878D82A}">
                    <a16:rowId xmlns:a16="http://schemas.microsoft.com/office/drawing/2014/main" val="2577763808"/>
                  </a:ext>
                </a:extLst>
              </a:tr>
              <a:tr h="418221">
                <a:tc gridSpan="4">
                  <a:txBody>
                    <a:bodyPr/>
                    <a:lstStyle/>
                    <a:p>
                      <a:pPr algn="ctr"/>
                      <a:r>
                        <a:rPr lang="ne-NP">
                          <a:cs typeface="Kalimati" panose="00000400000000000000" pitchFamily="2"/>
                        </a:rPr>
                        <a:t>रामगोपाल बाटेको धुप उद्योग</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dirty="0"/>
                    </a:p>
                  </a:txBody>
                  <a:tcPr/>
                </a:tc>
                <a:extLst>
                  <a:ext uri="{0D108BD9-81ED-4DB2-BD59-A6C34878D82A}">
                    <a16:rowId xmlns:a16="http://schemas.microsoft.com/office/drawing/2014/main" val="3305880159"/>
                  </a:ext>
                </a:extLst>
              </a:tr>
            </a:tbl>
          </a:graphicData>
        </a:graphic>
      </p:graphicFrame>
    </p:spTree>
    <p:extLst>
      <p:ext uri="{BB962C8B-B14F-4D97-AF65-F5344CB8AC3E}">
        <p14:creationId xmlns:p14="http://schemas.microsoft.com/office/powerpoint/2010/main" val="41229344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DBF02-363E-2DC2-C479-383F8559B4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FA5D08-4247-C260-BE01-D3CB566EA2B4}"/>
              </a:ext>
            </a:extLst>
          </p:cNvPr>
          <p:cNvSpPr>
            <a:spLocks noGrp="1"/>
          </p:cNvSpPr>
          <p:nvPr>
            <p:ph type="title"/>
          </p:nvPr>
        </p:nvSpPr>
        <p:spPr>
          <a:xfrm>
            <a:off x="101600" y="202565"/>
            <a:ext cx="12090399" cy="996315"/>
          </a:xfrm>
        </p:spPr>
        <p:txBody>
          <a:bodyPr>
            <a:normAutofit/>
          </a:bodyPr>
          <a:lstStyle/>
          <a:p>
            <a:pPr algn="ctr"/>
            <a:r>
              <a:rPr lang="ne-NP" sz="4000" dirty="0"/>
              <a:t>सत्र पुनरावलोकन तथा </a:t>
            </a:r>
            <a:r>
              <a:rPr lang="ne-NP" sz="4000" dirty="0">
                <a:solidFill>
                  <a:srgbClr val="0070C0"/>
                </a:solidFill>
              </a:rPr>
              <a:t>उत्तर</a:t>
            </a:r>
            <a:r>
              <a:rPr lang="ne-NP" sz="4000" dirty="0"/>
              <a:t> </a:t>
            </a:r>
            <a:endParaRPr lang="en-US" sz="4000" dirty="0"/>
          </a:p>
        </p:txBody>
      </p:sp>
      <p:sp>
        <p:nvSpPr>
          <p:cNvPr id="3" name="Content Placeholder 2">
            <a:extLst>
              <a:ext uri="{FF2B5EF4-FFF2-40B4-BE49-F238E27FC236}">
                <a16:creationId xmlns:a16="http://schemas.microsoft.com/office/drawing/2014/main" id="{CDFA8C52-3207-25B8-4702-F799E420C438}"/>
              </a:ext>
            </a:extLst>
          </p:cNvPr>
          <p:cNvSpPr>
            <a:spLocks noGrp="1"/>
          </p:cNvSpPr>
          <p:nvPr>
            <p:ph idx="1"/>
          </p:nvPr>
        </p:nvSpPr>
        <p:spPr>
          <a:xfrm>
            <a:off x="828674" y="1825625"/>
            <a:ext cx="10402743" cy="4503738"/>
          </a:xfrm>
        </p:spPr>
        <p:txBody>
          <a:bodyPr/>
          <a:lstStyle/>
          <a:p>
            <a:endParaRPr lang="ne-NP" sz="4000" b="1" dirty="0"/>
          </a:p>
          <a:p>
            <a:pPr marL="0" indent="0">
              <a:buNone/>
            </a:pPr>
            <a:endParaRPr lang="en-US" dirty="0"/>
          </a:p>
        </p:txBody>
      </p:sp>
      <p:sp>
        <p:nvSpPr>
          <p:cNvPr id="4" name="Footer Placeholder 3">
            <a:extLst>
              <a:ext uri="{FF2B5EF4-FFF2-40B4-BE49-F238E27FC236}">
                <a16:creationId xmlns:a16="http://schemas.microsoft.com/office/drawing/2014/main" id="{ADF0ABB2-49F0-33AA-4863-EF9C78AFB9F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82A39A6E-6538-8130-D646-443A8C8C28AF}"/>
              </a:ext>
            </a:extLst>
          </p:cNvPr>
          <p:cNvSpPr txBox="1">
            <a:spLocks/>
          </p:cNvSpPr>
          <p:nvPr/>
        </p:nvSpPr>
        <p:spPr>
          <a:xfrm>
            <a:off x="193040" y="1283017"/>
            <a:ext cx="11897360" cy="21459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1" name="Slide Number Placeholder 4">
            <a:extLst>
              <a:ext uri="{FF2B5EF4-FFF2-40B4-BE49-F238E27FC236}">
                <a16:creationId xmlns:a16="http://schemas.microsoft.com/office/drawing/2014/main" id="{9C24BBFF-6280-22DA-1986-EACA5A4FBAB2}"/>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39</a:t>
            </a:fld>
            <a:endParaRPr lang="en-US" sz="1800" b="1" dirty="0">
              <a:latin typeface="Fontasy Himali" panose="04020500000000000000" pitchFamily="82" charset="0"/>
            </a:endParaRPr>
          </a:p>
        </p:txBody>
      </p:sp>
      <p:graphicFrame>
        <p:nvGraphicFramePr>
          <p:cNvPr id="7" name="Table 6">
            <a:extLst>
              <a:ext uri="{FF2B5EF4-FFF2-40B4-BE49-F238E27FC236}">
                <a16:creationId xmlns:a16="http://schemas.microsoft.com/office/drawing/2014/main" id="{872E0E96-5620-E14A-5294-5307EC5343DC}"/>
              </a:ext>
            </a:extLst>
          </p:cNvPr>
          <p:cNvGraphicFramePr>
            <a:graphicFrameLocks noGrp="1"/>
          </p:cNvGraphicFramePr>
          <p:nvPr>
            <p:extLst>
              <p:ext uri="{D42A27DB-BD31-4B8C-83A1-F6EECF244321}">
                <p14:modId xmlns:p14="http://schemas.microsoft.com/office/powerpoint/2010/main" val="776222516"/>
              </p:ext>
            </p:extLst>
          </p:nvPr>
        </p:nvGraphicFramePr>
        <p:xfrm>
          <a:off x="543006" y="1283017"/>
          <a:ext cx="11134332" cy="5046348"/>
        </p:xfrm>
        <a:graphic>
          <a:graphicData uri="http://schemas.openxmlformats.org/drawingml/2006/table">
            <a:tbl>
              <a:tblPr firstRow="1" bandRow="1">
                <a:tableStyleId>{5C22544A-7EE6-4342-B048-85BDC9FD1C3A}</a:tableStyleId>
              </a:tblPr>
              <a:tblGrid>
                <a:gridCol w="1634137">
                  <a:extLst>
                    <a:ext uri="{9D8B030D-6E8A-4147-A177-3AD203B41FA5}">
                      <a16:colId xmlns:a16="http://schemas.microsoft.com/office/drawing/2014/main" val="3976652294"/>
                    </a:ext>
                  </a:extLst>
                </a:gridCol>
                <a:gridCol w="1153886">
                  <a:extLst>
                    <a:ext uri="{9D8B030D-6E8A-4147-A177-3AD203B41FA5}">
                      <a16:colId xmlns:a16="http://schemas.microsoft.com/office/drawing/2014/main" val="1259874004"/>
                    </a:ext>
                  </a:extLst>
                </a:gridCol>
                <a:gridCol w="1458685">
                  <a:extLst>
                    <a:ext uri="{9D8B030D-6E8A-4147-A177-3AD203B41FA5}">
                      <a16:colId xmlns:a16="http://schemas.microsoft.com/office/drawing/2014/main" val="2829986686"/>
                    </a:ext>
                  </a:extLst>
                </a:gridCol>
                <a:gridCol w="3497036">
                  <a:extLst>
                    <a:ext uri="{9D8B030D-6E8A-4147-A177-3AD203B41FA5}">
                      <a16:colId xmlns:a16="http://schemas.microsoft.com/office/drawing/2014/main" val="376555579"/>
                    </a:ext>
                  </a:extLst>
                </a:gridCol>
                <a:gridCol w="3390588">
                  <a:extLst>
                    <a:ext uri="{9D8B030D-6E8A-4147-A177-3AD203B41FA5}">
                      <a16:colId xmlns:a16="http://schemas.microsoft.com/office/drawing/2014/main" val="2367171719"/>
                    </a:ext>
                  </a:extLst>
                </a:gridCol>
              </a:tblGrid>
              <a:tr h="760574">
                <a:tc>
                  <a:txBody>
                    <a:bodyPr/>
                    <a:lstStyle/>
                    <a:p>
                      <a:r>
                        <a:rPr lang="en-US" sz="2000" dirty="0">
                          <a:cs typeface="Kalimati" panose="00000400000000000000" pitchFamily="2"/>
                        </a:rPr>
                        <a:t>1 </a:t>
                      </a:r>
                      <a:r>
                        <a:rPr lang="ne-NP" sz="2000" dirty="0">
                          <a:cs typeface="Kalimati" panose="00000400000000000000" pitchFamily="2"/>
                        </a:rPr>
                        <a:t>सरकारी</a:t>
                      </a:r>
                      <a:endParaRPr lang="en-US" sz="2000" dirty="0">
                        <a:cs typeface="Kalimati" panose="00000400000000000000" pitchFamily="2"/>
                      </a:endParaRPr>
                    </a:p>
                  </a:txBody>
                  <a:tcPr/>
                </a:tc>
                <a:tc>
                  <a:txBody>
                    <a:bodyPr/>
                    <a:lstStyle/>
                    <a:p>
                      <a:r>
                        <a:rPr lang="en-US" sz="2000" dirty="0">
                          <a:cs typeface="Kalimati" panose="00000400000000000000" pitchFamily="2"/>
                        </a:rPr>
                        <a:t>2. </a:t>
                      </a:r>
                      <a:r>
                        <a:rPr lang="ne-NP" sz="2000" dirty="0">
                          <a:cs typeface="Kalimati" panose="00000400000000000000" pitchFamily="2"/>
                        </a:rPr>
                        <a:t>वित्तीय</a:t>
                      </a:r>
                      <a:endParaRPr lang="en-US" sz="2000" dirty="0">
                        <a:cs typeface="Kalimati" panose="00000400000000000000" pitchFamily="2"/>
                      </a:endParaRPr>
                    </a:p>
                  </a:txBody>
                  <a:tcPr/>
                </a:tc>
                <a:tc>
                  <a:txBody>
                    <a:bodyPr/>
                    <a:lstStyle/>
                    <a:p>
                      <a:r>
                        <a:rPr lang="en-US" sz="2000" dirty="0">
                          <a:cs typeface="Kalimati" panose="00000400000000000000" pitchFamily="2"/>
                        </a:rPr>
                        <a:t>3. </a:t>
                      </a:r>
                      <a:r>
                        <a:rPr lang="ne-NP" sz="2000" dirty="0">
                          <a:cs typeface="Kalimati" panose="00000400000000000000" pitchFamily="2"/>
                        </a:rPr>
                        <a:t>गैरवित्तीय</a:t>
                      </a:r>
                      <a:endParaRPr lang="en-US" sz="2000" dirty="0">
                        <a:cs typeface="Kalimati" panose="00000400000000000000" pitchFamily="2"/>
                      </a:endParaRPr>
                    </a:p>
                  </a:txBody>
                  <a:tcPr/>
                </a:tc>
                <a:tc>
                  <a:txBody>
                    <a:bodyPr/>
                    <a:lstStyle/>
                    <a:p>
                      <a:r>
                        <a:rPr lang="en-US" sz="2000" dirty="0">
                          <a:cs typeface="Kalimati" panose="00000400000000000000" pitchFamily="2"/>
                        </a:rPr>
                        <a:t>4. </a:t>
                      </a:r>
                      <a:r>
                        <a:rPr lang="ne-NP" sz="2000" dirty="0">
                          <a:cs typeface="Kalimati" panose="00000400000000000000" pitchFamily="2"/>
                        </a:rPr>
                        <a:t>नाफा नकमाई घरपरिवारलाई सेवा गर्ने क्षेत्र</a:t>
                      </a:r>
                      <a:endParaRPr lang="en-US" sz="2000" dirty="0">
                        <a:cs typeface="Kalimati" panose="00000400000000000000" pitchFamily="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cs typeface="Kalimati" panose="00000400000000000000" pitchFamily="2"/>
                        </a:rPr>
                        <a:t>5. </a:t>
                      </a:r>
                      <a:r>
                        <a:rPr lang="ne-NP" sz="2000" dirty="0">
                          <a:cs typeface="Kalimati" panose="00000400000000000000" pitchFamily="2"/>
                        </a:rPr>
                        <a:t>घरपरिवार</a:t>
                      </a:r>
                      <a:endParaRPr lang="en-US" sz="2000" dirty="0">
                        <a:cs typeface="Kalimati" panose="00000400000000000000" pitchFamily="2"/>
                      </a:endParaRPr>
                    </a:p>
                    <a:p>
                      <a:endParaRPr lang="en-US" sz="2000" dirty="0">
                        <a:cs typeface="Kalimati" panose="00000400000000000000" pitchFamily="2"/>
                      </a:endParaRPr>
                    </a:p>
                  </a:txBody>
                  <a:tcPr/>
                </a:tc>
                <a:extLst>
                  <a:ext uri="{0D108BD9-81ED-4DB2-BD59-A6C34878D82A}">
                    <a16:rowId xmlns:a16="http://schemas.microsoft.com/office/drawing/2014/main" val="3271064785"/>
                  </a:ext>
                </a:extLst>
              </a:tr>
              <a:tr h="760574">
                <a:tc gridSpan="4">
                  <a:txBody>
                    <a:bodyPr/>
                    <a:lstStyle/>
                    <a:p>
                      <a:pPr algn="ctr"/>
                      <a:r>
                        <a:rPr lang="ne-NP" sz="2400" b="1" dirty="0">
                          <a:solidFill>
                            <a:schemeClr val="accent1"/>
                          </a:solidFill>
                          <a:cs typeface="Kalimati" panose="00000400000000000000" pitchFamily="2"/>
                        </a:rPr>
                        <a:t>प्रतिष्ठानका प्रकार</a:t>
                      </a:r>
                      <a:endParaRPr lang="en-US" sz="2400" b="1" dirty="0">
                        <a:solidFill>
                          <a:schemeClr val="accent1"/>
                        </a:solidFill>
                        <a:cs typeface="Kalimati" panose="00000400000000000000" pitchFamily="2"/>
                      </a:endParaRP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e-NP" sz="2400" b="1" kern="1200" dirty="0">
                          <a:solidFill>
                            <a:schemeClr val="accent1"/>
                          </a:solidFill>
                          <a:latin typeface="+mn-lt"/>
                          <a:ea typeface="+mn-ea"/>
                          <a:cs typeface="Kalimati" panose="00000400000000000000" pitchFamily="2"/>
                        </a:rPr>
                        <a:t>कुन संस्थागत क्षेत्र हो </a:t>
                      </a:r>
                      <a:r>
                        <a:rPr lang="en-US" sz="2400" b="1" kern="1200" dirty="0">
                          <a:solidFill>
                            <a:schemeClr val="accent1"/>
                          </a:solidFill>
                          <a:latin typeface="+mn-lt"/>
                          <a:ea typeface="+mn-ea"/>
                          <a:cs typeface="Kalimati" panose="00000400000000000000" pitchFamily="2"/>
                        </a:rPr>
                        <a:t>?</a:t>
                      </a:r>
                    </a:p>
                  </a:txBody>
                  <a:tcPr anchor="ctr"/>
                </a:tc>
                <a:extLst>
                  <a:ext uri="{0D108BD9-81ED-4DB2-BD59-A6C34878D82A}">
                    <a16:rowId xmlns:a16="http://schemas.microsoft.com/office/drawing/2014/main" val="2476261808"/>
                  </a:ext>
                </a:extLst>
              </a:tr>
              <a:tr h="440650">
                <a:tc gridSpan="4">
                  <a:txBody>
                    <a:bodyPr/>
                    <a:lstStyle/>
                    <a:p>
                      <a:r>
                        <a:rPr lang="ne-NP" dirty="0">
                          <a:cs typeface="Kalimati" panose="00000400000000000000" pitchFamily="2"/>
                        </a:rPr>
                        <a:t>राष्ट्रसेवक कर्मचारी कल्याण कोष</a:t>
                      </a:r>
                      <a:endParaRPr lang="en-US" dirty="0">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dirty="0">
                          <a:solidFill>
                            <a:schemeClr val="dk1"/>
                          </a:solidFill>
                          <a:latin typeface="+mn-lt"/>
                          <a:ea typeface="+mn-ea"/>
                          <a:cs typeface="Kalimati" panose="00000400000000000000" pitchFamily="2"/>
                        </a:rPr>
                        <a:t>गैरवित्तीय</a:t>
                      </a:r>
                      <a:endParaRPr lang="en-US" sz="1800" kern="1200" dirty="0">
                        <a:solidFill>
                          <a:schemeClr val="dk1"/>
                        </a:solidFill>
                        <a:latin typeface="+mn-lt"/>
                        <a:ea typeface="+mn-ea"/>
                        <a:cs typeface="Kalimati" panose="00000400000000000000" pitchFamily="2"/>
                      </a:endParaRPr>
                    </a:p>
                  </a:txBody>
                  <a:tcPr/>
                </a:tc>
                <a:extLst>
                  <a:ext uri="{0D108BD9-81ED-4DB2-BD59-A6C34878D82A}">
                    <a16:rowId xmlns:a16="http://schemas.microsoft.com/office/drawing/2014/main" val="1318600666"/>
                  </a:ext>
                </a:extLst>
              </a:tr>
              <a:tr h="440650">
                <a:tc gridSpan="4">
                  <a:txBody>
                    <a:bodyPr/>
                    <a:lstStyle/>
                    <a:p>
                      <a:pPr algn="ctr"/>
                      <a:r>
                        <a:rPr lang="ne-NP">
                          <a:cs typeface="Kalimati" panose="00000400000000000000" pitchFamily="2"/>
                        </a:rPr>
                        <a:t>काठमाडौँ मेडिकल कलेज</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dirty="0">
                          <a:solidFill>
                            <a:schemeClr val="dk1"/>
                          </a:solidFill>
                          <a:latin typeface="+mn-lt"/>
                          <a:ea typeface="+mn-ea"/>
                          <a:cs typeface="Kalimati" panose="00000400000000000000" pitchFamily="2"/>
                        </a:rPr>
                        <a:t>गैरवित्तीय</a:t>
                      </a:r>
                      <a:endParaRPr lang="en-US" sz="1800" kern="1200" dirty="0">
                        <a:solidFill>
                          <a:schemeClr val="dk1"/>
                        </a:solidFill>
                        <a:latin typeface="+mn-lt"/>
                        <a:ea typeface="+mn-ea"/>
                        <a:cs typeface="Kalimati" panose="00000400000000000000" pitchFamily="2"/>
                      </a:endParaRPr>
                    </a:p>
                  </a:txBody>
                  <a:tcPr/>
                </a:tc>
                <a:extLst>
                  <a:ext uri="{0D108BD9-81ED-4DB2-BD59-A6C34878D82A}">
                    <a16:rowId xmlns:a16="http://schemas.microsoft.com/office/drawing/2014/main" val="2652113479"/>
                  </a:ext>
                </a:extLst>
              </a:tr>
              <a:tr h="440650">
                <a:tc gridSpan="4">
                  <a:txBody>
                    <a:bodyPr/>
                    <a:lstStyle/>
                    <a:p>
                      <a:r>
                        <a:rPr lang="ne-NP">
                          <a:cs typeface="Kalimati" panose="00000400000000000000" pitchFamily="2"/>
                        </a:rPr>
                        <a:t>फेदीखोला आमा समूह</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dirty="0">
                          <a:solidFill>
                            <a:schemeClr val="dk1"/>
                          </a:solidFill>
                          <a:latin typeface="+mn-lt"/>
                          <a:ea typeface="+mn-ea"/>
                          <a:cs typeface="Kalimati" panose="00000400000000000000" pitchFamily="2"/>
                        </a:rPr>
                        <a:t>नाफा नकमाई </a:t>
                      </a:r>
                      <a:r>
                        <a:rPr lang="en-US" sz="1800" kern="1200" dirty="0">
                          <a:solidFill>
                            <a:schemeClr val="dk1"/>
                          </a:solidFill>
                          <a:latin typeface="+mn-lt"/>
                          <a:ea typeface="+mn-ea"/>
                          <a:cs typeface="Kalimati" panose="00000400000000000000" pitchFamily="2"/>
                        </a:rPr>
                        <a:t>…</a:t>
                      </a:r>
                    </a:p>
                  </a:txBody>
                  <a:tcPr/>
                </a:tc>
                <a:extLst>
                  <a:ext uri="{0D108BD9-81ED-4DB2-BD59-A6C34878D82A}">
                    <a16:rowId xmlns:a16="http://schemas.microsoft.com/office/drawing/2014/main" val="913457012"/>
                  </a:ext>
                </a:extLst>
              </a:tr>
              <a:tr h="440650">
                <a:tc gridSpan="4">
                  <a:txBody>
                    <a:bodyPr/>
                    <a:lstStyle/>
                    <a:p>
                      <a:pPr algn="ctr"/>
                      <a:r>
                        <a:rPr lang="ne-NP">
                          <a:cs typeface="Kalimati" panose="00000400000000000000" pitchFamily="2"/>
                        </a:rPr>
                        <a:t>कृषि विकास बैंक</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dirty="0">
                          <a:solidFill>
                            <a:schemeClr val="dk1"/>
                          </a:solidFill>
                          <a:latin typeface="+mn-lt"/>
                          <a:ea typeface="+mn-ea"/>
                          <a:cs typeface="Kalimati" panose="00000400000000000000" pitchFamily="2"/>
                        </a:rPr>
                        <a:t>वित्तीय</a:t>
                      </a:r>
                      <a:endParaRPr lang="en-US" sz="1800" kern="1200" dirty="0">
                        <a:solidFill>
                          <a:schemeClr val="dk1"/>
                        </a:solidFill>
                        <a:latin typeface="+mn-lt"/>
                        <a:ea typeface="+mn-ea"/>
                        <a:cs typeface="Kalimati" panose="00000400000000000000" pitchFamily="2"/>
                      </a:endParaRPr>
                    </a:p>
                  </a:txBody>
                  <a:tcPr/>
                </a:tc>
                <a:extLst>
                  <a:ext uri="{0D108BD9-81ED-4DB2-BD59-A6C34878D82A}">
                    <a16:rowId xmlns:a16="http://schemas.microsoft.com/office/drawing/2014/main" val="125949763"/>
                  </a:ext>
                </a:extLst>
              </a:tr>
              <a:tr h="440650">
                <a:tc gridSpan="4">
                  <a:txBody>
                    <a:bodyPr/>
                    <a:lstStyle/>
                    <a:p>
                      <a:r>
                        <a:rPr lang="ne-NP">
                          <a:cs typeface="Kalimati" panose="00000400000000000000" pitchFamily="2"/>
                        </a:rPr>
                        <a:t>सिद्धार्थ वनस्थली इन्स्टिच्युट</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dirty="0">
                          <a:solidFill>
                            <a:schemeClr val="dk1"/>
                          </a:solidFill>
                          <a:latin typeface="+mn-lt"/>
                          <a:ea typeface="+mn-ea"/>
                          <a:cs typeface="Kalimati" panose="00000400000000000000" pitchFamily="2"/>
                        </a:rPr>
                        <a:t>गैरवित्तीय</a:t>
                      </a:r>
                      <a:endParaRPr lang="en-US" sz="1800" kern="1200" dirty="0">
                        <a:solidFill>
                          <a:schemeClr val="dk1"/>
                        </a:solidFill>
                        <a:latin typeface="+mn-lt"/>
                        <a:ea typeface="+mn-ea"/>
                        <a:cs typeface="Kalimati" panose="00000400000000000000" pitchFamily="2"/>
                      </a:endParaRPr>
                    </a:p>
                  </a:txBody>
                  <a:tcPr/>
                </a:tc>
                <a:extLst>
                  <a:ext uri="{0D108BD9-81ED-4DB2-BD59-A6C34878D82A}">
                    <a16:rowId xmlns:a16="http://schemas.microsoft.com/office/drawing/2014/main" val="3131571329"/>
                  </a:ext>
                </a:extLst>
              </a:tr>
              <a:tr h="440650">
                <a:tc gridSpan="4">
                  <a:txBody>
                    <a:bodyPr/>
                    <a:lstStyle/>
                    <a:p>
                      <a:pPr algn="ctr"/>
                      <a:r>
                        <a:rPr lang="ne-NP">
                          <a:cs typeface="Kalimati" panose="00000400000000000000" pitchFamily="2"/>
                        </a:rPr>
                        <a:t>थापा आइसक्रिम उद्योग</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dirty="0">
                          <a:solidFill>
                            <a:schemeClr val="dk1"/>
                          </a:solidFill>
                          <a:latin typeface="+mn-lt"/>
                          <a:ea typeface="+mn-ea"/>
                          <a:cs typeface="Kalimati" panose="00000400000000000000" pitchFamily="2"/>
                        </a:rPr>
                        <a:t>घरपरिवार तर </a:t>
                      </a:r>
                      <a:r>
                        <a:rPr lang="en-US" sz="1800" kern="1200" dirty="0">
                          <a:solidFill>
                            <a:schemeClr val="dk1"/>
                          </a:solidFill>
                          <a:latin typeface="+mn-lt"/>
                          <a:ea typeface="+mn-ea"/>
                          <a:cs typeface="Kalimati" panose="00000400000000000000" pitchFamily="2"/>
                        </a:rPr>
                        <a:t>…</a:t>
                      </a:r>
                    </a:p>
                  </a:txBody>
                  <a:tcPr/>
                </a:tc>
                <a:extLst>
                  <a:ext uri="{0D108BD9-81ED-4DB2-BD59-A6C34878D82A}">
                    <a16:rowId xmlns:a16="http://schemas.microsoft.com/office/drawing/2014/main" val="1241742928"/>
                  </a:ext>
                </a:extLst>
              </a:tr>
              <a:tr h="440650">
                <a:tc gridSpan="4">
                  <a:txBody>
                    <a:bodyPr/>
                    <a:lstStyle/>
                    <a:p>
                      <a:r>
                        <a:rPr lang="ne-NP">
                          <a:cs typeface="Kalimati" panose="00000400000000000000" pitchFamily="2"/>
                        </a:rPr>
                        <a:t>निजामती कर्मचारी अस्पताल</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dirty="0">
                          <a:solidFill>
                            <a:schemeClr val="dk1"/>
                          </a:solidFill>
                          <a:latin typeface="+mn-lt"/>
                          <a:ea typeface="+mn-ea"/>
                          <a:cs typeface="Kalimati" panose="00000400000000000000" pitchFamily="2"/>
                        </a:rPr>
                        <a:t>सरकारी</a:t>
                      </a:r>
                      <a:endParaRPr lang="en-US" sz="1800" kern="1200" dirty="0">
                        <a:solidFill>
                          <a:schemeClr val="dk1"/>
                        </a:solidFill>
                        <a:latin typeface="+mn-lt"/>
                        <a:ea typeface="+mn-ea"/>
                        <a:cs typeface="Kalimati" panose="00000400000000000000" pitchFamily="2"/>
                      </a:endParaRPr>
                    </a:p>
                  </a:txBody>
                  <a:tcPr/>
                </a:tc>
                <a:extLst>
                  <a:ext uri="{0D108BD9-81ED-4DB2-BD59-A6C34878D82A}">
                    <a16:rowId xmlns:a16="http://schemas.microsoft.com/office/drawing/2014/main" val="2577763808"/>
                  </a:ext>
                </a:extLst>
              </a:tr>
              <a:tr h="440650">
                <a:tc gridSpan="4">
                  <a:txBody>
                    <a:bodyPr/>
                    <a:lstStyle/>
                    <a:p>
                      <a:pPr algn="ctr"/>
                      <a:r>
                        <a:rPr lang="ne-NP">
                          <a:cs typeface="Kalimati" panose="00000400000000000000" pitchFamily="2"/>
                        </a:rPr>
                        <a:t>तेह्रथुम ढाका उत्पादन लिमिटेड</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dirty="0">
                          <a:solidFill>
                            <a:schemeClr val="dk1"/>
                          </a:solidFill>
                          <a:latin typeface="+mn-lt"/>
                          <a:ea typeface="+mn-ea"/>
                          <a:cs typeface="Kalimati" panose="00000400000000000000" pitchFamily="2"/>
                        </a:rPr>
                        <a:t>गैरवित्तीय</a:t>
                      </a:r>
                      <a:endParaRPr lang="en-US" sz="1800" kern="1200" dirty="0">
                        <a:solidFill>
                          <a:schemeClr val="dk1"/>
                        </a:solidFill>
                        <a:latin typeface="+mn-lt"/>
                        <a:ea typeface="+mn-ea"/>
                        <a:cs typeface="Kalimati" panose="00000400000000000000" pitchFamily="2"/>
                      </a:endParaRPr>
                    </a:p>
                  </a:txBody>
                  <a:tcPr/>
                </a:tc>
                <a:extLst>
                  <a:ext uri="{0D108BD9-81ED-4DB2-BD59-A6C34878D82A}">
                    <a16:rowId xmlns:a16="http://schemas.microsoft.com/office/drawing/2014/main" val="3305880159"/>
                  </a:ext>
                </a:extLst>
              </a:tr>
            </a:tbl>
          </a:graphicData>
        </a:graphic>
      </p:graphicFrame>
    </p:spTree>
    <p:extLst>
      <p:ext uri="{BB962C8B-B14F-4D97-AF65-F5344CB8AC3E}">
        <p14:creationId xmlns:p14="http://schemas.microsoft.com/office/powerpoint/2010/main" val="3121082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1186543" y="114754"/>
            <a:ext cx="10197274" cy="1037769"/>
          </a:xfrm>
        </p:spPr>
        <p:txBody>
          <a:bodyPr>
            <a:normAutofit/>
          </a:bodyPr>
          <a:lstStyle/>
          <a:p>
            <a:pPr algn="ctr"/>
            <a:r>
              <a:rPr lang="ne-NP" sz="3600" b="1" dirty="0"/>
              <a:t>सेसनका उद्देश्य </a:t>
            </a:r>
            <a:endParaRPr lang="en-US" sz="3600"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326301" y="2255045"/>
            <a:ext cx="10473779"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3" name="Slide Number Placeholder 4">
            <a:extLst>
              <a:ext uri="{FF2B5EF4-FFF2-40B4-BE49-F238E27FC236}">
                <a16:creationId xmlns:a16="http://schemas.microsoft.com/office/drawing/2014/main" id="{938141DD-492D-AC6E-0523-6F8CF1914266}"/>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a:t>
            </a:fld>
            <a:endParaRPr lang="en-US" sz="1800" b="1" dirty="0">
              <a:latin typeface="Fontasy Himali" panose="04020500000000000000" pitchFamily="82" charset="0"/>
            </a:endParaRPr>
          </a:p>
        </p:txBody>
      </p:sp>
      <p:sp>
        <p:nvSpPr>
          <p:cNvPr id="9" name="Content Placeholder 8"/>
          <p:cNvSpPr>
            <a:spLocks noGrp="1"/>
          </p:cNvSpPr>
          <p:nvPr>
            <p:ph idx="1"/>
          </p:nvPr>
        </p:nvSpPr>
        <p:spPr>
          <a:xfrm>
            <a:off x="121920" y="1381760"/>
            <a:ext cx="12004766" cy="5110479"/>
          </a:xfrm>
        </p:spPr>
        <p:txBody>
          <a:bodyPr>
            <a:normAutofit/>
          </a:bodyPr>
          <a:lstStyle/>
          <a:p>
            <a:pPr marL="457200" indent="-457200">
              <a:lnSpc>
                <a:spcPct val="170000"/>
              </a:lnSpc>
              <a:buFont typeface="Wingdings" panose="05000000000000000000" pitchFamily="2" charset="2"/>
              <a:buChar char="Ø"/>
            </a:pPr>
            <a:r>
              <a:rPr lang="ne-NP" b="1" dirty="0"/>
              <a:t>प्रतिष्ठान</a:t>
            </a:r>
            <a:r>
              <a:rPr lang="en-US" b="1" dirty="0"/>
              <a:t>/</a:t>
            </a:r>
            <a:r>
              <a:rPr lang="ne-NP" b="1" dirty="0"/>
              <a:t>व्यवसायलाई संस्थागत क्षेत्रगत वर्गीकरण गर्न</a:t>
            </a:r>
            <a:r>
              <a:rPr lang="en-US" dirty="0"/>
              <a:t> – </a:t>
            </a:r>
            <a:r>
              <a:rPr lang="ne-NP" dirty="0"/>
              <a:t>सरकारी</a:t>
            </a:r>
            <a:r>
              <a:rPr lang="en-US" dirty="0"/>
              <a:t>, </a:t>
            </a:r>
            <a:r>
              <a:rPr lang="ne-NP" dirty="0"/>
              <a:t>वित्तीय</a:t>
            </a:r>
            <a:r>
              <a:rPr lang="en-US" dirty="0"/>
              <a:t>, </a:t>
            </a:r>
            <a:r>
              <a:rPr lang="ne-NP" dirty="0"/>
              <a:t>गैरवित्तीय</a:t>
            </a:r>
            <a:r>
              <a:rPr lang="en-US" dirty="0"/>
              <a:t>, </a:t>
            </a:r>
            <a:r>
              <a:rPr lang="ne-NP" dirty="0"/>
              <a:t>गैरनाफामूलक वा घरपरिवार क्षेत्रमा वर्गीकरणबारे अवगत गराउनु,</a:t>
            </a:r>
          </a:p>
          <a:p>
            <a:pPr marL="457200" indent="-457200">
              <a:lnSpc>
                <a:spcPct val="170000"/>
              </a:lnSpc>
              <a:buFont typeface="Wingdings" panose="05000000000000000000" pitchFamily="2" charset="2"/>
              <a:buChar char="Ø"/>
            </a:pPr>
            <a:r>
              <a:rPr lang="ne-NP" dirty="0"/>
              <a:t>प्रतिष्ठान</a:t>
            </a:r>
            <a:r>
              <a:rPr lang="en-US" dirty="0"/>
              <a:t>/</a:t>
            </a:r>
            <a:r>
              <a:rPr lang="ne-NP" dirty="0"/>
              <a:t>व्यवसायको सांगठनिक अवस्था</a:t>
            </a:r>
            <a:r>
              <a:rPr lang="en-US" dirty="0"/>
              <a:t> </a:t>
            </a:r>
            <a:r>
              <a:rPr lang="ne-NP" dirty="0"/>
              <a:t>बारे अवगत गराउनु,</a:t>
            </a:r>
          </a:p>
          <a:p>
            <a:pPr marL="457200" indent="-457200">
              <a:lnSpc>
                <a:spcPct val="170000"/>
              </a:lnSpc>
              <a:buFont typeface="Wingdings" panose="05000000000000000000" pitchFamily="2" charset="2"/>
              <a:buChar char="Ø"/>
            </a:pPr>
            <a:r>
              <a:rPr lang="ne-NP" dirty="0"/>
              <a:t>मुख्य कार्यालयको हकमा मातहतका शाखा तथा उपशाखा र संलग्न कर्मचारी संख्या भर्ने तरिका बारेमा अवगत गराउनु।</a:t>
            </a:r>
          </a:p>
          <a:p>
            <a:pPr>
              <a:lnSpc>
                <a:spcPct val="170000"/>
              </a:lnSpc>
            </a:pPr>
            <a:endParaRPr lang="en-US" dirty="0"/>
          </a:p>
        </p:txBody>
      </p:sp>
    </p:spTree>
    <p:extLst>
      <p:ext uri="{BB962C8B-B14F-4D97-AF65-F5344CB8AC3E}">
        <p14:creationId xmlns:p14="http://schemas.microsoft.com/office/powerpoint/2010/main" val="39398539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77051-AF5A-D63A-6669-A815783CB9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50237B-0551-7EE4-F1DB-B002CBEA5DB4}"/>
              </a:ext>
            </a:extLst>
          </p:cNvPr>
          <p:cNvSpPr>
            <a:spLocks noGrp="1"/>
          </p:cNvSpPr>
          <p:nvPr>
            <p:ph type="title"/>
          </p:nvPr>
        </p:nvSpPr>
        <p:spPr>
          <a:xfrm>
            <a:off x="101600" y="202565"/>
            <a:ext cx="12090399" cy="996315"/>
          </a:xfrm>
        </p:spPr>
        <p:txBody>
          <a:bodyPr>
            <a:normAutofit/>
          </a:bodyPr>
          <a:lstStyle/>
          <a:p>
            <a:pPr algn="ctr"/>
            <a:r>
              <a:rPr lang="ne-NP" sz="4000" dirty="0"/>
              <a:t>सत्र पुनरावलोकन</a:t>
            </a:r>
            <a:r>
              <a:rPr lang="en-US" sz="4000" dirty="0"/>
              <a:t> </a:t>
            </a:r>
            <a:r>
              <a:rPr lang="ne-NP" sz="4000" dirty="0"/>
              <a:t>तथा </a:t>
            </a:r>
            <a:r>
              <a:rPr lang="ne-NP" sz="4000" dirty="0">
                <a:solidFill>
                  <a:srgbClr val="0070C0"/>
                </a:solidFill>
              </a:rPr>
              <a:t>उत्तर</a:t>
            </a:r>
            <a:r>
              <a:rPr lang="ne-NP" sz="4000" dirty="0"/>
              <a:t>  </a:t>
            </a:r>
            <a:r>
              <a:rPr lang="en-US" sz="4000" dirty="0"/>
              <a:t>…</a:t>
            </a:r>
          </a:p>
        </p:txBody>
      </p:sp>
      <p:sp>
        <p:nvSpPr>
          <p:cNvPr id="3" name="Content Placeholder 2">
            <a:extLst>
              <a:ext uri="{FF2B5EF4-FFF2-40B4-BE49-F238E27FC236}">
                <a16:creationId xmlns:a16="http://schemas.microsoft.com/office/drawing/2014/main" id="{C0F3D5EA-AEC0-B450-E175-8EB22E043C6D}"/>
              </a:ext>
            </a:extLst>
          </p:cNvPr>
          <p:cNvSpPr>
            <a:spLocks noGrp="1"/>
          </p:cNvSpPr>
          <p:nvPr>
            <p:ph idx="1"/>
          </p:nvPr>
        </p:nvSpPr>
        <p:spPr>
          <a:xfrm>
            <a:off x="828674" y="1825625"/>
            <a:ext cx="10402743" cy="4503738"/>
          </a:xfrm>
        </p:spPr>
        <p:txBody>
          <a:bodyPr/>
          <a:lstStyle/>
          <a:p>
            <a:endParaRPr lang="ne-NP" sz="4000" b="1" dirty="0"/>
          </a:p>
          <a:p>
            <a:pPr marL="0" indent="0">
              <a:buNone/>
            </a:pPr>
            <a:endParaRPr lang="en-US" dirty="0"/>
          </a:p>
        </p:txBody>
      </p:sp>
      <p:sp>
        <p:nvSpPr>
          <p:cNvPr id="4" name="Footer Placeholder 3">
            <a:extLst>
              <a:ext uri="{FF2B5EF4-FFF2-40B4-BE49-F238E27FC236}">
                <a16:creationId xmlns:a16="http://schemas.microsoft.com/office/drawing/2014/main" id="{26147C51-E5BD-4C58-C6C7-920C8BC421C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1F7CD842-DC77-69EA-BF4B-241BCAD6296B}"/>
              </a:ext>
            </a:extLst>
          </p:cNvPr>
          <p:cNvSpPr txBox="1">
            <a:spLocks/>
          </p:cNvSpPr>
          <p:nvPr/>
        </p:nvSpPr>
        <p:spPr>
          <a:xfrm>
            <a:off x="193040" y="1283017"/>
            <a:ext cx="11897360" cy="21459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1" name="Slide Number Placeholder 4">
            <a:extLst>
              <a:ext uri="{FF2B5EF4-FFF2-40B4-BE49-F238E27FC236}">
                <a16:creationId xmlns:a16="http://schemas.microsoft.com/office/drawing/2014/main" id="{033D30D7-D697-D21F-CE2D-7885E1BF72EB}"/>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40</a:t>
            </a:fld>
            <a:endParaRPr lang="en-US" sz="1800" b="1" dirty="0">
              <a:latin typeface="Fontasy Himali" panose="04020500000000000000" pitchFamily="82" charset="0"/>
            </a:endParaRPr>
          </a:p>
        </p:txBody>
      </p:sp>
      <p:graphicFrame>
        <p:nvGraphicFramePr>
          <p:cNvPr id="7" name="Table 6">
            <a:extLst>
              <a:ext uri="{FF2B5EF4-FFF2-40B4-BE49-F238E27FC236}">
                <a16:creationId xmlns:a16="http://schemas.microsoft.com/office/drawing/2014/main" id="{52066ECA-5184-493F-C7B2-A2CD63BBF064}"/>
              </a:ext>
            </a:extLst>
          </p:cNvPr>
          <p:cNvGraphicFramePr>
            <a:graphicFrameLocks noGrp="1"/>
          </p:cNvGraphicFramePr>
          <p:nvPr>
            <p:extLst>
              <p:ext uri="{D42A27DB-BD31-4B8C-83A1-F6EECF244321}">
                <p14:modId xmlns:p14="http://schemas.microsoft.com/office/powerpoint/2010/main" val="937764788"/>
              </p:ext>
            </p:extLst>
          </p:nvPr>
        </p:nvGraphicFramePr>
        <p:xfrm>
          <a:off x="435429" y="1283017"/>
          <a:ext cx="11241909" cy="4789490"/>
        </p:xfrm>
        <a:graphic>
          <a:graphicData uri="http://schemas.openxmlformats.org/drawingml/2006/table">
            <a:tbl>
              <a:tblPr firstRow="1" bandRow="1">
                <a:tableStyleId>{5C22544A-7EE6-4342-B048-85BDC9FD1C3A}</a:tableStyleId>
              </a:tblPr>
              <a:tblGrid>
                <a:gridCol w="1334324">
                  <a:extLst>
                    <a:ext uri="{9D8B030D-6E8A-4147-A177-3AD203B41FA5}">
                      <a16:colId xmlns:a16="http://schemas.microsoft.com/office/drawing/2014/main" val="3976652294"/>
                    </a:ext>
                  </a:extLst>
                </a:gridCol>
                <a:gridCol w="1060533">
                  <a:extLst>
                    <a:ext uri="{9D8B030D-6E8A-4147-A177-3AD203B41FA5}">
                      <a16:colId xmlns:a16="http://schemas.microsoft.com/office/drawing/2014/main" val="1259874004"/>
                    </a:ext>
                  </a:extLst>
                </a:gridCol>
                <a:gridCol w="2111828">
                  <a:extLst>
                    <a:ext uri="{9D8B030D-6E8A-4147-A177-3AD203B41FA5}">
                      <a16:colId xmlns:a16="http://schemas.microsoft.com/office/drawing/2014/main" val="2829986686"/>
                    </a:ext>
                  </a:extLst>
                </a:gridCol>
                <a:gridCol w="3630386">
                  <a:extLst>
                    <a:ext uri="{9D8B030D-6E8A-4147-A177-3AD203B41FA5}">
                      <a16:colId xmlns:a16="http://schemas.microsoft.com/office/drawing/2014/main" val="376555579"/>
                    </a:ext>
                  </a:extLst>
                </a:gridCol>
                <a:gridCol w="3104838">
                  <a:extLst>
                    <a:ext uri="{9D8B030D-6E8A-4147-A177-3AD203B41FA5}">
                      <a16:colId xmlns:a16="http://schemas.microsoft.com/office/drawing/2014/main" val="2367171719"/>
                    </a:ext>
                  </a:extLst>
                </a:gridCol>
              </a:tblGrid>
              <a:tr h="721861">
                <a:tc>
                  <a:txBody>
                    <a:bodyPr/>
                    <a:lstStyle/>
                    <a:p>
                      <a:r>
                        <a:rPr lang="en-US" sz="2000" dirty="0">
                          <a:cs typeface="Kalimati" panose="00000400000000000000" pitchFamily="2"/>
                        </a:rPr>
                        <a:t>1 </a:t>
                      </a:r>
                      <a:r>
                        <a:rPr lang="ne-NP" sz="2000" dirty="0">
                          <a:cs typeface="Kalimati" panose="00000400000000000000" pitchFamily="2"/>
                        </a:rPr>
                        <a:t>सरकारी</a:t>
                      </a:r>
                      <a:endParaRPr lang="en-US" sz="2000" dirty="0">
                        <a:cs typeface="Kalimati" panose="00000400000000000000" pitchFamily="2"/>
                      </a:endParaRPr>
                    </a:p>
                  </a:txBody>
                  <a:tcPr/>
                </a:tc>
                <a:tc>
                  <a:txBody>
                    <a:bodyPr/>
                    <a:lstStyle/>
                    <a:p>
                      <a:pPr marL="0" algn="ctr" defTabSz="914400" rtl="0" eaLnBrk="1" latinLnBrk="0" hangingPunct="1"/>
                      <a:r>
                        <a:rPr lang="en-US" sz="2000" b="1" kern="1200" dirty="0">
                          <a:solidFill>
                            <a:schemeClr val="lt1"/>
                          </a:solidFill>
                          <a:latin typeface="+mn-lt"/>
                          <a:ea typeface="+mn-ea"/>
                          <a:cs typeface="Kalimati" panose="00000400000000000000" pitchFamily="2"/>
                        </a:rPr>
                        <a:t>2. </a:t>
                      </a:r>
                      <a:r>
                        <a:rPr lang="ne-NP" sz="2000" b="1" kern="1200" dirty="0">
                          <a:solidFill>
                            <a:schemeClr val="lt1"/>
                          </a:solidFill>
                          <a:latin typeface="+mn-lt"/>
                          <a:ea typeface="+mn-ea"/>
                          <a:cs typeface="Kalimati" panose="00000400000000000000" pitchFamily="2"/>
                        </a:rPr>
                        <a:t>वित्तीय</a:t>
                      </a:r>
                      <a:endParaRPr lang="en-US" sz="2000" b="1" kern="1200" dirty="0">
                        <a:solidFill>
                          <a:schemeClr val="lt1"/>
                        </a:solidFill>
                        <a:latin typeface="+mn-lt"/>
                        <a:ea typeface="+mn-ea"/>
                        <a:cs typeface="Kalimati" panose="00000400000000000000" pitchFamily="2"/>
                      </a:endParaRPr>
                    </a:p>
                  </a:txBody>
                  <a:tcPr/>
                </a:tc>
                <a:tc>
                  <a:txBody>
                    <a:bodyPr/>
                    <a:lstStyle/>
                    <a:p>
                      <a:pPr marL="0" algn="ctr" defTabSz="914400" rtl="0" eaLnBrk="1" latinLnBrk="0" hangingPunct="1"/>
                      <a:r>
                        <a:rPr lang="en-US" sz="2000" b="1" kern="1200" dirty="0">
                          <a:solidFill>
                            <a:schemeClr val="lt1"/>
                          </a:solidFill>
                          <a:latin typeface="+mn-lt"/>
                          <a:ea typeface="+mn-ea"/>
                          <a:cs typeface="Kalimati" panose="00000400000000000000" pitchFamily="2"/>
                        </a:rPr>
                        <a:t>3. </a:t>
                      </a:r>
                      <a:r>
                        <a:rPr lang="ne-NP" sz="2000" b="1" kern="1200" dirty="0">
                          <a:solidFill>
                            <a:schemeClr val="lt1"/>
                          </a:solidFill>
                          <a:latin typeface="+mn-lt"/>
                          <a:ea typeface="+mn-ea"/>
                          <a:cs typeface="Kalimati" panose="00000400000000000000" pitchFamily="2"/>
                        </a:rPr>
                        <a:t>गैरवित्तीय</a:t>
                      </a:r>
                      <a:endParaRPr lang="en-US" sz="2000" b="1" kern="1200" dirty="0">
                        <a:solidFill>
                          <a:schemeClr val="lt1"/>
                        </a:solidFill>
                        <a:latin typeface="+mn-lt"/>
                        <a:ea typeface="+mn-ea"/>
                        <a:cs typeface="Kalimati" panose="00000400000000000000" pitchFamily="2"/>
                      </a:endParaRPr>
                    </a:p>
                  </a:txBody>
                  <a:tcPr/>
                </a:tc>
                <a:tc>
                  <a:txBody>
                    <a:bodyPr/>
                    <a:lstStyle/>
                    <a:p>
                      <a:pPr marL="0" algn="ctr" defTabSz="914400" rtl="0" eaLnBrk="1" latinLnBrk="0" hangingPunct="1"/>
                      <a:r>
                        <a:rPr lang="en-US" sz="2000" b="1" kern="1200" dirty="0">
                          <a:solidFill>
                            <a:schemeClr val="lt1"/>
                          </a:solidFill>
                          <a:latin typeface="+mn-lt"/>
                          <a:ea typeface="+mn-ea"/>
                          <a:cs typeface="Kalimati" panose="00000400000000000000" pitchFamily="2"/>
                        </a:rPr>
                        <a:t>4. </a:t>
                      </a:r>
                      <a:r>
                        <a:rPr lang="ne-NP" sz="2000" b="1" kern="1200" dirty="0">
                          <a:solidFill>
                            <a:schemeClr val="lt1"/>
                          </a:solidFill>
                          <a:latin typeface="+mn-lt"/>
                          <a:ea typeface="+mn-ea"/>
                          <a:cs typeface="Kalimati" panose="00000400000000000000" pitchFamily="2"/>
                        </a:rPr>
                        <a:t>नाफा नकमाई घरपरिवारलाई सेवा गर्ने क्षेत्र</a:t>
                      </a:r>
                      <a:endParaRPr lang="en-US" sz="2000" b="1" kern="1200" dirty="0">
                        <a:solidFill>
                          <a:schemeClr val="lt1"/>
                        </a:solidFill>
                        <a:latin typeface="+mn-lt"/>
                        <a:ea typeface="+mn-ea"/>
                        <a:cs typeface="Kalimati" panose="00000400000000000000" pitchFamily="2"/>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kern="1200" dirty="0">
                          <a:solidFill>
                            <a:schemeClr val="lt1"/>
                          </a:solidFill>
                          <a:latin typeface="+mn-lt"/>
                          <a:ea typeface="+mn-ea"/>
                          <a:cs typeface="Kalimati" panose="00000400000000000000" pitchFamily="2"/>
                        </a:rPr>
                        <a:t>5. </a:t>
                      </a:r>
                      <a:r>
                        <a:rPr lang="ne-NP" sz="2000">
                          <a:cs typeface="Kalimati" panose="00000400000000000000" pitchFamily="2"/>
                        </a:rPr>
                        <a:t>घरपरिवार</a:t>
                      </a:r>
                      <a:endParaRPr lang="en-US" sz="2000">
                        <a:cs typeface="Kalimati" panose="00000400000000000000" pitchFamily="2"/>
                      </a:endParaRPr>
                    </a:p>
                  </a:txBody>
                  <a:tcPr/>
                </a:tc>
                <a:extLst>
                  <a:ext uri="{0D108BD9-81ED-4DB2-BD59-A6C34878D82A}">
                    <a16:rowId xmlns:a16="http://schemas.microsoft.com/office/drawing/2014/main" val="3271064785"/>
                  </a:ext>
                </a:extLst>
              </a:tr>
              <a:tr h="721861">
                <a:tc gridSpan="4">
                  <a:txBody>
                    <a:bodyPr/>
                    <a:lstStyle/>
                    <a:p>
                      <a:pPr algn="ctr"/>
                      <a:r>
                        <a:rPr lang="ne-NP" sz="2400" b="1" dirty="0">
                          <a:solidFill>
                            <a:schemeClr val="accent1"/>
                          </a:solidFill>
                          <a:cs typeface="Kalimati" panose="00000400000000000000" pitchFamily="2"/>
                        </a:rPr>
                        <a:t>प्रतिष्ठानका प्रकार</a:t>
                      </a:r>
                      <a:endParaRPr lang="en-US" sz="2400" b="1" dirty="0">
                        <a:solidFill>
                          <a:schemeClr val="accent1"/>
                        </a:solidFill>
                        <a:cs typeface="Kalimati" panose="00000400000000000000" pitchFamily="2"/>
                      </a:endParaRPr>
                    </a:p>
                  </a:txBody>
                  <a:tcPr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e-NP" sz="2000" b="1" dirty="0">
                          <a:solidFill>
                            <a:schemeClr val="accent1"/>
                          </a:solidFill>
                          <a:cs typeface="Kalimati" panose="00000400000000000000" pitchFamily="2"/>
                        </a:rPr>
                        <a:t>कुन </a:t>
                      </a:r>
                      <a:r>
                        <a:rPr lang="ne-NP" sz="2000" b="1" kern="1200" dirty="0">
                          <a:solidFill>
                            <a:schemeClr val="accent1"/>
                          </a:solidFill>
                          <a:latin typeface="+mn-lt"/>
                          <a:ea typeface="+mn-ea"/>
                          <a:cs typeface="Kalimati" panose="00000400000000000000" pitchFamily="2"/>
                        </a:rPr>
                        <a:t>संस्थागत </a:t>
                      </a:r>
                      <a:r>
                        <a:rPr lang="ne-NP" sz="2000" b="1" dirty="0">
                          <a:solidFill>
                            <a:schemeClr val="accent1"/>
                          </a:solidFill>
                          <a:cs typeface="Kalimati" panose="00000400000000000000" pitchFamily="2"/>
                        </a:rPr>
                        <a:t>क्षेत्र हो </a:t>
                      </a:r>
                      <a:r>
                        <a:rPr lang="en-US" sz="2000" b="1" dirty="0">
                          <a:solidFill>
                            <a:schemeClr val="accent1"/>
                          </a:solidFill>
                          <a:cs typeface="Kalimati" panose="00000400000000000000" pitchFamily="2"/>
                        </a:rPr>
                        <a:t>?</a:t>
                      </a:r>
                    </a:p>
                  </a:txBody>
                  <a:tcPr anchor="ctr"/>
                </a:tc>
                <a:extLst>
                  <a:ext uri="{0D108BD9-81ED-4DB2-BD59-A6C34878D82A}">
                    <a16:rowId xmlns:a16="http://schemas.microsoft.com/office/drawing/2014/main" val="2476261808"/>
                  </a:ext>
                </a:extLst>
              </a:tr>
              <a:tr h="418221">
                <a:tc gridSpan="4">
                  <a:txBody>
                    <a:bodyPr/>
                    <a:lstStyle/>
                    <a:p>
                      <a:r>
                        <a:rPr lang="ne-NP">
                          <a:cs typeface="Kalimati" panose="00000400000000000000" pitchFamily="2"/>
                        </a:rPr>
                        <a:t>कर्मचारी सञ्चय कोष</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dirty="0">
                          <a:solidFill>
                            <a:schemeClr val="dk1"/>
                          </a:solidFill>
                          <a:latin typeface="+mn-lt"/>
                          <a:ea typeface="+mn-ea"/>
                          <a:cs typeface="Kalimati" panose="00000400000000000000" pitchFamily="2"/>
                        </a:rPr>
                        <a:t>वित्तीय</a:t>
                      </a:r>
                      <a:endParaRPr lang="en-US" sz="1800" kern="1200" dirty="0">
                        <a:solidFill>
                          <a:schemeClr val="dk1"/>
                        </a:solidFill>
                        <a:latin typeface="+mn-lt"/>
                        <a:ea typeface="+mn-ea"/>
                        <a:cs typeface="Kalimati" panose="00000400000000000000" pitchFamily="2"/>
                      </a:endParaRPr>
                    </a:p>
                  </a:txBody>
                  <a:tcPr/>
                </a:tc>
                <a:extLst>
                  <a:ext uri="{0D108BD9-81ED-4DB2-BD59-A6C34878D82A}">
                    <a16:rowId xmlns:a16="http://schemas.microsoft.com/office/drawing/2014/main" val="1318600666"/>
                  </a:ext>
                </a:extLst>
              </a:tr>
              <a:tr h="418221">
                <a:tc gridSpan="4">
                  <a:txBody>
                    <a:bodyPr/>
                    <a:lstStyle/>
                    <a:p>
                      <a:pPr algn="ctr"/>
                      <a:r>
                        <a:rPr lang="ne-NP">
                          <a:cs typeface="Kalimati" panose="00000400000000000000" pitchFamily="2"/>
                        </a:rPr>
                        <a:t>नेपाल टेलिभिजन</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a:solidFill>
                            <a:schemeClr val="dk1"/>
                          </a:solidFill>
                          <a:latin typeface="+mn-lt"/>
                          <a:ea typeface="+mn-ea"/>
                          <a:cs typeface="Kalimati" panose="00000400000000000000" pitchFamily="2"/>
                        </a:rPr>
                        <a:t>सरकारी</a:t>
                      </a:r>
                      <a:endParaRPr lang="en-US" sz="1800" kern="1200">
                        <a:solidFill>
                          <a:schemeClr val="dk1"/>
                        </a:solidFill>
                        <a:latin typeface="+mn-lt"/>
                        <a:ea typeface="+mn-ea"/>
                        <a:cs typeface="Kalimati" panose="00000400000000000000" pitchFamily="2"/>
                      </a:endParaRPr>
                    </a:p>
                  </a:txBody>
                  <a:tcPr/>
                </a:tc>
                <a:extLst>
                  <a:ext uri="{0D108BD9-81ED-4DB2-BD59-A6C34878D82A}">
                    <a16:rowId xmlns:a16="http://schemas.microsoft.com/office/drawing/2014/main" val="2652113479"/>
                  </a:ext>
                </a:extLst>
              </a:tr>
              <a:tr h="418221">
                <a:tc gridSpan="4">
                  <a:txBody>
                    <a:bodyPr/>
                    <a:lstStyle/>
                    <a:p>
                      <a:r>
                        <a:rPr lang="ne-NP">
                          <a:cs typeface="Kalimati" panose="00000400000000000000" pitchFamily="2"/>
                        </a:rPr>
                        <a:t>नेपाल सगरमाथा ट्राभल्स प्रा</a:t>
                      </a:r>
                      <a:r>
                        <a:rPr lang="en-US">
                          <a:cs typeface="Kalimati" panose="00000400000000000000" pitchFamily="2"/>
                        </a:rPr>
                        <a:t>.</a:t>
                      </a:r>
                      <a:r>
                        <a:rPr lang="ne-NP">
                          <a:cs typeface="Kalimati" panose="00000400000000000000" pitchFamily="2"/>
                        </a:rPr>
                        <a:t> लि</a:t>
                      </a:r>
                      <a:r>
                        <a:rPr lang="en-US">
                          <a:cs typeface="Kalimati" panose="00000400000000000000" pitchFamily="2"/>
                        </a:rPr>
                        <a:t>.</a:t>
                      </a: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a:solidFill>
                            <a:schemeClr val="dk1"/>
                          </a:solidFill>
                          <a:latin typeface="+mn-lt"/>
                          <a:ea typeface="+mn-ea"/>
                          <a:cs typeface="Kalimati" panose="00000400000000000000" pitchFamily="2"/>
                        </a:rPr>
                        <a:t>गैरवित्तीय</a:t>
                      </a:r>
                      <a:endParaRPr lang="en-US" sz="1800" kern="1200">
                        <a:solidFill>
                          <a:schemeClr val="dk1"/>
                        </a:solidFill>
                        <a:latin typeface="+mn-lt"/>
                        <a:ea typeface="+mn-ea"/>
                        <a:cs typeface="Kalimati" panose="00000400000000000000" pitchFamily="2"/>
                      </a:endParaRPr>
                    </a:p>
                  </a:txBody>
                  <a:tcPr/>
                </a:tc>
                <a:extLst>
                  <a:ext uri="{0D108BD9-81ED-4DB2-BD59-A6C34878D82A}">
                    <a16:rowId xmlns:a16="http://schemas.microsoft.com/office/drawing/2014/main" val="913457012"/>
                  </a:ext>
                </a:extLst>
              </a:tr>
              <a:tr h="418221">
                <a:tc gridSpan="4">
                  <a:txBody>
                    <a:bodyPr/>
                    <a:lstStyle/>
                    <a:p>
                      <a:pPr algn="ctr"/>
                      <a:r>
                        <a:rPr lang="ne-NP">
                          <a:cs typeface="Kalimati" panose="00000400000000000000" pitchFamily="2"/>
                        </a:rPr>
                        <a:t>माइती नेपाल</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a:solidFill>
                            <a:schemeClr val="dk1"/>
                          </a:solidFill>
                          <a:latin typeface="+mn-lt"/>
                          <a:ea typeface="+mn-ea"/>
                          <a:cs typeface="Kalimati" panose="00000400000000000000" pitchFamily="2"/>
                        </a:rPr>
                        <a:t>नाफा नकमाई </a:t>
                      </a:r>
                      <a:r>
                        <a:rPr lang="en-US" sz="1800" kern="1200">
                          <a:solidFill>
                            <a:schemeClr val="dk1"/>
                          </a:solidFill>
                          <a:latin typeface="+mn-lt"/>
                          <a:ea typeface="+mn-ea"/>
                          <a:cs typeface="Kalimati" panose="00000400000000000000" pitchFamily="2"/>
                        </a:rPr>
                        <a:t>…</a:t>
                      </a:r>
                    </a:p>
                  </a:txBody>
                  <a:tcPr/>
                </a:tc>
                <a:extLst>
                  <a:ext uri="{0D108BD9-81ED-4DB2-BD59-A6C34878D82A}">
                    <a16:rowId xmlns:a16="http://schemas.microsoft.com/office/drawing/2014/main" val="125949763"/>
                  </a:ext>
                </a:extLst>
              </a:tr>
              <a:tr h="418221">
                <a:tc gridSpan="4">
                  <a:txBody>
                    <a:bodyPr/>
                    <a:lstStyle/>
                    <a:p>
                      <a:r>
                        <a:rPr lang="ne-NP">
                          <a:cs typeface="Kalimati" panose="00000400000000000000" pitchFamily="2"/>
                        </a:rPr>
                        <a:t>काठमाडौँ विश्वविद्यालय</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dirty="0">
                          <a:solidFill>
                            <a:schemeClr val="dk1"/>
                          </a:solidFill>
                          <a:latin typeface="+mn-lt"/>
                          <a:ea typeface="+mn-ea"/>
                          <a:cs typeface="Kalimati" panose="00000400000000000000" pitchFamily="2"/>
                        </a:rPr>
                        <a:t>गैरवित्तीय</a:t>
                      </a:r>
                      <a:endParaRPr lang="en-US" sz="1800" kern="1200" dirty="0">
                        <a:solidFill>
                          <a:schemeClr val="dk1"/>
                        </a:solidFill>
                        <a:latin typeface="+mn-lt"/>
                        <a:ea typeface="+mn-ea"/>
                        <a:cs typeface="Kalimati" panose="00000400000000000000" pitchFamily="2"/>
                      </a:endParaRPr>
                    </a:p>
                  </a:txBody>
                  <a:tcPr/>
                </a:tc>
                <a:extLst>
                  <a:ext uri="{0D108BD9-81ED-4DB2-BD59-A6C34878D82A}">
                    <a16:rowId xmlns:a16="http://schemas.microsoft.com/office/drawing/2014/main" val="3131571329"/>
                  </a:ext>
                </a:extLst>
              </a:tr>
              <a:tr h="418221">
                <a:tc gridSpan="4">
                  <a:txBody>
                    <a:bodyPr/>
                    <a:lstStyle/>
                    <a:p>
                      <a:pPr algn="ctr"/>
                      <a:r>
                        <a:rPr lang="ne-NP">
                          <a:cs typeface="Kalimati" panose="00000400000000000000" pitchFamily="2"/>
                        </a:rPr>
                        <a:t>सावित्री किराना पसल</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dirty="0">
                          <a:solidFill>
                            <a:schemeClr val="dk1"/>
                          </a:solidFill>
                          <a:latin typeface="+mn-lt"/>
                          <a:ea typeface="+mn-ea"/>
                          <a:cs typeface="Kalimati" panose="00000400000000000000" pitchFamily="2"/>
                        </a:rPr>
                        <a:t>घरपरिवार</a:t>
                      </a:r>
                      <a:endParaRPr lang="en-US" sz="1800" kern="1200" dirty="0">
                        <a:solidFill>
                          <a:schemeClr val="dk1"/>
                        </a:solidFill>
                        <a:latin typeface="+mn-lt"/>
                        <a:ea typeface="+mn-ea"/>
                        <a:cs typeface="Kalimati" panose="00000400000000000000" pitchFamily="2"/>
                      </a:endParaRPr>
                    </a:p>
                  </a:txBody>
                  <a:tcPr/>
                </a:tc>
                <a:extLst>
                  <a:ext uri="{0D108BD9-81ED-4DB2-BD59-A6C34878D82A}">
                    <a16:rowId xmlns:a16="http://schemas.microsoft.com/office/drawing/2014/main" val="1241742928"/>
                  </a:ext>
                </a:extLst>
              </a:tr>
              <a:tr h="418221">
                <a:tc gridSpan="4">
                  <a:txBody>
                    <a:bodyPr/>
                    <a:lstStyle/>
                    <a:p>
                      <a:r>
                        <a:rPr lang="ne-NP">
                          <a:cs typeface="Kalimati" panose="00000400000000000000" pitchFamily="2"/>
                        </a:rPr>
                        <a:t>गणेशमान पाउँ भण्डार</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dirty="0">
                          <a:solidFill>
                            <a:schemeClr val="dk1"/>
                          </a:solidFill>
                          <a:latin typeface="+mn-lt"/>
                          <a:ea typeface="+mn-ea"/>
                          <a:cs typeface="Kalimati" panose="00000400000000000000" pitchFamily="2"/>
                        </a:rPr>
                        <a:t>घरपरिवार</a:t>
                      </a:r>
                      <a:endParaRPr lang="en-US" sz="1800" kern="1200" dirty="0">
                        <a:solidFill>
                          <a:schemeClr val="dk1"/>
                        </a:solidFill>
                        <a:latin typeface="+mn-lt"/>
                        <a:ea typeface="+mn-ea"/>
                        <a:cs typeface="Kalimati" panose="00000400000000000000" pitchFamily="2"/>
                      </a:endParaRPr>
                    </a:p>
                  </a:txBody>
                  <a:tcPr/>
                </a:tc>
                <a:extLst>
                  <a:ext uri="{0D108BD9-81ED-4DB2-BD59-A6C34878D82A}">
                    <a16:rowId xmlns:a16="http://schemas.microsoft.com/office/drawing/2014/main" val="2577763808"/>
                  </a:ext>
                </a:extLst>
              </a:tr>
              <a:tr h="418221">
                <a:tc gridSpan="4">
                  <a:txBody>
                    <a:bodyPr/>
                    <a:lstStyle/>
                    <a:p>
                      <a:pPr algn="ctr"/>
                      <a:r>
                        <a:rPr lang="ne-NP">
                          <a:cs typeface="Kalimati" panose="00000400000000000000" pitchFamily="2"/>
                        </a:rPr>
                        <a:t>रामगोपाल बाटेको धुप उद्योग</a:t>
                      </a:r>
                      <a:endParaRPr lang="en-US">
                        <a:cs typeface="Kalimati" panose="00000400000000000000" pitchFamily="2"/>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r>
                        <a:rPr lang="ne-NP" sz="1800" kern="1200" dirty="0">
                          <a:solidFill>
                            <a:schemeClr val="dk1"/>
                          </a:solidFill>
                          <a:latin typeface="+mn-lt"/>
                          <a:ea typeface="+mn-ea"/>
                          <a:cs typeface="Kalimati" panose="00000400000000000000" pitchFamily="2"/>
                        </a:rPr>
                        <a:t>घरपरिवार</a:t>
                      </a:r>
                      <a:endParaRPr lang="en-US" sz="1800" kern="1200" dirty="0">
                        <a:solidFill>
                          <a:schemeClr val="dk1"/>
                        </a:solidFill>
                        <a:latin typeface="+mn-lt"/>
                        <a:ea typeface="+mn-ea"/>
                        <a:cs typeface="Kalimati" panose="00000400000000000000" pitchFamily="2"/>
                      </a:endParaRPr>
                    </a:p>
                  </a:txBody>
                  <a:tcPr/>
                </a:tc>
                <a:extLst>
                  <a:ext uri="{0D108BD9-81ED-4DB2-BD59-A6C34878D82A}">
                    <a16:rowId xmlns:a16="http://schemas.microsoft.com/office/drawing/2014/main" val="3305880159"/>
                  </a:ext>
                </a:extLst>
              </a:tr>
            </a:tbl>
          </a:graphicData>
        </a:graphic>
      </p:graphicFrame>
    </p:spTree>
    <p:extLst>
      <p:ext uri="{BB962C8B-B14F-4D97-AF65-F5344CB8AC3E}">
        <p14:creationId xmlns:p14="http://schemas.microsoft.com/office/powerpoint/2010/main" val="44917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E83ED0-3830-B693-4EB9-28FE744C0A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1CA4FA-7DBF-C9F6-0A57-5D36B9A0BD8A}"/>
              </a:ext>
            </a:extLst>
          </p:cNvPr>
          <p:cNvSpPr>
            <a:spLocks noGrp="1"/>
          </p:cNvSpPr>
          <p:nvPr>
            <p:ph type="title"/>
          </p:nvPr>
        </p:nvSpPr>
        <p:spPr>
          <a:xfrm>
            <a:off x="101600" y="202565"/>
            <a:ext cx="12090399" cy="996315"/>
          </a:xfrm>
        </p:spPr>
        <p:txBody>
          <a:bodyPr>
            <a:normAutofit/>
          </a:bodyPr>
          <a:lstStyle/>
          <a:p>
            <a:pPr algn="ctr"/>
            <a:r>
              <a:rPr lang="ne-NP" sz="4000"/>
              <a:t>सत्र पुनरावलोकन</a:t>
            </a:r>
            <a:r>
              <a:rPr lang="en-US" sz="4000"/>
              <a:t>…</a:t>
            </a:r>
            <a:endParaRPr lang="en-US" sz="4000" dirty="0"/>
          </a:p>
        </p:txBody>
      </p:sp>
      <p:sp>
        <p:nvSpPr>
          <p:cNvPr id="3" name="Content Placeholder 2">
            <a:extLst>
              <a:ext uri="{FF2B5EF4-FFF2-40B4-BE49-F238E27FC236}">
                <a16:creationId xmlns:a16="http://schemas.microsoft.com/office/drawing/2014/main" id="{0EAF72D8-7E45-C49F-F0D3-43E908301DC3}"/>
              </a:ext>
            </a:extLst>
          </p:cNvPr>
          <p:cNvSpPr>
            <a:spLocks noGrp="1"/>
          </p:cNvSpPr>
          <p:nvPr>
            <p:ph idx="1"/>
          </p:nvPr>
        </p:nvSpPr>
        <p:spPr>
          <a:xfrm>
            <a:off x="193040" y="1573967"/>
            <a:ext cx="11726817" cy="4755396"/>
          </a:xfrm>
        </p:spPr>
        <p:txBody>
          <a:bodyPr/>
          <a:lstStyle/>
          <a:p>
            <a:pPr>
              <a:buFont typeface="Wingdings" panose="05000000000000000000" pitchFamily="2" charset="2"/>
              <a:buChar char="Ø"/>
            </a:pPr>
            <a:endParaRPr lang="ne-NP" sz="4000" b="1" dirty="0"/>
          </a:p>
          <a:p>
            <a:pPr marL="457200" indent="-457200">
              <a:lnSpc>
                <a:spcPct val="150000"/>
              </a:lnSpc>
              <a:spcBef>
                <a:spcPts val="600"/>
              </a:spcBef>
              <a:buFont typeface="Wingdings" panose="05000000000000000000" pitchFamily="2" charset="2"/>
              <a:buChar char="Ø"/>
            </a:pPr>
            <a:r>
              <a:rPr lang="ne-NP" dirty="0"/>
              <a:t>कुनै प्रतिष्ठान एकल एकाइ रहेछ भने शाखा र उपशाखा सोध्नुपर्छ कि पर्दैन </a:t>
            </a:r>
            <a:r>
              <a:rPr lang="en-US" dirty="0"/>
              <a:t>?</a:t>
            </a:r>
          </a:p>
          <a:p>
            <a:pPr marL="457200" indent="-457200">
              <a:lnSpc>
                <a:spcPct val="150000"/>
              </a:lnSpc>
              <a:spcBef>
                <a:spcPts val="600"/>
              </a:spcBef>
              <a:buFont typeface="Wingdings" panose="05000000000000000000" pitchFamily="2" charset="2"/>
              <a:buChar char="Ø"/>
            </a:pPr>
            <a:endParaRPr lang="en-US" dirty="0"/>
          </a:p>
          <a:p>
            <a:pPr marL="457200" indent="-457200">
              <a:lnSpc>
                <a:spcPct val="150000"/>
              </a:lnSpc>
              <a:spcBef>
                <a:spcPts val="600"/>
              </a:spcBef>
              <a:buFont typeface="Wingdings" panose="05000000000000000000" pitchFamily="2" charset="2"/>
              <a:buChar char="Ø"/>
            </a:pPr>
            <a:r>
              <a:rPr lang="ne-NP" dirty="0"/>
              <a:t>यस प्रश्नावलीमा कुनै प्रतिष्ठानको नियमित कर्मचारी तथा कामदारको सङ्ख्या अधिकतम कति जना हुनसक्ने अनुमान गरिएको छ </a:t>
            </a:r>
            <a:r>
              <a:rPr lang="en-US" dirty="0"/>
              <a:t>?</a:t>
            </a:r>
          </a:p>
        </p:txBody>
      </p:sp>
      <p:sp>
        <p:nvSpPr>
          <p:cNvPr id="4" name="Footer Placeholder 3">
            <a:extLst>
              <a:ext uri="{FF2B5EF4-FFF2-40B4-BE49-F238E27FC236}">
                <a16:creationId xmlns:a16="http://schemas.microsoft.com/office/drawing/2014/main" id="{09D7EA1A-5542-631C-440A-783115C4255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0721D8EE-BC07-70A7-017E-FC720C1B2186}"/>
              </a:ext>
            </a:extLst>
          </p:cNvPr>
          <p:cNvSpPr txBox="1">
            <a:spLocks/>
          </p:cNvSpPr>
          <p:nvPr/>
        </p:nvSpPr>
        <p:spPr>
          <a:xfrm>
            <a:off x="193040" y="1283017"/>
            <a:ext cx="11897360" cy="33189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1" name="Slide Number Placeholder 4">
            <a:extLst>
              <a:ext uri="{FF2B5EF4-FFF2-40B4-BE49-F238E27FC236}">
                <a16:creationId xmlns:a16="http://schemas.microsoft.com/office/drawing/2014/main" id="{29D90184-9ECF-9307-7860-8419BA35E9F6}"/>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41</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41150399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CF296-D277-EEA4-BDD3-865938B9B9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FE9FEE-EBCB-3A7F-D99A-1C620E4EC486}"/>
              </a:ext>
            </a:extLst>
          </p:cNvPr>
          <p:cNvSpPr>
            <a:spLocks noGrp="1"/>
          </p:cNvSpPr>
          <p:nvPr>
            <p:ph type="title"/>
          </p:nvPr>
        </p:nvSpPr>
        <p:spPr>
          <a:xfrm>
            <a:off x="101600" y="202565"/>
            <a:ext cx="12090399" cy="996315"/>
          </a:xfrm>
        </p:spPr>
        <p:txBody>
          <a:bodyPr>
            <a:normAutofit/>
          </a:bodyPr>
          <a:lstStyle/>
          <a:p>
            <a:pPr algn="ctr"/>
            <a:r>
              <a:rPr lang="ne-NP" sz="4000"/>
              <a:t>सत्र पुनरावलोकन</a:t>
            </a:r>
            <a:r>
              <a:rPr lang="en-US" sz="4000"/>
              <a:t>…</a:t>
            </a:r>
            <a:endParaRPr lang="en-US" sz="4000" dirty="0"/>
          </a:p>
        </p:txBody>
      </p:sp>
      <p:sp>
        <p:nvSpPr>
          <p:cNvPr id="3" name="Content Placeholder 2">
            <a:extLst>
              <a:ext uri="{FF2B5EF4-FFF2-40B4-BE49-F238E27FC236}">
                <a16:creationId xmlns:a16="http://schemas.microsoft.com/office/drawing/2014/main" id="{0ABAECE1-E691-98C5-A313-2EC35FF6795D}"/>
              </a:ext>
            </a:extLst>
          </p:cNvPr>
          <p:cNvSpPr>
            <a:spLocks noGrp="1"/>
          </p:cNvSpPr>
          <p:nvPr>
            <p:ph idx="1"/>
          </p:nvPr>
        </p:nvSpPr>
        <p:spPr>
          <a:xfrm>
            <a:off x="193040" y="1573967"/>
            <a:ext cx="11726817" cy="4755396"/>
          </a:xfrm>
        </p:spPr>
        <p:txBody>
          <a:bodyPr/>
          <a:lstStyle/>
          <a:p>
            <a:pPr>
              <a:buFont typeface="Wingdings" panose="05000000000000000000" pitchFamily="2" charset="2"/>
              <a:buChar char="Ø"/>
            </a:pPr>
            <a:endParaRPr lang="ne-NP" sz="4000" b="1" dirty="0"/>
          </a:p>
          <a:p>
            <a:pPr marL="457200" indent="-457200">
              <a:lnSpc>
                <a:spcPct val="150000"/>
              </a:lnSpc>
              <a:spcBef>
                <a:spcPts val="600"/>
              </a:spcBef>
              <a:buFont typeface="Wingdings" panose="05000000000000000000" pitchFamily="2" charset="2"/>
              <a:buChar char="Ø"/>
            </a:pPr>
            <a:r>
              <a:rPr lang="ne-NP" dirty="0"/>
              <a:t>कुनै प्रतिष्ठान एकल एकाइ रहेछ भने शाखा र उपशाखा सोध्नुपर्छ कि पर्दैन </a:t>
            </a:r>
            <a:r>
              <a:rPr lang="en-US" dirty="0"/>
              <a:t>?</a:t>
            </a:r>
            <a:r>
              <a:rPr lang="ne-NP" dirty="0"/>
              <a:t> </a:t>
            </a:r>
          </a:p>
          <a:p>
            <a:pPr marL="914400" lvl="1" indent="-457200">
              <a:lnSpc>
                <a:spcPct val="150000"/>
              </a:lnSpc>
              <a:spcBef>
                <a:spcPts val="600"/>
              </a:spcBef>
              <a:buFont typeface="Wingdings" panose="05000000000000000000" pitchFamily="2" charset="2"/>
              <a:buChar char="Ø"/>
            </a:pPr>
            <a:r>
              <a:rPr lang="ne-NP" dirty="0">
                <a:solidFill>
                  <a:srgbClr val="0070C0"/>
                </a:solidFill>
              </a:rPr>
              <a:t>पर्दैन</a:t>
            </a:r>
            <a:r>
              <a:rPr lang="ne-NP" dirty="0"/>
              <a:t> </a:t>
            </a:r>
            <a:endParaRPr lang="en-US" dirty="0"/>
          </a:p>
          <a:p>
            <a:pPr marL="457200" indent="-457200">
              <a:lnSpc>
                <a:spcPct val="150000"/>
              </a:lnSpc>
              <a:spcBef>
                <a:spcPts val="600"/>
              </a:spcBef>
              <a:buFont typeface="Wingdings" panose="05000000000000000000" pitchFamily="2" charset="2"/>
              <a:buChar char="Ø"/>
            </a:pPr>
            <a:r>
              <a:rPr lang="ne-NP" dirty="0"/>
              <a:t>यस प्रश्नावलीमा कुनै प्रतिष्ठानको नियमित कर्मचारी तथा कामदारको सङ्ख्या अधिकतम कति जना हुनसक्ने अनुमान गरिएको छ </a:t>
            </a:r>
            <a:r>
              <a:rPr lang="en-US" dirty="0"/>
              <a:t>?</a:t>
            </a:r>
            <a:endParaRPr lang="ne-NP" dirty="0"/>
          </a:p>
          <a:p>
            <a:pPr marL="914400" lvl="1" indent="-457200">
              <a:lnSpc>
                <a:spcPct val="150000"/>
              </a:lnSpc>
              <a:spcBef>
                <a:spcPts val="600"/>
              </a:spcBef>
              <a:buFont typeface="Wingdings" panose="05000000000000000000" pitchFamily="2" charset="2"/>
              <a:buChar char="Ø"/>
            </a:pPr>
            <a:r>
              <a:rPr lang="ne-NP" dirty="0">
                <a:solidFill>
                  <a:srgbClr val="0070C0"/>
                </a:solidFill>
              </a:rPr>
              <a:t>९९९९</a:t>
            </a:r>
            <a:r>
              <a:rPr lang="ne-NP" dirty="0"/>
              <a:t> </a:t>
            </a:r>
            <a:endParaRPr lang="en-US" dirty="0"/>
          </a:p>
        </p:txBody>
      </p:sp>
      <p:sp>
        <p:nvSpPr>
          <p:cNvPr id="4" name="Footer Placeholder 3">
            <a:extLst>
              <a:ext uri="{FF2B5EF4-FFF2-40B4-BE49-F238E27FC236}">
                <a16:creationId xmlns:a16="http://schemas.microsoft.com/office/drawing/2014/main" id="{409A9937-87AA-CA19-CD3F-9DDF18A03A1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2608D619-00B7-D333-1810-6B8CEFC9CA0B}"/>
              </a:ext>
            </a:extLst>
          </p:cNvPr>
          <p:cNvSpPr txBox="1">
            <a:spLocks/>
          </p:cNvSpPr>
          <p:nvPr/>
        </p:nvSpPr>
        <p:spPr>
          <a:xfrm>
            <a:off x="193040" y="1283017"/>
            <a:ext cx="11897360" cy="33189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1" name="Slide Number Placeholder 4">
            <a:extLst>
              <a:ext uri="{FF2B5EF4-FFF2-40B4-BE49-F238E27FC236}">
                <a16:creationId xmlns:a16="http://schemas.microsoft.com/office/drawing/2014/main" id="{C8F9D614-EC63-D288-B8D0-D06CA00D1734}"/>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42</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19226575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0A983-CB20-5925-DCB3-A8DD61FB7E34}"/>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A2BE918-4F26-421F-8F23-7A33340C49D1}"/>
              </a:ext>
            </a:extLst>
          </p:cNvPr>
          <p:cNvSpPr>
            <a:spLocks noGrp="1"/>
          </p:cNvSpPr>
          <p:nvPr>
            <p:ph idx="1"/>
          </p:nvPr>
        </p:nvSpPr>
        <p:spPr>
          <a:xfrm>
            <a:off x="817788" y="1570491"/>
            <a:ext cx="10402743" cy="4503738"/>
          </a:xfrm>
        </p:spPr>
        <p:txBody>
          <a:bodyPr/>
          <a:lstStyle/>
          <a:p>
            <a:endParaRPr lang="ne-NP" sz="4000" b="1" dirty="0"/>
          </a:p>
          <a:p>
            <a:pPr marL="0" indent="0">
              <a:buNone/>
            </a:pPr>
            <a:endParaRPr lang="en-US" dirty="0"/>
          </a:p>
        </p:txBody>
      </p:sp>
      <p:sp>
        <p:nvSpPr>
          <p:cNvPr id="4" name="Footer Placeholder 3">
            <a:extLst>
              <a:ext uri="{FF2B5EF4-FFF2-40B4-BE49-F238E27FC236}">
                <a16:creationId xmlns:a16="http://schemas.microsoft.com/office/drawing/2014/main" id="{0D707CBA-5EA2-0112-AE4F-22A031F868C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D08E446A-E6F7-6946-C425-BE953F186AFD}"/>
              </a:ext>
            </a:extLst>
          </p:cNvPr>
          <p:cNvSpPr txBox="1">
            <a:spLocks/>
          </p:cNvSpPr>
          <p:nvPr/>
        </p:nvSpPr>
        <p:spPr>
          <a:xfrm>
            <a:off x="193040" y="1978025"/>
            <a:ext cx="1189736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3BD94D58-5510-FFBE-D1A6-9444FD537F04}"/>
              </a:ext>
            </a:extLst>
          </p:cNvPr>
          <p:cNvSpPr txBox="1">
            <a:spLocks/>
          </p:cNvSpPr>
          <p:nvPr/>
        </p:nvSpPr>
        <p:spPr>
          <a:xfrm>
            <a:off x="101600" y="4887686"/>
            <a:ext cx="11988800" cy="15022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buNone/>
            </a:pPr>
            <a:r>
              <a:rPr lang="ne-NP" sz="3600" b="1" dirty="0"/>
              <a:t>गुणस्तरीय गणनाको शुभकामना सहित</a:t>
            </a:r>
          </a:p>
          <a:p>
            <a:pPr marL="0" indent="0" algn="ctr">
              <a:lnSpc>
                <a:spcPct val="110000"/>
              </a:lnSpc>
              <a:buNone/>
            </a:pPr>
            <a:r>
              <a:rPr lang="ne-NP" sz="4000" b="1" dirty="0"/>
              <a:t>धन्यवाद!</a:t>
            </a:r>
            <a:endParaRPr lang="en-US" sz="3600" dirty="0"/>
          </a:p>
        </p:txBody>
      </p:sp>
      <p:sp>
        <p:nvSpPr>
          <p:cNvPr id="11" name="Slide Number Placeholder 4">
            <a:extLst>
              <a:ext uri="{FF2B5EF4-FFF2-40B4-BE49-F238E27FC236}">
                <a16:creationId xmlns:a16="http://schemas.microsoft.com/office/drawing/2014/main" id="{15F7AF26-8D9C-4380-428D-35D9C66C0827}"/>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43</a:t>
            </a:fld>
            <a:endParaRPr lang="en-US" sz="1800" b="1" dirty="0">
              <a:latin typeface="Fontasy Himali" panose="04020500000000000000" pitchFamily="82" charset="0"/>
            </a:endParaRPr>
          </a:p>
        </p:txBody>
      </p:sp>
      <p:sp>
        <p:nvSpPr>
          <p:cNvPr id="2" name="Content Placeholder 2">
            <a:extLst>
              <a:ext uri="{FF2B5EF4-FFF2-40B4-BE49-F238E27FC236}">
                <a16:creationId xmlns:a16="http://schemas.microsoft.com/office/drawing/2014/main" id="{EDDB7F48-E704-DE42-BBC1-7F62552C82B9}"/>
              </a:ext>
            </a:extLst>
          </p:cNvPr>
          <p:cNvSpPr txBox="1">
            <a:spLocks/>
          </p:cNvSpPr>
          <p:nvPr/>
        </p:nvSpPr>
        <p:spPr>
          <a:xfrm>
            <a:off x="254000" y="-21768"/>
            <a:ext cx="11988800" cy="93616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60000"/>
              </a:lnSpc>
              <a:buNone/>
            </a:pPr>
            <a:r>
              <a:rPr lang="ne-NP" sz="4000" b="1" dirty="0"/>
              <a:t>छलफल</a:t>
            </a:r>
          </a:p>
        </p:txBody>
      </p:sp>
      <p:pic>
        <p:nvPicPr>
          <p:cNvPr id="9" name="Picture 8">
            <a:extLst>
              <a:ext uri="{FF2B5EF4-FFF2-40B4-BE49-F238E27FC236}">
                <a16:creationId xmlns:a16="http://schemas.microsoft.com/office/drawing/2014/main" id="{4A9E70D4-4FC1-79EF-0BD4-3F00ED64FF4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57005" y="1041400"/>
            <a:ext cx="5429795" cy="3619863"/>
          </a:xfrm>
          <a:prstGeom prst="rect">
            <a:avLst/>
          </a:prstGeom>
        </p:spPr>
      </p:pic>
    </p:spTree>
    <p:extLst>
      <p:ext uri="{BB962C8B-B14F-4D97-AF65-F5344CB8AC3E}">
        <p14:creationId xmlns:p14="http://schemas.microsoft.com/office/powerpoint/2010/main" val="4188050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792A0-EF4D-5DF9-029D-CBB62DA264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7DFCCC-1030-E6A6-F1B8-B52C2A476A9B}"/>
              </a:ext>
            </a:extLst>
          </p:cNvPr>
          <p:cNvSpPr>
            <a:spLocks noGrp="1"/>
          </p:cNvSpPr>
          <p:nvPr>
            <p:ph type="title"/>
          </p:nvPr>
        </p:nvSpPr>
        <p:spPr>
          <a:xfrm>
            <a:off x="1186543" y="60324"/>
            <a:ext cx="10197274" cy="1037769"/>
          </a:xfrm>
        </p:spPr>
        <p:txBody>
          <a:bodyPr>
            <a:normAutofit fontScale="90000"/>
          </a:bodyPr>
          <a:lstStyle/>
          <a:p>
            <a:pPr algn="ctr"/>
            <a:r>
              <a:rPr lang="ne-NP" sz="3600" b="1" dirty="0"/>
              <a:t>खण्ड 5: प्रतिष्ठान/व्यवसायको संस्थागत क्षेत्रसम्बन्धी विवरण सङ्कलन गर्नुको उद्देश्य </a:t>
            </a:r>
            <a:endParaRPr lang="en-US" sz="3600" dirty="0"/>
          </a:p>
        </p:txBody>
      </p:sp>
      <p:sp>
        <p:nvSpPr>
          <p:cNvPr id="4" name="Footer Placeholder 3">
            <a:extLst>
              <a:ext uri="{FF2B5EF4-FFF2-40B4-BE49-F238E27FC236}">
                <a16:creationId xmlns:a16="http://schemas.microsoft.com/office/drawing/2014/main" id="{9D5EDA18-0266-87DB-97FC-21F31882DCF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6" name="Content Placeholder 2">
            <a:extLst>
              <a:ext uri="{FF2B5EF4-FFF2-40B4-BE49-F238E27FC236}">
                <a16:creationId xmlns:a16="http://schemas.microsoft.com/office/drawing/2014/main" id="{6C583AD2-6823-1230-8A3E-56E14F03FA52}"/>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81450557-6F04-98DD-2124-F90AB56A4D24}"/>
              </a:ext>
            </a:extLst>
          </p:cNvPr>
          <p:cNvSpPr txBox="1">
            <a:spLocks/>
          </p:cNvSpPr>
          <p:nvPr/>
        </p:nvSpPr>
        <p:spPr>
          <a:xfrm>
            <a:off x="326301" y="2255045"/>
            <a:ext cx="10473779"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3" name="Slide Number Placeholder 4">
            <a:extLst>
              <a:ext uri="{FF2B5EF4-FFF2-40B4-BE49-F238E27FC236}">
                <a16:creationId xmlns:a16="http://schemas.microsoft.com/office/drawing/2014/main" id="{5CED74A4-8511-D279-C159-C37CD9282B27}"/>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5</a:t>
            </a:fld>
            <a:endParaRPr lang="en-US" sz="1800" b="1" dirty="0">
              <a:latin typeface="Fontasy Himali" panose="04020500000000000000" pitchFamily="82" charset="0"/>
            </a:endParaRPr>
          </a:p>
        </p:txBody>
      </p:sp>
      <p:sp>
        <p:nvSpPr>
          <p:cNvPr id="10" name="Content Placeholder 8">
            <a:extLst>
              <a:ext uri="{FF2B5EF4-FFF2-40B4-BE49-F238E27FC236}">
                <a16:creationId xmlns:a16="http://schemas.microsoft.com/office/drawing/2014/main" id="{B5C53193-F3BE-A345-93CD-B74850F42757}"/>
              </a:ext>
            </a:extLst>
          </p:cNvPr>
          <p:cNvSpPr>
            <a:spLocks noGrp="1"/>
          </p:cNvSpPr>
          <p:nvPr>
            <p:ph idx="1"/>
          </p:nvPr>
        </p:nvSpPr>
        <p:spPr>
          <a:xfrm>
            <a:off x="121920" y="1381760"/>
            <a:ext cx="11724640" cy="5110479"/>
          </a:xfrm>
        </p:spPr>
        <p:txBody>
          <a:bodyPr>
            <a:normAutofit fontScale="92500" lnSpcReduction="10000"/>
          </a:bodyPr>
          <a:lstStyle/>
          <a:p>
            <a:pPr marL="457200" indent="-457200">
              <a:lnSpc>
                <a:spcPct val="170000"/>
              </a:lnSpc>
              <a:buFont typeface="Wingdings" panose="05000000000000000000" pitchFamily="2" charset="2"/>
              <a:buChar char="Ø"/>
            </a:pPr>
            <a:r>
              <a:rPr lang="ne-NP" b="1" dirty="0"/>
              <a:t>प्रतिष्ठान</a:t>
            </a:r>
            <a:r>
              <a:rPr lang="en-US" b="1" dirty="0"/>
              <a:t>/</a:t>
            </a:r>
            <a:r>
              <a:rPr lang="ne-NP" b="1" dirty="0"/>
              <a:t>व्यवसायलाई क्षेत्रगत वर्गीकरण गर्न</a:t>
            </a:r>
            <a:r>
              <a:rPr lang="en-US" dirty="0"/>
              <a:t> – </a:t>
            </a:r>
            <a:r>
              <a:rPr lang="ne-NP" dirty="0"/>
              <a:t>सरकारी</a:t>
            </a:r>
            <a:r>
              <a:rPr lang="en-US" dirty="0"/>
              <a:t>, </a:t>
            </a:r>
            <a:r>
              <a:rPr lang="ne-NP" dirty="0"/>
              <a:t>वित्तीय</a:t>
            </a:r>
            <a:r>
              <a:rPr lang="en-US" dirty="0"/>
              <a:t>, </a:t>
            </a:r>
            <a:r>
              <a:rPr lang="ne-NP" dirty="0"/>
              <a:t>गैरवित्तीय</a:t>
            </a:r>
            <a:r>
              <a:rPr lang="en-US" dirty="0"/>
              <a:t>, </a:t>
            </a:r>
            <a:r>
              <a:rPr lang="ne-NP" dirty="0"/>
              <a:t>गैरनाफामूलक वा घरपरिवार क्षेत्र छुट्याउन,</a:t>
            </a:r>
          </a:p>
          <a:p>
            <a:pPr marL="457200" indent="-457200">
              <a:lnSpc>
                <a:spcPct val="170000"/>
              </a:lnSpc>
              <a:buFont typeface="Wingdings" panose="05000000000000000000" pitchFamily="2" charset="2"/>
              <a:buChar char="Ø"/>
            </a:pPr>
            <a:r>
              <a:rPr lang="ne-NP" dirty="0"/>
              <a:t>विषयगत सर्वेक्षण सञ्चालन गर्दा नमुना छनोटको आधार लिन,</a:t>
            </a:r>
            <a:endParaRPr lang="en-US" dirty="0"/>
          </a:p>
          <a:p>
            <a:pPr marL="457200" indent="-457200">
              <a:lnSpc>
                <a:spcPct val="170000"/>
              </a:lnSpc>
              <a:buFont typeface="Wingdings" panose="05000000000000000000" pitchFamily="2" charset="2"/>
              <a:buChar char="Ø"/>
            </a:pPr>
            <a:r>
              <a:rPr lang="ne-NP" dirty="0"/>
              <a:t>विभिन्न संस्थागत क्षेत्र अनुसार आर्थिक गतिविधि मापन गर्न,</a:t>
            </a:r>
            <a:endParaRPr lang="en-US" dirty="0"/>
          </a:p>
          <a:p>
            <a:pPr marL="457200" indent="-457200">
              <a:lnSpc>
                <a:spcPct val="170000"/>
              </a:lnSpc>
              <a:buFont typeface="Wingdings" panose="05000000000000000000" pitchFamily="2" charset="2"/>
              <a:buChar char="Ø"/>
            </a:pPr>
            <a:r>
              <a:rPr lang="ne-NP" dirty="0"/>
              <a:t>क्षेत्रअनुसार उत्पादन</a:t>
            </a:r>
            <a:r>
              <a:rPr lang="en-US" dirty="0"/>
              <a:t>, </a:t>
            </a:r>
            <a:r>
              <a:rPr lang="ne-NP" dirty="0"/>
              <a:t>आय र खर्च आदिको विश्लेषण गर्न,</a:t>
            </a:r>
            <a:endParaRPr lang="en-US" dirty="0"/>
          </a:p>
          <a:p>
            <a:pPr marL="457200" indent="-457200">
              <a:lnSpc>
                <a:spcPct val="170000"/>
              </a:lnSpc>
              <a:buFont typeface="Wingdings" panose="05000000000000000000" pitchFamily="2" charset="2"/>
              <a:buChar char="Ø"/>
            </a:pPr>
            <a:r>
              <a:rPr lang="ne-NP" dirty="0"/>
              <a:t>कुन क्षेत्रमा कति व्यवसाय सञ्चालन छन् भन्ने जानकारी प्राप्त गर्न,</a:t>
            </a:r>
            <a:endParaRPr lang="en-US" dirty="0"/>
          </a:p>
          <a:p>
            <a:pPr marL="457200" indent="-457200">
              <a:lnSpc>
                <a:spcPct val="170000"/>
              </a:lnSpc>
              <a:buFont typeface="Wingdings" panose="05000000000000000000" pitchFamily="2" charset="2"/>
              <a:buChar char="Ø"/>
            </a:pPr>
            <a:r>
              <a:rPr lang="ne-NP" dirty="0"/>
              <a:t>सरकारी</a:t>
            </a:r>
            <a:r>
              <a:rPr lang="en-US" dirty="0"/>
              <a:t>, </a:t>
            </a:r>
            <a:r>
              <a:rPr lang="ne-NP" dirty="0"/>
              <a:t>निजी तथा गैरनाफामूलक क्षेत्रको योगदान तुलना गर्न।</a:t>
            </a:r>
            <a:endParaRPr lang="en-US" dirty="0"/>
          </a:p>
        </p:txBody>
      </p:sp>
    </p:spTree>
    <p:extLst>
      <p:ext uri="{BB962C8B-B14F-4D97-AF65-F5344CB8AC3E}">
        <p14:creationId xmlns:p14="http://schemas.microsoft.com/office/powerpoint/2010/main" val="29981648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2377439" y="365126"/>
            <a:ext cx="8351521" cy="715328"/>
          </a:xfrm>
        </p:spPr>
        <p:txBody>
          <a:bodyPr>
            <a:normAutofit/>
          </a:bodyPr>
          <a:lstStyle/>
          <a:p>
            <a:pPr algn="ctr"/>
            <a:r>
              <a:rPr lang="ne-NP" sz="3600" b="1" dirty="0"/>
              <a:t>खण्ड </a:t>
            </a:r>
            <a:r>
              <a:rPr lang="en-US" sz="3600" b="1" dirty="0"/>
              <a:t>5</a:t>
            </a:r>
            <a:r>
              <a:rPr lang="ne-NP" sz="3600" b="1" dirty="0"/>
              <a:t>: प्रतिष्ठान/व्यवसायको संस्थागत क्षेत्र </a:t>
            </a:r>
            <a:endParaRPr lang="en-US" sz="3600" dirty="0"/>
          </a:p>
        </p:txBody>
      </p:sp>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326301" y="3790111"/>
            <a:ext cx="11458343" cy="2117533"/>
          </a:xfrm>
        </p:spPr>
        <p:txBody>
          <a:bodyPr>
            <a:normAutofit/>
          </a:bodyPr>
          <a:lstStyle/>
          <a:p>
            <a:pPr marL="457200" indent="-457200">
              <a:lnSpc>
                <a:spcPct val="150000"/>
              </a:lnSpc>
              <a:buFont typeface="Wingdings" panose="05000000000000000000" pitchFamily="2" charset="2"/>
              <a:buChar char="Ø"/>
            </a:pPr>
            <a:r>
              <a:rPr lang="ne-NP" dirty="0"/>
              <a:t>संस्थागत क्षेत्र भन्नाले कुनै प्रतिष्ठान वा व्यवसायले सञ्चालन गर्ने आर्थिक गतिविधिको प्रकृति र स्वामित्वको आधारमा वर्गीकरण गरिएको क्षेत्रलाई जनाउँछ</a:t>
            </a:r>
            <a:r>
              <a:rPr lang="en-US" dirty="0"/>
              <a:t> </a:t>
            </a:r>
            <a:r>
              <a:rPr lang="ne-NP" dirty="0"/>
              <a:t>।</a:t>
            </a:r>
            <a:endParaRPr lang="en-US"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326301" y="2255045"/>
            <a:ext cx="10473779"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pic>
        <p:nvPicPr>
          <p:cNvPr id="9" name="Picture 8">
            <a:extLst>
              <a:ext uri="{FF2B5EF4-FFF2-40B4-BE49-F238E27FC236}">
                <a16:creationId xmlns:a16="http://schemas.microsoft.com/office/drawing/2014/main" id="{6E124874-EA89-A439-065F-ADEEF4BD88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9744" y="996999"/>
            <a:ext cx="9572511" cy="2516092"/>
          </a:xfrm>
          <a:prstGeom prst="rect">
            <a:avLst/>
          </a:prstGeom>
          <a:ln>
            <a:solidFill>
              <a:srgbClr val="0070C0"/>
            </a:solidFill>
          </a:ln>
        </p:spPr>
      </p:pic>
    </p:spTree>
    <p:extLst>
      <p:ext uri="{BB962C8B-B14F-4D97-AF65-F5344CB8AC3E}">
        <p14:creationId xmlns:p14="http://schemas.microsoft.com/office/powerpoint/2010/main" val="17896545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2377438" y="136526"/>
            <a:ext cx="7985761" cy="853562"/>
          </a:xfrm>
        </p:spPr>
        <p:txBody>
          <a:bodyPr>
            <a:normAutofit fontScale="90000"/>
          </a:bodyPr>
          <a:lstStyle/>
          <a:p>
            <a:pPr algn="ctr"/>
            <a:r>
              <a:rPr lang="ne-NP" sz="3600" b="1" dirty="0"/>
              <a:t>खण्ड </a:t>
            </a:r>
            <a:r>
              <a:rPr lang="en-US" sz="3600" b="1" dirty="0"/>
              <a:t>5</a:t>
            </a:r>
            <a:r>
              <a:rPr lang="ne-NP" sz="3600" b="1" dirty="0"/>
              <a:t>: प्रतिष्ठान/व्यवसायको संस्थागत क्षेत्र... </a:t>
            </a:r>
            <a:endParaRPr lang="en-US" sz="3600"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255181" y="1361440"/>
            <a:ext cx="10473779"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0" name="Content Placeholder 2">
            <a:extLst>
              <a:ext uri="{FF2B5EF4-FFF2-40B4-BE49-F238E27FC236}">
                <a16:creationId xmlns:a16="http://schemas.microsoft.com/office/drawing/2014/main" id="{DD806714-94D6-1E4C-96BF-64B5D03E9157}"/>
              </a:ext>
            </a:extLst>
          </p:cNvPr>
          <p:cNvSpPr>
            <a:spLocks noGrp="1"/>
          </p:cNvSpPr>
          <p:nvPr>
            <p:ph idx="1"/>
          </p:nvPr>
        </p:nvSpPr>
        <p:spPr>
          <a:xfrm>
            <a:off x="119743" y="1099556"/>
            <a:ext cx="11930743" cy="5455729"/>
          </a:xfrm>
        </p:spPr>
        <p:txBody>
          <a:bodyPr>
            <a:normAutofit fontScale="47500" lnSpcReduction="20000"/>
          </a:bodyPr>
          <a:lstStyle/>
          <a:p>
            <a:pPr marL="457200" indent="-457200" algn="just">
              <a:lnSpc>
                <a:spcPct val="150000"/>
              </a:lnSpc>
              <a:buNone/>
            </a:pPr>
            <a:r>
              <a:rPr lang="en-US" sz="6000" b="1" u="sng" dirty="0"/>
              <a:t>IS1. </a:t>
            </a:r>
            <a:r>
              <a:rPr lang="ne-NP" sz="6000" b="1" u="sng" dirty="0"/>
              <a:t> यस प्रतिष्ठान/व्यवसायको संस्थागत क्षेत्र कुन हो </a:t>
            </a:r>
            <a:r>
              <a:rPr lang="en-US" sz="6000" b="1" u="sng" dirty="0"/>
              <a:t>? …</a:t>
            </a:r>
            <a:endParaRPr lang="en-US" sz="6000" u="sng" dirty="0"/>
          </a:p>
          <a:p>
            <a:pPr marL="457200" indent="-457200" algn="just">
              <a:lnSpc>
                <a:spcPct val="170000"/>
              </a:lnSpc>
              <a:buFont typeface="Wingdings" panose="05000000000000000000" pitchFamily="2" charset="2"/>
              <a:buChar char="Ø"/>
            </a:pPr>
            <a:r>
              <a:rPr lang="ne-NP" sz="5000" dirty="0"/>
              <a:t>आर्थिक क्रियाकलापमार्फत वस्तु तथा सेवा उत्पादन गर्ने प्रतिष्ठानहरूलार्इ सरकारी, वित्तीय, गैरवित्तीय, घरपरिवारलार्इ सेवा गर्ने नाफा नकमाउने संस्था तथा घरपरिवार गरेर जम्मा पाँचवटा संस्थागत क्षेत्रमा समूहीकृत गरिन्छ।</a:t>
            </a:r>
          </a:p>
          <a:p>
            <a:pPr marL="457200" indent="-457200" algn="just">
              <a:lnSpc>
                <a:spcPct val="170000"/>
              </a:lnSpc>
              <a:buFont typeface="Wingdings" panose="05000000000000000000" pitchFamily="2" charset="2"/>
              <a:buChar char="Ø"/>
            </a:pPr>
            <a:r>
              <a:rPr lang="ne-NP" sz="5000" dirty="0"/>
              <a:t>तथ्याङ्क सङ्कलन गर्न लागिएका प्रतिष्ठानहरूले सञ्चालन गरेका प्रमुख आर्थिक क्रियाकलाप, वैधानिक अवस्था (दर्ता गरे नगरेको), तथा लेखा राखे नराखेका विवरणका आधारमा उत्तरदातासँग सोधेर संस्थागत क्षेत्र यकिन गर्नुपर्दछ।</a:t>
            </a:r>
          </a:p>
          <a:p>
            <a:pPr marL="457200" indent="-457200" algn="just">
              <a:lnSpc>
                <a:spcPct val="170000"/>
              </a:lnSpc>
              <a:buFont typeface="Wingdings" panose="05000000000000000000" pitchFamily="2" charset="2"/>
              <a:buChar char="Ø"/>
            </a:pPr>
            <a:r>
              <a:rPr lang="ne-NP" sz="5000" dirty="0"/>
              <a:t>पाँचवटा संस्थागत क्षेत्रमध्ये घरपरिवार क्षेत्रले लेखा राखेका हुँदैनन् र सामान्यतया कुनै सरकारी निकायमा दर्ता गरेका पनि हुँदैनन्।</a:t>
            </a:r>
          </a:p>
          <a:p>
            <a:pPr marL="457200" indent="-457200" algn="just">
              <a:lnSpc>
                <a:spcPct val="150000"/>
              </a:lnSpc>
              <a:buNone/>
            </a:pPr>
            <a:endParaRPr lang="en-US" dirty="0"/>
          </a:p>
          <a:p>
            <a:pPr marL="457200" indent="-457200">
              <a:lnSpc>
                <a:spcPct val="150000"/>
              </a:lnSpc>
              <a:buNone/>
            </a:pPr>
            <a:endParaRPr lang="en-US" dirty="0"/>
          </a:p>
        </p:txBody>
      </p:sp>
    </p:spTree>
    <p:extLst>
      <p:ext uri="{BB962C8B-B14F-4D97-AF65-F5344CB8AC3E}">
        <p14:creationId xmlns:p14="http://schemas.microsoft.com/office/powerpoint/2010/main" val="641181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4772" y="27668"/>
            <a:ext cx="10189028" cy="1325563"/>
          </a:xfrm>
        </p:spPr>
        <p:txBody>
          <a:bodyPr>
            <a:normAutofit/>
          </a:bodyPr>
          <a:lstStyle/>
          <a:p>
            <a:pPr algn="ctr"/>
            <a:r>
              <a:rPr lang="ne-NP" sz="3200" b="1" dirty="0"/>
              <a:t>खण्ड </a:t>
            </a:r>
            <a:r>
              <a:rPr lang="en-US" sz="3200" b="1" dirty="0"/>
              <a:t>5</a:t>
            </a:r>
            <a:r>
              <a:rPr lang="ne-NP" sz="3200" b="1" dirty="0"/>
              <a:t>: प्रतिष्ठान/व्यवसायको संस्थागत </a:t>
            </a:r>
            <a:r>
              <a:rPr lang="ne-NP" altLang="en-US" sz="3200" b="1" dirty="0">
                <a:latin typeface="Times New Roman" panose="02020603050405020304" pitchFamily="18" charset="0"/>
              </a:rPr>
              <a:t>एकाइ तथा क्षेत्र</a:t>
            </a:r>
            <a:endParaRPr lang="en-US" sz="3200" dirty="0"/>
          </a:p>
        </p:txBody>
      </p:sp>
      <p:sp>
        <p:nvSpPr>
          <p:cNvPr id="4" name="Footer Placeholder 3"/>
          <p:cNvSpPr>
            <a:spLocks noGrp="1"/>
          </p:cNvSpPr>
          <p:nvPr>
            <p:ph type="ftr" sz="quarter" idx="11"/>
          </p:nvPr>
        </p:nvSpPr>
        <p:spPr/>
        <p:txBody>
          <a:bodyPr/>
          <a:lstStyle/>
          <a:p>
            <a:r>
              <a:rPr lang="ne-NP" dirty="0"/>
              <a:t>“अर्थतन्त्र मापनको लागि आर्थिक गणना”</a:t>
            </a:r>
            <a:endParaRPr lang="en-US" dirty="0"/>
          </a:p>
        </p:txBody>
      </p:sp>
      <p:sp>
        <p:nvSpPr>
          <p:cNvPr id="11" name="Scroll: Vertical 10">
            <a:extLst>
              <a:ext uri="{FF2B5EF4-FFF2-40B4-BE49-F238E27FC236}">
                <a16:creationId xmlns:a16="http://schemas.microsoft.com/office/drawing/2014/main" id="{17BB5275-35C7-8816-2C64-3C63D9C885E5}"/>
              </a:ext>
            </a:extLst>
          </p:cNvPr>
          <p:cNvSpPr/>
          <p:nvPr/>
        </p:nvSpPr>
        <p:spPr>
          <a:xfrm>
            <a:off x="8610600" y="1238102"/>
            <a:ext cx="3581400" cy="5032069"/>
          </a:xfrm>
          <a:prstGeom prst="verticalScrol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ne-NP" sz="2000" dirty="0">
                <a:cs typeface="Kalimati" panose="00000400000000000000" pitchFamily="2"/>
              </a:rPr>
              <a:t>संस्थागत क्षेत्र</a:t>
            </a:r>
          </a:p>
          <a:p>
            <a:pPr marL="342900" indent="-342900">
              <a:lnSpc>
                <a:spcPct val="150000"/>
              </a:lnSpc>
              <a:buFontTx/>
              <a:buAutoNum type="hindiNumPeriod"/>
            </a:pPr>
            <a:r>
              <a:rPr lang="ne-NP" sz="2000" dirty="0">
                <a:cs typeface="Kalimati" panose="00000400000000000000" pitchFamily="2"/>
              </a:rPr>
              <a:t>सरकारी क्षेत्र</a:t>
            </a:r>
            <a:endParaRPr lang="en-US" sz="2000" dirty="0">
              <a:cs typeface="Kalimati" panose="00000400000000000000" pitchFamily="2"/>
            </a:endParaRPr>
          </a:p>
          <a:p>
            <a:pPr marL="342900" indent="-342900">
              <a:lnSpc>
                <a:spcPct val="150000"/>
              </a:lnSpc>
              <a:buAutoNum type="hindiNumPeriod"/>
            </a:pPr>
            <a:r>
              <a:rPr lang="ne-NP" sz="2000" dirty="0">
                <a:cs typeface="Kalimati" panose="00000400000000000000" pitchFamily="2"/>
              </a:rPr>
              <a:t>वित्तीय क्षेत्र</a:t>
            </a:r>
          </a:p>
          <a:p>
            <a:pPr marL="342900" indent="-342900">
              <a:lnSpc>
                <a:spcPct val="150000"/>
              </a:lnSpc>
              <a:buAutoNum type="hindiNumPeriod"/>
            </a:pPr>
            <a:r>
              <a:rPr lang="ne-NP" sz="2000" dirty="0">
                <a:cs typeface="Kalimati" panose="00000400000000000000" pitchFamily="2"/>
              </a:rPr>
              <a:t>गैरवित्तीय क्षेत्र</a:t>
            </a:r>
          </a:p>
          <a:p>
            <a:pPr marL="342900" indent="-342900">
              <a:lnSpc>
                <a:spcPct val="150000"/>
              </a:lnSpc>
              <a:buAutoNum type="hindiNumPeriod"/>
            </a:pPr>
            <a:r>
              <a:rPr lang="ne-NP" sz="2000" dirty="0">
                <a:cs typeface="Kalimati" panose="00000400000000000000" pitchFamily="2"/>
              </a:rPr>
              <a:t>नाफा नकमार्इ घरपरिवारलार्इ सेवा गर्ने  क्षेत्र</a:t>
            </a:r>
          </a:p>
          <a:p>
            <a:pPr marL="342900" indent="-342900">
              <a:lnSpc>
                <a:spcPct val="150000"/>
              </a:lnSpc>
              <a:buAutoNum type="hindiNumPeriod"/>
            </a:pPr>
            <a:r>
              <a:rPr lang="ne-NP" sz="2000" dirty="0">
                <a:cs typeface="Kalimati" panose="00000400000000000000" pitchFamily="2"/>
              </a:rPr>
              <a:t>घरपरिवार क्षेत्र</a:t>
            </a:r>
          </a:p>
        </p:txBody>
      </p:sp>
      <p:pic>
        <p:nvPicPr>
          <p:cNvPr id="13" name="Picture 12">
            <a:extLst>
              <a:ext uri="{FF2B5EF4-FFF2-40B4-BE49-F238E27FC236}">
                <a16:creationId xmlns:a16="http://schemas.microsoft.com/office/drawing/2014/main" id="{359D7F67-5217-901B-CF8C-D949F8938FB5}"/>
              </a:ext>
            </a:extLst>
          </p:cNvPr>
          <p:cNvPicPr>
            <a:picLocks noChangeAspect="1"/>
          </p:cNvPicPr>
          <p:nvPr/>
        </p:nvPicPr>
        <p:blipFill>
          <a:blip r:embed="rId2"/>
          <a:stretch>
            <a:fillRect/>
          </a:stretch>
        </p:blipFill>
        <p:spPr>
          <a:xfrm>
            <a:off x="43542" y="1143002"/>
            <a:ext cx="8186058" cy="5182968"/>
          </a:xfrm>
          <a:prstGeom prst="rect">
            <a:avLst/>
          </a:prstGeom>
        </p:spPr>
      </p:pic>
      <p:sp>
        <p:nvSpPr>
          <p:cNvPr id="14" name="Slide Number Placeholder 4">
            <a:extLst>
              <a:ext uri="{FF2B5EF4-FFF2-40B4-BE49-F238E27FC236}">
                <a16:creationId xmlns:a16="http://schemas.microsoft.com/office/drawing/2014/main" id="{DDA5B5AE-7414-61A8-5A60-62460B78BEF2}"/>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8</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42008982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1A4BE-5C4B-D783-9110-1056F91468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1FDA45-B1B6-ECC2-8A93-B5C7ECE3EAA4}"/>
              </a:ext>
            </a:extLst>
          </p:cNvPr>
          <p:cNvSpPr>
            <a:spLocks noGrp="1"/>
          </p:cNvSpPr>
          <p:nvPr>
            <p:ph type="title"/>
          </p:nvPr>
        </p:nvSpPr>
        <p:spPr>
          <a:xfrm>
            <a:off x="1164772" y="27668"/>
            <a:ext cx="10189028" cy="1325563"/>
          </a:xfrm>
        </p:spPr>
        <p:txBody>
          <a:bodyPr>
            <a:normAutofit/>
          </a:bodyPr>
          <a:lstStyle/>
          <a:p>
            <a:pPr algn="ctr"/>
            <a:r>
              <a:rPr lang="ne-NP" sz="3200" b="1" dirty="0"/>
              <a:t>खण्ड </a:t>
            </a:r>
            <a:r>
              <a:rPr lang="en-US" sz="3200" b="1" dirty="0"/>
              <a:t>5</a:t>
            </a:r>
            <a:r>
              <a:rPr lang="ne-NP" sz="3200" b="1" dirty="0"/>
              <a:t>: प्रतिष्ठान/व्यवसायको संस्थागत </a:t>
            </a:r>
            <a:r>
              <a:rPr lang="ne-NP" altLang="en-US" sz="3200" b="1" dirty="0">
                <a:latin typeface="Times New Roman" panose="02020603050405020304" pitchFamily="18" charset="0"/>
              </a:rPr>
              <a:t>एकाइ तथा क्षेत्र</a:t>
            </a:r>
            <a:endParaRPr lang="en-US" sz="3200" dirty="0"/>
          </a:p>
        </p:txBody>
      </p:sp>
      <p:sp>
        <p:nvSpPr>
          <p:cNvPr id="4" name="Footer Placeholder 3">
            <a:extLst>
              <a:ext uri="{FF2B5EF4-FFF2-40B4-BE49-F238E27FC236}">
                <a16:creationId xmlns:a16="http://schemas.microsoft.com/office/drawing/2014/main" id="{30F64BC7-B45A-CEE2-2551-DD57A44ADC59}"/>
              </a:ext>
            </a:extLst>
          </p:cNvPr>
          <p:cNvSpPr>
            <a:spLocks noGrp="1"/>
          </p:cNvSpPr>
          <p:nvPr>
            <p:ph type="ftr" sz="quarter" idx="11"/>
          </p:nvPr>
        </p:nvSpPr>
        <p:spPr>
          <a:xfrm>
            <a:off x="3648364" y="6522360"/>
            <a:ext cx="4962236" cy="365125"/>
          </a:xfrm>
        </p:spPr>
        <p:txBody>
          <a:bodyPr/>
          <a:lstStyle/>
          <a:p>
            <a:r>
              <a:rPr lang="ne-NP" dirty="0"/>
              <a:t>“अर्थतन्त्र मापनको लागि आर्थिक गणना”</a:t>
            </a:r>
            <a:endParaRPr lang="en-US" dirty="0"/>
          </a:p>
        </p:txBody>
      </p:sp>
      <p:sp>
        <p:nvSpPr>
          <p:cNvPr id="11" name="Scroll: Vertical 10">
            <a:extLst>
              <a:ext uri="{FF2B5EF4-FFF2-40B4-BE49-F238E27FC236}">
                <a16:creationId xmlns:a16="http://schemas.microsoft.com/office/drawing/2014/main" id="{C11DAC14-E712-A585-56FD-053DB2DC37DE}"/>
              </a:ext>
            </a:extLst>
          </p:cNvPr>
          <p:cNvSpPr/>
          <p:nvPr/>
        </p:nvSpPr>
        <p:spPr>
          <a:xfrm>
            <a:off x="8098972" y="1253752"/>
            <a:ext cx="3581400" cy="5032069"/>
          </a:xfrm>
          <a:prstGeom prst="verticalScrol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ne-NP" sz="2000" dirty="0">
                <a:cs typeface="Kalimati" panose="00000400000000000000" pitchFamily="2"/>
              </a:rPr>
              <a:t>संस्थागत क्षेत्र</a:t>
            </a:r>
          </a:p>
          <a:p>
            <a:pPr marL="342900" indent="-342900">
              <a:lnSpc>
                <a:spcPct val="150000"/>
              </a:lnSpc>
              <a:buFontTx/>
              <a:buAutoNum type="hindiNumPeriod"/>
            </a:pPr>
            <a:r>
              <a:rPr lang="ne-NP" sz="2000" dirty="0">
                <a:cs typeface="Kalimati" panose="00000400000000000000" pitchFamily="2"/>
              </a:rPr>
              <a:t>सरकारी क्षेत्र</a:t>
            </a:r>
            <a:endParaRPr lang="en-US" sz="2000" dirty="0">
              <a:cs typeface="Kalimati" panose="00000400000000000000" pitchFamily="2"/>
            </a:endParaRPr>
          </a:p>
          <a:p>
            <a:pPr marL="342900" indent="-342900">
              <a:lnSpc>
                <a:spcPct val="150000"/>
              </a:lnSpc>
              <a:buAutoNum type="hindiNumPeriod"/>
            </a:pPr>
            <a:r>
              <a:rPr lang="ne-NP" sz="2000" dirty="0">
                <a:cs typeface="Kalimati" panose="00000400000000000000" pitchFamily="2"/>
              </a:rPr>
              <a:t>वित्तीय क्षेत्र</a:t>
            </a:r>
          </a:p>
          <a:p>
            <a:pPr marL="342900" indent="-342900">
              <a:lnSpc>
                <a:spcPct val="150000"/>
              </a:lnSpc>
              <a:buAutoNum type="hindiNumPeriod"/>
            </a:pPr>
            <a:r>
              <a:rPr lang="ne-NP" sz="2000" dirty="0">
                <a:cs typeface="Kalimati" panose="00000400000000000000" pitchFamily="2"/>
              </a:rPr>
              <a:t>गैरवित्तीय क्षेत्र</a:t>
            </a:r>
          </a:p>
          <a:p>
            <a:pPr marL="342900" indent="-342900">
              <a:lnSpc>
                <a:spcPct val="150000"/>
              </a:lnSpc>
              <a:buAutoNum type="hindiNumPeriod"/>
            </a:pPr>
            <a:r>
              <a:rPr lang="ne-NP" sz="2000" dirty="0">
                <a:cs typeface="Kalimati" panose="00000400000000000000" pitchFamily="2"/>
              </a:rPr>
              <a:t>नाफा नकमार्इ घरपरिवारलार्इ सेवा गर्ने  क्षेत्र</a:t>
            </a:r>
          </a:p>
          <a:p>
            <a:pPr marL="342900" indent="-342900">
              <a:lnSpc>
                <a:spcPct val="150000"/>
              </a:lnSpc>
              <a:buAutoNum type="hindiNumPeriod"/>
            </a:pPr>
            <a:r>
              <a:rPr lang="ne-NP" sz="2000" dirty="0">
                <a:cs typeface="Kalimati" panose="00000400000000000000" pitchFamily="2"/>
              </a:rPr>
              <a:t>घरपरिवार क्षेत्र</a:t>
            </a:r>
          </a:p>
        </p:txBody>
      </p:sp>
      <p:sp>
        <p:nvSpPr>
          <p:cNvPr id="14" name="Slide Number Placeholder 4">
            <a:extLst>
              <a:ext uri="{FF2B5EF4-FFF2-40B4-BE49-F238E27FC236}">
                <a16:creationId xmlns:a16="http://schemas.microsoft.com/office/drawing/2014/main" id="{6246024B-7424-4EE0-E741-F7C7FE3AFC28}"/>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9</a:t>
            </a:fld>
            <a:endParaRPr lang="en-US" sz="1800" b="1" dirty="0">
              <a:latin typeface="Fontasy Himali" panose="04020500000000000000" pitchFamily="82" charset="0"/>
            </a:endParaRPr>
          </a:p>
        </p:txBody>
      </p:sp>
      <p:pic>
        <p:nvPicPr>
          <p:cNvPr id="5" name="Picture 4">
            <a:extLst>
              <a:ext uri="{FF2B5EF4-FFF2-40B4-BE49-F238E27FC236}">
                <a16:creationId xmlns:a16="http://schemas.microsoft.com/office/drawing/2014/main" id="{29421D7E-C138-7F24-C83A-8B874EC7FFDC}"/>
              </a:ext>
            </a:extLst>
          </p:cNvPr>
          <p:cNvPicPr>
            <a:picLocks noChangeAspect="1"/>
          </p:cNvPicPr>
          <p:nvPr/>
        </p:nvPicPr>
        <p:blipFill>
          <a:blip r:embed="rId2"/>
          <a:stretch>
            <a:fillRect/>
          </a:stretch>
        </p:blipFill>
        <p:spPr>
          <a:xfrm>
            <a:off x="838200" y="1009628"/>
            <a:ext cx="6030686" cy="5466411"/>
          </a:xfrm>
          <a:prstGeom prst="rect">
            <a:avLst/>
          </a:prstGeom>
        </p:spPr>
      </p:pic>
    </p:spTree>
    <p:extLst>
      <p:ext uri="{BB962C8B-B14F-4D97-AF65-F5344CB8AC3E}">
        <p14:creationId xmlns:p14="http://schemas.microsoft.com/office/powerpoint/2010/main" val="19088198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TotalTime>
  <Words>3141</Words>
  <Application>Microsoft Office PowerPoint</Application>
  <PresentationFormat>Widescreen</PresentationFormat>
  <Paragraphs>428</Paragraphs>
  <Slides>43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43</vt:i4>
      </vt:variant>
    </vt:vector>
  </HeadingPairs>
  <TitlesOfParts>
    <vt:vector size="52" baseType="lpstr">
      <vt:lpstr>Arial</vt:lpstr>
      <vt:lpstr>Calibri</vt:lpstr>
      <vt:lpstr>Calibri Light</vt:lpstr>
      <vt:lpstr>Fontasy Himali</vt:lpstr>
      <vt:lpstr>Kalimati</vt:lpstr>
      <vt:lpstr>Preeti</vt:lpstr>
      <vt:lpstr>Times New Roman</vt:lpstr>
      <vt:lpstr>Wingdings</vt:lpstr>
      <vt:lpstr>Office Theme</vt:lpstr>
      <vt:lpstr>राष्ट्रिय आर्थिक गणना, २०८२ </vt:lpstr>
      <vt:lpstr>PowerPoint Presentation</vt:lpstr>
      <vt:lpstr>प्रस्तुतिका विषय</vt:lpstr>
      <vt:lpstr>सेसनका उद्देश्य </vt:lpstr>
      <vt:lpstr>खण्ड 5: प्रतिष्ठान/व्यवसायको संस्थागत क्षेत्रसम्बन्धी विवरण सङ्कलन गर्नुको उद्देश्य </vt:lpstr>
      <vt:lpstr>खण्ड 5: प्रतिष्ठान/व्यवसायको संस्थागत क्षेत्र </vt:lpstr>
      <vt:lpstr>खण्ड 5: प्रतिष्ठान/व्यवसायको संस्थागत क्षेत्र... </vt:lpstr>
      <vt:lpstr>खण्ड 5: प्रतिष्ठान/व्यवसायको संस्थागत एकाइ तथा क्षेत्र</vt:lpstr>
      <vt:lpstr>खण्ड 5: प्रतिष्ठान/व्यवसायको संस्थागत एकाइ तथा क्षेत्र</vt:lpstr>
      <vt:lpstr>खण्ड 5: प्रतिष्ठान/व्यवसायको संस्थागत क्षेत्र </vt:lpstr>
      <vt:lpstr>खण्ड 5: प्रतिष्ठान/व्यवसायको संस्थागत क्षेत्र... </vt:lpstr>
      <vt:lpstr>खण्ड 5: प्रतिष्ठान/व्यवसायको संस्थागत क्षेत्र... </vt:lpstr>
      <vt:lpstr>खण्ड 5: प्रतिष्ठान/व्यवसायको संस्थागत क्षेत्र... </vt:lpstr>
      <vt:lpstr>खण्ड 5: प्रतिष्ठान/व्यवसायको संस्थागत क्षेत्र... </vt:lpstr>
      <vt:lpstr>खण्ड 5: प्रतिष्ठान/व्यवसायको संस्थागत क्षेत्र... </vt:lpstr>
      <vt:lpstr>खण्ड 5: प्रतिष्ठान/व्यवसायको संस्थागत क्षेत्र... </vt:lpstr>
      <vt:lpstr>खण्ड 5: प्रतिष्ठान/व्यवसायको संस्थागत क्षेत्र... </vt:lpstr>
      <vt:lpstr>खण्ड 5: प्रतिष्ठान/व्यवसायको संस्थागत क्षेत्र... </vt:lpstr>
      <vt:lpstr>खण्ड 5: प्रतिष्ठान/व्यवसायको संस्थागत क्षेत्र... </vt:lpstr>
      <vt:lpstr>खण्ड 5: प्रतिष्ठान/व्यवसायको संस्थागत क्षेत्रको उदाहरण </vt:lpstr>
      <vt:lpstr>खण्ड 5: प्रतिष्ठान/व्यवसायको संस्थागत क्षेत्रको उदाहरण </vt:lpstr>
      <vt:lpstr>खण्ड 6: प्रतिष्ठान/व्यवसायको साङ्गठनिक अवस्था</vt:lpstr>
      <vt:lpstr>खण्ड 6: प्रतिष्ठान/व्यवसायको साङ्गठनिक अवस्था...</vt:lpstr>
      <vt:lpstr>खण्ड 6: प्रतिष्ठान/व्यवसायको साङ्गठनिक अवस्था...</vt:lpstr>
      <vt:lpstr>खण्ड 6: प्रतिष्ठान/व्यवसायको साङ्गठनिक अवस्था...</vt:lpstr>
      <vt:lpstr>खण्ड 6: प्रतिष्ठान/व्यवसायको साङ्गठनिक अवस्था...</vt:lpstr>
      <vt:lpstr>खण्ड 6: प्रतिष्ठान/व्यवसायको साङ्गठनिक अवस्था...</vt:lpstr>
      <vt:lpstr>खण्ड 6: प्रतिष्ठान/व्यवसायको साङ्गठनिक अवस्था...</vt:lpstr>
      <vt:lpstr>खण्ड 6: प्रतिष्ठान/व्यवसायको साङ्गठनिक अवस्था...</vt:lpstr>
      <vt:lpstr>खण्ड 6: प्रतिष्ठान/व्यवसायको साङ्गठनिक अवस्था...</vt:lpstr>
      <vt:lpstr>खण्ड 7: मुख्य कार्यालय</vt:lpstr>
      <vt:lpstr>खण्ड 7: मुख्य कार्यालय…</vt:lpstr>
      <vt:lpstr>खण्ड 7: मुख्य कार्यालय…</vt:lpstr>
      <vt:lpstr>खण्ड 7: मुख्य कार्यालय…</vt:lpstr>
      <vt:lpstr>खण्ड 7: मुख्य कार्यालय…</vt:lpstr>
      <vt:lpstr>खण्ड 7: मुख्य कार्यालय…</vt:lpstr>
      <vt:lpstr>सत्र पुनरावलोकन तथा अभ्यास</vt:lpstr>
      <vt:lpstr>सत्र पुनरावलोकन तथा अभ्यास …</vt:lpstr>
      <vt:lpstr>सत्र पुनरावलोकन तथा उत्तर </vt:lpstr>
      <vt:lpstr>सत्र पुनरावलोकन तथा उत्तर  …</vt:lpstr>
      <vt:lpstr>सत्र पुनरावलोकन…</vt:lpstr>
      <vt:lpstr>सत्र पुनरावलोकन…</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राष्ट्रिय आर्थिक गणना, २०८२</dc:title>
  <dc:creator>sabindra maharjan</dc:creator>
  <cp:lastModifiedBy>sabindra maharjan</cp:lastModifiedBy>
  <cp:revision>159</cp:revision>
  <dcterms:created xsi:type="dcterms:W3CDTF">2025-12-12T08:42:46Z</dcterms:created>
  <dcterms:modified xsi:type="dcterms:W3CDTF">2026-04-01T13:15:23Z</dcterms:modified>
</cp:coreProperties>
</file>