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87" r:id="rId3"/>
    <p:sldId id="288" r:id="rId4"/>
    <p:sldId id="374" r:id="rId5"/>
    <p:sldId id="331" r:id="rId6"/>
    <p:sldId id="330" r:id="rId7"/>
    <p:sldId id="329" r:id="rId8"/>
    <p:sldId id="333" r:id="rId9"/>
    <p:sldId id="334" r:id="rId10"/>
    <p:sldId id="348" r:id="rId11"/>
    <p:sldId id="375" r:id="rId12"/>
    <p:sldId id="335" r:id="rId13"/>
    <p:sldId id="376" r:id="rId14"/>
    <p:sldId id="377" r:id="rId15"/>
    <p:sldId id="378" r:id="rId16"/>
    <p:sldId id="337" r:id="rId17"/>
    <p:sldId id="338" r:id="rId18"/>
    <p:sldId id="379" r:id="rId19"/>
    <p:sldId id="380" r:id="rId20"/>
    <p:sldId id="339" r:id="rId21"/>
    <p:sldId id="381" r:id="rId22"/>
    <p:sldId id="340" r:id="rId23"/>
    <p:sldId id="341" r:id="rId24"/>
    <p:sldId id="382" r:id="rId25"/>
    <p:sldId id="342" r:id="rId26"/>
    <p:sldId id="343" r:id="rId27"/>
    <p:sldId id="344" r:id="rId28"/>
    <p:sldId id="383" r:id="rId29"/>
    <p:sldId id="345" r:id="rId30"/>
    <p:sldId id="346" r:id="rId31"/>
    <p:sldId id="384" r:id="rId32"/>
    <p:sldId id="347" r:id="rId33"/>
    <p:sldId id="390" r:id="rId34"/>
    <p:sldId id="392" r:id="rId35"/>
    <p:sldId id="391" r:id="rId36"/>
    <p:sldId id="393" r:id="rId37"/>
    <p:sldId id="394" r:id="rId38"/>
    <p:sldId id="396" r:id="rId39"/>
    <p:sldId id="395" r:id="rId40"/>
    <p:sldId id="397" r:id="rId41"/>
    <p:sldId id="332" r:id="rId42"/>
    <p:sldId id="385" r:id="rId43"/>
    <p:sldId id="350" r:id="rId44"/>
    <p:sldId id="386" r:id="rId45"/>
    <p:sldId id="351" r:id="rId46"/>
    <p:sldId id="387" r:id="rId47"/>
    <p:sldId id="349" r:id="rId48"/>
    <p:sldId id="388" r:id="rId49"/>
    <p:sldId id="389" r:id="rId50"/>
    <p:sldId id="373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447" autoAdjust="0"/>
  </p:normalViewPr>
  <p:slideViewPr>
    <p:cSldViewPr snapToGrid="0">
      <p:cViewPr varScale="1">
        <p:scale>
          <a:sx n="60" d="100"/>
          <a:sy n="60" d="100"/>
        </p:scale>
        <p:origin x="8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bindra maharjan" userId="5738c7936de71237" providerId="LiveId" clId="{92CF3C8D-DD94-4363-9CC0-27986E813442}"/>
    <pc:docChg chg="undo redo custSel modSld">
      <pc:chgData name="sabindra maharjan" userId="5738c7936de71237" providerId="LiveId" clId="{92CF3C8D-DD94-4363-9CC0-27986E813442}" dt="2026-04-01T13:26:23.126" v="43" actId="1076"/>
      <pc:docMkLst>
        <pc:docMk/>
      </pc:docMkLst>
      <pc:sldChg chg="modSp mod">
        <pc:chgData name="sabindra maharjan" userId="5738c7936de71237" providerId="LiveId" clId="{92CF3C8D-DD94-4363-9CC0-27986E813442}" dt="2026-04-01T13:20:49.086" v="34" actId="1038"/>
        <pc:sldMkLst>
          <pc:docMk/>
          <pc:sldMk cId="3031583506" sldId="288"/>
        </pc:sldMkLst>
        <pc:spChg chg="mod">
          <ac:chgData name="sabindra maharjan" userId="5738c7936de71237" providerId="LiveId" clId="{92CF3C8D-DD94-4363-9CC0-27986E813442}" dt="2026-04-01T13:20:49.086" v="34" actId="1038"/>
          <ac:spMkLst>
            <pc:docMk/>
            <pc:sldMk cId="3031583506" sldId="288"/>
            <ac:spMk id="7" creationId="{00000000-0000-0000-0000-000000000000}"/>
          </ac:spMkLst>
        </pc:spChg>
      </pc:sldChg>
      <pc:sldChg chg="modSp mod">
        <pc:chgData name="sabindra maharjan" userId="5738c7936de71237" providerId="LiveId" clId="{92CF3C8D-DD94-4363-9CC0-27986E813442}" dt="2026-04-01T13:26:23.126" v="43" actId="1076"/>
        <pc:sldMkLst>
          <pc:docMk/>
          <pc:sldMk cId="1175087786" sldId="340"/>
        </pc:sldMkLst>
        <pc:spChg chg="mod">
          <ac:chgData name="sabindra maharjan" userId="5738c7936de71237" providerId="LiveId" clId="{92CF3C8D-DD94-4363-9CC0-27986E813442}" dt="2026-04-01T13:25:29.253" v="39" actId="27636"/>
          <ac:spMkLst>
            <pc:docMk/>
            <pc:sldMk cId="1175087786" sldId="340"/>
            <ac:spMk id="2" creationId="{806B68A3-0B11-4AD2-DB2A-23F851E67115}"/>
          </ac:spMkLst>
        </pc:spChg>
        <pc:spChg chg="mod">
          <ac:chgData name="sabindra maharjan" userId="5738c7936de71237" providerId="LiveId" clId="{92CF3C8D-DD94-4363-9CC0-27986E813442}" dt="2026-04-01T13:25:58.345" v="40" actId="14100"/>
          <ac:spMkLst>
            <pc:docMk/>
            <pc:sldMk cId="1175087786" sldId="340"/>
            <ac:spMk id="3" creationId="{1735138A-758E-13E1-9F3A-30BC7A485A7A}"/>
          </ac:spMkLst>
        </pc:spChg>
        <pc:spChg chg="mod">
          <ac:chgData name="sabindra maharjan" userId="5738c7936de71237" providerId="LiveId" clId="{92CF3C8D-DD94-4363-9CC0-27986E813442}" dt="2026-04-01T13:26:16.580" v="42" actId="14100"/>
          <ac:spMkLst>
            <pc:docMk/>
            <pc:sldMk cId="1175087786" sldId="340"/>
            <ac:spMk id="8" creationId="{2C0EADF8-D279-BC17-934A-EFBFC4379F3A}"/>
          </ac:spMkLst>
        </pc:spChg>
        <pc:picChg chg="mod">
          <ac:chgData name="sabindra maharjan" userId="5738c7936de71237" providerId="LiveId" clId="{92CF3C8D-DD94-4363-9CC0-27986E813442}" dt="2026-04-01T13:26:23.126" v="43" actId="1076"/>
          <ac:picMkLst>
            <pc:docMk/>
            <pc:sldMk cId="1175087786" sldId="340"/>
            <ac:picMk id="6" creationId="{4761B013-6439-5EF7-14FA-BA7615C6ACCE}"/>
          </ac:picMkLst>
        </pc:picChg>
      </pc:sldChg>
      <pc:sldChg chg="modSp mod">
        <pc:chgData name="sabindra maharjan" userId="5738c7936de71237" providerId="LiveId" clId="{92CF3C8D-DD94-4363-9CC0-27986E813442}" dt="2026-04-01T13:21:56.456" v="35" actId="20577"/>
        <pc:sldMkLst>
          <pc:docMk/>
          <pc:sldMk cId="3167272642" sldId="376"/>
        </pc:sldMkLst>
        <pc:spChg chg="mod">
          <ac:chgData name="sabindra maharjan" userId="5738c7936de71237" providerId="LiveId" clId="{92CF3C8D-DD94-4363-9CC0-27986E813442}" dt="2026-04-01T13:21:56.456" v="35" actId="20577"/>
          <ac:spMkLst>
            <pc:docMk/>
            <pc:sldMk cId="3167272642" sldId="376"/>
            <ac:spMk id="9" creationId="{7673BAB2-E03B-DF36-1329-2D85F608578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4/2/2026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4/2/2026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4/2/2026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4/2/2026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4/2/2026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4/2/2026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2398D-CCAB-AD24-B77A-983941758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192DC-A8F5-E679-7602-33ED49706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004" y="986880"/>
            <a:ext cx="11713882" cy="5298941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2600" dirty="0" smtClean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 smtClean="0"/>
              <a:t>प्रतिष्ठान/व्यवसायमा </a:t>
            </a:r>
            <a:r>
              <a:rPr lang="ne-NP" sz="2600" dirty="0"/>
              <a:t>संलग्न व्यक्ति भन्नाले सन्दर्भ दिनमा प्रतिष्ठानमा कार्यरत वा संलग्न रहेका बेतलवी तथा तलबी व्यक्तिहरूलाई जनाउँदछ।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प्रतिष्ठान/व्यवसायमा संलग्न व्यक्ति अन्तर्गत व्यवसायी तथा सक्रिय साझेदारहरू र संलग्न बेतलबी पारिवारिक सदस्यहरू</a:t>
            </a:r>
            <a:r>
              <a:rPr lang="ca-ES" sz="2600" dirty="0"/>
              <a:t>, </a:t>
            </a:r>
            <a:r>
              <a:rPr lang="ne-NP" sz="2600" dirty="0"/>
              <a:t>तलबी कर्मचारी तथा कामदारहरू पर्दछन्।</a:t>
            </a:r>
            <a:endParaRPr lang="en-US" sz="26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बेतलबी व्यक्तिको हकमा प्रतिष्ठान/व्यवसायको सञ्चालनको पुर्ण समयको</a:t>
            </a:r>
            <a:r>
              <a:rPr lang="ca-ES" sz="2600" dirty="0"/>
              <a:t> </a:t>
            </a:r>
            <a:r>
              <a:rPr lang="ne-NP" sz="2600" dirty="0"/>
              <a:t>कम्तीमा १/३ समय प्रतिष्ठान/व्यवसायको काममा संलग्न भएको व्यक्ति बुझ्नुपर्दछ।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सन्दर्भ दिनमा प्रतिष्ठान/व्यवसायमा संलग्न स्वदेशी तथा विदेशी जम्मा व्यक्तिहरूको सङ्ख्या सहित महिला र पुरूष कर्मचारी तथा कामदारको सङ्ख्याको विवरण लिनुपर्दछ। </a:t>
            </a: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0E66F2-F913-061E-F836-962E90E66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177EB18-A11A-FE6D-D993-2789B18B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E552F73-D04A-09CB-547E-4F0164C6A1FD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2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dirty="0"/>
              <a:t>संलग्न व्यक्ति</a:t>
            </a:r>
            <a:endParaRPr lang="ne-NP" sz="3600" b="1" dirty="0"/>
          </a:p>
        </p:txBody>
      </p:sp>
    </p:spTree>
    <p:extLst>
      <p:ext uri="{BB962C8B-B14F-4D97-AF65-F5344CB8AC3E}">
        <p14:creationId xmlns:p14="http://schemas.microsoft.com/office/powerpoint/2010/main" val="399145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17787-5358-781C-FAFC-A98201A09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5E8ECB-9E9E-4D40-C620-4753219D77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99" y="1114558"/>
            <a:ext cx="11713882" cy="5298941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यदि गणना गर्न लागिएको प्रतिष्ठान/व्यवसाय मुख्य कार्यालय भए मुख्य कार्यालयमा कार्यरत वा संलग्न व्यक्तिहरूको सङ्ख्या लेख्नुपर्दछ। </a:t>
            </a:r>
            <a:endParaRPr lang="en-US" sz="26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कार्यालयअन्तर्गतका शाखा वा उपशाखा कार्यालय वाअन्तर्गतका प्रतिष्ठान/व्यवसायमा कार्यरत वा संलग्न व्यक्तिहरू समावेश गर्नुहुँदैन।</a:t>
            </a:r>
            <a:endParaRPr lang="en-US" sz="26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यस खण्डका विवरण भर्दा प्रतिष्ठान/व्यवसायमा संलग्न व्यक्ति/कर्मचारीको सङ्ख्या उपयुक्त लहरमा लेख्नुपर्दछ। </a:t>
            </a:r>
            <a:endParaRPr lang="en-US" sz="26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कुनै लहरअन्तर्गत व्यक्ति/कर्मचारीको संलग्नता छैन अर्थात् सङ्ख्या नआएमा त्यस्ता कोठाहरूमा </a:t>
            </a:r>
            <a:r>
              <a:rPr lang="ca-ES" sz="2600" dirty="0"/>
              <a:t>0 </a:t>
            </a:r>
            <a:r>
              <a:rPr lang="ne-NP" sz="2600" dirty="0"/>
              <a:t>लेख्नुपर्दछ। </a:t>
            </a: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7FF072-08E6-DAE1-03A1-7A5DCFACC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9CA735B-96A5-006F-42EF-350478581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F66C0A6-3DE9-C54A-1AD1-F34C39BE021E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2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dirty="0"/>
              <a:t>संलग्न व्यक्ति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0070C0"/>
                </a:solidFill>
              </a:rPr>
              <a:t>…</a:t>
            </a:r>
            <a:endParaRPr lang="ne-NP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91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D4A3C-5B0A-94E9-84D2-F2DB6C57A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D779B-F555-F8D5-4974-E47B1C774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341" y="1029652"/>
            <a:ext cx="5296020" cy="255936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sz="2400" b="1" dirty="0"/>
              <a:t>A </a:t>
            </a:r>
            <a:r>
              <a:rPr lang="ne-NP" sz="2400" b="1" dirty="0"/>
              <a:t>संलग्न बेतलबी व्यक्तिहरू</a:t>
            </a:r>
            <a:endParaRPr lang="en-US" sz="2400" b="1" dirty="0"/>
          </a:p>
          <a:p>
            <a:pPr marL="457200" indent="-45720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कुनै किसिमको तलव/भत्ता (नगद वा जिन्सी) नलिर्इ प्रतिष्ठान/व्यवसायमा संलग्न व्यक्तिहरू बेतलबी अन्तर्गत राख्नुपर्दछ।</a:t>
            </a:r>
          </a:p>
          <a:p>
            <a:pPr marL="0" indent="0" algn="just">
              <a:lnSpc>
                <a:spcPct val="130000"/>
              </a:lnSpc>
              <a:buNone/>
            </a:pPr>
            <a:endParaRPr lang="ne-NP" sz="2400" b="1" dirty="0"/>
          </a:p>
          <a:p>
            <a:pPr marL="457200" lvl="1" indent="0" algn="just">
              <a:lnSpc>
                <a:spcPct val="150000"/>
              </a:lnSpc>
              <a:buNone/>
            </a:pPr>
            <a:endParaRPr lang="ne-NP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5944F-7188-8ED3-33F5-C2680B223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DBB5F31-4894-847F-4B16-844AC163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08CC32E-8CEE-5F9C-2728-1FD172D08E32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458249" cy="915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200" b="1" dirty="0"/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</a:t>
            </a:r>
            <a:r>
              <a:rPr lang="en-US" sz="3200" dirty="0">
                <a:solidFill>
                  <a:srgbClr val="0070C0"/>
                </a:solidFill>
              </a:rPr>
              <a:t>…</a:t>
            </a:r>
            <a:endParaRPr lang="ne-NP" sz="3200" b="1" dirty="0">
              <a:solidFill>
                <a:srgbClr val="0070C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B8076F-0E96-C37C-9A58-61B2EAB91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5831" y="1623061"/>
            <a:ext cx="6228803" cy="19659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5C52D2-AA70-E622-5858-7F094681988A}"/>
              </a:ext>
            </a:extLst>
          </p:cNvPr>
          <p:cNvSpPr txBox="1"/>
          <p:nvPr/>
        </p:nvSpPr>
        <p:spPr>
          <a:xfrm>
            <a:off x="308341" y="3624262"/>
            <a:ext cx="11736939" cy="2816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 अन्तर्गत निम्न व्यक्तिहरु पर्दछन् :</a:t>
            </a:r>
          </a:p>
          <a:p>
            <a:pPr lvl="2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hi-IN" sz="2400" dirty="0">
                <a:cs typeface="Kalimati" panose="00000400000000000000" pitchFamily="2"/>
              </a:rPr>
              <a:t>बेतलबी कार्यरत व्यवसायी तथा सक्रिय साझेदार</a:t>
            </a:r>
            <a:endParaRPr lang="ne-NP" sz="2400" dirty="0">
              <a:cs typeface="Kalimati" panose="00000400000000000000" pitchFamily="2"/>
            </a:endParaRPr>
          </a:p>
          <a:p>
            <a:pPr lvl="2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hi-IN" sz="2400" dirty="0">
                <a:cs typeface="Kalimati" panose="00000400000000000000" pitchFamily="2"/>
              </a:rPr>
              <a:t>बेतल</a:t>
            </a:r>
            <a:r>
              <a:rPr lang="ne-NP" sz="2400" dirty="0">
                <a:cs typeface="Kalimati" panose="00000400000000000000" pitchFamily="2"/>
              </a:rPr>
              <a:t>बी </a:t>
            </a:r>
            <a:r>
              <a:rPr lang="hi-IN" sz="2400" dirty="0">
                <a:cs typeface="Kalimati" panose="00000400000000000000" pitchFamily="2"/>
              </a:rPr>
              <a:t>परिवारका सदस्य तथा अन्य </a:t>
            </a:r>
            <a:r>
              <a:rPr lang="ne-NP" sz="2400" dirty="0">
                <a:cs typeface="Kalimati" panose="00000400000000000000" pitchFamily="2"/>
              </a:rPr>
              <a:t>व्यक्ति</a:t>
            </a:r>
            <a:r>
              <a:rPr lang="en-US" sz="2400" dirty="0">
                <a:cs typeface="Kalimati" panose="00000400000000000000" pitchFamily="2"/>
              </a:rPr>
              <a:t> </a:t>
            </a:r>
            <a:endParaRPr lang="ne-NP" sz="2400" dirty="0">
              <a:cs typeface="Kalimati" panose="00000400000000000000" pitchFamily="2"/>
            </a:endParaRPr>
          </a:p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सामान्यतया प्रतिष्ठान/व्यवसायको सञ्चालनको पूर्ण समयको</a:t>
            </a:r>
            <a:r>
              <a:rPr lang="ca-ES" sz="2400" dirty="0">
                <a:cs typeface="Kalimati" panose="00000400000000000000" pitchFamily="2"/>
              </a:rPr>
              <a:t> </a:t>
            </a:r>
            <a:r>
              <a:rPr lang="ne-NP" sz="2400" dirty="0">
                <a:cs typeface="Kalimati" panose="00000400000000000000" pitchFamily="2"/>
              </a:rPr>
              <a:t>कम्तीमा एकतिहाइ समय प्रतिष्ठान/व्यवसायको काममा संलग्न भएको व्यक्तिलाई व्यवसायमा संलग्न रहेको मान्नुपर्दछ।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11590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E2410-0ACF-A529-C3EE-94FB5E812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40D962-5AB9-BC78-F03B-59CF749D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BA397E1-D02E-E55B-F1F2-F8D09B755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DFC980C-809C-66C4-34FA-744EEF1F34AE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458249" cy="915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200" b="1" dirty="0"/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</a:t>
            </a:r>
            <a:r>
              <a:rPr lang="en-US" sz="3200" dirty="0">
                <a:solidFill>
                  <a:srgbClr val="0070C0"/>
                </a:solidFill>
              </a:rPr>
              <a:t>…</a:t>
            </a:r>
            <a:endParaRPr lang="ne-NP" sz="3200" b="1" dirty="0">
              <a:solidFill>
                <a:srgbClr val="0070C0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673BAB2-E03B-DF36-1329-2D85F6085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" y="1029651"/>
            <a:ext cx="11715750" cy="5383849"/>
          </a:xfrm>
        </p:spPr>
        <p:txBody>
          <a:bodyPr>
            <a:noAutofit/>
          </a:bodyPr>
          <a:lstStyle/>
          <a:p>
            <a:pPr marL="9144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ca-ES" sz="2600" b="1" dirty="0"/>
              <a:t>PE1.1 </a:t>
            </a:r>
            <a:r>
              <a:rPr lang="ne-NP" sz="2600" b="1" dirty="0"/>
              <a:t>बेतलबी </a:t>
            </a:r>
            <a:r>
              <a:rPr lang="hi-IN" sz="2600" b="1" dirty="0"/>
              <a:t>कार्यरत व्यवसायी तथा सक्रिय साझेदारहरू </a:t>
            </a:r>
            <a:endParaRPr lang="en-US" sz="2600" dirty="0"/>
          </a:p>
          <a:p>
            <a:pPr marL="54864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बेतलबी कार्यरत व्यवसायी तथा सक्रिय साझेदारहरू भन्नाले पारिश्रमिक (नगद वा जिन्सी) नलिईकन प्रतिष्ठान/व्यवसायमा सक्रिय रूपले संलग्न रहने व्यवसायी तथा साझेदारलाई सम्झनुपर्दछ। </a:t>
            </a:r>
          </a:p>
          <a:p>
            <a:pPr marL="54864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यदि कार्यरत व्यवसायी तथा सक्रिय साझेदारहरूले मासिक वा वार्षिक रूपमा तलब/ज्यालाको रूपमा निश्चित रकम प्राप्त गर्दछन् भने उनीहरूलाई यस</a:t>
            </a:r>
            <a:r>
              <a:rPr lang="en-US" sz="2600" dirty="0"/>
              <a:t> </a:t>
            </a:r>
            <a:r>
              <a:rPr lang="ne-NP" sz="2600" dirty="0"/>
              <a:t>अन्तर्गत राख्नु हुँदैन। </a:t>
            </a:r>
          </a:p>
          <a:p>
            <a:pPr marL="54864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त्यस्ता व्यक्तिहरूलाई नियमित कर्मचारी तथा कामदार (</a:t>
            </a:r>
            <a:r>
              <a:rPr lang="ca-ES" sz="2600" dirty="0"/>
              <a:t>PE1.3</a:t>
            </a:r>
            <a:r>
              <a:rPr lang="ne-NP" sz="2600" dirty="0"/>
              <a:t>) अन्तर्गत राख्नुपर्दछ। कुनै प्रतिष्ठान/व्यवसायमा लगानी मात्र रहेको तर सो प्रतिष्ठान/व्यवसायमा सक्रिय रूपमा संलग्न नरहेका व्यक्तिहरूलाई यस खण्डअन्तर्गत समावेश गर्नु हुँदैन। </a:t>
            </a:r>
          </a:p>
        </p:txBody>
      </p:sp>
    </p:spTree>
    <p:extLst>
      <p:ext uri="{BB962C8B-B14F-4D97-AF65-F5344CB8AC3E}">
        <p14:creationId xmlns:p14="http://schemas.microsoft.com/office/powerpoint/2010/main" val="3167272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D11E7-9735-C17B-2B7E-F39D3EE4D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D4961-4BC1-287E-8379-E66432450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90" y="1154430"/>
            <a:ext cx="11590019" cy="5259069"/>
          </a:xfrm>
        </p:spPr>
        <p:txBody>
          <a:bodyPr>
            <a:no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ca-ES" b="1" dirty="0"/>
              <a:t>PE1.1 </a:t>
            </a:r>
            <a:r>
              <a:rPr lang="ne-NP" b="1" dirty="0"/>
              <a:t>बेतलबी </a:t>
            </a:r>
            <a:r>
              <a:rPr lang="hi-IN" b="1" dirty="0"/>
              <a:t>कार्यरत व्यवसायी तथा सक्रिय साझेदारहरू</a:t>
            </a:r>
            <a:r>
              <a:rPr lang="ne-NP" b="1" dirty="0"/>
              <a:t>...</a:t>
            </a:r>
            <a:endParaRPr lang="en-US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 गर्न लागिएको प्रतिष्ठान/ व्यवसायमा कति जना व्यवसायी तथा सक्रिय साझेदार संलग्न छन् यकिन गरी त्यसको जम्मा सङ्ख्या महल </a:t>
            </a:r>
            <a:r>
              <a:rPr lang="ca-ES" dirty="0"/>
              <a:t>3 </a:t>
            </a:r>
            <a:r>
              <a:rPr lang="ne-NP" dirty="0"/>
              <a:t>मा लेख्नुपर्दछ।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यसमध्ये नेपाली पुरूषको जम्मा सङ्ख्या महल </a:t>
            </a:r>
            <a:r>
              <a:rPr lang="ca-ES" dirty="0"/>
              <a:t>4 </a:t>
            </a:r>
            <a:r>
              <a:rPr lang="ne-NP" dirty="0"/>
              <a:t>मा</a:t>
            </a:r>
            <a:r>
              <a:rPr lang="ca-ES" dirty="0"/>
              <a:t>,</a:t>
            </a:r>
            <a:r>
              <a:rPr lang="ne-NP" dirty="0"/>
              <a:t> नेपाली महिलाको जम्मा सङ्ख्या महल </a:t>
            </a:r>
            <a:r>
              <a:rPr lang="ca-ES" dirty="0"/>
              <a:t>5 </a:t>
            </a:r>
            <a:r>
              <a:rPr lang="ne-NP" dirty="0"/>
              <a:t>मा</a:t>
            </a:r>
            <a:r>
              <a:rPr lang="ca-ES" dirty="0"/>
              <a:t>,</a:t>
            </a:r>
            <a:r>
              <a:rPr lang="ne-NP" dirty="0"/>
              <a:t> विदेशी पुरूषको जम्मा सङ्ख्या महल </a:t>
            </a:r>
            <a:r>
              <a:rPr lang="ca-ES" dirty="0"/>
              <a:t>6 </a:t>
            </a:r>
            <a:r>
              <a:rPr lang="ne-NP" dirty="0"/>
              <a:t>र विदेशी महिलाको जम्मा सङ्ख्या महल </a:t>
            </a:r>
            <a:r>
              <a:rPr lang="ca-ES" dirty="0"/>
              <a:t>7</a:t>
            </a:r>
            <a:r>
              <a:rPr lang="ne-NP" dirty="0"/>
              <a:t> लेख्नुपर्दछ।</a:t>
            </a:r>
            <a:endParaRPr lang="en-US" dirty="0"/>
          </a:p>
          <a:p>
            <a:pPr marL="91440" lvl="1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4724B7-56F6-8F36-CE80-F0A1FC484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1C9CB02-171D-D56A-B897-BF7C65A0D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D5121D0-7B1F-1D8C-182D-322AE77682C4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458249" cy="915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200" b="1" dirty="0"/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</a:t>
            </a:r>
            <a:r>
              <a:rPr lang="en-US" sz="3200" dirty="0">
                <a:solidFill>
                  <a:srgbClr val="0070C0"/>
                </a:solidFill>
              </a:rPr>
              <a:t>…</a:t>
            </a:r>
            <a:endParaRPr lang="ne-NP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371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D33934-95EF-5BC0-0072-19D85B4A9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FD2CB1-328E-748B-FB00-E6532F5E5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089" y="1245870"/>
            <a:ext cx="11642705" cy="5167630"/>
          </a:xfrm>
        </p:spPr>
        <p:txBody>
          <a:bodyPr>
            <a:no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ca-ES" sz="2600" b="1" dirty="0"/>
              <a:t>PE1.2 </a:t>
            </a:r>
            <a:r>
              <a:rPr lang="hi-IN" sz="2600" b="1" dirty="0"/>
              <a:t>बेतलबी पारिवारिक सदस्य तथा अन्य व्यक्तिहरू </a:t>
            </a:r>
            <a:endParaRPr lang="en-US" sz="2600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 धनीको परिवारको सदस्य वा अन्य व्यक्ति जसले व्यवसायमा काम गरे बापत कुनै निश्चित तलब</a:t>
            </a:r>
            <a:r>
              <a:rPr lang="ca-ES" dirty="0"/>
              <a:t>, </a:t>
            </a:r>
            <a:r>
              <a:rPr lang="ne-NP" dirty="0"/>
              <a:t>ज्याला वा पारिश्रमिक (नगद वा जिन्सी) लिँदैनन् भने त्यस्ता संलग्न व्यक्तिहरूलाई पारिवारिक बेतलबी कामदारको रूपमा गणना गर्नुपर्दछ।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कुनै पनि प्रकारको पारिश्रमिक नलिई काम गर्ने व्यवसायधनीको परिवारका सदस्य वा अन्य व्यक्तिहरूको जम्मा सङ्ख्यालाई यसअन्तर्गत उल्लेख गर्नुपर्दछ।</a:t>
            </a:r>
            <a:endParaRPr lang="en-US" dirty="0"/>
          </a:p>
          <a:p>
            <a:pPr marL="91440" lvl="1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C76D2-5832-6F12-4600-BF2D32F9F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F04C191-4FFF-7745-4F1B-0C2B186AE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6F2F970-CCD9-CA5D-9B17-E8BB379B4325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458249" cy="11664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200" b="1" dirty="0"/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</a:t>
            </a:r>
            <a:r>
              <a:rPr lang="en-US" sz="3200" dirty="0">
                <a:solidFill>
                  <a:srgbClr val="0070C0"/>
                </a:solidFill>
              </a:rPr>
              <a:t>…</a:t>
            </a:r>
            <a:endParaRPr lang="ne-NP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74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24A6D-D7E0-72BA-8BAB-78918EC83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101BE-2C35-F621-16A2-E9A88A999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320" y="1085851"/>
            <a:ext cx="5006340" cy="145160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/>
              <a:t>B. </a:t>
            </a:r>
            <a:r>
              <a:rPr lang="ne-NP" b="1" dirty="0"/>
              <a:t>कार्यरत तलबी कर्मचारी तथा कामदारहरू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B43C63-E6E2-1FBA-50E9-7B423EDA4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84B6106-FF58-AA59-79B1-6D0040AC5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FD96EA-6D8B-E0BF-AE67-6C6542425057}"/>
              </a:ext>
            </a:extLst>
          </p:cNvPr>
          <p:cNvSpPr txBox="1">
            <a:spLocks/>
          </p:cNvSpPr>
          <p:nvPr/>
        </p:nvSpPr>
        <p:spPr>
          <a:xfrm>
            <a:off x="25397" y="79376"/>
            <a:ext cx="12083146" cy="915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200" b="1" dirty="0"/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विवरण...</a:t>
            </a:r>
            <a:endParaRPr lang="ne-NP" sz="32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FF2900-3F3B-43EE-603F-6CEA7E33CBE2}"/>
              </a:ext>
            </a:extLst>
          </p:cNvPr>
          <p:cNvSpPr txBox="1"/>
          <p:nvPr/>
        </p:nvSpPr>
        <p:spPr>
          <a:xfrm>
            <a:off x="274320" y="2775112"/>
            <a:ext cx="1164717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प्रतिष्ठान/व्यवसायको काममा संलग्न भर्इ पारिश्रमिकको रूपमा नगद वा जिन्सीमा तलब/ज्याला प्राप्त गर्ने कर्मचारी/कामदारहरूको विवरण यस अन्तर्गत उल्लेख </a:t>
            </a:r>
            <a:r>
              <a:rPr lang="ne-NP" sz="2800" dirty="0" smtClean="0">
                <a:cs typeface="Kalimati" panose="00000400000000000000" pitchFamily="2"/>
              </a:rPr>
              <a:t>गर्नुपर्दछ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व्यवसायी तथा सक्रीय साझेदारले समेत काममा संलग्न भए वापत् तलब प्राप्त गर्दछन् भने तलबी अन्तर्गत नै विवरण लेख्नुपर्दछ।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31EECA-2B02-BB2E-E5D0-5BAE22D1B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42" y="1234440"/>
            <a:ext cx="6892308" cy="13030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44746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8E1C4-AA98-D1D1-D94C-ACAA4EB13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EE282-E94C-92CF-02E5-6A12C92CD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90" y="1234441"/>
            <a:ext cx="11713881" cy="482345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err="1"/>
              <a:t>PE1.3</a:t>
            </a:r>
            <a:r>
              <a:rPr lang="en-US" sz="2400" b="1" dirty="0"/>
              <a:t>. </a:t>
            </a:r>
            <a:r>
              <a:rPr lang="hi-IN" sz="2400" b="1" dirty="0"/>
              <a:t>नियमित कर्मचारी तथा कामदार</a:t>
            </a:r>
            <a:endParaRPr lang="en-US" sz="2400" b="1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गणना गर्न लागिएको प्रतिष्ठान/व्यवसायमा अविच्छिन्न रूपमा कार्यरत व्यक्तिलाई नियमित कर्मचारीको रूपमा वा कामदारहरूको रूपमा मानी गणना गर्नुपर्दछ।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मौसमी रूप (सिजनल) मा प्रतिष्ठान/व्यवसायमा काम गर्ने कर्मचारी वा नियमित काम गर्नेगरी नियुक्ति पाएका कर्मचारीलाई नियमित मानी यसै अन्तर्गत राख्नुपर्दछ।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नियमित कर्मचारी तथा कामदारहरूले प्रतिष्ठान/व्यवसायको तलबी भर्पाई (</a:t>
            </a:r>
            <a:r>
              <a:rPr lang="ca-ES" sz="2400" dirty="0"/>
              <a:t>Payroll</a:t>
            </a:r>
            <a:r>
              <a:rPr lang="ne-NP" sz="2400" dirty="0"/>
              <a:t>) बाट तलब/ज्याला प्राप्त गर्दछन्।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DAB364-1F98-82EE-B7D7-DF1952D79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690F8BE-F122-DD26-C981-8E9644E7B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AF112F5-0D41-E9AB-FFC8-6F8F0DE315E4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789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dirty="0"/>
              <a:t>खण्ड ८: प्रतिष्ठान/व्यवसायमा संलग्न व्यक्तिहरूको विवरण</a:t>
            </a:r>
            <a:r>
              <a:rPr lang="ne-NP" dirty="0">
                <a:solidFill>
                  <a:srgbClr val="0070C0"/>
                </a:solidFill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3525404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DCC3E-8423-1288-6417-98C0C041A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460D-3249-CE53-90A2-56A74FFEF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075" y="1074421"/>
            <a:ext cx="11439375" cy="5222830"/>
          </a:xfrm>
        </p:spPr>
        <p:txBody>
          <a:bodyPr>
            <a:no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 err="1"/>
              <a:t>PE1.3</a:t>
            </a:r>
            <a:r>
              <a:rPr lang="en-US" sz="2400" b="1" dirty="0"/>
              <a:t>. </a:t>
            </a:r>
            <a:r>
              <a:rPr lang="hi-IN" sz="2400" b="1" dirty="0"/>
              <a:t>नियमित कर्मचारी तथा कामदार</a:t>
            </a:r>
            <a:r>
              <a:rPr lang="ne-NP" sz="2400" b="1" dirty="0"/>
              <a:t>...</a:t>
            </a:r>
            <a:endParaRPr lang="en-US" sz="2400" b="1" dirty="0"/>
          </a:p>
          <a:p>
            <a:pPr marL="548640" lvl="2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u="sng" dirty="0"/>
              <a:t>नियमित </a:t>
            </a:r>
            <a:r>
              <a:rPr lang="ne-NP" sz="2400" u="sng" dirty="0" smtClean="0"/>
              <a:t>कर्मचारी अन्तर्गत </a:t>
            </a:r>
            <a:r>
              <a:rPr lang="ne-NP" sz="2400" u="sng" dirty="0"/>
              <a:t>निम्न कर्मचारीहरु पर्दछन्: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निर्देशक तथा प्रबन्धकहरू (प्रतिष्ठान/व्यवसायमा मुख्य जिम्मेवारी वा अधिकार प्रयोग गर्ने)</a:t>
            </a:r>
            <a:r>
              <a:rPr lang="ca-ES" sz="2400" dirty="0"/>
              <a:t>,</a:t>
            </a:r>
            <a:endParaRPr lang="ne-NP" sz="24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 smtClean="0"/>
              <a:t>प्रशासनसम्बन्धी </a:t>
            </a:r>
            <a:r>
              <a:rPr lang="ne-NP" sz="2400" dirty="0"/>
              <a:t>कार्य गर्ने</a:t>
            </a:r>
            <a:r>
              <a:rPr lang="ca-ES" sz="2400" dirty="0"/>
              <a:t>,</a:t>
            </a:r>
            <a:r>
              <a:rPr lang="ne-NP" sz="24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लेखा राख्ने तथा व्यवस्थापनसँग संलग्न रहेका कर्मचारीहरू</a:t>
            </a:r>
            <a:r>
              <a:rPr lang="ca-ES" sz="2400" dirty="0"/>
              <a:t>,</a:t>
            </a:r>
            <a:r>
              <a:rPr lang="ne-NP" sz="24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नियमित प्राविधिक </a:t>
            </a:r>
            <a:r>
              <a:rPr lang="ne-NP" sz="2400" dirty="0" smtClean="0"/>
              <a:t>कर्मचारीहरू, </a:t>
            </a:r>
            <a:endParaRPr lang="ne-NP" sz="24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उत्पादनशील कर्मचारीहरू</a:t>
            </a:r>
            <a:r>
              <a:rPr lang="ca-ES" sz="2400" dirty="0"/>
              <a:t>,</a:t>
            </a:r>
            <a:r>
              <a:rPr lang="ne-NP" sz="24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सुरक्षागार्ड आदि पर्दछन्।</a:t>
            </a:r>
            <a:endParaRPr lang="ne-NP" sz="2600" dirty="0"/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D0DFF7-188B-9F69-B5AB-949D4EE81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291487A-3579-7692-C077-ECB66BB2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7044C42-0EE4-9BE5-79EF-CD594684D7DE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789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dirty="0"/>
              <a:t>खण्ड ८: प्रतिष्ठान/व्यवसायमा संलग्न व्यक्तिहरूको विवरण</a:t>
            </a:r>
            <a:r>
              <a:rPr lang="ne-NP" dirty="0">
                <a:solidFill>
                  <a:srgbClr val="0070C0"/>
                </a:solidFill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2190440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2DCF6-0036-B201-E9F1-B00C3EE47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D530B-BB6B-164C-5FD0-AA6B174F8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075" y="1062991"/>
            <a:ext cx="6112995" cy="5566409"/>
          </a:xfrm>
        </p:spPr>
        <p:txBody>
          <a:bodyPr>
            <a:no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 err="1"/>
              <a:t>PE1.3</a:t>
            </a:r>
            <a:r>
              <a:rPr lang="en-US" sz="2400" b="1" dirty="0"/>
              <a:t>. </a:t>
            </a:r>
            <a:r>
              <a:rPr lang="hi-IN" sz="2400" b="1" dirty="0"/>
              <a:t>नियमित कर्मचारी तथा कामदार</a:t>
            </a:r>
            <a:r>
              <a:rPr lang="ne-NP" sz="2400" b="1" dirty="0"/>
              <a:t>...</a:t>
            </a:r>
            <a:endParaRPr lang="en-US" sz="2400" b="1" dirty="0"/>
          </a:p>
          <a:p>
            <a:pPr marL="91440" lvl="2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dirty="0"/>
              <a:t>नियमित </a:t>
            </a:r>
            <a:r>
              <a:rPr lang="ne-NP" sz="2400" dirty="0" smtClean="0"/>
              <a:t>कर्मचारीमध्ये</a:t>
            </a:r>
            <a:endParaRPr lang="ne-NP" sz="24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जम्मा सङ्ख्या महल </a:t>
            </a:r>
            <a:r>
              <a:rPr lang="ca-ES" sz="2200" dirty="0"/>
              <a:t>3 </a:t>
            </a:r>
            <a:r>
              <a:rPr lang="ne-NP" sz="2200" dirty="0"/>
              <a:t>मा</a:t>
            </a:r>
            <a:r>
              <a:rPr lang="ca-ES" sz="2200" dirty="0"/>
              <a:t>,</a:t>
            </a:r>
            <a:r>
              <a:rPr lang="ne-NP" sz="22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नेपाली पुरूषको जम्मा सङ्ख्या महल </a:t>
            </a:r>
            <a:r>
              <a:rPr lang="ca-ES" sz="2200" dirty="0"/>
              <a:t>4 </a:t>
            </a:r>
            <a:r>
              <a:rPr lang="ne-NP" sz="2200" dirty="0"/>
              <a:t>मा</a:t>
            </a:r>
            <a:r>
              <a:rPr lang="ca-ES" sz="2200" dirty="0"/>
              <a:t>, </a:t>
            </a:r>
            <a:endParaRPr lang="ne-NP" sz="22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नेपाली महिलाको जम्मा सङ्ख्या महल </a:t>
            </a:r>
            <a:r>
              <a:rPr lang="ca-ES" sz="2200" dirty="0"/>
              <a:t>5 </a:t>
            </a:r>
            <a:r>
              <a:rPr lang="ne-NP" sz="2200" dirty="0"/>
              <a:t>मा</a:t>
            </a:r>
            <a:r>
              <a:rPr lang="ca-ES" sz="2200" dirty="0"/>
              <a:t>,</a:t>
            </a:r>
            <a:r>
              <a:rPr lang="ne-NP" sz="22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विदेशी पुरूषको जम्मा सङ्ख्या महल </a:t>
            </a:r>
            <a:r>
              <a:rPr lang="ca-ES" sz="2200" dirty="0"/>
              <a:t>6 </a:t>
            </a:r>
            <a:r>
              <a:rPr lang="ne-NP" sz="2200" dirty="0"/>
              <a:t>र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विदेशी महिलाको जम्मा सङ्ख्या महल </a:t>
            </a:r>
            <a:r>
              <a:rPr lang="ca-ES" sz="2200" dirty="0"/>
              <a:t>7 </a:t>
            </a:r>
            <a:r>
              <a:rPr lang="ne-NP" sz="2200" dirty="0"/>
              <a:t>मा लेख्नुपर्दछ।</a:t>
            </a:r>
            <a:endParaRPr lang="en-US" sz="2200" dirty="0"/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34C5E8-4000-5C56-68CB-AA1BD553C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755C23D-695A-AC6D-5A71-049D71CE4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5DAD373-6064-E3BC-F653-822DC3760173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789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dirty="0"/>
              <a:t>खण्ड ८: प्रतिष्ठान/व्यवसायमा संलग्न व्यक्तिहरूको विवरण</a:t>
            </a:r>
            <a:r>
              <a:rPr lang="ne-NP" dirty="0">
                <a:solidFill>
                  <a:srgbClr val="0070C0"/>
                </a:solidFill>
              </a:rPr>
              <a:t>...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BE0F30D-AE1A-5E82-EDE4-C8EA93A6C3EA}"/>
              </a:ext>
            </a:extLst>
          </p:cNvPr>
          <p:cNvGrpSpPr/>
          <p:nvPr/>
        </p:nvGrpSpPr>
        <p:grpSpPr>
          <a:xfrm>
            <a:off x="5223510" y="1199332"/>
            <a:ext cx="6806415" cy="1292408"/>
            <a:chOff x="5394960" y="1150301"/>
            <a:chExt cx="6713583" cy="126923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39B0BCA-752C-0277-F59D-7F2B87278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4960" y="1150301"/>
              <a:ext cx="6713583" cy="1269231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6F166BE-9E7F-BEF2-3426-D32235BB7B51}"/>
                </a:ext>
              </a:extLst>
            </p:cNvPr>
            <p:cNvSpPr txBox="1"/>
            <p:nvPr/>
          </p:nvSpPr>
          <p:spPr>
            <a:xfrm>
              <a:off x="8882502" y="1161731"/>
              <a:ext cx="31474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</a:t>
              </a:r>
              <a:r>
                <a:rPr lang="en-US" b="1" dirty="0"/>
                <a:t>3	4        5         6	7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AC8A1A8-6B33-669E-DDBD-DA9484DB68C2}"/>
                </a:ext>
              </a:extLst>
            </p:cNvPr>
            <p:cNvSpPr txBox="1"/>
            <p:nvPr/>
          </p:nvSpPr>
          <p:spPr>
            <a:xfrm>
              <a:off x="8960275" y="1542493"/>
              <a:ext cx="306965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10101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293914"/>
            <a:ext cx="10402743" cy="5976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sz="4800" b="1" dirty="0"/>
              <a:t>गणक तथा सुपरिवेक्षक तालिम</a:t>
            </a:r>
            <a:endParaRPr lang="ne-NP" b="1" dirty="0"/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चैत्र २८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तेस्रो दिन- च</a:t>
            </a:r>
            <a:r>
              <a:rPr lang="en-US" b="1" dirty="0"/>
              <a:t>ौ</a:t>
            </a:r>
            <a:r>
              <a:rPr lang="ne-NP" b="1" dirty="0"/>
              <a:t>थो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400" b="1" dirty="0">
                <a:solidFill>
                  <a:schemeClr val="accent1"/>
                </a:solidFill>
              </a:rPr>
              <a:t>मुख्य प्रश्नावलीको खण्ड ८</a:t>
            </a:r>
          </a:p>
          <a:p>
            <a:pPr marL="0" indent="0" algn="ctr">
              <a:buNone/>
            </a:pP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D8F2C-7983-5A0A-1939-5D66E66AC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D3066-24DC-C73E-0992-AFF05DAA4E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47" y="1194026"/>
            <a:ext cx="11850373" cy="54810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400" b="1" dirty="0"/>
              <a:t>PE1.4 </a:t>
            </a:r>
            <a:r>
              <a:rPr lang="hi-IN" sz="2400" b="1" dirty="0"/>
              <a:t>अस्थायी कामदारहरू </a:t>
            </a:r>
            <a:r>
              <a:rPr lang="ne-NP" sz="2400" dirty="0"/>
              <a:t>(नियमित बाहेकका कामदारहरू) 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कार्यरत नियमित कर्मचारी वा कामदार बाहेकका अस्थायी रूपमा निश्चित अवधिको लागि नियुक्त/कार्यरत व्यक्तिलाई यस अन्तर्गत समावेश गर्नुपर्छ।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अस्थायी कामदारहरू</a:t>
            </a:r>
            <a:r>
              <a:rPr lang="ne-NP" sz="2400" dirty="0"/>
              <a:t>को</a:t>
            </a:r>
            <a:r>
              <a:rPr lang="hi-IN" sz="2400" dirty="0"/>
              <a:t> </a:t>
            </a:r>
            <a:r>
              <a:rPr lang="ne-NP" sz="2400" dirty="0" smtClean="0"/>
              <a:t>अवधि </a:t>
            </a:r>
            <a:r>
              <a:rPr lang="ne-NP" sz="2400" dirty="0"/>
              <a:t>६ महिना भन्दा कम हुन्छ र तलब भुक्तानी तलबी भरपार्इ मार्फत नै हुन्छ। 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प्रतिष्ठानमा कामको चाप अधिक वा आवश्यक भएको बेलामात्र ज्यालामा काममा लगाएका र अन्य संस्थाबाट संस्थागत करार गरिएका कामदारहरू यसअन्तर्गत गणना गर्नुहुँदैन। 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यस्ता कर्मचारीहरूमध्ये पटके कामदार भए </a:t>
            </a:r>
            <a:r>
              <a:rPr lang="ca-ES" sz="2400" dirty="0"/>
              <a:t>PE2.1</a:t>
            </a:r>
            <a:r>
              <a:rPr lang="ne-NP" sz="2400" dirty="0"/>
              <a:t> मा र संस्थागत करार भए </a:t>
            </a:r>
            <a:r>
              <a:rPr lang="ca-ES" sz="2400" dirty="0"/>
              <a:t>PE2.2</a:t>
            </a:r>
            <a:r>
              <a:rPr lang="ne-NP" sz="2400" dirty="0"/>
              <a:t> मा उल्लेख गर्नुपर्दछ।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5AF5E5-CF7F-72F2-3565-F85CC60DF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8816BB7-ED19-E3DF-4B8D-4B1511AF0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2A56B32-54E9-D23C-DC9D-C39678AEBF4F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1303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ctr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3600" b="1" dirty="0"/>
              <a:t>खण्ड ८</a:t>
            </a:r>
            <a:r>
              <a:rPr lang="ne-NP" sz="3600" b="1" dirty="0">
                <a:solidFill>
                  <a:srgbClr val="FF0000"/>
                </a:solidFill>
              </a:rPr>
              <a:t>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>
                <a:solidFill>
                  <a:srgbClr val="0070C0"/>
                </a:solidFill>
              </a:rPr>
              <a:t>…</a:t>
            </a:r>
            <a:endParaRPr lang="ne-NP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575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32E1B-18AC-3276-4C0C-46EE2FFC4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676B1-D353-1733-0552-C68EE213C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47" y="1194026"/>
            <a:ext cx="11985478" cy="548109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400" b="1" dirty="0"/>
              <a:t>PE1.4 </a:t>
            </a:r>
            <a:r>
              <a:rPr lang="hi-IN" sz="2400" b="1" dirty="0"/>
              <a:t>अस्थायी कामदारहरू </a:t>
            </a:r>
            <a:endParaRPr lang="en-US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ne-NP" sz="2400" dirty="0"/>
              <a:t>(नियमित बाहेकका कामदारहरू) </a:t>
            </a:r>
            <a:endParaRPr lang="en-US" sz="2400" dirty="0"/>
          </a:p>
          <a:p>
            <a:pPr marL="91440" lvl="2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sz="2400" b="1" dirty="0"/>
              <a:t>अस्थायी</a:t>
            </a:r>
            <a:r>
              <a:rPr lang="en-US" sz="2400" b="1" dirty="0"/>
              <a:t>  </a:t>
            </a:r>
            <a:r>
              <a:rPr lang="ne-NP" sz="2400" dirty="0" smtClean="0"/>
              <a:t>कर्मचारीः </a:t>
            </a:r>
            <a:endParaRPr lang="ne-NP" sz="24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जम्मा सङ्ख्या महल </a:t>
            </a:r>
            <a:r>
              <a:rPr lang="ca-ES" sz="2200" dirty="0"/>
              <a:t>3 </a:t>
            </a:r>
            <a:r>
              <a:rPr lang="ne-NP" sz="2200" dirty="0"/>
              <a:t>मा</a:t>
            </a:r>
            <a:r>
              <a:rPr lang="ca-ES" sz="2200" dirty="0"/>
              <a:t>,</a:t>
            </a:r>
            <a:r>
              <a:rPr lang="ne-NP" sz="22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नेपाली पुरूषको जम्मा सङ्ख्या महल </a:t>
            </a:r>
            <a:r>
              <a:rPr lang="ca-ES" sz="2200" dirty="0"/>
              <a:t>4 </a:t>
            </a:r>
            <a:r>
              <a:rPr lang="ne-NP" sz="2200" dirty="0"/>
              <a:t>मा</a:t>
            </a:r>
            <a:r>
              <a:rPr lang="ca-ES" sz="2200" dirty="0"/>
              <a:t>, </a:t>
            </a:r>
            <a:endParaRPr lang="ne-NP" sz="2200" dirty="0"/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नेपाली महिलाको जम्मा सङ्ख्या महल </a:t>
            </a:r>
            <a:r>
              <a:rPr lang="ca-ES" sz="2200" dirty="0"/>
              <a:t>5 </a:t>
            </a:r>
            <a:r>
              <a:rPr lang="ne-NP" sz="2200" dirty="0"/>
              <a:t>मा</a:t>
            </a:r>
            <a:r>
              <a:rPr lang="ca-ES" sz="2200" dirty="0"/>
              <a:t>,</a:t>
            </a:r>
            <a:r>
              <a:rPr lang="ne-NP" sz="2200" dirty="0"/>
              <a:t>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विदेशी पुरूषको जम्मा सङ्ख्या महल </a:t>
            </a:r>
            <a:r>
              <a:rPr lang="ca-ES" sz="2200" dirty="0"/>
              <a:t>6 </a:t>
            </a:r>
            <a:r>
              <a:rPr lang="ne-NP" sz="2200" dirty="0"/>
              <a:t>र </a:t>
            </a:r>
          </a:p>
          <a:p>
            <a:pPr marL="1005840" lvl="3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/>
              <a:t>विदेशी महिलाको जम्मा सङ्ख्या महल </a:t>
            </a:r>
            <a:r>
              <a:rPr lang="ca-ES" sz="2200" dirty="0"/>
              <a:t>7 </a:t>
            </a:r>
            <a:r>
              <a:rPr lang="ne-NP" sz="2200" dirty="0"/>
              <a:t>मा लेख्नुपर्दछ।</a:t>
            </a:r>
            <a:endParaRPr lang="en-US" sz="22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937C50-6B3D-2112-3C14-D748434B4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0BAE381-0488-9358-7CB3-FDBE1B4B4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4C1999C-AE45-154B-EA3B-B81DF29B221C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13036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ctr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3600" b="1" dirty="0"/>
              <a:t>खण्ड ८</a:t>
            </a:r>
            <a:r>
              <a:rPr lang="ne-NP" sz="3600" b="1" dirty="0">
                <a:solidFill>
                  <a:srgbClr val="FF0000"/>
                </a:solidFill>
              </a:rPr>
              <a:t>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>
                <a:solidFill>
                  <a:srgbClr val="0070C0"/>
                </a:solidFill>
              </a:rPr>
              <a:t>…</a:t>
            </a:r>
            <a:endParaRPr lang="ne-NP" sz="3600" b="1" dirty="0">
              <a:solidFill>
                <a:srgbClr val="0070C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84AE41A-C698-B4C4-13D5-61AE039B649C}"/>
              </a:ext>
            </a:extLst>
          </p:cNvPr>
          <p:cNvGrpSpPr/>
          <p:nvPr/>
        </p:nvGrpSpPr>
        <p:grpSpPr>
          <a:xfrm>
            <a:off x="4950463" y="1267912"/>
            <a:ext cx="6947079" cy="1303654"/>
            <a:chOff x="5394960" y="1150301"/>
            <a:chExt cx="6713583" cy="126923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843142-98A6-6C35-46A8-D9E821CFC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4960" y="1150301"/>
              <a:ext cx="6713583" cy="1269231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655025-CF0B-878E-1A20-57D9F283CD97}"/>
                </a:ext>
              </a:extLst>
            </p:cNvPr>
            <p:cNvSpPr txBox="1"/>
            <p:nvPr/>
          </p:nvSpPr>
          <p:spPr>
            <a:xfrm>
              <a:off x="8882502" y="1161731"/>
              <a:ext cx="31474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</a:t>
              </a:r>
              <a:r>
                <a:rPr lang="en-US" b="1" dirty="0"/>
                <a:t>3	4        5         6	7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D580D6-F5A5-C6E3-F62A-CD7AA0B57667}"/>
                </a:ext>
              </a:extLst>
            </p:cNvPr>
            <p:cNvSpPr txBox="1"/>
            <p:nvPr/>
          </p:nvSpPr>
          <p:spPr>
            <a:xfrm>
              <a:off x="8960275" y="1542493"/>
              <a:ext cx="3069650" cy="369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895899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52E9E-77C8-F129-EE1A-94445FE91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35138A-758E-13E1-9F3A-30BC7A485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986" y="1097280"/>
            <a:ext cx="11463832" cy="1244183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400" b="1" dirty="0"/>
              <a:t>PE1 </a:t>
            </a:r>
            <a:r>
              <a:rPr lang="hi-IN" sz="2400" b="1" dirty="0"/>
              <a:t>जम्मा संलग्न </a:t>
            </a:r>
            <a:r>
              <a:rPr lang="ne-NP" sz="2400" b="1" dirty="0"/>
              <a:t>व्यक्ति तथा </a:t>
            </a:r>
            <a:r>
              <a:rPr lang="en-US" sz="2400" b="1" dirty="0"/>
              <a:t>(</a:t>
            </a:r>
            <a:r>
              <a:rPr lang="ne-NP" sz="2400" b="1" dirty="0"/>
              <a:t>बेतलबी तथा तलबी दुवै</a:t>
            </a:r>
            <a:r>
              <a:rPr lang="en-US" sz="2400" b="1" dirty="0"/>
              <a:t>)</a:t>
            </a:r>
            <a:r>
              <a:rPr lang="hi-IN" sz="2400" dirty="0"/>
              <a:t> </a:t>
            </a:r>
            <a:r>
              <a:rPr lang="ne-NP" sz="2400" dirty="0"/>
              <a:t>(</a:t>
            </a:r>
            <a:r>
              <a:rPr lang="pl-PL" sz="2400" dirty="0"/>
              <a:t>PE1.1 </a:t>
            </a:r>
            <a:r>
              <a:rPr lang="hi-IN" sz="2400" dirty="0"/>
              <a:t>देखि </a:t>
            </a:r>
            <a:r>
              <a:rPr lang="pl-PL" sz="2400" dirty="0"/>
              <a:t>PE1.</a:t>
            </a:r>
            <a:r>
              <a:rPr lang="en-US" sz="2400" dirty="0"/>
              <a:t>4 </a:t>
            </a:r>
            <a:r>
              <a:rPr lang="hi-IN" sz="2400" dirty="0"/>
              <a:t>सम्म जोड</a:t>
            </a:r>
            <a:r>
              <a:rPr lang="en-US" sz="2400" dirty="0"/>
              <a:t>)</a:t>
            </a:r>
          </a:p>
          <a:p>
            <a:pPr>
              <a:lnSpc>
                <a:spcPct val="150000"/>
              </a:lnSpc>
            </a:pP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AFF42-28A9-4D5D-A157-7D609DF5C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78381CE-1E71-982F-911C-C1568238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06B68A3-0B11-4AD2-DB2A-23F851E67115}"/>
              </a:ext>
            </a:extLst>
          </p:cNvPr>
          <p:cNvSpPr txBox="1">
            <a:spLocks/>
          </p:cNvSpPr>
          <p:nvPr/>
        </p:nvSpPr>
        <p:spPr>
          <a:xfrm>
            <a:off x="883227" y="79376"/>
            <a:ext cx="10505209" cy="10179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endParaRPr lang="ne-NP" sz="36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61B013-6439-5EF7-14FA-BA7615C6A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603" y="2341463"/>
            <a:ext cx="6399483" cy="140589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0EADF8-D279-BC17-934A-EFBFC4379F3A}"/>
              </a:ext>
            </a:extLst>
          </p:cNvPr>
          <p:cNvSpPr txBox="1"/>
          <p:nvPr/>
        </p:nvSpPr>
        <p:spPr>
          <a:xfrm>
            <a:off x="243319" y="1589119"/>
            <a:ext cx="111451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यहाँ, महल </a:t>
            </a:r>
            <a:r>
              <a:rPr lang="en-US" sz="2400" dirty="0">
                <a:cs typeface="Kalimati" panose="00000400000000000000" pitchFamily="2"/>
              </a:rPr>
              <a:t>PE1.1 </a:t>
            </a:r>
            <a:r>
              <a:rPr lang="ne-NP" sz="2400" dirty="0">
                <a:cs typeface="Kalimati" panose="00000400000000000000" pitchFamily="2"/>
              </a:rPr>
              <a:t>देखि </a:t>
            </a:r>
            <a:r>
              <a:rPr lang="en-US" sz="2400" dirty="0">
                <a:cs typeface="Kalimati" panose="00000400000000000000" pitchFamily="2"/>
              </a:rPr>
              <a:t>PE1.4</a:t>
            </a:r>
            <a:r>
              <a:rPr lang="ne-NP" sz="2400" dirty="0">
                <a:cs typeface="Kalimati" panose="00000400000000000000" pitchFamily="2"/>
              </a:rPr>
              <a:t> सम्मको सङ्ख्या जोड गरी जम्मा संख्या PE </a:t>
            </a:r>
            <a:r>
              <a:rPr lang="en-US" sz="2400" dirty="0">
                <a:cs typeface="Kalimati" panose="00000400000000000000" pitchFamily="2"/>
              </a:rPr>
              <a:t>1</a:t>
            </a:r>
            <a:r>
              <a:rPr lang="ne-NP" sz="2400" dirty="0">
                <a:cs typeface="Kalimati" panose="00000400000000000000" pitchFamily="2"/>
              </a:rPr>
              <a:t> को लहर अन्तर्गत लेख्नुपर्दछ।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जसअनुसार,</a:t>
            </a: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3 </a:t>
            </a:r>
            <a:r>
              <a:rPr lang="ne-NP" sz="2400" dirty="0">
                <a:cs typeface="Kalimati" panose="00000400000000000000" pitchFamily="2"/>
              </a:rPr>
              <a:t>मा जम्मा सङ्ख्या, 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4</a:t>
            </a:r>
            <a:r>
              <a:rPr lang="ne-NP" sz="2400" dirty="0">
                <a:cs typeface="Kalimati" panose="00000400000000000000" pitchFamily="2"/>
              </a:rPr>
              <a:t> मा नेपाली पुरूषको जम्मा संख्या, 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5 </a:t>
            </a:r>
            <a:r>
              <a:rPr lang="ne-NP" sz="2400" dirty="0">
                <a:cs typeface="Kalimati" panose="00000400000000000000" pitchFamily="2"/>
              </a:rPr>
              <a:t>मा नेपाली महिलाको जम्मा संख्या, 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6</a:t>
            </a:r>
            <a:r>
              <a:rPr lang="ne-NP" sz="2400" dirty="0">
                <a:cs typeface="Kalimati" panose="00000400000000000000" pitchFamily="2"/>
              </a:rPr>
              <a:t> मा विदेशी पुरूषको जम्मा संख्या 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7</a:t>
            </a:r>
            <a:r>
              <a:rPr lang="ne-NP" sz="2400" dirty="0">
                <a:cs typeface="Kalimati" panose="00000400000000000000" pitchFamily="2"/>
              </a:rPr>
              <a:t> मा विदेशी महिलाको जम्मा संख्या लेख्नुपर्दछ।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75087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84E7-4AED-323D-A33B-7F391CCB6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506509-4488-A89D-E873-9A875697D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824C0A0-AE7B-ADCA-DC75-BFB639121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EB2609-1117-1134-D9FE-60635F4EAE08}"/>
              </a:ext>
            </a:extLst>
          </p:cNvPr>
          <p:cNvSpPr txBox="1">
            <a:spLocks/>
          </p:cNvSpPr>
          <p:nvPr/>
        </p:nvSpPr>
        <p:spPr>
          <a:xfrm>
            <a:off x="0" y="79376"/>
            <a:ext cx="12108543" cy="960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/>
              <a:t>…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5F9BC5-BA6D-320A-144C-6A8F4734EB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07" y="1131570"/>
            <a:ext cx="11861803" cy="5154251"/>
          </a:xfrm>
        </p:spPr>
        <p:txBody>
          <a:bodyPr>
            <a:noAutofit/>
          </a:bodyPr>
          <a:lstStyle/>
          <a:p>
            <a:pPr marL="9144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b="1" dirty="0" err="1"/>
              <a:t>PE1.5</a:t>
            </a:r>
            <a:r>
              <a:rPr lang="en-US" b="1" dirty="0"/>
              <a:t> </a:t>
            </a:r>
            <a:r>
              <a:rPr lang="hi-IN" b="1" dirty="0"/>
              <a:t>अपाङ्गता भएका जनशक्ति </a:t>
            </a:r>
            <a:r>
              <a:rPr lang="ne-NP" dirty="0"/>
              <a:t>(</a:t>
            </a:r>
            <a:r>
              <a:rPr lang="en-US" dirty="0" err="1"/>
              <a:t>PE1</a:t>
            </a:r>
            <a:r>
              <a:rPr lang="ne-NP" dirty="0"/>
              <a:t> को जम्मा संलग्न व्यक्तिहरूमध्ये)</a:t>
            </a:r>
            <a:r>
              <a:rPr lang="en-US" dirty="0"/>
              <a:t> </a:t>
            </a:r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यहाँ, प्रतिष्ठान/व्यवसायमा जम्मा संलग्न व्यक्तिहरूमध्ये अपाङ्गता भएका व्यक्ति वा कर्मचारीको सङ्ख्याको विवरण लिनु पर्दछ।</a:t>
            </a:r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अपाङ्गता भएका व्यक्तिहरूको अधिकार सम्बन्धी ऐन</a:t>
            </a:r>
            <a:r>
              <a:rPr lang="en-US" sz="2800" dirty="0"/>
              <a:t>, </a:t>
            </a:r>
            <a:r>
              <a:rPr lang="ne-NP" sz="2800" dirty="0"/>
              <a:t>२०७४ अनुसार अपाङ्गता भएका व्यक्ति भन्नाले </a:t>
            </a:r>
            <a:r>
              <a:rPr lang="en-US" sz="2800" i="1" dirty="0"/>
              <a:t>“</a:t>
            </a:r>
            <a:r>
              <a:rPr lang="ne-NP" sz="2800" i="1" dirty="0"/>
              <a:t>शारीरिक</a:t>
            </a:r>
            <a:r>
              <a:rPr lang="en-US" sz="2800" i="1" dirty="0"/>
              <a:t>, </a:t>
            </a:r>
            <a:r>
              <a:rPr lang="ne-NP" sz="2800" i="1" dirty="0"/>
              <a:t>मानसिक</a:t>
            </a:r>
            <a:r>
              <a:rPr lang="en-US" sz="2800" i="1" dirty="0"/>
              <a:t>, </a:t>
            </a:r>
            <a:r>
              <a:rPr lang="ne-NP" sz="2800" i="1" dirty="0"/>
              <a:t>बौद्धिक वा ईन्द्रिय सम्बन्धी दीर्घकालीन अशक्तता</a:t>
            </a:r>
            <a:r>
              <a:rPr lang="en-US" sz="2800" i="1" dirty="0"/>
              <a:t>, </a:t>
            </a:r>
            <a:r>
              <a:rPr lang="ne-NP" sz="2800" i="1" dirty="0"/>
              <a:t>कार्यगत सीमितता वा विद्यमान अवरोधको कारण सामान्य व्यक्ति सरह समान आधारमा पूर्ण र  प्रभावकारी ढङ्गले सामाजिक जीवनमा सहभागी हुन बाधा भएका व्यक्तिहरूलाई</a:t>
            </a:r>
            <a:r>
              <a:rPr lang="en-US" sz="2800" i="1" dirty="0"/>
              <a:t>”</a:t>
            </a:r>
            <a:r>
              <a:rPr lang="ne-NP" sz="2800" i="1" dirty="0"/>
              <a:t> </a:t>
            </a:r>
            <a:r>
              <a:rPr lang="ne-NP" sz="2800" dirty="0"/>
              <a:t>सम्झनुपर्दछ।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20100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8B60C-F749-B076-76D8-8CAB419CF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F315C3-3CEF-40DC-F207-6A78E77AC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6635E50-3808-571C-3874-651F874ED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E694BDC-A042-2650-1057-9AE178736C8F}"/>
              </a:ext>
            </a:extLst>
          </p:cNvPr>
          <p:cNvSpPr txBox="1">
            <a:spLocks/>
          </p:cNvSpPr>
          <p:nvPr/>
        </p:nvSpPr>
        <p:spPr>
          <a:xfrm>
            <a:off x="0" y="79376"/>
            <a:ext cx="12108543" cy="960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/>
              <a:t>…</a:t>
            </a:r>
            <a:endParaRPr lang="ne-NP" sz="3600" b="1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36723E-4CF1-1D86-AB71-B8D7D6FFC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07" y="1131571"/>
            <a:ext cx="5678173" cy="1131569"/>
          </a:xfrm>
        </p:spPr>
        <p:txBody>
          <a:bodyPr>
            <a:noAutofit/>
          </a:bodyPr>
          <a:lstStyle/>
          <a:p>
            <a:pPr marL="9144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sz="2700" b="1" dirty="0" err="1"/>
              <a:t>PE1.5</a:t>
            </a:r>
            <a:r>
              <a:rPr lang="en-US" sz="2700" b="1" dirty="0"/>
              <a:t> </a:t>
            </a:r>
            <a:r>
              <a:rPr lang="hi-IN" sz="2700" b="1" dirty="0"/>
              <a:t>अपाङ्गता भएका जनशक्ति </a:t>
            </a:r>
            <a:endParaRPr lang="en-US" sz="2700" b="1" dirty="0"/>
          </a:p>
          <a:p>
            <a:pPr marL="9144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700" dirty="0"/>
              <a:t>(</a:t>
            </a:r>
            <a:r>
              <a:rPr lang="en-US" sz="2700" dirty="0" err="1"/>
              <a:t>PE1</a:t>
            </a:r>
            <a:r>
              <a:rPr lang="ne-NP" sz="2700" dirty="0"/>
              <a:t> को जम्मा संलग्न व्यक्तिहरूमध्ये)</a:t>
            </a:r>
            <a:r>
              <a:rPr lang="en-US" sz="27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0390DB-1B74-2484-8D6F-13CEE5FA6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421" y="1040130"/>
            <a:ext cx="6480266" cy="178308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A1B783C-6070-5ED7-117A-50CF521B5955}"/>
              </a:ext>
            </a:extLst>
          </p:cNvPr>
          <p:cNvSpPr txBox="1"/>
          <p:nvPr/>
        </p:nvSpPr>
        <p:spPr>
          <a:xfrm>
            <a:off x="205740" y="2963086"/>
            <a:ext cx="11784329" cy="2937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700" dirty="0">
                <a:cs typeface="Kalimati" panose="00000400000000000000" pitchFamily="2"/>
              </a:rPr>
              <a:t>प्रतिष्ठानमा संलग्न कर्मचारी तथा कामदाररूको जम्मा सङ्ख्या (</a:t>
            </a:r>
            <a:r>
              <a:rPr lang="ca-ES" sz="2700" dirty="0">
                <a:cs typeface="Kalimati" panose="00000400000000000000" pitchFamily="2"/>
              </a:rPr>
              <a:t>PE1</a:t>
            </a:r>
            <a:r>
              <a:rPr lang="ne-NP" sz="2700" dirty="0">
                <a:cs typeface="Kalimati" panose="00000400000000000000" pitchFamily="2"/>
              </a:rPr>
              <a:t>)</a:t>
            </a:r>
            <a:r>
              <a:rPr lang="en-US" sz="2700" dirty="0">
                <a:cs typeface="Kalimati" panose="00000400000000000000" pitchFamily="2"/>
              </a:rPr>
              <a:t> </a:t>
            </a:r>
            <a:r>
              <a:rPr lang="ne-NP" sz="2700" dirty="0">
                <a:cs typeface="Kalimati" panose="00000400000000000000" pitchFamily="2"/>
              </a:rPr>
              <a:t>मध्ये अपाङ्गता भएका व्यक्तिहरूको जम्मा सङ्ख्या कति छन् निश्चित गरी अपाङ्गता भएका कर्मचारीको जम्मा सङ्ख्या महल </a:t>
            </a:r>
            <a:r>
              <a:rPr lang="ca-ES" sz="2700" dirty="0">
                <a:cs typeface="Kalimati" panose="00000400000000000000" pitchFamily="2"/>
              </a:rPr>
              <a:t>3 </a:t>
            </a:r>
            <a:r>
              <a:rPr lang="ne-NP" sz="2700" dirty="0">
                <a:cs typeface="Kalimati" panose="00000400000000000000" pitchFamily="2"/>
              </a:rPr>
              <a:t>मा लेख्नुपर्दछ। </a:t>
            </a:r>
            <a:endParaRPr lang="en-US" sz="2700" dirty="0">
              <a:cs typeface="Kalimati" panose="00000400000000000000" pitchFamily="2"/>
            </a:endParaRPr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700" dirty="0">
                <a:cs typeface="Kalimati" panose="00000400000000000000" pitchFamily="2"/>
              </a:rPr>
              <a:t>जम्मा अपाङ्गता भएका व्यक्तिहरूमध्ये नेपाल तथा विदेशी र पुरूष तथा महिलाअनुसारको सङ्ख्या सम्बन्धित लहरअनुसारको महलमा लेख्नुपर्दछ।</a:t>
            </a:r>
            <a:endParaRPr lang="en-US" sz="27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77296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D9810-51CD-533E-2270-34632DA90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A8D890-F6A9-E237-3694-77C83271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F0D42FD-2E4B-1EAD-13B5-1A2A5E252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6E699CA-A2ED-A4A8-9CD2-3D85CE5FDB52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8464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/>
              <a:t> …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BF88D28-5406-4D8D-F6AF-FE70BA5B8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531" y="1091519"/>
            <a:ext cx="11832110" cy="532198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sz="2400" b="1" dirty="0"/>
              <a:t>C</a:t>
            </a:r>
            <a:r>
              <a:rPr lang="ne-NP" sz="2400" b="1" dirty="0"/>
              <a:t>. ज्यालादारी तथा संस्थागत करार </a:t>
            </a:r>
            <a:endParaRPr lang="en-US" sz="2400" b="1" dirty="0"/>
          </a:p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i="1" dirty="0"/>
              <a:t>(</a:t>
            </a:r>
            <a:r>
              <a:rPr lang="en-US" sz="2400" i="1" dirty="0" err="1"/>
              <a:t>PE1</a:t>
            </a:r>
            <a:r>
              <a:rPr lang="ne-NP" sz="2400" i="1" dirty="0"/>
              <a:t> मा समावेश भएका कर्मचारीहरूको संख्या यहाँ समावेश गर्नुहुँदैन)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यस अन्तर्गत दैनिक/पटके ज्यालादारी र अन्य संस्थाबाट करारमा लिइएका कामदार वा कर्मचारीहरूको जम्मा संख्या लेख्नुपर्दछ।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कुनै प्रतिष्ठान</a:t>
            </a:r>
            <a:r>
              <a:rPr lang="en-US" sz="2400" dirty="0"/>
              <a:t>/</a:t>
            </a:r>
            <a:r>
              <a:rPr lang="ne-NP" sz="2400" dirty="0"/>
              <a:t>व्यवसायले अन्य संस्थाबाट करार सम्झौता गरी कर्मचारी राखेको भए त्यस्ता कर्मचारी वा कामदारलाई संस्थागत करार गरिएका कर्मचारी वा कामदारहरू मान्नुपर्दछ।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संस्थागत करारको रूपमा खटिने कर्मचारी वा कामदार त्यस प्रतिष्ठानको स्थायी कर्मचारी वा कामदारको रूपमा रहेका भने हुँदैनन्। 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यिनीहरू नियमित कर्मचारीको रूपमा पनि कार्यरत रहँदैनन्। 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ca-ES" sz="2400" dirty="0"/>
              <a:t>PE1</a:t>
            </a:r>
            <a:r>
              <a:rPr lang="ne-NP" sz="2400" dirty="0"/>
              <a:t> मा समावेश गरिएका कर्मचारी तथा कामदारहरूलाई यहाँ समावेश गर्नु हुँदैन। </a:t>
            </a:r>
          </a:p>
        </p:txBody>
      </p:sp>
    </p:spTree>
    <p:extLst>
      <p:ext uri="{BB962C8B-B14F-4D97-AF65-F5344CB8AC3E}">
        <p14:creationId xmlns:p14="http://schemas.microsoft.com/office/powerpoint/2010/main" val="19730724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A3AA2-C3D7-18DA-E52B-3E51E9636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00120E-E3BB-4033-4423-1BE1B9B0E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D63DB83-79F4-562B-ADD1-1985CAB03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EF50E30-5393-8464-3D79-A891C1BC2F0B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8235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/>
              <a:t>…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6AEB7BB-B3D4-5E02-8777-04296CB1E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531" y="1091518"/>
            <a:ext cx="4779799" cy="1229152"/>
          </a:xfrm>
        </p:spPr>
        <p:txBody>
          <a:bodyPr>
            <a:noAutofit/>
          </a:bodyPr>
          <a:lstStyle/>
          <a:p>
            <a:pPr marL="9144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b="1" dirty="0" err="1"/>
              <a:t>PE2.1</a:t>
            </a:r>
            <a:r>
              <a:rPr lang="en-US" b="1" dirty="0"/>
              <a:t> </a:t>
            </a:r>
            <a:r>
              <a:rPr lang="ne-NP" b="1" dirty="0"/>
              <a:t>ज्यालादारी कर्मचारी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B2E0D4-17CF-D2D5-DD46-FD511C3CF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6526" y="1091519"/>
            <a:ext cx="6772018" cy="112022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68888AC-2423-8AAD-21EC-993A5AA591AE}"/>
              </a:ext>
            </a:extLst>
          </p:cNvPr>
          <p:cNvSpPr txBox="1"/>
          <p:nvPr/>
        </p:nvSpPr>
        <p:spPr>
          <a:xfrm>
            <a:off x="272541" y="2486738"/>
            <a:ext cx="11713882" cy="3651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कुनै नियुक्ति पत्र नभएका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स्थायी वा करारमा नरहेका तर काम गरेको दिन वा कामको परिमाणको आधारमा नगद वा जिन्सी रूपमा भुक्तानी पाउने व्यक्तिहरूलाई ज्यालादारी कर्मचारी वा कामदार भनेर बुझ्नुपर्दछ।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ज्यालादारी कर्मचारी देहायबमोजिम दुई प्रकारका हुन्छन्</a:t>
            </a:r>
            <a:r>
              <a:rPr lang="en-US" sz="2800" dirty="0">
                <a:cs typeface="Kalimati" panose="00000400000000000000" pitchFamily="2"/>
              </a:rPr>
              <a:t>:</a:t>
            </a:r>
          </a:p>
          <a:p>
            <a:pPr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b="1" dirty="0">
                <a:cs typeface="Kalimati" panose="00000400000000000000" pitchFamily="2"/>
              </a:rPr>
              <a:t>दैनिक ज्यालादारी</a:t>
            </a:r>
            <a:endParaRPr lang="en-US" sz="2800" b="1" dirty="0">
              <a:cs typeface="Kalimati" panose="00000400000000000000" pitchFamily="2"/>
            </a:endParaRPr>
          </a:p>
          <a:p>
            <a:pPr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b="1" dirty="0">
                <a:cs typeface="Kalimati" panose="00000400000000000000" pitchFamily="2"/>
              </a:rPr>
              <a:t>पिस रेट कामदार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993369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3EA30-1098-F257-C464-1DE92B7B0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0000B9-805B-A00A-2519-DE8AC2344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8E00C82-15B5-3FD6-9067-73297BCB6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4809C7F-0C42-1397-9775-F488A6699DB3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72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</a:t>
            </a:r>
            <a:r>
              <a:rPr lang="en-US" sz="3600" dirty="0"/>
              <a:t>…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1CB7C33-B8F0-F526-5FF0-4BA888722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70" y="999150"/>
            <a:ext cx="12035973" cy="5515949"/>
          </a:xfrm>
        </p:spPr>
        <p:txBody>
          <a:bodyPr>
            <a:noAutofit/>
          </a:bodyPr>
          <a:lstStyle/>
          <a:p>
            <a:pPr marL="18288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sz="2400" b="1" dirty="0"/>
              <a:t>दैनिक ज्यालादारी</a:t>
            </a:r>
            <a:endParaRPr lang="en-US" sz="2400" dirty="0"/>
          </a:p>
          <a:p>
            <a:pPr marL="640080" lvl="1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दिनभर काम गरेको आधारमा बेलुका वा हप्तामा पैसा बुझ्ने कामदारहरू (जस्तै: निर्माण मजदुर</a:t>
            </a:r>
            <a:r>
              <a:rPr lang="en-US" dirty="0"/>
              <a:t>, </a:t>
            </a:r>
            <a:r>
              <a:rPr lang="ne-NP" dirty="0"/>
              <a:t>भारी बोक्ने भरिया</a:t>
            </a:r>
            <a:r>
              <a:rPr lang="en-US" dirty="0"/>
              <a:t>, </a:t>
            </a:r>
            <a:r>
              <a:rPr lang="ne-NP" dirty="0"/>
              <a:t>कारखानाका हेल्परहरू आदि) पर्दछन्। </a:t>
            </a:r>
            <a:endParaRPr lang="en-US" dirty="0"/>
          </a:p>
          <a:p>
            <a:pPr marL="640080" lvl="1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यस्ता कामदारको गणना गर्दा व्यक्ति दिनको हिसाबले गर्नुपर्दछ। </a:t>
            </a:r>
            <a:endParaRPr lang="en-US" dirty="0"/>
          </a:p>
          <a:p>
            <a:pPr marL="18288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b="1" i="1" dirty="0"/>
              <a:t>व्यक्ति दिनको हिसाब गर्ने उदाहरण: </a:t>
            </a:r>
          </a:p>
          <a:p>
            <a:pPr marL="640080" lvl="1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कुनै प्रतिष्ठानले सन्दर्भ अवधिमा २ दिनसम्म दैनिक ३ जना नेपाली पुरुष र ४ नेपाली महिलालाई काममा लगाएको रहेछ भने </a:t>
            </a:r>
          </a:p>
          <a:p>
            <a:pPr marL="640080" lvl="1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पुरुष २</a:t>
            </a:r>
            <a:r>
              <a:rPr lang="ca-ES" i="1" dirty="0"/>
              <a:t>x</a:t>
            </a:r>
            <a:r>
              <a:rPr lang="ne-NP" i="1" dirty="0"/>
              <a:t>३</a:t>
            </a:r>
            <a:r>
              <a:rPr lang="en-US" i="1" dirty="0"/>
              <a:t> =</a:t>
            </a:r>
            <a:r>
              <a:rPr lang="ne-NP" i="1" dirty="0"/>
              <a:t> ६ व्यक्तिदिन र महिला २</a:t>
            </a:r>
            <a:r>
              <a:rPr lang="ca-ES" i="1" dirty="0"/>
              <a:t>x</a:t>
            </a:r>
            <a:r>
              <a:rPr lang="ne-NP" i="1" dirty="0"/>
              <a:t>४</a:t>
            </a:r>
            <a:r>
              <a:rPr lang="en-US" i="1" dirty="0"/>
              <a:t> =</a:t>
            </a:r>
            <a:r>
              <a:rPr lang="ne-NP" i="1" dirty="0"/>
              <a:t> ८ व्यक्तिदिन मानेर जम्मा = ६ +8 = १४ व्यक्तिदिन हुन्छ </a:t>
            </a:r>
          </a:p>
          <a:p>
            <a:pPr marL="640080" lvl="1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महल </a:t>
            </a:r>
            <a:r>
              <a:rPr lang="ca-ES" i="1" dirty="0"/>
              <a:t>3</a:t>
            </a:r>
            <a:r>
              <a:rPr lang="ne-NP" i="1" dirty="0"/>
              <a:t> को जम्मा लेख्ने कोठामा </a:t>
            </a:r>
            <a:r>
              <a:rPr lang="en-US" i="1" dirty="0"/>
              <a:t>14, </a:t>
            </a:r>
            <a:r>
              <a:rPr lang="ne-NP" i="1" dirty="0"/>
              <a:t>महल </a:t>
            </a:r>
            <a:r>
              <a:rPr lang="ca-ES" i="1" dirty="0"/>
              <a:t>4</a:t>
            </a:r>
            <a:r>
              <a:rPr lang="ne-NP" i="1" dirty="0"/>
              <a:t> को नेपाली पुरुष लेख्ने कोठामा  </a:t>
            </a:r>
            <a:r>
              <a:rPr lang="en-US" i="1" dirty="0"/>
              <a:t>6</a:t>
            </a:r>
            <a:r>
              <a:rPr lang="ne-NP" i="1" dirty="0"/>
              <a:t> र  महल </a:t>
            </a:r>
            <a:r>
              <a:rPr lang="ca-ES" i="1" dirty="0"/>
              <a:t>5</a:t>
            </a:r>
            <a:r>
              <a:rPr lang="ne-NP" i="1" dirty="0"/>
              <a:t> को नेपाली महिला लेख्ने कोठामा  </a:t>
            </a:r>
            <a:r>
              <a:rPr lang="en-US" i="1" dirty="0"/>
              <a:t>8 </a:t>
            </a:r>
            <a:r>
              <a:rPr lang="ne-NP" i="1" dirty="0"/>
              <a:t> लेख्नुपर्दछ।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355105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A0DB5-C1DB-3680-688E-5EE36DBEF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601E88-3A7E-79AF-34EC-AB02A92E6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594340D-CB4E-1740-1769-4E4912155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E5BB4D-AD3D-3C5E-DB87-B92FCE7BC095}"/>
              </a:ext>
            </a:extLst>
          </p:cNvPr>
          <p:cNvSpPr txBox="1">
            <a:spLocks/>
          </p:cNvSpPr>
          <p:nvPr/>
        </p:nvSpPr>
        <p:spPr>
          <a:xfrm>
            <a:off x="935665" y="138222"/>
            <a:ext cx="10483702" cy="9133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 smtClean="0"/>
              <a:t>प्रतिष्ठान/व्यवसायमा </a:t>
            </a:r>
            <a:r>
              <a:rPr lang="ne-NP" sz="3600" dirty="0"/>
              <a:t>संलग्न व्यक्तिहरूको विवरण</a:t>
            </a:r>
            <a:r>
              <a:rPr lang="en-US" sz="3600" dirty="0"/>
              <a:t>…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D7F9C75-8114-0A36-0383-57E1ED9BA3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70" y="999150"/>
            <a:ext cx="12035973" cy="5515949"/>
          </a:xfrm>
        </p:spPr>
        <p:txBody>
          <a:bodyPr>
            <a:noAutofit/>
          </a:bodyPr>
          <a:lstStyle/>
          <a:p>
            <a:pPr marL="18288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sz="2400" b="1" dirty="0"/>
              <a:t>दैनिक ज्यालादारी</a:t>
            </a:r>
            <a:r>
              <a:rPr lang="en-US" sz="2400" b="1" dirty="0"/>
              <a:t>  </a:t>
            </a:r>
            <a:r>
              <a:rPr lang="ne-NP" sz="2400" b="1" dirty="0"/>
              <a:t>अन्तर्गत व्यक्ति दिनको हिसाब गर्ने उदाहरण: </a:t>
            </a:r>
          </a:p>
          <a:p>
            <a:pPr marL="182880" indent="0">
              <a:lnSpc>
                <a:spcPct val="120000"/>
              </a:lnSpc>
              <a:spcBef>
                <a:spcPts val="600"/>
              </a:spcBef>
              <a:buNone/>
            </a:pPr>
            <a:endParaRPr lang="ne-NP" sz="2400" b="1" dirty="0"/>
          </a:p>
          <a:p>
            <a:pPr marL="18288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F0AC38-8190-595B-E36F-875F021AA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96" y="2102990"/>
            <a:ext cx="11539972" cy="190894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EEADE6-3BCF-E192-850F-8405AA5D3D22}"/>
              </a:ext>
            </a:extLst>
          </p:cNvPr>
          <p:cNvSpPr txBox="1"/>
          <p:nvPr/>
        </p:nvSpPr>
        <p:spPr>
          <a:xfrm>
            <a:off x="6621865" y="2205380"/>
            <a:ext cx="5320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  </a:t>
            </a:r>
            <a:r>
              <a:rPr lang="ne-NP" sz="2800" dirty="0"/>
              <a:t>(</a:t>
            </a:r>
            <a:r>
              <a:rPr lang="en-US" sz="2800" dirty="0"/>
              <a:t> </a:t>
            </a:r>
            <a:r>
              <a:rPr lang="en-US" sz="2800" b="1" dirty="0"/>
              <a:t>3</a:t>
            </a:r>
            <a:r>
              <a:rPr lang="ne-NP" sz="2800" b="1" dirty="0"/>
              <a:t>)</a:t>
            </a:r>
            <a:r>
              <a:rPr lang="en-US" sz="2800" b="1" dirty="0"/>
              <a:t>	</a:t>
            </a:r>
            <a:r>
              <a:rPr lang="ne-NP" sz="2800" b="1" dirty="0"/>
              <a:t>  (</a:t>
            </a:r>
            <a:r>
              <a:rPr lang="en-US" sz="2800" b="1" dirty="0"/>
              <a:t>4</a:t>
            </a:r>
            <a:r>
              <a:rPr lang="ne-NP" sz="2800" b="1" dirty="0"/>
              <a:t>)</a:t>
            </a:r>
            <a:r>
              <a:rPr lang="en-US" sz="2800" b="1" dirty="0"/>
              <a:t>        </a:t>
            </a:r>
            <a:r>
              <a:rPr lang="ne-NP" sz="2800" b="1" dirty="0"/>
              <a:t>(</a:t>
            </a:r>
            <a:r>
              <a:rPr lang="en-US" sz="2800" b="1" dirty="0"/>
              <a:t>5</a:t>
            </a:r>
            <a:r>
              <a:rPr lang="ne-NP" sz="2800" b="1" dirty="0"/>
              <a:t>)</a:t>
            </a:r>
            <a:r>
              <a:rPr lang="en-US" sz="2800" b="1" dirty="0"/>
              <a:t>         </a:t>
            </a:r>
            <a:r>
              <a:rPr lang="ne-NP" sz="2800" b="1" dirty="0"/>
              <a:t>(</a:t>
            </a:r>
            <a:r>
              <a:rPr lang="en-US" sz="2800" b="1" dirty="0"/>
              <a:t>6</a:t>
            </a:r>
            <a:r>
              <a:rPr lang="ne-NP" sz="2800" b="1" dirty="0"/>
              <a:t>)  (</a:t>
            </a:r>
            <a:r>
              <a:rPr lang="en-US" sz="2800" b="1" dirty="0"/>
              <a:t>7</a:t>
            </a:r>
            <a:r>
              <a:rPr lang="ne-NP" sz="2800" b="1" dirty="0"/>
              <a:t>)</a:t>
            </a:r>
            <a:endParaRPr lang="en-US" sz="2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4AA87F-7D3E-D93C-5900-5CAC4BFA0F02}"/>
              </a:ext>
            </a:extLst>
          </p:cNvPr>
          <p:cNvSpPr txBox="1"/>
          <p:nvPr/>
        </p:nvSpPr>
        <p:spPr>
          <a:xfrm>
            <a:off x="6651387" y="2795850"/>
            <a:ext cx="5129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 14	</a:t>
            </a:r>
            <a:r>
              <a:rPr lang="ne-NP" sz="2800" b="1" dirty="0">
                <a:solidFill>
                  <a:srgbClr val="0070C0"/>
                </a:solidFill>
              </a:rPr>
              <a:t> </a:t>
            </a:r>
            <a:r>
              <a:rPr lang="en-US" sz="2800" b="1" dirty="0">
                <a:solidFill>
                  <a:srgbClr val="0070C0"/>
                </a:solidFill>
              </a:rPr>
              <a:t>6	</a:t>
            </a:r>
            <a:r>
              <a:rPr lang="ne-NP" sz="2800" b="1" dirty="0">
                <a:solidFill>
                  <a:srgbClr val="0070C0"/>
                </a:solidFill>
              </a:rPr>
              <a:t>   </a:t>
            </a:r>
            <a:r>
              <a:rPr lang="en-US" sz="2800" b="1" dirty="0">
                <a:solidFill>
                  <a:srgbClr val="0070C0"/>
                </a:solidFill>
              </a:rPr>
              <a:t>8</a:t>
            </a:r>
            <a:r>
              <a:rPr lang="ne-NP" sz="2800" b="1" dirty="0">
                <a:solidFill>
                  <a:srgbClr val="0070C0"/>
                </a:solidFill>
              </a:rPr>
              <a:t>     </a:t>
            </a:r>
            <a:r>
              <a:rPr lang="en-US" sz="2800" b="1" dirty="0">
                <a:solidFill>
                  <a:srgbClr val="0070C0"/>
                </a:solidFill>
              </a:rPr>
              <a:t>0         0</a:t>
            </a:r>
          </a:p>
        </p:txBody>
      </p:sp>
    </p:spTree>
    <p:extLst>
      <p:ext uri="{BB962C8B-B14F-4D97-AF65-F5344CB8AC3E}">
        <p14:creationId xmlns:p14="http://schemas.microsoft.com/office/powerpoint/2010/main" val="33685858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D12B1-73E3-840B-17F8-39B35491D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BBD94-FE58-4946-1DF4-EAC89A0BE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561CFD0-1058-0B25-CBC3-4FA3FA91C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6BDEEDA-55F8-1DED-6259-4B5F12713523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857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विवरण...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F7E205-19C4-D33D-22B8-0BCCD7637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89" y="1157264"/>
            <a:ext cx="11590021" cy="466060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पिस रेट कामदार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उत्पादन गरेको सामानको गन्ती (जस्तै: गार्मेन्टमा लुगा सिलाएको पिसको आधारमा</a:t>
            </a:r>
            <a:r>
              <a:rPr lang="en-US" dirty="0"/>
              <a:t>, </a:t>
            </a:r>
            <a:r>
              <a:rPr lang="ne-NP" dirty="0"/>
              <a:t>इट्टा भट्टामा इट्टा पारेको सङ्ख्याको आधारमा) ज्याला पाउने कामदारहरू पर्दछन्।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औसतमा ८ घण्टा काम गरेको समयलाई एक व्यक्ति दिन मानेर पिस रेटलाई पनि सोही अनुसार रूपान्तरण गरेर व्यक्ति दिनमा लेख्नुपर्दछ।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82528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/>
              <a:t>प्रस्तुतिका विषय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275969"/>
            <a:ext cx="11988800" cy="11080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सन्दर्भ दिनमा यस प्रतिष्ठान/व्यवसायमा संलग्न व्यक्तिहरूको विवरण</a:t>
            </a:r>
            <a:endParaRPr lang="ne-NP" sz="3600" b="1" dirty="0"/>
          </a:p>
        </p:txBody>
      </p:sp>
      <p:sp>
        <p:nvSpPr>
          <p:cNvPr id="7" name="Rectangle 6"/>
          <p:cNvSpPr/>
          <p:nvPr/>
        </p:nvSpPr>
        <p:spPr>
          <a:xfrm>
            <a:off x="0" y="5544536"/>
            <a:ext cx="12181841" cy="705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मुख्य </a:t>
            </a:r>
            <a:r>
              <a:rPr lang="ne-NP" sz="2800" dirty="0">
                <a:cs typeface="Kalimati" panose="00000400000000000000" pitchFamily="2"/>
              </a:rPr>
              <a:t>प्रश्नावली पेजः </a:t>
            </a:r>
            <a:r>
              <a:rPr lang="ne-NP" sz="2800" dirty="0" smtClean="0">
                <a:cs typeface="Kalimati" panose="00000400000000000000" pitchFamily="2"/>
              </a:rPr>
              <a:t>५-६</a:t>
            </a:r>
            <a:r>
              <a:rPr lang="en-US" sz="2800" dirty="0" smtClean="0">
                <a:cs typeface="Kalimati" panose="00000400000000000000" pitchFamily="2"/>
              </a:rPr>
              <a:t> </a:t>
            </a:r>
            <a:r>
              <a:rPr lang="ne-NP" sz="2800" dirty="0" smtClean="0">
                <a:cs typeface="Kalimati" panose="00000400000000000000" pitchFamily="2"/>
              </a:rPr>
              <a:t>र गणना </a:t>
            </a:r>
            <a:r>
              <a:rPr lang="ne-NP" sz="2800" dirty="0">
                <a:cs typeface="Kalimati" panose="00000400000000000000" pitchFamily="2"/>
              </a:rPr>
              <a:t>पुस्तिका भाग ५ पेजः ७६-८२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02E91B-FF81-1A02-D416-98C717C23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4283" y="2053593"/>
            <a:ext cx="2551863" cy="335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679EA-B1C3-03EA-3163-2FD8F64F6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6E11B7-C4C3-97B7-4BF3-8C06A6D56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C61EC9E-E230-B086-2AC3-187AEE4AA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B3E78DA-74A1-45C3-423C-639BAC496B43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036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विवरण...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7A13D3D-500A-EE6F-6D94-8E0B8237C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7608" y="1016226"/>
            <a:ext cx="11919078" cy="4755924"/>
          </a:xfrm>
        </p:spPr>
        <p:txBody>
          <a:bodyPr>
            <a:noAutofit/>
          </a:bodyPr>
          <a:lstStyle/>
          <a:p>
            <a:pPr marL="9144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b="1" dirty="0" err="1"/>
              <a:t>PE2.2</a:t>
            </a:r>
            <a:r>
              <a:rPr lang="en-US" b="1" dirty="0"/>
              <a:t> </a:t>
            </a:r>
            <a:r>
              <a:rPr lang="ne-NP" b="1" dirty="0"/>
              <a:t>अन्य संस्थाबाट संस्थागत करार गरिएका जनशक्ति </a:t>
            </a:r>
            <a:endParaRPr lang="en-US" dirty="0"/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कुनै प्रतिष्ठानले कामदारलाई सिधै नियुक्ति र तलब/ज्याला भुक्तानी नगरी अर्को कुनै संस्था (आपूर्तिकर्ता कम्पनी)मार्फत करार सम्झौता गरी काममा लगाएको छ भने त्यस्ता जनशक्तिलाई अन्य संस्थाबाट संस्थागत करार गरिएका जनशक्ति भनिन्छ। </a:t>
            </a: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यस्ता कामदारको तलब तथा सुविधा करार सम्झौता गरेको संस्थाले नै भुक्तानी गर्दछ।</a:t>
            </a:r>
          </a:p>
        </p:txBody>
      </p:sp>
    </p:spTree>
    <p:extLst>
      <p:ext uri="{BB962C8B-B14F-4D97-AF65-F5344CB8AC3E}">
        <p14:creationId xmlns:p14="http://schemas.microsoft.com/office/powerpoint/2010/main" val="6182493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993A5-EC7A-615B-79DA-219BE828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52CAD2-E7C2-8408-907A-39F1C36CF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1F4C9C3-6B1D-C7D6-347F-7930DE886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3CC210-DCC7-0BA3-D13F-8EAF1D2503D9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036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विवरण...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60530F-16FA-52D2-A936-A46852269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55026"/>
            <a:ext cx="12108543" cy="5814107"/>
          </a:xfrm>
        </p:spPr>
        <p:txBody>
          <a:bodyPr>
            <a:noAutofit/>
          </a:bodyPr>
          <a:lstStyle/>
          <a:p>
            <a:pPr marL="18288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sz="2400" b="1" dirty="0" err="1"/>
              <a:t>PE2.2</a:t>
            </a:r>
            <a:r>
              <a:rPr lang="en-US" sz="2400" b="1" dirty="0"/>
              <a:t> </a:t>
            </a:r>
            <a:r>
              <a:rPr lang="ne-NP" sz="2400" b="1" dirty="0"/>
              <a:t>अन्य संस्थाबाट संस्थागत करार गरिएका जनशक्ति... </a:t>
            </a:r>
            <a:endParaRPr lang="en-US" sz="2400" dirty="0"/>
          </a:p>
          <a:p>
            <a:pPr marL="18288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b="1" dirty="0"/>
              <a:t>उदाहरणः</a:t>
            </a:r>
            <a:endParaRPr lang="en-US" sz="2400" dirty="0"/>
          </a:p>
          <a:p>
            <a:pPr marL="109728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सुरक्षा गार्ड: </a:t>
            </a:r>
            <a:r>
              <a:rPr lang="ne-NP" sz="2400" dirty="0"/>
              <a:t>यदि कुनै बैंक वा कार्यालयले </a:t>
            </a:r>
            <a:r>
              <a:rPr lang="ca-ES" sz="2400" dirty="0"/>
              <a:t>'Group 4S', 'Garud' </a:t>
            </a:r>
            <a:r>
              <a:rPr lang="ne-NP" sz="2400" dirty="0"/>
              <a:t>वा अन्य कुनै सेक्युरिटी कम्पनीसँग सम्झौता गरी राखेका गार्डहरू।</a:t>
            </a:r>
            <a:endParaRPr lang="en-US" sz="2400" dirty="0"/>
          </a:p>
          <a:p>
            <a:pPr marL="109728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सरसफाइ कर्मचारी: </a:t>
            </a:r>
            <a:r>
              <a:rPr lang="ne-NP" sz="2400" dirty="0"/>
              <a:t>क्लिनिङ कम्पनीमार्फत खटिएका सरसफाइकर्मीहरू।</a:t>
            </a:r>
            <a:endParaRPr lang="en-US" sz="2400" dirty="0"/>
          </a:p>
          <a:p>
            <a:pPr marL="109728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प्राविधिक वा चालकहरू: </a:t>
            </a:r>
            <a:r>
              <a:rPr lang="ne-NP" sz="2400" dirty="0"/>
              <a:t>म्यानपावर कम्पनीमार्फत करारमा लिइएका ड्राइभर वा प्राविधिकहरू।</a:t>
            </a:r>
            <a:endParaRPr lang="en-US" sz="2400" dirty="0"/>
          </a:p>
          <a:p>
            <a:pPr marL="109728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आउटसोर्सिङ कर्मचारी: </a:t>
            </a:r>
            <a:r>
              <a:rPr lang="ne-NP" sz="2400" dirty="0"/>
              <a:t>कुनै परियोजनाका लागि परामर्शदाता कम्पनी (</a:t>
            </a:r>
            <a:r>
              <a:rPr lang="ca-ES" sz="2400" dirty="0"/>
              <a:t>Consultancy)</a:t>
            </a:r>
            <a:r>
              <a:rPr lang="ne-NP" sz="2400" dirty="0"/>
              <a:t>मार्फत खटिएका विज्ञहरू।</a:t>
            </a:r>
            <a:endParaRPr lang="en-US" sz="2400" dirty="0"/>
          </a:p>
          <a:p>
            <a:pPr marL="64008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अन्य संस्थाबाट संस्थागत करार गरिएका जनशक्तिको सङ्ख्या जम्मा</a:t>
            </a:r>
            <a:r>
              <a:rPr lang="en-US" dirty="0"/>
              <a:t>,</a:t>
            </a:r>
            <a:r>
              <a:rPr lang="ne-NP" dirty="0"/>
              <a:t> पुरुष र महिला छुट्टयाइएर लेख्नुपर्दछ। </a:t>
            </a:r>
            <a:r>
              <a:rPr lang="ne-NP" i="1" dirty="0"/>
              <a:t>(यसमा व्यक्ति दिन नलेखी व्यक्ति संख्या लेख्नुपर्दछ)</a:t>
            </a:r>
            <a:endParaRPr lang="en-US" i="1" dirty="0"/>
          </a:p>
          <a:p>
            <a:pPr marL="18288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2400" dirty="0"/>
          </a:p>
        </p:txBody>
      </p:sp>
    </p:spTree>
    <p:extLst>
      <p:ext uri="{BB962C8B-B14F-4D97-AF65-F5344CB8AC3E}">
        <p14:creationId xmlns:p14="http://schemas.microsoft.com/office/powerpoint/2010/main" val="2084337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89BC8-78FE-F581-D197-6D5126AE3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6A8A-B5B2-920F-5DFA-D5BB0C1A1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BF12D48-AA06-6C82-1D33-ABC7A61CE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F477B25-3BD5-E09E-8712-B888C1CE0B16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प्रतिष्ठान/व्यवसायमा संलग्न व्यक्तिहरूको विवरण...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539352E-4FAB-61E7-AF01-D086504B3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17270"/>
            <a:ext cx="12126686" cy="5761354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b="1" dirty="0"/>
              <a:t>प्रशिक्षार्थी वा इन्टर्न (</a:t>
            </a:r>
            <a:r>
              <a:rPr lang="en-US" sz="2400" b="1" dirty="0"/>
              <a:t> Interns) </a:t>
            </a:r>
            <a:r>
              <a:rPr lang="ne-NP" sz="2400" b="1" dirty="0"/>
              <a:t>को रोजगारी विवरण सम्बन्धमा</a:t>
            </a:r>
            <a:endParaRPr lang="en-US" sz="2400" dirty="0"/>
          </a:p>
          <a:p>
            <a:pPr marL="404813" indent="-40481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कुनै पनि प्रतिष्ठान/व्यवसायमा काम सिक्ने उद्देश्यले वा आफ्नो शैक्षिक कोर्षको प्रयोगात्मक अभ्यासको रूपमा निश्चित अवधिका लागि काम गरिरहेका व्यक्तिहरूलाई प्रशिक्षार्थी वा इन्टर्न भनिन्छ।</a:t>
            </a:r>
          </a:p>
          <a:p>
            <a:pPr marL="404813" indent="-40481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आर्थिक गणनामा यस्ता संलग्न व्यक्तिहरूले प्रतिष्ठानको तलवी भरपाईबाट नियमित रूपमा तलब</a:t>
            </a:r>
            <a:r>
              <a:rPr lang="en-US" sz="2400" dirty="0"/>
              <a:t>,</a:t>
            </a:r>
            <a:r>
              <a:rPr lang="ne-NP" sz="2400" dirty="0"/>
              <a:t> भत्ता पाउँछन् भने गणना गर्नु पर्दछ।</a:t>
            </a:r>
          </a:p>
          <a:p>
            <a:pPr marL="404813" indent="-40481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यदि इन्टर्न व्यक्तिले दैनिक ज्यालाको हिसाबले </a:t>
            </a:r>
            <a:r>
              <a:rPr lang="ne-NP" sz="2400" dirty="0" smtClean="0"/>
              <a:t>खर्च </a:t>
            </a:r>
            <a:r>
              <a:rPr lang="ne-NP" sz="2400" dirty="0"/>
              <a:t>प्राप्त गरी प्रतिष्ठान/व्यवसायको काममा सघाउ पुर्याएको छ भने </a:t>
            </a:r>
            <a:r>
              <a:rPr lang="ne-NP" sz="2400" dirty="0" smtClean="0"/>
              <a:t>ज्यालादारी अन्तर्गत </a:t>
            </a:r>
            <a:r>
              <a:rPr lang="ne-NP" sz="2400" dirty="0"/>
              <a:t>गणना गर्नुपर्दछ।</a:t>
            </a:r>
            <a:endParaRPr lang="en-US" sz="2400" dirty="0"/>
          </a:p>
          <a:p>
            <a:pPr marL="404813" indent="-40481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यदि प्रशिक्षार्थीले कुनै पनि रकम नलिई काम मात्र सिकिरहेको छ वा निजको संस्थाले सम्बन्धित प्रतिष्ठानमा शुल्क तिरेर इन्टर्न गरेको वा गराएको छ भने यस अन्तर्गत गणना गर्नु हुँदैन।</a:t>
            </a:r>
          </a:p>
        </p:txBody>
      </p:sp>
    </p:spTree>
    <p:extLst>
      <p:ext uri="{BB962C8B-B14F-4D97-AF65-F5344CB8AC3E}">
        <p14:creationId xmlns:p14="http://schemas.microsoft.com/office/powerpoint/2010/main" val="19195034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708A8-127E-1AD1-16F2-7CB6280A2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DC11DB-56F8-EC6C-8300-C04AB20B1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4F967FA-017C-4AE8-069D-EFD6FBB0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C00E1-B2E6-7348-2D51-56B7AE3AD860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25BD1F-6A8D-5F37-1276-3F5E95BA8A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17270"/>
            <a:ext cx="12108543" cy="318897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अस्पतालको विवरण: "सगरमाथा सामुदायिक अस्पताल"</a:t>
            </a:r>
            <a:endParaRPr lang="en-US" sz="24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dirty="0"/>
              <a:t>यस अस्पतालमा सन्दर्भ दिनमा कार्यरत जनशक्तिको विवरण यस प्रकार छ:</a:t>
            </a:r>
            <a:endParaRPr lang="en-US" sz="2400" dirty="0"/>
          </a:p>
          <a:p>
            <a:pPr marL="0" lv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/>
              <a:t>संलग्न बेतलबी व्यक्तिहरू (</a:t>
            </a:r>
            <a:r>
              <a:rPr lang="en-US" sz="2400" b="1" dirty="0"/>
              <a:t>A):</a:t>
            </a:r>
            <a:endParaRPr lang="en-US" sz="2400" dirty="0"/>
          </a:p>
          <a:p>
            <a:pPr marL="457200" lvl="1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अस्पतालका सञ्चालक (एक नेपाली पुरुष र एक नेपाली महिला) जो पारिश्रमिक नलिई सक्रिय रूपमा व्यवस्थापनमा संलग्न छन्।</a:t>
            </a:r>
            <a:endParaRPr lang="en-US" dirty="0"/>
          </a:p>
          <a:p>
            <a:pPr marL="457200" lvl="1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सञ्चालकका परिवारका सदस्य (एक नेपाली पुरुष) जो अस्पतालको रिसेप्सनमा सहयोग गर्छन् तर तलब लिँदैनन्। </a:t>
            </a:r>
            <a:endParaRPr lang="en-US" dirty="0"/>
          </a:p>
          <a:p>
            <a:pPr marL="182880" indent="0">
              <a:lnSpc>
                <a:spcPct val="110000"/>
              </a:lnSpc>
              <a:spcBef>
                <a:spcPts val="600"/>
              </a:spcBef>
              <a:buNone/>
            </a:pPr>
            <a:endParaRPr lang="ne-NP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C57E55-57B7-4923-BE6A-20D2158AE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659" y="3888984"/>
            <a:ext cx="8246800" cy="26832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AA6DC7-9B15-A10C-CBF1-D6904BD307AC}"/>
              </a:ext>
            </a:extLst>
          </p:cNvPr>
          <p:cNvSpPr txBox="1"/>
          <p:nvPr/>
        </p:nvSpPr>
        <p:spPr>
          <a:xfrm>
            <a:off x="7166610" y="5849223"/>
            <a:ext cx="374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>
                <a:solidFill>
                  <a:srgbClr val="0070C0"/>
                </a:solidFill>
              </a:rPr>
              <a:t>  2	1 	1    0     0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ECF454-8150-20E6-C834-A987387BBF2E}"/>
              </a:ext>
            </a:extLst>
          </p:cNvPr>
          <p:cNvSpPr txBox="1"/>
          <p:nvPr/>
        </p:nvSpPr>
        <p:spPr>
          <a:xfrm>
            <a:off x="7194707" y="6188745"/>
            <a:ext cx="3749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>
                <a:solidFill>
                  <a:srgbClr val="0070C0"/>
                </a:solidFill>
              </a:rPr>
              <a:t>  1 	1 	0    0     0 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5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A32BA-C75C-F6BC-9A3E-F00FE2EFF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324EDE-6DC7-56FB-0340-3FDAEB91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0CB2D91-4F8C-0BB1-4004-B389FFCBC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3789766-9269-156C-D4B4-745369A8A5A4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C6A7643-871E-D10E-8EFF-6A6B1FB51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55" y="1017269"/>
            <a:ext cx="11950527" cy="4049063"/>
          </a:xfrm>
        </p:spPr>
        <p:txBody>
          <a:bodyPr>
            <a:noAutofit/>
          </a:bodyPr>
          <a:lstStyle/>
          <a:p>
            <a:pPr marL="18288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अस्पतालको विवरण: "सगरमाथा सामुदायिक </a:t>
            </a:r>
            <a:r>
              <a:rPr lang="ne-NP" sz="2400" b="1" dirty="0" smtClean="0"/>
              <a:t>अस्पताल“...</a:t>
            </a:r>
            <a:endParaRPr lang="en-US" sz="2400" dirty="0"/>
          </a:p>
          <a:p>
            <a:pPr marL="0" lv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 smtClean="0"/>
              <a:t>कार्यरत </a:t>
            </a:r>
            <a:r>
              <a:rPr lang="ne-NP" sz="2400" b="1" dirty="0"/>
              <a:t>तलबी कर्मचारीहरू (</a:t>
            </a:r>
            <a:r>
              <a:rPr lang="en-US" sz="2400" b="1" dirty="0"/>
              <a:t>B):</a:t>
            </a:r>
            <a:endParaRPr lang="en-US" sz="2400" dirty="0"/>
          </a:p>
          <a:p>
            <a:pPr marL="457200" lvl="1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b="1" dirty="0"/>
              <a:t>(</a:t>
            </a:r>
            <a:r>
              <a:rPr lang="ne-NP" b="1" dirty="0"/>
              <a:t>नियमित</a:t>
            </a:r>
            <a:r>
              <a:rPr lang="en-US" b="1" dirty="0"/>
              <a:t> </a:t>
            </a:r>
            <a:r>
              <a:rPr lang="ne-NP" b="1" dirty="0"/>
              <a:t>कर्मचारी):</a:t>
            </a:r>
            <a:r>
              <a:rPr lang="en-US" dirty="0"/>
              <a:t> </a:t>
            </a:r>
            <a:r>
              <a:rPr lang="ne-NP" dirty="0"/>
              <a:t>अस्पतालमा स्थायी/करारमा रहेका डाक्टर</a:t>
            </a:r>
            <a:r>
              <a:rPr lang="en-US" dirty="0"/>
              <a:t>, </a:t>
            </a:r>
            <a:r>
              <a:rPr lang="ne-NP" dirty="0"/>
              <a:t>नर्स र प्रशासनका कर्मचारीहरू।</a:t>
            </a:r>
            <a:endParaRPr lang="en-US" dirty="0"/>
          </a:p>
          <a:p>
            <a:pPr marL="457200" lvl="2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नेपाली: १० पुरुष</a:t>
            </a:r>
            <a:r>
              <a:rPr lang="en-US" sz="2400" dirty="0"/>
              <a:t>, </a:t>
            </a:r>
            <a:r>
              <a:rPr lang="ne-NP" sz="2400" dirty="0"/>
              <a:t>१५ महिला ;  विदेशी: २ पुरुष</a:t>
            </a:r>
            <a:r>
              <a:rPr lang="en-US" sz="2400" dirty="0"/>
              <a:t>, </a:t>
            </a:r>
            <a:r>
              <a:rPr lang="ne-NP" sz="2400" dirty="0"/>
              <a:t>१ महिला ; एक बर्ष भन्दा बढी अवधिको लागि अस्पतालबाट पारिश्रमिक पाउने गरी इन्टर्न नेपाली बिद्यार्थी पुरुष 3 जना र महिला 5 जना </a:t>
            </a:r>
          </a:p>
          <a:p>
            <a:pPr marL="457200" lvl="2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b="1" dirty="0"/>
              <a:t>(</a:t>
            </a:r>
            <a:r>
              <a:rPr lang="ne-NP" sz="2400" b="1" dirty="0"/>
              <a:t>अस्थायीकर्मचारी):</a:t>
            </a:r>
            <a:r>
              <a:rPr lang="en-US" sz="2400" dirty="0"/>
              <a:t> </a:t>
            </a:r>
            <a:r>
              <a:rPr lang="ne-NP" sz="2400" dirty="0"/>
              <a:t>केही महिनाका लागि नियुक्त गरिएका सहयोगी कर्मचारीहरू</a:t>
            </a:r>
            <a:r>
              <a:rPr lang="en-US" sz="2400" dirty="0"/>
              <a:t> (</a:t>
            </a:r>
            <a:r>
              <a:rPr lang="ne-NP" sz="2400" dirty="0"/>
              <a:t>नेपाली: ३ पुरुष</a:t>
            </a:r>
            <a:r>
              <a:rPr lang="en-US" sz="2400" dirty="0"/>
              <a:t>, </a:t>
            </a:r>
            <a:r>
              <a:rPr lang="ne-NP" sz="2400" dirty="0"/>
              <a:t>२ महिला </a:t>
            </a:r>
            <a:r>
              <a:rPr lang="en-US" sz="2400" dirty="0"/>
              <a:t>)</a:t>
            </a:r>
            <a:endParaRPr lang="ne-NP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1635CF-1834-E348-89FE-982B401C8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54" y="5047963"/>
            <a:ext cx="11950528" cy="13919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5EB942-7A82-C25B-6087-9F03B0106683}"/>
              </a:ext>
            </a:extLst>
          </p:cNvPr>
          <p:cNvSpPr txBox="1"/>
          <p:nvPr/>
        </p:nvSpPr>
        <p:spPr>
          <a:xfrm>
            <a:off x="6685642" y="5135326"/>
            <a:ext cx="513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/>
              <a:t>  (3)    (4)     </a:t>
            </a:r>
            <a:r>
              <a:rPr lang="en-US" b="1" dirty="0"/>
              <a:t>     </a:t>
            </a:r>
            <a:r>
              <a:rPr lang="ne-NP" b="1" dirty="0"/>
              <a:t>(5)        (</a:t>
            </a:r>
            <a:r>
              <a:rPr lang="en-US" b="1" dirty="0"/>
              <a:t>6)            (7)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71A66B-2004-3830-AA68-F6A025F3C3F3}"/>
              </a:ext>
            </a:extLst>
          </p:cNvPr>
          <p:cNvSpPr txBox="1"/>
          <p:nvPr/>
        </p:nvSpPr>
        <p:spPr>
          <a:xfrm>
            <a:off x="6685643" y="5583744"/>
            <a:ext cx="513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36</a:t>
            </a:r>
            <a:r>
              <a:rPr lang="ne-NP" b="1" dirty="0">
                <a:solidFill>
                  <a:srgbClr val="0070C0"/>
                </a:solidFill>
              </a:rPr>
              <a:t>  	</a:t>
            </a:r>
            <a:r>
              <a:rPr lang="en-US" b="1" dirty="0">
                <a:solidFill>
                  <a:srgbClr val="0070C0"/>
                </a:solidFill>
              </a:rPr>
              <a:t>    1</a:t>
            </a:r>
            <a:r>
              <a:rPr lang="ne-NP" b="1" dirty="0">
                <a:solidFill>
                  <a:srgbClr val="0070C0"/>
                </a:solidFill>
              </a:rPr>
              <a:t>3 </a:t>
            </a:r>
            <a:r>
              <a:rPr lang="en-US" b="1" dirty="0">
                <a:solidFill>
                  <a:srgbClr val="0070C0"/>
                </a:solidFill>
              </a:rPr>
              <a:t>             20                 2                1</a:t>
            </a:r>
            <a:r>
              <a:rPr lang="ne-NP" b="1" dirty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8F98AB-C37E-27DF-DB07-ADA3F143EF55}"/>
              </a:ext>
            </a:extLst>
          </p:cNvPr>
          <p:cNvSpPr txBox="1"/>
          <p:nvPr/>
        </p:nvSpPr>
        <p:spPr>
          <a:xfrm>
            <a:off x="6796491" y="6022069"/>
            <a:ext cx="513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>
                <a:solidFill>
                  <a:srgbClr val="0070C0"/>
                </a:solidFill>
              </a:rPr>
              <a:t>  </a:t>
            </a:r>
            <a:r>
              <a:rPr lang="en-US" b="1" dirty="0">
                <a:solidFill>
                  <a:srgbClr val="0070C0"/>
                </a:solidFill>
              </a:rPr>
              <a:t>5 </a:t>
            </a:r>
            <a:r>
              <a:rPr lang="ne-NP" b="1" dirty="0">
                <a:solidFill>
                  <a:srgbClr val="0070C0"/>
                </a:solidFill>
              </a:rPr>
              <a:t>  	</a:t>
            </a:r>
            <a:r>
              <a:rPr lang="en-US" b="1" dirty="0">
                <a:solidFill>
                  <a:srgbClr val="0070C0"/>
                </a:solidFill>
              </a:rPr>
              <a:t>    </a:t>
            </a:r>
            <a:r>
              <a:rPr lang="ne-NP" b="1" dirty="0">
                <a:solidFill>
                  <a:srgbClr val="0070C0"/>
                </a:solidFill>
              </a:rPr>
              <a:t>3 </a:t>
            </a:r>
            <a:r>
              <a:rPr lang="en-US" b="1" dirty="0">
                <a:solidFill>
                  <a:srgbClr val="0070C0"/>
                </a:solidFill>
              </a:rPr>
              <a:t>                  2               0                  0</a:t>
            </a:r>
            <a:r>
              <a:rPr lang="ne-NP" b="1" dirty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1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5A551-73C2-10D2-9B20-976999A1F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0D647-FDB9-3EE6-814A-DD9627F92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D186190-72DD-E81D-C8DA-1F1D002B9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58F7059-C0DA-F03C-5AC7-8F1D359067E4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E5AC63-9610-647D-58C3-ADF87EFF7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07" y="915035"/>
            <a:ext cx="11828436" cy="251396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अस्पतालको विवरण: "सगरमाथा सामुदायिक </a:t>
            </a:r>
            <a:r>
              <a:rPr lang="ne-NP" sz="2400" b="1" dirty="0" smtClean="0"/>
              <a:t>अस्पताल”...</a:t>
            </a:r>
            <a:endParaRPr lang="en-US" sz="2400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 smtClean="0"/>
              <a:t>थप </a:t>
            </a:r>
            <a:r>
              <a:rPr lang="ne-NP" b="1" dirty="0"/>
              <a:t>विवरण:</a:t>
            </a:r>
            <a:r>
              <a:rPr lang="en-US" b="1" dirty="0"/>
              <a:t>  PE1.5:</a:t>
            </a:r>
            <a:r>
              <a:rPr lang="en-US" dirty="0"/>
              <a:t> </a:t>
            </a:r>
            <a:r>
              <a:rPr lang="ne-NP" dirty="0"/>
              <a:t>माथिका जम्मा संलग्न व्यक्तिहरू मध्ये १ जना नेपाली महिला अपाङ्गता भएकी कर्मचारी हुन्।</a:t>
            </a:r>
            <a:endParaRPr lang="en-US" dirty="0"/>
          </a:p>
          <a:p>
            <a:pPr marL="182880" indent="0">
              <a:lnSpc>
                <a:spcPct val="120000"/>
              </a:lnSpc>
              <a:spcBef>
                <a:spcPts val="600"/>
              </a:spcBef>
              <a:buNone/>
            </a:pPr>
            <a:endParaRPr lang="ne-NP" sz="2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016DBA3-C6A9-37CB-1A6E-CC635BD8D5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38" y="3434312"/>
            <a:ext cx="11633248" cy="276284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BEC2B502-C837-0B34-A703-8E8B937315EF}"/>
              </a:ext>
            </a:extLst>
          </p:cNvPr>
          <p:cNvGrpSpPr/>
          <p:nvPr/>
        </p:nvGrpSpPr>
        <p:grpSpPr>
          <a:xfrm>
            <a:off x="6446520" y="5180936"/>
            <a:ext cx="5292090" cy="938711"/>
            <a:chOff x="6972300" y="4991469"/>
            <a:chExt cx="5292090" cy="64742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940EE4A-51CB-6C8F-14EE-F0DAC7A3A423}"/>
                </a:ext>
              </a:extLst>
            </p:cNvPr>
            <p:cNvSpPr txBox="1"/>
            <p:nvPr/>
          </p:nvSpPr>
          <p:spPr>
            <a:xfrm>
              <a:off x="6972300" y="4991469"/>
              <a:ext cx="5136243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44 </a:t>
              </a:r>
              <a:r>
                <a:rPr lang="ne-NP" b="1" dirty="0">
                  <a:solidFill>
                    <a:srgbClr val="0070C0"/>
                  </a:solidFill>
                </a:rPr>
                <a:t>  	</a:t>
              </a:r>
              <a:r>
                <a:rPr lang="en-US" b="1" dirty="0">
                  <a:solidFill>
                    <a:srgbClr val="0070C0"/>
                  </a:solidFill>
                </a:rPr>
                <a:t>    18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      23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           2                 1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13D37C9-1CDD-2B80-D55A-EADCE60466F6}"/>
                </a:ext>
              </a:extLst>
            </p:cNvPr>
            <p:cNvSpPr txBox="1"/>
            <p:nvPr/>
          </p:nvSpPr>
          <p:spPr>
            <a:xfrm>
              <a:off x="7014028" y="5384164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1</a:t>
              </a:r>
              <a:r>
                <a:rPr lang="ne-NP" b="1" dirty="0">
                  <a:solidFill>
                    <a:srgbClr val="0070C0"/>
                  </a:solidFill>
                </a:rPr>
                <a:t>	</a:t>
              </a:r>
              <a:r>
                <a:rPr lang="en-US" b="1" dirty="0">
                  <a:solidFill>
                    <a:srgbClr val="0070C0"/>
                  </a:solidFill>
                </a:rPr>
                <a:t>    0                  1               0                  0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41246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98645-0CEC-A642-4C80-E62F3304A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01F556-151D-5AD2-E5E1-DBDF315A1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518A08B-FCB1-69D1-6540-655FDBB3B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6E210E2-1963-9416-FBEE-76D1CF094ACB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EBEC4B-21A5-F06F-C228-3FA378C92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07" y="915035"/>
            <a:ext cx="11828436" cy="2822575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अस्पतालको विवरण: "सगरमाथा सामुदायिक </a:t>
            </a:r>
            <a:r>
              <a:rPr lang="ne-NP" sz="2400" b="1" dirty="0" smtClean="0"/>
              <a:t>अस्पताल”...</a:t>
            </a:r>
            <a:endParaRPr lang="en-US" sz="2400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b="1" dirty="0" smtClean="0"/>
              <a:t>ज्यालादारी </a:t>
            </a:r>
            <a:r>
              <a:rPr lang="ne-NP" sz="2400" b="1" dirty="0"/>
              <a:t>तथा संस्थागत करार (</a:t>
            </a:r>
            <a:r>
              <a:rPr lang="en-US" sz="2400" b="1" dirty="0"/>
              <a:t>C):</a:t>
            </a:r>
            <a:endParaRPr lang="en-US" sz="2400" dirty="0"/>
          </a:p>
          <a:p>
            <a:pPr marL="914400" lvl="2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सरसफाईका लागि 3 दिनका लागि बोलाइएका ५ जना ज्यालादारी पुरुष कामदार।</a:t>
            </a:r>
            <a:endParaRPr lang="en-US" sz="2400" dirty="0"/>
          </a:p>
          <a:p>
            <a:pPr marL="914400" lvl="2" indent="-4572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४ पुरुष सुरक्षा गार्डहरू जो बाहिरी सुरक्षा कम्पनीबाट करारमा आएका हुन् ।</a:t>
            </a:r>
            <a:endParaRPr lang="ne-NP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CB74A5-F308-43B3-0998-AC54F661CE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84" y="4380612"/>
            <a:ext cx="11828436" cy="1932754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A73EAAB-C6B9-6E10-54D5-8E4D526C8B87}"/>
              </a:ext>
            </a:extLst>
          </p:cNvPr>
          <p:cNvGrpSpPr/>
          <p:nvPr/>
        </p:nvGrpSpPr>
        <p:grpSpPr>
          <a:xfrm>
            <a:off x="6562525" y="5171053"/>
            <a:ext cx="5546017" cy="938711"/>
            <a:chOff x="6972300" y="4991469"/>
            <a:chExt cx="5292090" cy="64742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1BCF4C-6F30-5A4E-B132-154B4C2C76EA}"/>
                </a:ext>
              </a:extLst>
            </p:cNvPr>
            <p:cNvSpPr txBox="1"/>
            <p:nvPr/>
          </p:nvSpPr>
          <p:spPr>
            <a:xfrm>
              <a:off x="6972300" y="4991469"/>
              <a:ext cx="5292090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15  </a:t>
              </a:r>
              <a:r>
                <a:rPr lang="en-US" b="1" dirty="0">
                  <a:solidFill>
                    <a:srgbClr val="0070C0"/>
                  </a:solidFill>
                </a:rPr>
                <a:t> </a:t>
              </a:r>
              <a:r>
                <a:rPr lang="ne-NP" b="1" dirty="0">
                  <a:solidFill>
                    <a:srgbClr val="0070C0"/>
                  </a:solidFill>
                </a:rPr>
                <a:t>     15  </a:t>
              </a:r>
              <a:r>
                <a:rPr lang="en-US" b="1" dirty="0">
                  <a:solidFill>
                    <a:srgbClr val="0070C0"/>
                  </a:solidFill>
                </a:rPr>
                <a:t>             </a:t>
              </a:r>
              <a:r>
                <a:rPr lang="ne-NP" b="1" dirty="0">
                  <a:solidFill>
                    <a:srgbClr val="0070C0"/>
                  </a:solidFill>
                </a:rPr>
                <a:t> 0 </a:t>
              </a:r>
              <a:r>
                <a:rPr lang="en-US" b="1" dirty="0">
                  <a:solidFill>
                    <a:srgbClr val="0070C0"/>
                  </a:solidFill>
                </a:rPr>
                <a:t>      </a:t>
              </a:r>
              <a:r>
                <a:rPr lang="ne-NP" b="1" dirty="0">
                  <a:solidFill>
                    <a:srgbClr val="0070C0"/>
                  </a:solidFill>
                </a:rPr>
                <a:t>    0 </a:t>
              </a:r>
              <a:r>
                <a:rPr lang="en-US" b="1" dirty="0">
                  <a:solidFill>
                    <a:srgbClr val="0070C0"/>
                  </a:solidFill>
                </a:rPr>
                <a:t>                 </a:t>
              </a:r>
              <a:r>
                <a:rPr lang="ne-NP" b="1" dirty="0">
                  <a:solidFill>
                    <a:srgbClr val="0070C0"/>
                  </a:solidFill>
                </a:rPr>
                <a:t>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3B056A-5B58-78BE-58BA-48F0C83A5718}"/>
                </a:ext>
              </a:extLst>
            </p:cNvPr>
            <p:cNvSpPr txBox="1"/>
            <p:nvPr/>
          </p:nvSpPr>
          <p:spPr>
            <a:xfrm>
              <a:off x="7014028" y="5384164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 4 	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  4          0        0 </a:t>
              </a:r>
              <a:r>
                <a:rPr lang="en-US" b="1" dirty="0">
                  <a:solidFill>
                    <a:srgbClr val="0070C0"/>
                  </a:solidFill>
                </a:rPr>
                <a:t>   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</a:t>
              </a:r>
              <a:r>
                <a:rPr lang="ne-NP" b="1" dirty="0">
                  <a:solidFill>
                    <a:srgbClr val="0070C0"/>
                  </a:solidFill>
                </a:rPr>
                <a:t> 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ACB9CE7-45ED-A344-3D3B-FC1514D16337}"/>
              </a:ext>
            </a:extLst>
          </p:cNvPr>
          <p:cNvSpPr txBox="1"/>
          <p:nvPr/>
        </p:nvSpPr>
        <p:spPr>
          <a:xfrm>
            <a:off x="6811372" y="4701698"/>
            <a:ext cx="513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/>
              <a:t>  (3)    (4)     </a:t>
            </a:r>
            <a:r>
              <a:rPr lang="en-US" b="1" dirty="0"/>
              <a:t>     </a:t>
            </a:r>
            <a:r>
              <a:rPr lang="ne-NP" b="1" dirty="0"/>
              <a:t>(5)        (</a:t>
            </a:r>
            <a:r>
              <a:rPr lang="en-US" b="1" dirty="0"/>
              <a:t>6)            (7)</a:t>
            </a:r>
          </a:p>
        </p:txBody>
      </p:sp>
    </p:spTree>
    <p:extLst>
      <p:ext uri="{BB962C8B-B14F-4D97-AF65-F5344CB8AC3E}">
        <p14:creationId xmlns:p14="http://schemas.microsoft.com/office/powerpoint/2010/main" val="74736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6DC4F-264B-32EB-5ECA-43F55853F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DB6C7-A5A0-9070-B93F-F21FDABA7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67058BC-62DD-6D3B-141C-55D4A6EFF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0909CAC-432F-DEB8-C7B6-B5BC0CEC23FD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9B94E66-E55F-C8CE-D1AB-6DC1BD734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" y="1042713"/>
            <a:ext cx="12043229" cy="5370787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होटलको विवरण: "अन्नपूर्ण भ्यू लज एण्ड रेष्टुरेन्ट"</a:t>
            </a:r>
            <a:endParaRPr lang="en-US" sz="2400" dirty="0"/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dirty="0"/>
              <a:t>यस होटलमा आर्थिक गणनाको सन्दर्भ दिनमा कार्यरत जनशक्तिको विवरण यस प्रकार छ:</a:t>
            </a:r>
            <a:endParaRPr lang="en-US" sz="2400" dirty="0"/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200" b="1" dirty="0"/>
              <a:t>१. संलग्न बेतलबी व्यक्तिहरू (</a:t>
            </a:r>
            <a:r>
              <a:rPr lang="en-US" sz="2200" b="1" dirty="0"/>
              <a:t>A):</a:t>
            </a:r>
            <a:endParaRPr lang="en-US" sz="2200" dirty="0"/>
          </a:p>
          <a:p>
            <a:pPr marL="9144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dirty="0"/>
              <a:t>सञ्चालक</a:t>
            </a:r>
            <a:r>
              <a:rPr lang="en-US" sz="2200" b="1" dirty="0"/>
              <a:t>:</a:t>
            </a:r>
            <a:r>
              <a:rPr lang="en-US" sz="2200" dirty="0"/>
              <a:t> </a:t>
            </a:r>
            <a:r>
              <a:rPr lang="ne-NP" sz="2200" dirty="0"/>
              <a:t>होटलका मालिक (एक</a:t>
            </a:r>
            <a:r>
              <a:rPr lang="en-US" sz="2200" dirty="0"/>
              <a:t> </a:t>
            </a:r>
            <a:r>
              <a:rPr lang="ne-NP" sz="2200" dirty="0"/>
              <a:t> नेपाली पुरुष) जो आफैं व्यवस्थापन हेर्छन् र तलब लिँदैनन्। </a:t>
            </a:r>
            <a:endParaRPr lang="en-US" sz="2200" dirty="0"/>
          </a:p>
          <a:p>
            <a:pPr marL="9144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dirty="0"/>
              <a:t>परिवारका सदस्य </a:t>
            </a:r>
            <a:r>
              <a:rPr lang="en-US" sz="2200" b="1" dirty="0"/>
              <a:t>:</a:t>
            </a:r>
            <a:r>
              <a:rPr lang="en-US" sz="2200" dirty="0"/>
              <a:t> </a:t>
            </a:r>
            <a:r>
              <a:rPr lang="ne-NP" sz="2200" dirty="0"/>
              <a:t>मालिककी श्रीमती र छोरा (१ महिला र १ पुरुष) जसले किचन र काउन्टरमा बर्ष भरी नै सक्रिय सहयोग गर्छन् तर तलब बुझ्दैनन्।</a:t>
            </a:r>
            <a:endParaRPr lang="en-US" sz="2200" dirty="0"/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200" b="1" dirty="0"/>
              <a:t>२. कार्यरत तलबी कर्मचारीहरू (</a:t>
            </a:r>
            <a:r>
              <a:rPr lang="en-US" sz="2200" b="1" dirty="0"/>
              <a:t>B):</a:t>
            </a:r>
            <a:endParaRPr lang="en-US" sz="2200" dirty="0"/>
          </a:p>
          <a:p>
            <a:pPr marL="457200" lvl="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dirty="0"/>
              <a:t>नियमित कर्मचारी </a:t>
            </a:r>
            <a:r>
              <a:rPr lang="en-US" sz="2200" b="1" dirty="0"/>
              <a:t>:</a:t>
            </a:r>
            <a:r>
              <a:rPr lang="en-US" sz="2200" dirty="0"/>
              <a:t> </a:t>
            </a:r>
            <a:r>
              <a:rPr lang="ne-NP" sz="2200" dirty="0"/>
              <a:t>स्थायी वा निश्चित करारमा रहेका कुक</a:t>
            </a:r>
            <a:r>
              <a:rPr lang="en-US" sz="2200" dirty="0"/>
              <a:t>, </a:t>
            </a:r>
            <a:r>
              <a:rPr lang="ne-NP" sz="2200" dirty="0"/>
              <a:t>वेटर र हाउसकिपिङ कर्मचारीहरू।नेपाली: ६ पुरुष</a:t>
            </a:r>
            <a:r>
              <a:rPr lang="en-US" sz="2200" dirty="0"/>
              <a:t>, </a:t>
            </a:r>
            <a:r>
              <a:rPr lang="ne-NP" sz="2200" dirty="0"/>
              <a:t>४ महिला</a:t>
            </a:r>
            <a:r>
              <a:rPr lang="en-US" sz="2200" dirty="0"/>
              <a:t>; </a:t>
            </a:r>
            <a:r>
              <a:rPr lang="ne-NP" sz="2200" dirty="0"/>
              <a:t>विदेशी: १ पुरुष (भारतीय मूलको कुक)</a:t>
            </a:r>
          </a:p>
          <a:p>
            <a:pPr marL="457200" lvl="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dirty="0"/>
              <a:t>अस्थायी कर्मचारी </a:t>
            </a:r>
            <a:r>
              <a:rPr lang="en-US" sz="2200" b="1" dirty="0"/>
              <a:t>:</a:t>
            </a:r>
            <a:r>
              <a:rPr lang="en-US" sz="2200" dirty="0"/>
              <a:t> </a:t>
            </a:r>
            <a:r>
              <a:rPr lang="ne-NP" sz="2200" dirty="0"/>
              <a:t>सिजनमा मात्र काममा लगाइएका थप कामदारहरू।</a:t>
            </a:r>
            <a:r>
              <a:rPr lang="en-US" sz="2200" dirty="0"/>
              <a:t> </a:t>
            </a:r>
            <a:r>
              <a:rPr lang="ne-NP" sz="2200" dirty="0"/>
              <a:t>नेपाली: २ पुरुष</a:t>
            </a:r>
            <a:r>
              <a:rPr lang="en-US" sz="2200" dirty="0"/>
              <a:t>, </a:t>
            </a:r>
            <a:r>
              <a:rPr lang="ne-NP" sz="2200" dirty="0"/>
              <a:t>१ महिला </a:t>
            </a:r>
            <a:r>
              <a:rPr lang="en-US" sz="2200" dirty="0"/>
              <a:t> </a:t>
            </a: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04435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793D9-C7D3-8244-0D91-1FBC7B05B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FE35C5-7171-BADC-B550-DACC916C4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751C151-5D07-5EEC-C698-ADBA8511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633F55-A67E-64DE-6C8E-2A62A186E0B1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ADB19B-5CEA-0295-D10D-2606A974D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39" y="1017270"/>
            <a:ext cx="12098886" cy="526855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5FB18A6-5831-77F8-99A5-A44856DCD774}"/>
              </a:ext>
            </a:extLst>
          </p:cNvPr>
          <p:cNvGrpSpPr/>
          <p:nvPr/>
        </p:nvGrpSpPr>
        <p:grpSpPr>
          <a:xfrm>
            <a:off x="6515100" y="3936613"/>
            <a:ext cx="5399132" cy="938711"/>
            <a:chOff x="6972300" y="4991469"/>
            <a:chExt cx="5292090" cy="64742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30C940-A48B-88B7-DE6E-B1F57C3E3F77}"/>
                </a:ext>
              </a:extLst>
            </p:cNvPr>
            <p:cNvSpPr txBox="1"/>
            <p:nvPr/>
          </p:nvSpPr>
          <p:spPr>
            <a:xfrm>
              <a:off x="6972300" y="4991469"/>
              <a:ext cx="5292090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1  </a:t>
              </a:r>
              <a:r>
                <a:rPr lang="en-US" b="1" dirty="0">
                  <a:solidFill>
                    <a:srgbClr val="0070C0"/>
                  </a:solidFill>
                </a:rPr>
                <a:t> </a:t>
              </a:r>
              <a:r>
                <a:rPr lang="ne-NP" b="1" dirty="0">
                  <a:solidFill>
                    <a:srgbClr val="0070C0"/>
                  </a:solidFill>
                </a:rPr>
                <a:t>      1   </a:t>
              </a:r>
              <a:r>
                <a:rPr lang="en-US" b="1" dirty="0">
                  <a:solidFill>
                    <a:srgbClr val="0070C0"/>
                  </a:solidFill>
                </a:rPr>
                <a:t>             </a:t>
              </a:r>
              <a:r>
                <a:rPr lang="ne-NP" b="1" dirty="0">
                  <a:solidFill>
                    <a:srgbClr val="0070C0"/>
                  </a:solidFill>
                </a:rPr>
                <a:t> 0 </a:t>
              </a:r>
              <a:r>
                <a:rPr lang="en-US" b="1" dirty="0">
                  <a:solidFill>
                    <a:srgbClr val="0070C0"/>
                  </a:solidFill>
                </a:rPr>
                <a:t>      </a:t>
              </a:r>
              <a:r>
                <a:rPr lang="ne-NP" b="1" dirty="0">
                  <a:solidFill>
                    <a:srgbClr val="0070C0"/>
                  </a:solidFill>
                </a:rPr>
                <a:t>    0 </a:t>
              </a:r>
              <a:r>
                <a:rPr lang="en-US" b="1" dirty="0">
                  <a:solidFill>
                    <a:srgbClr val="0070C0"/>
                  </a:solidFill>
                </a:rPr>
                <a:t>                 </a:t>
              </a:r>
              <a:r>
                <a:rPr lang="ne-NP" b="1" dirty="0">
                  <a:solidFill>
                    <a:srgbClr val="0070C0"/>
                  </a:solidFill>
                </a:rPr>
                <a:t>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29F664F-A04A-A667-A243-0F89D5FA466C}"/>
                </a:ext>
              </a:extLst>
            </p:cNvPr>
            <p:cNvSpPr txBox="1"/>
            <p:nvPr/>
          </p:nvSpPr>
          <p:spPr>
            <a:xfrm>
              <a:off x="7014028" y="5384164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2  	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  1          1       0 </a:t>
              </a:r>
              <a:r>
                <a:rPr lang="en-US" b="1" dirty="0">
                  <a:solidFill>
                    <a:srgbClr val="0070C0"/>
                  </a:solidFill>
                </a:rPr>
                <a:t>   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5B3CC97-CBCB-CB1E-B773-FE0F2800532E}"/>
              </a:ext>
            </a:extLst>
          </p:cNvPr>
          <p:cNvGrpSpPr/>
          <p:nvPr/>
        </p:nvGrpSpPr>
        <p:grpSpPr>
          <a:xfrm>
            <a:off x="6557672" y="5308137"/>
            <a:ext cx="5546017" cy="866344"/>
            <a:chOff x="6967668" y="5170701"/>
            <a:chExt cx="5292090" cy="59750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47472C-9770-5DC8-C6F4-F445E7F7CAC4}"/>
                </a:ext>
              </a:extLst>
            </p:cNvPr>
            <p:cNvSpPr txBox="1"/>
            <p:nvPr/>
          </p:nvSpPr>
          <p:spPr>
            <a:xfrm>
              <a:off x="6967668" y="5170701"/>
              <a:ext cx="5292090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11  </a:t>
              </a:r>
              <a:r>
                <a:rPr lang="en-US" b="1" dirty="0">
                  <a:solidFill>
                    <a:srgbClr val="0070C0"/>
                  </a:solidFill>
                </a:rPr>
                <a:t> </a:t>
              </a:r>
              <a:r>
                <a:rPr lang="ne-NP" b="1" dirty="0">
                  <a:solidFill>
                    <a:srgbClr val="0070C0"/>
                  </a:solidFill>
                </a:rPr>
                <a:t>     </a:t>
              </a:r>
              <a:r>
                <a:rPr lang="en-US" b="1" dirty="0">
                  <a:solidFill>
                    <a:srgbClr val="0070C0"/>
                  </a:solidFill>
                </a:rPr>
                <a:t>6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        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4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</a:t>
              </a:r>
              <a:r>
                <a:rPr lang="ne-NP" b="1" dirty="0">
                  <a:solidFill>
                    <a:srgbClr val="0070C0"/>
                  </a:solidFill>
                </a:rPr>
                <a:t>    </a:t>
              </a:r>
              <a:r>
                <a:rPr lang="en-US" b="1" dirty="0">
                  <a:solidFill>
                    <a:srgbClr val="0070C0"/>
                  </a:solidFill>
                </a:rPr>
                <a:t>1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          </a:t>
              </a:r>
              <a:r>
                <a:rPr lang="ne-NP" b="1" dirty="0">
                  <a:solidFill>
                    <a:srgbClr val="0070C0"/>
                  </a:solidFill>
                </a:rPr>
                <a:t>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E7877A-7796-3180-44EA-527932675F94}"/>
                </a:ext>
              </a:extLst>
            </p:cNvPr>
            <p:cNvSpPr txBox="1"/>
            <p:nvPr/>
          </p:nvSpPr>
          <p:spPr>
            <a:xfrm>
              <a:off x="6988531" y="5513485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 </a:t>
              </a:r>
              <a:r>
                <a:rPr lang="en-US" b="1" dirty="0">
                  <a:solidFill>
                    <a:srgbClr val="0070C0"/>
                  </a:solidFill>
                </a:rPr>
                <a:t>3 </a:t>
              </a:r>
              <a:r>
                <a:rPr lang="ne-NP" b="1" dirty="0">
                  <a:solidFill>
                    <a:srgbClr val="0070C0"/>
                  </a:solidFill>
                </a:rPr>
                <a:t> 	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2 </a:t>
              </a:r>
              <a:r>
                <a:rPr lang="ne-NP" b="1" dirty="0">
                  <a:solidFill>
                    <a:srgbClr val="0070C0"/>
                  </a:solidFill>
                </a:rPr>
                <a:t>          </a:t>
              </a:r>
              <a:r>
                <a:rPr lang="en-US" b="1" dirty="0">
                  <a:solidFill>
                    <a:srgbClr val="0070C0"/>
                  </a:solidFill>
                </a:rPr>
                <a:t>1 </a:t>
              </a:r>
              <a:r>
                <a:rPr lang="ne-NP" b="1" dirty="0">
                  <a:solidFill>
                    <a:srgbClr val="0070C0"/>
                  </a:solidFill>
                </a:rPr>
                <a:t>        0 </a:t>
              </a:r>
              <a:r>
                <a:rPr lang="en-US" b="1" dirty="0">
                  <a:solidFill>
                    <a:srgbClr val="0070C0"/>
                  </a:solidFill>
                </a:rPr>
                <a:t>   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</a:t>
              </a:r>
              <a:r>
                <a:rPr lang="ne-NP" b="1" dirty="0">
                  <a:solidFill>
                    <a:srgbClr val="0070C0"/>
                  </a:solidFill>
                </a:rPr>
                <a:t> 0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0993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53467-2EB9-5961-7C82-E53386A38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E8E962-5DF4-D39F-38FD-2306DAB44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187BD63-25C0-1222-5881-BB9E0ACAC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57F87C-155C-F3E5-CB3C-71E48A8DF726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20036DA-64D6-C16C-8AA2-3C3319FCFD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593" y="1162366"/>
            <a:ext cx="11937093" cy="47469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dirty="0"/>
              <a:t>काल्पनिक होटलको विवरण: "अन्नपूर्ण भ्यू लज एण्ड रेष्टुरेन्ट"</a:t>
            </a:r>
            <a:endParaRPr lang="en-US" sz="2400" dirty="0"/>
          </a:p>
          <a:p>
            <a:pPr marL="457200" lvl="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३. थप विवरण:</a:t>
            </a:r>
            <a:r>
              <a:rPr lang="en-US" sz="2400" b="1" dirty="0"/>
              <a:t> </a:t>
            </a:r>
            <a:r>
              <a:rPr lang="ne-NP" sz="2400" b="1" dirty="0"/>
              <a:t>अपाङ्गता</a:t>
            </a:r>
            <a:r>
              <a:rPr lang="en-US" sz="2400" b="1" dirty="0"/>
              <a:t>:</a:t>
            </a:r>
            <a:r>
              <a:rPr lang="en-US" sz="2400" dirty="0"/>
              <a:t> </a:t>
            </a:r>
            <a:r>
              <a:rPr lang="ne-NP" sz="2400" dirty="0"/>
              <a:t>माथिका नियमित कर्मचारीमध्ये १ जना नेपाली पुरुष कर्मचारी अपाङ्गता भएका व्यक्ति हुन्।</a:t>
            </a:r>
            <a:endParaRPr lang="en-US" sz="2400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४. ज्यालादारी तथा संस्थागत करार (</a:t>
            </a:r>
            <a:r>
              <a:rPr lang="en-US" sz="2400" b="1" dirty="0"/>
              <a:t>C): </a:t>
            </a:r>
            <a:r>
              <a:rPr lang="ne-NP" sz="2400" b="1" dirty="0"/>
              <a:t>ज्यालादारी</a:t>
            </a:r>
            <a:r>
              <a:rPr lang="en-US" sz="2400" b="1" dirty="0"/>
              <a:t>:</a:t>
            </a:r>
            <a:r>
              <a:rPr lang="en-US" sz="2400" dirty="0"/>
              <a:t> </a:t>
            </a:r>
            <a:r>
              <a:rPr lang="ne-NP" sz="2400" dirty="0"/>
              <a:t>होटल रङ्गाउन दश दिनका लागि बोलाइएका ३ जना कामदार (३0 व्यक्ति दिन)।</a:t>
            </a:r>
            <a:endParaRPr lang="en-US" sz="2400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/>
              <a:t> </a:t>
            </a:r>
            <a:r>
              <a:rPr lang="ne-NP" sz="2400" b="1" dirty="0"/>
              <a:t>करार </a:t>
            </a:r>
            <a:r>
              <a:rPr lang="en-US" sz="2400" b="1" dirty="0"/>
              <a:t>:</a:t>
            </a:r>
            <a:r>
              <a:rPr lang="en-US" sz="2400" dirty="0"/>
              <a:t> </a:t>
            </a:r>
            <a:r>
              <a:rPr lang="ne-NP" sz="2400" dirty="0"/>
              <a:t>सेक्युरिटी एजेन्सीमार्फत आएका २ जना पुरुष सुरक्षा गार्ड २ जना महिला सुरक्षा गार्ड (4  पुरुष)।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41892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190" y="0"/>
            <a:ext cx="9679710" cy="1325563"/>
          </a:xfrm>
        </p:spPr>
        <p:txBody>
          <a:bodyPr/>
          <a:lstStyle/>
          <a:p>
            <a:pPr algn="ctr"/>
            <a:r>
              <a:rPr lang="ne-NP" dirty="0"/>
              <a:t>सेसनको उद्देश्य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125" y="1040130"/>
            <a:ext cx="10402743" cy="4636771"/>
          </a:xfrm>
        </p:spPr>
        <p:txBody>
          <a:bodyPr/>
          <a:lstStyle/>
          <a:p>
            <a:pPr marL="446088" indent="-446088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सन्दर्भ दिनमा प्रतिष्ठान/व्यवसायमा संलग्न व्यक्तिहरूको विवरण भर्ने तरिका बारेमा अवगत </a:t>
            </a:r>
            <a:r>
              <a:rPr lang="ne-NP" dirty="0" smtClean="0"/>
              <a:t>गराउनु।</a:t>
            </a:r>
            <a:endParaRPr lang="ne-NP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459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CF433-00FF-9DAC-2D48-6EE27ABA8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A50AC5-F097-F921-3EC1-B1772627E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67C926A-B85F-0CC4-629C-1E4B5219D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EC79B8E-11C8-23EA-E71D-C9B5CE4600B6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7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संलग्न व्यक्तिहरूको विवरण भर्ने </a:t>
            </a:r>
            <a:r>
              <a:rPr lang="ne-NP" sz="3600" dirty="0" smtClean="0"/>
              <a:t>उदाहरण </a:t>
            </a:r>
            <a:endParaRPr lang="ne-NP" sz="36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AB8CA0-5499-03A7-EF26-D51AD565E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36" y="1305478"/>
            <a:ext cx="11873927" cy="4855291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AA2C76B-E864-BB8C-0AA3-F726C4E19E20}"/>
              </a:ext>
            </a:extLst>
          </p:cNvPr>
          <p:cNvGrpSpPr/>
          <p:nvPr/>
        </p:nvGrpSpPr>
        <p:grpSpPr>
          <a:xfrm>
            <a:off x="6422754" y="3263767"/>
            <a:ext cx="5399132" cy="938711"/>
            <a:chOff x="6972300" y="4991469"/>
            <a:chExt cx="5292090" cy="64742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91B54C9-26E5-568E-4C8A-3ECA8C63D015}"/>
                </a:ext>
              </a:extLst>
            </p:cNvPr>
            <p:cNvSpPr txBox="1"/>
            <p:nvPr/>
          </p:nvSpPr>
          <p:spPr>
            <a:xfrm>
              <a:off x="6972300" y="4991469"/>
              <a:ext cx="5292090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1</a:t>
              </a:r>
              <a:r>
                <a:rPr lang="en-US" b="1" dirty="0">
                  <a:solidFill>
                    <a:srgbClr val="0070C0"/>
                  </a:solidFill>
                </a:rPr>
                <a:t>7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</a:t>
              </a:r>
              <a:r>
                <a:rPr lang="ne-NP" b="1" dirty="0">
                  <a:solidFill>
                    <a:srgbClr val="0070C0"/>
                  </a:solidFill>
                </a:rPr>
                <a:t>      </a:t>
              </a:r>
              <a:r>
                <a:rPr lang="en-US" b="1" dirty="0">
                  <a:solidFill>
                    <a:srgbClr val="0070C0"/>
                  </a:solidFill>
                </a:rPr>
                <a:t>10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        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6      </a:t>
              </a:r>
              <a:r>
                <a:rPr lang="ne-NP" b="1" dirty="0">
                  <a:solidFill>
                    <a:srgbClr val="0070C0"/>
                  </a:solidFill>
                </a:rPr>
                <a:t>    </a:t>
              </a:r>
              <a:r>
                <a:rPr lang="en-US" b="1" dirty="0">
                  <a:solidFill>
                    <a:srgbClr val="0070C0"/>
                  </a:solidFill>
                </a:rPr>
                <a:t>1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          0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6FDC92-D7C8-07FC-DAD4-990E7C9FBBAF}"/>
                </a:ext>
              </a:extLst>
            </p:cNvPr>
            <p:cNvSpPr txBox="1"/>
            <p:nvPr/>
          </p:nvSpPr>
          <p:spPr>
            <a:xfrm>
              <a:off x="7014028" y="5384164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1</a:t>
              </a:r>
              <a:r>
                <a:rPr lang="ne-NP" b="1" dirty="0">
                  <a:solidFill>
                    <a:srgbClr val="0070C0"/>
                  </a:solidFill>
                </a:rPr>
                <a:t> 	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  1          </a:t>
              </a:r>
              <a:r>
                <a:rPr lang="en-US" b="1" dirty="0">
                  <a:solidFill>
                    <a:srgbClr val="0070C0"/>
                  </a:solidFill>
                </a:rPr>
                <a:t>0</a:t>
              </a:r>
              <a:r>
                <a:rPr lang="ne-NP" b="1" dirty="0">
                  <a:solidFill>
                    <a:srgbClr val="0070C0"/>
                  </a:solidFill>
                </a:rPr>
                <a:t>       </a:t>
              </a:r>
              <a:r>
                <a:rPr lang="en-US" b="1" dirty="0">
                  <a:solidFill>
                    <a:srgbClr val="0070C0"/>
                  </a:solidFill>
                </a:rPr>
                <a:t>0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0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E36C3C7-81FA-6C9D-166A-E73E08A2F6FB}"/>
              </a:ext>
            </a:extLst>
          </p:cNvPr>
          <p:cNvGrpSpPr/>
          <p:nvPr/>
        </p:nvGrpSpPr>
        <p:grpSpPr>
          <a:xfrm>
            <a:off x="6444040" y="5083166"/>
            <a:ext cx="5399132" cy="938711"/>
            <a:chOff x="6972300" y="4991469"/>
            <a:chExt cx="5292090" cy="64742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C7FBA7-3D7E-4C28-301E-E5F884684C05}"/>
                </a:ext>
              </a:extLst>
            </p:cNvPr>
            <p:cNvSpPr txBox="1"/>
            <p:nvPr/>
          </p:nvSpPr>
          <p:spPr>
            <a:xfrm>
              <a:off x="6972300" y="4991469"/>
              <a:ext cx="5292090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30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        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30       </a:t>
              </a:r>
              <a:r>
                <a:rPr lang="ne-NP" b="1" dirty="0">
                  <a:solidFill>
                    <a:srgbClr val="0070C0"/>
                  </a:solidFill>
                </a:rPr>
                <a:t>    </a:t>
              </a:r>
              <a:r>
                <a:rPr lang="en-US" b="1" dirty="0">
                  <a:solidFill>
                    <a:srgbClr val="0070C0"/>
                  </a:solidFill>
                </a:rPr>
                <a:t>0 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          0              0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FD8E7F2-3525-89D1-F482-03071401BD09}"/>
                </a:ext>
              </a:extLst>
            </p:cNvPr>
            <p:cNvSpPr txBox="1"/>
            <p:nvPr/>
          </p:nvSpPr>
          <p:spPr>
            <a:xfrm>
              <a:off x="7014028" y="5384164"/>
              <a:ext cx="5250362" cy="25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4</a:t>
              </a:r>
              <a:r>
                <a:rPr lang="ne-NP" b="1" dirty="0">
                  <a:solidFill>
                    <a:srgbClr val="0070C0"/>
                  </a:solidFill>
                </a:rPr>
                <a:t> 	</a:t>
              </a:r>
              <a:r>
                <a:rPr lang="en-US" b="1" dirty="0">
                  <a:solidFill>
                    <a:srgbClr val="0070C0"/>
                  </a:solidFill>
                </a:rPr>
                <a:t>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2</a:t>
              </a:r>
              <a:r>
                <a:rPr lang="ne-NP" b="1" dirty="0">
                  <a:solidFill>
                    <a:srgbClr val="0070C0"/>
                  </a:solidFill>
                </a:rPr>
                <a:t>          </a:t>
              </a:r>
              <a:r>
                <a:rPr lang="en-US" b="1" dirty="0">
                  <a:solidFill>
                    <a:srgbClr val="0070C0"/>
                  </a:solidFill>
                </a:rPr>
                <a:t>2</a:t>
              </a:r>
              <a:r>
                <a:rPr lang="ne-NP" b="1" dirty="0">
                  <a:solidFill>
                    <a:srgbClr val="0070C0"/>
                  </a:solidFill>
                </a:rPr>
                <a:t>       </a:t>
              </a:r>
              <a:r>
                <a:rPr lang="en-US" b="1" dirty="0">
                  <a:solidFill>
                    <a:srgbClr val="0070C0"/>
                  </a:solidFill>
                </a:rPr>
                <a:t>0</a:t>
              </a:r>
              <a:r>
                <a:rPr lang="ne-NP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rgbClr val="0070C0"/>
                  </a:solidFill>
                </a:rPr>
                <a:t>       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r>
                <a:rPr lang="en-US" b="1" dirty="0">
                  <a:solidFill>
                    <a:srgbClr val="0070C0"/>
                  </a:solidFill>
                </a:rPr>
                <a:t>    0</a:t>
              </a:r>
              <a:r>
                <a:rPr lang="ne-NP" b="1" dirty="0">
                  <a:solidFill>
                    <a:srgbClr val="0070C0"/>
                  </a:solidFill>
                </a:rPr>
                <a:t>  </a:t>
              </a:r>
              <a:endParaRPr lang="en-US" b="1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7153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D1F3E-669F-3A85-75A6-FA7EF6BD6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14501-5302-D946-F450-D84A8C7D0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544512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कक्षा अभ्यासः खण्ड ८ भर्नुहोस्।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E4D35-7D2D-C98B-570F-B88CF5EC0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404EF66-6320-6308-0C6C-61B6CD9BB92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C3A4C74-BA62-023B-00F2-772003243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2FC77-19B9-93E7-B3EB-BBC9E3DFF436}"/>
              </a:ext>
            </a:extLst>
          </p:cNvPr>
          <p:cNvSpPr txBox="1">
            <a:spLocks/>
          </p:cNvSpPr>
          <p:nvPr/>
        </p:nvSpPr>
        <p:spPr>
          <a:xfrm>
            <a:off x="32657" y="1029133"/>
            <a:ext cx="12126686" cy="50059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तानसेन अस्पताल प्रा.लि. मा १ जना विशेषज्ञ चिकित्सक (भारतीय पुरुष), २ जना स्टाफ नर्स (नेपाली महिला), ३ जना पारामेडिक्स (१ जना महिला, २ पुरुष सबै नेपाली), २ जना ल्याब टेक्निसियन (दुवै नेपाली पुरुष), १ जना रेडियोलोजिष्ट (नेपाली पुरुष, सुनार्इबोलाइमा समस्या भएका) र २ जना कार्यालय सहयोगी (नेपाली महिला) अस्पताल स्थापना वर्ष सम्वत् २०७१ सालदेखि तलबी कर्मचारीको रूपमा अनवरत कार्यरत हुनुहुन्छ।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साथै, उक्त अस्पतालमा </a:t>
            </a:r>
            <a:r>
              <a:rPr lang="ne-NP" sz="2400" dirty="0" smtClean="0"/>
              <a:t>विगत </a:t>
            </a:r>
            <a:r>
              <a:rPr lang="ne-NP" sz="2400" dirty="0"/>
              <a:t>लामो समयदेखि भोलुन्टियरको रूपमा स्वीस महिला नागरिक पोषण विज्ञको रूपमा कार्यरत हुनुहुन्छ।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अस्पतालको व्यवस्थापन अस्पताल व्यवसायी स्वयं नीलिमा श्रेष्ठ (नेपाली महिला) ले गर्दै आउनु भएको र सो बापत उहाँले तलब समेत लिने गर्नु भएको छ। </a:t>
            </a:r>
          </a:p>
        </p:txBody>
      </p:sp>
    </p:spTree>
    <p:extLst>
      <p:ext uri="{BB962C8B-B14F-4D97-AF65-F5344CB8AC3E}">
        <p14:creationId xmlns:p14="http://schemas.microsoft.com/office/powerpoint/2010/main" val="12439233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E1C28-F9D9-1FBB-A86B-4BDB253F1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E9284-C7BB-CEAB-7CEC-0C50B5D0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544512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कक्षा अभ्यासः खण्ड ८ भर्नुहोस्।...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91782-51FC-2CAB-632D-5E0931CCF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BEC0B9A-EBAB-BCF8-1B15-8084E79C55B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A12049A-F753-A5D8-0E9F-2A46507C1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9D671-3417-5EC1-43D8-2D370491F762}"/>
              </a:ext>
            </a:extLst>
          </p:cNvPr>
          <p:cNvSpPr txBox="1">
            <a:spLocks/>
          </p:cNvSpPr>
          <p:nvPr/>
        </p:nvSpPr>
        <p:spPr>
          <a:xfrm>
            <a:off x="32657" y="1040130"/>
            <a:ext cx="12126686" cy="5615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जनचेतना टेक्निकल इन्सिच्यूट, पाल्पाले आफ्ना अ.न.मी. विद्यार्थीहरूलार्इ इन्टर्न (ओ.जे.टी.) को रूपमा ६ जना छात्रालार्इ मासिक २० हजार तिर्नेगरी (टेक्निकल इन्सिच्यूटले अस्पताललार्इ तिरेको) सम्वत् २०८१ असोजदेखि २०८२ वैशाखसम्म अस्पतालमा खटाएको रहेछ।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अस्पतालले प्रत्येक महिनाको दुर्इ दिन काम गर्ने गरी अस्पताल सरसफार्इ गर्न भनी दुर्इ जना</a:t>
            </a:r>
            <a:r>
              <a:rPr lang="en-US" sz="2400" dirty="0"/>
              <a:t> </a:t>
            </a:r>
            <a:r>
              <a:rPr lang="ne-NP" sz="2400" dirty="0"/>
              <a:t>नेपाली महिलालार्इ काममा लगाएको रहेछ।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 smtClean="0"/>
              <a:t>अस्पतालका </a:t>
            </a:r>
            <a:r>
              <a:rPr lang="ne-NP" sz="2400" dirty="0"/>
              <a:t>बेडको तन्ना धुनका लागि प्रति पिस २० रूपैया दिने गरी १ जना पुरुषलार्इ काममा लगाएको रहेछ। तन्ना धुनका लागि खटिएका व्यक्तिका अनुसार एउटा तन्ना धुनका लागि ३० मिनेट लाग्ने र दैनिक १० वटा तन्ना धुने गरेको रहेछ।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 smtClean="0"/>
              <a:t>सुरक्षा </a:t>
            </a:r>
            <a:r>
              <a:rPr lang="ne-NP" sz="2400" dirty="0"/>
              <a:t>गार्डका लागि सिभिल सेक्यूरिटी, पाल्पासँग संस्थागत करार सम्झौता गरेर २ जना नेपाली पुरुष सुरक्षा गार्ड कार्यरत रहेछन्।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30294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FD9F-6799-1F9C-CD5F-8440A79E3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591F3-E846-2C4D-286F-9946A03B3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८ </a:t>
            </a:r>
            <a:r>
              <a:rPr lang="ne-NP" sz="4000" dirty="0">
                <a:solidFill>
                  <a:srgbClr val="0070C0"/>
                </a:solidFill>
              </a:rPr>
              <a:t>(समाधान)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28C469-D704-CE6D-2EA9-E65939B5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C3DEF7-58A6-D576-DDE0-544D143DC66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67D3D85-43C9-4DCD-B918-4FBCEAC54344}"/>
              </a:ext>
            </a:extLst>
          </p:cNvPr>
          <p:cNvSpPr txBox="1">
            <a:spLocks/>
          </p:cNvSpPr>
          <p:nvPr/>
        </p:nvSpPr>
        <p:spPr>
          <a:xfrm>
            <a:off x="101600" y="1088569"/>
            <a:ext cx="11774170" cy="55668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१ जना विशेषज्ञ चिकित्सक (भारतीय पुरुष), २ जना स्टाफ नर्स (नेपाली महिला), ३ जना पारामेडिक्स (१ जना महिला, २ पुरुष सबै नेपाली), २ जना ल्याब टेक्निसियन (दुवै नेपाली पुरुष), १ जना रेडियोलोजिष्ट (नेपाली पुरुष, </a:t>
            </a:r>
            <a:r>
              <a:rPr lang="ne-NP" b="1" dirty="0"/>
              <a:t>सुनार्इबोलाइमा समस्या भएका</a:t>
            </a:r>
            <a:r>
              <a:rPr lang="ne-NP" dirty="0"/>
              <a:t>) र २ जना कार्यालय सहयोगी (नेपाली महिला)। १ जना महिला व्यवस्थापक।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उत्तरः </a:t>
            </a:r>
            <a:r>
              <a:rPr lang="en-US" b="1" dirty="0" err="1"/>
              <a:t>PE1.3</a:t>
            </a:r>
            <a:r>
              <a:rPr lang="en-US" b="1" dirty="0"/>
              <a:t> </a:t>
            </a:r>
            <a:r>
              <a:rPr lang="hi-IN" b="1" dirty="0"/>
              <a:t>नियमित कर्मचारी तथा कामदार</a:t>
            </a:r>
            <a:r>
              <a:rPr lang="ne-NP" b="1" dirty="0"/>
              <a:t>ः नेपालीः </a:t>
            </a:r>
            <a:r>
              <a:rPr lang="en-US" b="1" dirty="0"/>
              <a:t>5</a:t>
            </a:r>
            <a:r>
              <a:rPr lang="ne-NP" b="1" dirty="0"/>
              <a:t> पुरुष, </a:t>
            </a:r>
            <a:r>
              <a:rPr lang="en-US" b="1" dirty="0"/>
              <a:t>6</a:t>
            </a:r>
            <a:r>
              <a:rPr lang="ne-NP" b="1" dirty="0"/>
              <a:t> महिला विदेशीः </a:t>
            </a:r>
            <a:r>
              <a:rPr lang="en-US" b="1" dirty="0"/>
              <a:t>1</a:t>
            </a:r>
            <a:r>
              <a:rPr lang="ne-NP" b="1" dirty="0"/>
              <a:t> पुरुष गरी जम्मा </a:t>
            </a:r>
            <a:r>
              <a:rPr lang="en-US" b="1" dirty="0"/>
              <a:t>12</a:t>
            </a:r>
            <a:r>
              <a:rPr lang="ne-NP" b="1" dirty="0"/>
              <a:t> जना, </a:t>
            </a:r>
            <a:r>
              <a:rPr lang="en-US" b="1" dirty="0" err="1"/>
              <a:t>PE1.5</a:t>
            </a:r>
            <a:r>
              <a:rPr lang="ne-NP" b="1" dirty="0"/>
              <a:t> अपाङ्गता भएका व्यक्तिः नेपाली पुरुषः </a:t>
            </a:r>
            <a:r>
              <a:rPr lang="en-US" b="1" dirty="0"/>
              <a:t>1 </a:t>
            </a:r>
            <a:r>
              <a:rPr lang="ne-NP" b="1" dirty="0"/>
              <a:t>)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 smtClean="0"/>
              <a:t>स्वयंसेवकको </a:t>
            </a:r>
            <a:r>
              <a:rPr lang="ne-NP" dirty="0"/>
              <a:t>रूपमा स्वीस महिला नागरिक पोषण विज्ञको रूपमा कार्यरत हुनुहुन्छ। </a:t>
            </a:r>
            <a:endParaRPr lang="en-US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उत्तरः</a:t>
            </a:r>
            <a:r>
              <a:rPr lang="en-US" b="1" dirty="0"/>
              <a:t> </a:t>
            </a:r>
            <a:r>
              <a:rPr lang="en-US" b="1" dirty="0" err="1"/>
              <a:t>PE1.2</a:t>
            </a:r>
            <a:r>
              <a:rPr lang="en-US" b="1" dirty="0"/>
              <a:t> </a:t>
            </a:r>
            <a:r>
              <a:rPr lang="hi-IN" b="1" dirty="0"/>
              <a:t>बेतल</a:t>
            </a:r>
            <a:r>
              <a:rPr lang="ne-NP" b="1" dirty="0"/>
              <a:t>बी </a:t>
            </a:r>
            <a:r>
              <a:rPr lang="hi-IN" b="1" dirty="0"/>
              <a:t>परिवारका सदस्य तथा अन्य </a:t>
            </a:r>
            <a:r>
              <a:rPr lang="ne-NP" b="1" dirty="0"/>
              <a:t>व्यक्तिः विदेशी महिला </a:t>
            </a:r>
            <a:r>
              <a:rPr lang="en-US" b="1" dirty="0"/>
              <a:t>1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D994036-EF9A-1649-969C-F8481DC9E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7711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800E6-1298-1D2B-673A-FC21F7888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B2E98-7B7E-0211-A180-4077500F6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८ </a:t>
            </a:r>
            <a:r>
              <a:rPr lang="ne-NP" sz="4000" dirty="0">
                <a:solidFill>
                  <a:srgbClr val="0070C0"/>
                </a:solidFill>
              </a:rPr>
              <a:t>(समाधान)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1E274E-7A47-7C37-A328-570026BAC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53AA11C-44F4-A848-C2F8-1C8DA2F361C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196978D-E2AA-C645-56C9-0C68FD9B74ED}"/>
              </a:ext>
            </a:extLst>
          </p:cNvPr>
          <p:cNvSpPr txBox="1">
            <a:spLocks/>
          </p:cNvSpPr>
          <p:nvPr/>
        </p:nvSpPr>
        <p:spPr>
          <a:xfrm>
            <a:off x="101600" y="1088569"/>
            <a:ext cx="11774170" cy="5566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जनचेतना टेक्निकल इन्सिच्यूट, पाल्पाले आफ्ना अ.न.मी. विद्यार्थीहरूलार्इ इन्टर्न (ओ.जे.टी.) को रूपमा ६ जना छात्रालार्इ मासिक २० हजार तिर्नेगरी (टेक्निकल इन्सिच्यूटले अस्पताललार्इ तिरेको) सम्वत् २०८१ असोजदेखि २०८२ वैशाखसम्म अस्पतालमा खटाएको रहेछ </a:t>
            </a:r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उत्तर: प्रतिष्ठानको संलग्न जनशक्ति अन्तर्गत समावेश गर्नु नपर्ने। </a:t>
            </a:r>
            <a:endParaRPr lang="en-US" sz="24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AEE46EA-89C0-1415-7AB5-DF082FAE6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3289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25671-9B55-C5BA-80D0-A388455AD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10DDBF-4094-EFBB-53D4-4AED85572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D519823-4045-1FCD-7274-1639CBA78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704DB0-E640-988C-610E-3D82CBAF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630648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कक्षा अभ्यासः खण्ड ८ </a:t>
            </a:r>
            <a:r>
              <a:rPr lang="ne-NP" sz="4000" dirty="0">
                <a:solidFill>
                  <a:srgbClr val="0070C0"/>
                </a:solidFill>
              </a:rPr>
              <a:t>(समाधान)</a:t>
            </a:r>
            <a:endParaRPr lang="en-US" sz="40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4A16077-2940-B520-4A2F-B0974804C24E}"/>
              </a:ext>
            </a:extLst>
          </p:cNvPr>
          <p:cNvSpPr txBox="1">
            <a:spLocks/>
          </p:cNvSpPr>
          <p:nvPr/>
        </p:nvSpPr>
        <p:spPr>
          <a:xfrm>
            <a:off x="152399" y="960892"/>
            <a:ext cx="11988800" cy="581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प्रत्येक महिनाको दुर्इ दिन काम गर्ने गरी अस्पताल सरसफार्इ गर्न भनी दुर्इ जना</a:t>
            </a:r>
            <a:r>
              <a:rPr lang="en-US" sz="2400" dirty="0"/>
              <a:t> </a:t>
            </a:r>
            <a:r>
              <a:rPr lang="ne-NP" sz="2400" dirty="0"/>
              <a:t>नेपाली महिलालार्इ काममा लगाएको रहेछ। 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उत्तरः</a:t>
            </a:r>
            <a:r>
              <a:rPr lang="en-US" sz="2400" b="1" dirty="0"/>
              <a:t> </a:t>
            </a:r>
            <a:r>
              <a:rPr lang="en-US" sz="2400" b="1" dirty="0" err="1"/>
              <a:t>PE2.1</a:t>
            </a:r>
            <a:r>
              <a:rPr lang="ne-NP" sz="2400" b="1" dirty="0"/>
              <a:t> ज्यालादारी कर्मचारी</a:t>
            </a:r>
            <a:r>
              <a:rPr lang="hi-IN" sz="2400" b="1" dirty="0"/>
              <a:t> तथा कामदार </a:t>
            </a:r>
            <a:r>
              <a:rPr lang="ne-NP" sz="2400" b="1" dirty="0"/>
              <a:t>(व्यक्ति दिन)</a:t>
            </a:r>
            <a:r>
              <a:rPr lang="en-US" sz="2400" b="1" dirty="0"/>
              <a:t>:</a:t>
            </a:r>
            <a:r>
              <a:rPr lang="ne-NP" sz="2400" b="1" dirty="0"/>
              <a:t> </a:t>
            </a:r>
            <a:r>
              <a:rPr lang="en-US" sz="2400" dirty="0"/>
              <a:t>2</a:t>
            </a:r>
            <a:r>
              <a:rPr lang="ne-NP" sz="2400" dirty="0"/>
              <a:t> दिन </a:t>
            </a:r>
            <a:r>
              <a:rPr lang="en-US" sz="2400" dirty="0"/>
              <a:t>2</a:t>
            </a:r>
            <a:r>
              <a:rPr lang="ne-NP" sz="2400" dirty="0"/>
              <a:t> महिला </a:t>
            </a:r>
            <a:r>
              <a:rPr lang="en-US" sz="2400" dirty="0"/>
              <a:t>=</a:t>
            </a:r>
            <a:r>
              <a:rPr lang="ne-NP" sz="2400" dirty="0"/>
              <a:t> महिनाको </a:t>
            </a:r>
            <a:r>
              <a:rPr lang="en-US" sz="2400" dirty="0"/>
              <a:t>4</a:t>
            </a:r>
            <a:r>
              <a:rPr lang="ne-NP" sz="2400" dirty="0"/>
              <a:t> व्यक्तिदिन। 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वर्षमा </a:t>
            </a:r>
            <a:r>
              <a:rPr lang="en-US" sz="2400" dirty="0"/>
              <a:t>12</a:t>
            </a:r>
            <a:r>
              <a:rPr lang="ne-NP" sz="2400" dirty="0"/>
              <a:t> </a:t>
            </a:r>
            <a:r>
              <a:rPr lang="en-US" sz="2400" dirty="0"/>
              <a:t>x</a:t>
            </a:r>
            <a:r>
              <a:rPr lang="ne-NP" sz="2400" dirty="0"/>
              <a:t> </a:t>
            </a:r>
            <a:r>
              <a:rPr lang="en-US" sz="2400" dirty="0"/>
              <a:t>4 =48</a:t>
            </a:r>
            <a:r>
              <a:rPr lang="ne-NP" sz="2400" dirty="0"/>
              <a:t> व्यक्ति दिन।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अस्पतालका बेडको तन्ना धुनका लागि प्रति पिस २० रूपैया दिने गरी १ जना पुरुषलार्इ काममा लगाएको रहेछ। तन्ना धुनका लागि ० मिनेट लाग्ने र दैनिक १० वटा तन्ना धुने गरेको रहेछ।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उत्तरः</a:t>
            </a:r>
            <a:r>
              <a:rPr lang="en-US" sz="2400" b="1" dirty="0"/>
              <a:t> </a:t>
            </a:r>
            <a:r>
              <a:rPr lang="en-US" sz="2400" b="1" dirty="0" err="1"/>
              <a:t>PE2.1</a:t>
            </a:r>
            <a:r>
              <a:rPr lang="ne-NP" sz="2400" b="1" dirty="0"/>
              <a:t> ज्यालादारी कर्मचारी</a:t>
            </a:r>
            <a:r>
              <a:rPr lang="hi-IN" sz="2400" b="1" dirty="0"/>
              <a:t> तथा कामदार </a:t>
            </a:r>
            <a:r>
              <a:rPr lang="ne-NP" sz="2400" b="1" dirty="0"/>
              <a:t>(व्यक्ति दिन)</a:t>
            </a:r>
            <a:r>
              <a:rPr lang="en-US" sz="2400" b="1" dirty="0"/>
              <a:t>:</a:t>
            </a:r>
            <a:r>
              <a:rPr lang="ne-NP" sz="2400" b="1" dirty="0"/>
              <a:t> </a:t>
            </a:r>
            <a:r>
              <a:rPr lang="ne-NP" sz="2400" dirty="0"/>
              <a:t>दैनिक </a:t>
            </a:r>
            <a:r>
              <a:rPr lang="en-US" sz="2400" dirty="0"/>
              <a:t>30</a:t>
            </a:r>
            <a:r>
              <a:rPr lang="ne-NP" sz="2400" dirty="0"/>
              <a:t> </a:t>
            </a:r>
            <a:r>
              <a:rPr lang="en-US" sz="2400" dirty="0"/>
              <a:t>x</a:t>
            </a:r>
            <a:r>
              <a:rPr lang="ne-NP" sz="2400" dirty="0"/>
              <a:t> </a:t>
            </a:r>
            <a:r>
              <a:rPr lang="en-US" sz="2400" dirty="0"/>
              <a:t>10</a:t>
            </a:r>
            <a:r>
              <a:rPr lang="ne-NP" sz="2400" dirty="0"/>
              <a:t> मिनेट</a:t>
            </a:r>
            <a:r>
              <a:rPr lang="en-US" sz="2400" dirty="0"/>
              <a:t> = 300</a:t>
            </a:r>
            <a:r>
              <a:rPr lang="ne-NP" sz="2400" dirty="0"/>
              <a:t> मिनेट </a:t>
            </a:r>
            <a:r>
              <a:rPr lang="en-US" sz="2400" dirty="0"/>
              <a:t>= 5 </a:t>
            </a:r>
            <a:r>
              <a:rPr lang="ne-NP" sz="2400" dirty="0"/>
              <a:t>घण्टा। 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वर्षमा </a:t>
            </a:r>
            <a:r>
              <a:rPr lang="en-US" sz="2400" dirty="0"/>
              <a:t>365</a:t>
            </a:r>
            <a:r>
              <a:rPr lang="ne-NP" sz="2400" dirty="0"/>
              <a:t> </a:t>
            </a:r>
            <a:r>
              <a:rPr lang="en-US" sz="2400" dirty="0"/>
              <a:t>x</a:t>
            </a:r>
            <a:r>
              <a:rPr lang="ne-NP" sz="2400" dirty="0"/>
              <a:t> </a:t>
            </a:r>
            <a:r>
              <a:rPr lang="en-US" sz="2400" dirty="0"/>
              <a:t>5=1825</a:t>
            </a:r>
            <a:r>
              <a:rPr lang="ne-NP" sz="2400" dirty="0"/>
              <a:t> घण्टा। </a:t>
            </a:r>
            <a:r>
              <a:rPr lang="en-US" sz="2400" dirty="0"/>
              <a:t>8 </a:t>
            </a:r>
            <a:r>
              <a:rPr lang="ne-NP" sz="2400" dirty="0"/>
              <a:t> घण्टाको एक व्यक्तिदिन हुन हुनाले </a:t>
            </a:r>
            <a:r>
              <a:rPr lang="en-US" sz="2400" dirty="0"/>
              <a:t>1825/8= 228.125 = 228</a:t>
            </a:r>
            <a:endParaRPr lang="ne-NP" sz="2400" dirty="0"/>
          </a:p>
        </p:txBody>
      </p:sp>
    </p:spTree>
    <p:extLst>
      <p:ext uri="{BB962C8B-B14F-4D97-AF65-F5344CB8AC3E}">
        <p14:creationId xmlns:p14="http://schemas.microsoft.com/office/powerpoint/2010/main" val="26158335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008EA-C2E9-611A-8D41-44880597B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2696C1-FA35-41C9-F160-FA578A194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B94EFBD-3DD5-FE3D-D8E9-F479065CA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285652-3282-4537-8C14-BA0AAA51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630648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कक्षा अभ्यासः खण्ड ८ </a:t>
            </a:r>
            <a:r>
              <a:rPr lang="ne-NP" sz="4000" dirty="0">
                <a:solidFill>
                  <a:srgbClr val="0070C0"/>
                </a:solidFill>
              </a:rPr>
              <a:t>(समाधान)</a:t>
            </a:r>
            <a:endParaRPr lang="en-US" sz="40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738C30D-12B3-7AE2-A12C-B33A8B00E027}"/>
              </a:ext>
            </a:extLst>
          </p:cNvPr>
          <p:cNvSpPr txBox="1">
            <a:spLocks/>
          </p:cNvSpPr>
          <p:nvPr/>
        </p:nvSpPr>
        <p:spPr>
          <a:xfrm>
            <a:off x="152399" y="960892"/>
            <a:ext cx="11988800" cy="581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सुरक्षा गार्डका लागि सिभिल सेक्यूरिटी, पाल्पासँग संस्थागत करार सम्झौता गरेर २ जना नेपाली पुरुष सुरक्षा गार्ड। </a:t>
            </a:r>
          </a:p>
          <a:p>
            <a:pPr marL="457200" indent="-433388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उत्तरः</a:t>
            </a:r>
            <a:r>
              <a:rPr lang="en-US" b="1" dirty="0"/>
              <a:t> </a:t>
            </a:r>
            <a:r>
              <a:rPr lang="en-US" b="1" dirty="0" err="1"/>
              <a:t>PE2.2</a:t>
            </a:r>
            <a:r>
              <a:rPr lang="ne-NP" b="1" dirty="0"/>
              <a:t> अन्य संस्थाबाट संस्थागत करार गरिएका कामदार (सङ्ख्या)</a:t>
            </a:r>
            <a:r>
              <a:rPr lang="en-US" b="1" dirty="0"/>
              <a:t>:</a:t>
            </a:r>
            <a:r>
              <a:rPr lang="ne-NP" b="1" dirty="0"/>
              <a:t> </a:t>
            </a:r>
            <a:r>
              <a:rPr lang="ne-NP" dirty="0"/>
              <a:t>नेपाली पुरुषः </a:t>
            </a:r>
            <a:r>
              <a:rPr lang="en-US" dirty="0"/>
              <a:t>2</a:t>
            </a: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998663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0A27-7E86-D0B1-D76D-99CBF185F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C76E11-9E26-C904-2A84-34876E872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839D31-F917-0365-A8A1-9A2CFEE1586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226DED3-1029-531F-D866-6DA84F49374D}"/>
              </a:ext>
            </a:extLst>
          </p:cNvPr>
          <p:cNvSpPr txBox="1">
            <a:spLocks/>
          </p:cNvSpPr>
          <p:nvPr/>
        </p:nvSpPr>
        <p:spPr>
          <a:xfrm>
            <a:off x="285078" y="1198880"/>
            <a:ext cx="11713882" cy="695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FA7D4D-2C60-8862-0CBC-E23521A6B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97BB2D-975B-3EA6-3AEF-37D50E965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210" y="1002930"/>
            <a:ext cx="8506662" cy="590691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034ADC5-475B-0733-A7FA-45D6963D3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371" y="284293"/>
            <a:ext cx="10167257" cy="49534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सत्र पुनरावलोकनः कक्षा अभ्यासको सही उत्तर खण्ड ८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223950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46D60-6FD9-EB38-4354-59C34BF6D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4B3FE-D4AB-1866-149B-0EA729A5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54CEBC2-7643-A554-731D-D6F57CF14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DEA8EA-2484-7C47-59CD-3B4827799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630648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पुनरावलोकन सत्र </a:t>
            </a:r>
            <a:endParaRPr lang="en-US" sz="40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9BE28A6-A523-D26B-58E5-5CEF8D0D7C4B}"/>
              </a:ext>
            </a:extLst>
          </p:cNvPr>
          <p:cNvSpPr txBox="1">
            <a:spLocks/>
          </p:cNvSpPr>
          <p:nvPr/>
        </p:nvSpPr>
        <p:spPr>
          <a:xfrm>
            <a:off x="152399" y="960892"/>
            <a:ext cx="11988800" cy="581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812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dirty="0"/>
              <a:t>प्रश्नहरु: 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आर्थिक गणनामा </a:t>
            </a:r>
            <a:r>
              <a:rPr lang="ne-NP" dirty="0" smtClean="0"/>
              <a:t>“</a:t>
            </a:r>
            <a:r>
              <a:rPr lang="ne-NP" dirty="0" smtClean="0"/>
              <a:t>संलग्न व्यक्ति</a:t>
            </a:r>
            <a:r>
              <a:rPr lang="ne-NP" dirty="0" smtClean="0"/>
              <a:t>”</a:t>
            </a:r>
            <a:r>
              <a:rPr lang="en-US" dirty="0" smtClean="0"/>
              <a:t> </a:t>
            </a:r>
            <a:r>
              <a:rPr lang="ne-NP" dirty="0"/>
              <a:t>भन्नाले कस्ता व्यक्तिहरूलाई बुझाउँछ</a:t>
            </a:r>
            <a:r>
              <a:rPr lang="en-US" dirty="0"/>
              <a:t>?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कुन अवस्थामा प्रशिक्षार्थी वा इन्टर्न (</a:t>
            </a:r>
            <a:r>
              <a:rPr lang="en-US" dirty="0"/>
              <a:t>Interns) </a:t>
            </a:r>
            <a:r>
              <a:rPr lang="ne-NP" dirty="0"/>
              <a:t>लाई जनशक्तिमा गणना गर्नु पर्दैन</a:t>
            </a:r>
            <a:r>
              <a:rPr lang="en-US" dirty="0"/>
              <a:t>?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बेतलबी पारिवारिक सदस्यलाई गणना गर्न कुन समय सीमा (</a:t>
            </a:r>
            <a:r>
              <a:rPr lang="en-US" dirty="0"/>
              <a:t>Time limit) </a:t>
            </a:r>
            <a:r>
              <a:rPr lang="ne-NP" dirty="0"/>
              <a:t>पालना गर्नुपर्छ</a:t>
            </a:r>
            <a:r>
              <a:rPr lang="en-US" dirty="0"/>
              <a:t>?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dirty="0"/>
              <a:t>'</a:t>
            </a:r>
            <a:r>
              <a:rPr lang="ne-NP" dirty="0"/>
              <a:t>नियमित कर्मचारी</a:t>
            </a:r>
            <a:r>
              <a:rPr lang="en-US" dirty="0"/>
              <a:t>' </a:t>
            </a:r>
            <a:r>
              <a:rPr lang="ne-NP" dirty="0"/>
              <a:t>र </a:t>
            </a:r>
            <a:r>
              <a:rPr lang="en-US" dirty="0"/>
              <a:t>'</a:t>
            </a:r>
            <a:r>
              <a:rPr lang="ne-NP" dirty="0"/>
              <a:t>अस्थायी कर्मचारी</a:t>
            </a:r>
            <a:r>
              <a:rPr lang="en-US" dirty="0"/>
              <a:t>' </a:t>
            </a:r>
            <a:r>
              <a:rPr lang="ne-NP" dirty="0"/>
              <a:t>बीचको मुख्य भिन्नता के हो</a:t>
            </a:r>
            <a:r>
              <a:rPr lang="en-US" dirty="0"/>
              <a:t>?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सुरक्षा गार्ड वा सरसफाइ कर्मचारीलाई कुन अवस्थामा </a:t>
            </a:r>
            <a:r>
              <a:rPr lang="en-US" dirty="0"/>
              <a:t>'</a:t>
            </a:r>
            <a:r>
              <a:rPr lang="ne-NP" dirty="0"/>
              <a:t>संस्थागत करार</a:t>
            </a:r>
            <a:r>
              <a:rPr lang="en-US" dirty="0"/>
              <a:t>' (PE2.2) </a:t>
            </a:r>
            <a:r>
              <a:rPr lang="ne-NP" dirty="0"/>
              <a:t>मा राखिन्छ</a:t>
            </a:r>
            <a:r>
              <a:rPr lang="en-US" dirty="0"/>
              <a:t>?</a:t>
            </a:r>
          </a:p>
          <a:p>
            <a:pPr marL="538162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ज्यालादारी कर्मचारी (</a:t>
            </a:r>
            <a:r>
              <a:rPr lang="en-US" dirty="0"/>
              <a:t>PE2.1) </a:t>
            </a:r>
            <a:r>
              <a:rPr lang="ne-NP" dirty="0"/>
              <a:t>को गणना कसरी गरिन्छ</a:t>
            </a:r>
            <a:r>
              <a:rPr lang="en-US" dirty="0"/>
              <a:t>?</a:t>
            </a:r>
          </a:p>
          <a:p>
            <a:pPr marL="23812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4046366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F1642-7096-F9D2-5A77-DF8DACDF5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E75313-FC15-B980-AD86-B0A64436C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E5E85FE-010F-0EE1-977C-CEA254EDF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0989F4-12C1-700E-5B26-790CE7F38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460236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/>
            </a:r>
            <a:br>
              <a:rPr lang="ne-NP" sz="4000" dirty="0"/>
            </a:br>
            <a:r>
              <a:rPr lang="ne-NP" sz="4000" dirty="0"/>
              <a:t>पुनरावलोकन सत्र </a:t>
            </a:r>
            <a:r>
              <a:rPr lang="ne-NP" sz="4000" dirty="0">
                <a:solidFill>
                  <a:srgbClr val="0070C0"/>
                </a:solidFill>
              </a:rPr>
              <a:t>उत्तरहरु: </a:t>
            </a:r>
            <a:br>
              <a:rPr lang="ne-NP" sz="4000" dirty="0">
                <a:solidFill>
                  <a:srgbClr val="0070C0"/>
                </a:solidFill>
              </a:rPr>
            </a:br>
            <a:endParaRPr lang="en-US" sz="40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2BF7754-3FF1-B35A-F77F-0C800137BA52}"/>
              </a:ext>
            </a:extLst>
          </p:cNvPr>
          <p:cNvSpPr txBox="1">
            <a:spLocks/>
          </p:cNvSpPr>
          <p:nvPr/>
        </p:nvSpPr>
        <p:spPr>
          <a:xfrm>
            <a:off x="203200" y="960893"/>
            <a:ext cx="11718290" cy="55999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/>
              <a:t>सन्दर्भ दिनमा प्रतिष्ठान वा व्यवसायमा कार्यरत वा संलग्न रहेका बेतलबी र तलबी दुवै प्रकारका व्यक्तिहरूलाई बुझाउँछ ।</a:t>
            </a:r>
            <a:endParaRPr lang="en-US" sz="2200" dirty="0"/>
          </a:p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/>
              <a:t>यदि प्रशिक्षार्थीले कुनै पनि रकम नलिई काम मात्र सिकिरहेको छ भने वा इन्टर्न गर्ने व्यक्ति/संस्थाले </a:t>
            </a:r>
            <a:r>
              <a:rPr lang="ne-NP" sz="2200"/>
              <a:t>नै </a:t>
            </a:r>
            <a:r>
              <a:rPr lang="ne-NP" sz="2200" smtClean="0"/>
              <a:t>प्रतिष्ठानलाई </a:t>
            </a:r>
            <a:r>
              <a:rPr lang="ne-NP" sz="2200" dirty="0"/>
              <a:t>शुल्क तिरेर इन्टर्न गरेको छ भने त्यस्ता व्यक्तिलाई संलग्न जनशक्तिमा गणना गर्नु पर्दैन ।</a:t>
            </a:r>
            <a:endParaRPr lang="en-US" sz="2200" dirty="0"/>
          </a:p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/>
              <a:t>बेतलबी सदस्यले प्रतिष्ठानको सामान्य सञ्चालन समयको कम्तीमा एकतिहाइ समय काम गरेको हुनुपर्छ</a:t>
            </a:r>
            <a:endParaRPr lang="en-US" sz="2200" dirty="0"/>
          </a:p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/>
              <a:t>पारिश्रमिक तलबी </a:t>
            </a:r>
            <a:r>
              <a:rPr lang="ne-NP" sz="2200" dirty="0" smtClean="0"/>
              <a:t>भरपाईबाटै </a:t>
            </a:r>
            <a:r>
              <a:rPr lang="ne-NP" sz="2200" dirty="0"/>
              <a:t>भुक्तानी हुने र प्रतिष्ठानमा अविच्छिन्न वा मौसमी रूपमा काम गर्ने र नियुक्ति पाएका व्यक्तिहरू नियमित कर्मचारी हुन् । नियमित बाहेक ६ महिनाभन्दा कम अवधिका लागि नियुक्त व्यक्तिहरू अस्थायी कर्मचारी हुन् । </a:t>
            </a:r>
          </a:p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 smtClean="0"/>
              <a:t>करारका </a:t>
            </a:r>
            <a:r>
              <a:rPr lang="ne-NP" sz="2200" dirty="0"/>
              <a:t>कर्मचारीहरूलाई प्रतिष्ठानले सिधै नियुक्ति नगरी अर्को कुनै आपूर्ति गर्ने कम्पनी मार्फत करारमा लिएको छ र उनीहरूको तलब सोही कम्पनीले दिन्छ भने उनीहरूलाई संस्थागत करारमा राखिन्छ ।</a:t>
            </a:r>
          </a:p>
          <a:p>
            <a:pPr marL="548640" lvl="1" indent="-514350" algn="just">
              <a:lnSpc>
                <a:spcPct val="11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200" dirty="0"/>
              <a:t>ज्यालादारी कर्मचारीको गणना </a:t>
            </a:r>
            <a:r>
              <a:rPr lang="en-US" sz="2200" dirty="0"/>
              <a:t>'</a:t>
            </a:r>
            <a:r>
              <a:rPr lang="ne-NP" sz="2200" dirty="0"/>
              <a:t>व्यक्ति दिन</a:t>
            </a:r>
            <a:r>
              <a:rPr lang="en-US" sz="2200" dirty="0"/>
              <a:t>' </a:t>
            </a:r>
            <a:r>
              <a:rPr lang="en-US" sz="2200" dirty="0" smtClean="0"/>
              <a:t> </a:t>
            </a:r>
            <a:r>
              <a:rPr lang="ne-NP" sz="2200" dirty="0"/>
              <a:t>को आधारमा गरिन्छ । </a:t>
            </a:r>
            <a:endParaRPr lang="en-US" sz="2200" dirty="0"/>
          </a:p>
          <a:p>
            <a:pPr marL="91440" indent="0" algn="just">
              <a:lnSpc>
                <a:spcPct val="110000"/>
              </a:lnSpc>
              <a:spcBef>
                <a:spcPts val="600"/>
              </a:spcBef>
              <a:buNone/>
            </a:pPr>
            <a:endParaRPr lang="ne-NP" sz="2400" dirty="0"/>
          </a:p>
        </p:txBody>
      </p:sp>
    </p:spTree>
    <p:extLst>
      <p:ext uri="{BB962C8B-B14F-4D97-AF65-F5344CB8AC3E}">
        <p14:creationId xmlns:p14="http://schemas.microsoft.com/office/powerpoint/2010/main" val="363506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99856-121A-B7E5-8425-EC382A9C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945B2-94B2-0525-B270-DAC21B677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प्रतिष्ठान/व्यवसायमा संलग्न व्यक्तिहरूको विवरण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463C9D-6993-00DA-254F-C88A66162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265655C-48A5-A0B3-601A-49A4DFA5C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F6E661-5160-C22E-5F7F-8301C1C06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110" y="1052040"/>
            <a:ext cx="9003261" cy="580596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0083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5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26818-BD9D-2B39-F5C2-88A04E9B1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74BA6C-DC70-1E43-E733-F0DC7BAC2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F70CE8A-1BB4-1BCD-F0E9-518FA49FDBB0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1746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खण्ड ८: </a:t>
            </a:r>
            <a:r>
              <a:rPr lang="ne-NP" sz="3600" dirty="0"/>
              <a:t>सन्दर्भ दिनमा यस प्रतिष्ठान/व्यवसायमा संलग्न व्यक्तिहरूको विवरण</a:t>
            </a: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E2E1773-CBE4-F830-A4A8-1D581C76D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1AAA5C7-6F50-D1B7-13F7-23758140A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752599"/>
            <a:ext cx="11922760" cy="466090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खण्ड ८ को उद्देश्यः</a:t>
            </a:r>
            <a:endParaRPr lang="en-US" b="1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संलग्न व्यक्तिहरूको लिङ्गअनुसार सङ्ख्याको जानकारी लिनु,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संलग्न बेतलबी व्यक्तिहरूको लिङ्गअनुसार सङ्ख्याको जानकारी लिनु,</a:t>
            </a:r>
            <a:endParaRPr lang="en-US" sz="24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संलग्न अपाङ्गता भएका व्यक्तिहरूको लिङ्गअनुसार सङ्ख्याको जानकारी लिनु,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संलग्न नियमित, ज्यालादारी तथा संस्थागत करार गरिएका संलग्न  व्यक्तिहरूको लिङ्गअनुसार सङ्ख्याको जानकारी लिनु।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1577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49" y="162469"/>
            <a:ext cx="11395711" cy="656292"/>
          </a:xfrm>
        </p:spPr>
        <p:txBody>
          <a:bodyPr>
            <a:norm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>खण्ड ८: </a:t>
            </a:r>
            <a:r>
              <a:rPr lang="ne-NP" sz="3200" dirty="0"/>
              <a:t>प्रतिष्ठान/व्यवसायमा संलग्न व्यक्तिहरूको विवरण</a:t>
            </a:r>
            <a:r>
              <a:rPr lang="en-US" sz="3200" dirty="0"/>
              <a:t>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57044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1025591"/>
            <a:ext cx="12025086" cy="382943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dirty="0"/>
              <a:t>एकल एकाई, मुख्य कार्यालय, शाखा /उपशाखा कार्यालय सबै प्रतिष्ठानको लागि यो प्रश्न सोध्नु पर्दछ।</a:t>
            </a:r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200" i="1" dirty="0"/>
              <a:t>यदि यो प्रतिष्ठान/व्यवसाय मुख्य कार्यालय (खण्ड </a:t>
            </a:r>
            <a:r>
              <a:rPr lang="ca-ES" sz="3200" i="1" dirty="0"/>
              <a:t>6 </a:t>
            </a:r>
            <a:r>
              <a:rPr lang="ne-NP" sz="3200" i="1" dirty="0"/>
              <a:t>को </a:t>
            </a:r>
            <a:r>
              <a:rPr lang="ca-ES" sz="3200" i="1" dirty="0"/>
              <a:t>OS1</a:t>
            </a:r>
            <a:r>
              <a:rPr lang="en-US" sz="3200" i="1" dirty="0"/>
              <a:t>.</a:t>
            </a:r>
            <a:r>
              <a:rPr lang="ca-ES" sz="3200" i="1" dirty="0"/>
              <a:t>=2 </a:t>
            </a:r>
            <a:r>
              <a:rPr lang="ne-NP" sz="3200" i="1" dirty="0"/>
              <a:t>) भए यसको शाखा तथा उपशाखा कार्यालयहरूमा कार्यरत कर्मचारी विवरण यहाँ समावेश नगर्नुहोस्)</a:t>
            </a:r>
            <a:r>
              <a:rPr lang="ne-NP" sz="3200" dirty="0"/>
              <a:t> </a:t>
            </a:r>
            <a:endParaRPr lang="en-US" sz="32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4382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B01E75-C68D-6FCD-8AFB-77FA7EAED5F3}"/>
              </a:ext>
            </a:extLst>
          </p:cNvPr>
          <p:cNvGrpSpPr/>
          <p:nvPr/>
        </p:nvGrpSpPr>
        <p:grpSpPr>
          <a:xfrm>
            <a:off x="5047358" y="4271820"/>
            <a:ext cx="7090218" cy="2163452"/>
            <a:chOff x="5047358" y="4250048"/>
            <a:chExt cx="7090218" cy="216345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2A3F402-CB90-60C1-F8EA-E25566944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47358" y="4250048"/>
              <a:ext cx="7090218" cy="2163452"/>
            </a:xfrm>
            <a:prstGeom prst="rect">
              <a:avLst/>
            </a:prstGeom>
          </p:spPr>
        </p:pic>
        <p:sp>
          <p:nvSpPr>
            <p:cNvPr id="12" name="Flowchart: Connector 11">
              <a:extLst>
                <a:ext uri="{FF2B5EF4-FFF2-40B4-BE49-F238E27FC236}">
                  <a16:creationId xmlns:a16="http://schemas.microsoft.com/office/drawing/2014/main" id="{DFF20044-087E-3A24-C156-EF99FE8D9012}"/>
                </a:ext>
              </a:extLst>
            </p:cNvPr>
            <p:cNvSpPr/>
            <p:nvPr/>
          </p:nvSpPr>
          <p:spPr>
            <a:xfrm>
              <a:off x="10439403" y="5246914"/>
              <a:ext cx="239486" cy="261257"/>
            </a:xfrm>
            <a:prstGeom prst="flowChartConnector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Callout: Right Arrow 14">
            <a:extLst>
              <a:ext uri="{FF2B5EF4-FFF2-40B4-BE49-F238E27FC236}">
                <a16:creationId xmlns:a16="http://schemas.microsoft.com/office/drawing/2014/main" id="{19DC2FC3-DFEB-00F5-60C8-548EE25F48A6}"/>
              </a:ext>
            </a:extLst>
          </p:cNvPr>
          <p:cNvSpPr/>
          <p:nvPr/>
        </p:nvSpPr>
        <p:spPr>
          <a:xfrm>
            <a:off x="101600" y="4855027"/>
            <a:ext cx="4880445" cy="1800408"/>
          </a:xfrm>
          <a:prstGeom prst="right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e-NP" sz="2000" dirty="0">
                <a:cs typeface="Kalimati" panose="00000400000000000000" pitchFamily="2"/>
              </a:rPr>
              <a:t>मुख्य कार्यालयको हकमा संलग्न व्यक्तिको विवरण संकलन गर्दा यसका शाखा तथा उपशाखाका संलग्न व्यक्ति समावेश नगर्ने। </a:t>
            </a:r>
            <a:endParaRPr lang="en-US" sz="20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8A3F5-7AAB-683B-F175-1565E940B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3EC5F3-74F7-9505-3CBA-7AA3238D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3F8BFD-1FA5-9CF1-D3A9-72A2BB7E75C1}"/>
              </a:ext>
            </a:extLst>
          </p:cNvPr>
          <p:cNvSpPr txBox="1">
            <a:spLocks/>
          </p:cNvSpPr>
          <p:nvPr/>
        </p:nvSpPr>
        <p:spPr>
          <a:xfrm>
            <a:off x="1208313" y="177350"/>
            <a:ext cx="10221687" cy="8456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b="1" dirty="0"/>
              <a:t>सन्दर्भ दिन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5E14E17-ADE1-9B54-880B-54A0598E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0F8931-D58A-8AA9-36A7-A331686DD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" y="1120140"/>
            <a:ext cx="11947616" cy="5560510"/>
          </a:xfrm>
        </p:spPr>
        <p:txBody>
          <a:bodyPr>
            <a:noAutofit/>
          </a:bodyPr>
          <a:lstStyle/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वि.सं. २०८१ माघ १ गतेभन्दा अगाडिदेखि सञ्चालनमा आएका प्रतिष्ठान/व्यवसायका लागि वि.सं. २०८१ माघ १ गते,</a:t>
            </a:r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वि.सं. २०८१ माघ २ गतेदेखि २०८२ असार मसान्तसम्मको अवधिमा सञ्चालनमा आएका प्रतिष्ठान/व्यवसायका लागि वि.सं. २०८२ असार मसान्त,</a:t>
            </a:r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वि.सं. २०८२ असार मसान्तपछि सञ्चालनमा आएका प्रतिष्ठान/व्यवसायका लागि गणनाको अघिल्लो दिन,</a:t>
            </a:r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सिजनमा मात्र सञ्चालन हुने प्रतिष्ठान/व्यवसायको लागि प्रतिष्ठान/व्यवसाय सञ्चालन भएका महिनाहरूमध्ये सुरू भएको महिनाको १ गते</a:t>
            </a:r>
            <a:r>
              <a:rPr lang="hi-IN" sz="2600" dirty="0"/>
              <a:t>।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8308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7D2E2-F564-DA16-59F7-1F0FFB44A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A9165A-8FE6-A2A7-EEF9-8B9E3314D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B530792-E5AB-7E3C-AD11-615A3D994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B850F98-54C5-823D-5C38-35066F888BF2}"/>
              </a:ext>
            </a:extLst>
          </p:cNvPr>
          <p:cNvSpPr txBox="1">
            <a:spLocks/>
          </p:cNvSpPr>
          <p:nvPr/>
        </p:nvSpPr>
        <p:spPr>
          <a:xfrm>
            <a:off x="394661" y="79376"/>
            <a:ext cx="11713882" cy="932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ne-NP" sz="3600" dirty="0"/>
              <a:t>संलग्न व्यक्ति</a:t>
            </a:r>
            <a:endParaRPr lang="ne-NP" sz="36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6AAD9E-0915-015A-2639-90CF5E68C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993" y="1012371"/>
            <a:ext cx="9774014" cy="546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90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</TotalTime>
  <Words>3452</Words>
  <Application>Microsoft Office PowerPoint</Application>
  <PresentationFormat>Widescreen</PresentationFormat>
  <Paragraphs>372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सेसनको उद्देश्य</vt:lpstr>
      <vt:lpstr>प्रतिष्ठान/व्यवसायमा संलग्न व्यक्तिहरूको विवरण</vt:lpstr>
      <vt:lpstr>PowerPoint Presentation</vt:lpstr>
      <vt:lpstr>खण्ड ८: प्रतिष्ठान/व्यवसायमा संलग्न व्यक्तिहरूको विवरण…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कक्षा अभ्यासः खण्ड ८ भर्नुहोस्।</vt:lpstr>
      <vt:lpstr>कक्षा अभ्यासः खण्ड ८ भर्नुहोस्।...</vt:lpstr>
      <vt:lpstr>कक्षा अभ्यासः खण्ड ८ (समाधान)</vt:lpstr>
      <vt:lpstr>कक्षा अभ्यासः खण्ड ८ (समाधान)</vt:lpstr>
      <vt:lpstr>कक्षा अभ्यासः खण्ड ८ (समाधान)</vt:lpstr>
      <vt:lpstr>कक्षा अभ्यासः खण्ड ८ (समाधान)</vt:lpstr>
      <vt:lpstr>सत्र पुनरावलोकनः कक्षा अभ्यासको सही उत्तर खण्ड ८</vt:lpstr>
      <vt:lpstr>पुनरावलोकन सत्र </vt:lpstr>
      <vt:lpstr> पुनरावलोकन सत्र उत्तरहरु: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197</cp:revision>
  <dcterms:created xsi:type="dcterms:W3CDTF">2025-12-12T08:42:46Z</dcterms:created>
  <dcterms:modified xsi:type="dcterms:W3CDTF">2026-04-02T08:39:56Z</dcterms:modified>
</cp:coreProperties>
</file>