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7" r:id="rId3"/>
    <p:sldId id="259" r:id="rId4"/>
    <p:sldId id="378" r:id="rId5"/>
    <p:sldId id="379" r:id="rId6"/>
    <p:sldId id="380" r:id="rId7"/>
    <p:sldId id="381" r:id="rId8"/>
    <p:sldId id="382" r:id="rId9"/>
    <p:sldId id="383" r:id="rId10"/>
    <p:sldId id="384" r:id="rId11"/>
    <p:sldId id="385" r:id="rId12"/>
    <p:sldId id="386" r:id="rId13"/>
    <p:sldId id="387" r:id="rId14"/>
    <p:sldId id="388" r:id="rId15"/>
    <p:sldId id="389" r:id="rId16"/>
    <p:sldId id="390" r:id="rId17"/>
    <p:sldId id="391" r:id="rId18"/>
    <p:sldId id="392" r:id="rId19"/>
    <p:sldId id="393" r:id="rId20"/>
    <p:sldId id="394" r:id="rId21"/>
    <p:sldId id="395" r:id="rId22"/>
    <p:sldId id="396" r:id="rId23"/>
    <p:sldId id="397" r:id="rId24"/>
    <p:sldId id="398" r:id="rId25"/>
    <p:sldId id="346" r:id="rId26"/>
    <p:sldId id="347" r:id="rId27"/>
    <p:sldId id="329" r:id="rId28"/>
    <p:sldId id="330" r:id="rId29"/>
    <p:sldId id="377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E29EF-3ACD-C899-643A-6CE3AC111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2CAE50-1794-0B85-775C-CEEBB8448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FF4832-55EF-A8E5-899F-910B841132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6EC3F9-2287-C530-BDB0-D044215BE5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8705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11230-B983-ED17-BAC9-475E6A07B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776C87-9A31-A801-7C67-05A28B8993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C36811-8963-B41D-3610-658278F93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9CF891-B859-F8C9-0DE7-2501ABACA4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12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84C32-9169-B42A-79A8-0BB804E87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4FE1C1-3768-78DA-016C-93A05FFEC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ED69B7-0793-5A30-91D5-954E035B5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9E52C3-9835-8EA0-952C-24426D5BF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442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F6876-C1D6-0D40-3FA7-DFAA94C05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9C409F-1340-317A-1C73-BDA19A9BB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B19A41-F602-B870-8753-388776FF89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977F9-5618-FC1E-4F06-33404A78B6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70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C297A-368B-7886-6CF8-770D438AC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7B40FA-BD0E-1961-FA1D-45C92E972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0A099C-9241-0AC7-BDC5-178476D21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9C014-B6F3-D262-2C26-E611A3A342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816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E6F52-449C-A104-BED4-DE793949C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FAEB03-03CD-C8A5-3D50-70EB106765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5EF811-82E7-ED34-249C-6AE8304876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F9C7F-FE72-4291-794D-591219DBD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35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02167-D8E7-3BE8-EBA3-9B4C6CC89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F304BD-0840-FA97-5731-B21E36425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7E463E-EE2E-3564-C4CA-7EF2E2CC9A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3E040-4D56-ECE2-1CF8-E28564D8E1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075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4C4E3-D800-5C58-5B62-5BBEAB794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354202-C5EF-CBC9-59FE-2FEAEB4C46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DEF0EA-A9CD-BBF8-6406-F833EECC75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67E6A5-EF09-3A2A-C84B-7E688B907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61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0FD69-EFF7-36F9-78A6-E3AE2E529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62760E-7EB4-0293-2A1C-39E03DA98E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12A8FC-1274-D1F2-B6BC-521F0F123C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2E937D-AC9F-F0F3-33C1-65DB377B2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844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10A18-160C-1D3F-491B-4ADD301A4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12CF5C-A14A-96FC-5F86-11FE7374F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63636-7728-A364-E39D-2DDCA40E2F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E31BB1-4286-2B60-8518-E690CAE35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54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28EEB-753A-5240-2D29-B1D52F7F9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012180-4801-E648-B435-04FF2A5A0A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2BD6CD-F8F5-080D-238C-0FE5F61177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F7DE38-237C-7A0D-F205-803CE723FC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535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7E751-9BCA-B461-3C51-081B4F4EE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BBE318-E517-60FF-90CA-566A48991D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FF874F-27B3-2372-29FB-344A57D60B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EFDC1F-3F52-0418-2287-416552544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11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BC95B-C497-7E37-56DB-809CDC9A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D95749-79C2-165D-6BD2-C5E7ED8D7E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B06198-6D9D-E78E-712A-9ECABD19C8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1784E-42F3-5235-7AA3-80E1643E2A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206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CDF2D-4CBF-3228-344C-124FE3E69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8C05C-439B-4D63-A8C9-00972DB457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0A625D-53EF-6764-2340-E7F7FFB9F7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E2C929-9884-40DD-6EF8-25915D1201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78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46464-3998-E20C-8C83-E73224F91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8B623B-9A4E-F0BB-750E-63F93EACC1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C0A662-C8B2-DAFF-887D-F786F186B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0A0DA1-29BF-B7E2-DA6B-FDB44702BD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706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E5249-F172-5DE7-0C74-55B12BF8D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9968BC-501C-8E2C-705F-824765D844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2D133B-8240-33A2-18EA-B33B4BC9B3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F05AE-AFFC-295D-5EEB-AA9D047F3B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16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8FF03-5603-DE7A-FBE1-CCC7A05237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6E5A61-278D-1FCD-A7D3-D14D2F7B1F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C9D63F-B1C9-4A43-0FCD-A889916896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75E07-2F65-D252-DBC8-92D97971D4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02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03-Apr-26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03-Apr-26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03-Apr-26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C5AD4-9D31-D73E-990C-FBA906FA1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B493C3-4404-D215-F884-5C8296C8F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C77F74-39A8-A805-4937-F60D2F7E0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148028-B9AB-FB4C-88B0-5950CDBC5069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C655EF-FA51-14C4-70E8-104B9182686F}"/>
              </a:ext>
            </a:extLst>
          </p:cNvPr>
          <p:cNvSpPr txBox="1"/>
          <p:nvPr/>
        </p:nvSpPr>
        <p:spPr>
          <a:xfrm>
            <a:off x="224590" y="983445"/>
            <a:ext cx="11337758" cy="4936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	</a:t>
            </a:r>
            <a:r>
              <a:rPr lang="hi-IN" sz="2400" b="1" dirty="0">
                <a:cs typeface="Kalimati" panose="00000400000000000000" pitchFamily="2"/>
              </a:rPr>
              <a:t>कन्ट्रोल फाराम</a:t>
            </a:r>
            <a:r>
              <a:rPr lang="ne-NP" sz="2400" b="1" dirty="0">
                <a:cs typeface="Kalimati" panose="00000400000000000000" pitchFamily="2"/>
              </a:rPr>
              <a:t>...</a:t>
            </a:r>
            <a:endParaRPr lang="en-US" sz="2400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1. कन्ट्रोल फारामको भर्नुको उद्देश्य:</a:t>
            </a:r>
            <a:endParaRPr lang="en-US" sz="2400" dirty="0">
              <a:cs typeface="Kalimati" panose="00000400000000000000" pitchFamily="2"/>
            </a:endParaRP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गणकले आफूले गणना गरेको क्षेत्रको सङ्‍क्षिप्त तथ्याङ्कीय झलक तयार गर्न यो फाराम भर्नुपर्दछ। </a:t>
            </a: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प्रत्येक गणनाक्षेत्र वा गणना उपक्षेत्रका विवरण छुट्टाछुट्टै लहर (</a:t>
            </a:r>
            <a:r>
              <a:rPr lang="en-GB" sz="2400" dirty="0">
                <a:cs typeface="Kalimati" panose="00000400000000000000" pitchFamily="2"/>
              </a:rPr>
              <a:t>Row) </a:t>
            </a:r>
            <a:r>
              <a:rPr lang="ne-NP" sz="2400" dirty="0">
                <a:cs typeface="Kalimati" panose="00000400000000000000" pitchFamily="2"/>
              </a:rPr>
              <a:t>मा भर्नुपर्दछ। </a:t>
            </a: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फारामको शुरूमा प्रदेशको नाम</a:t>
            </a:r>
            <a:r>
              <a:rPr lang="en-GB" sz="2400" dirty="0">
                <a:cs typeface="Kalimati" panose="00000400000000000000" pitchFamily="2"/>
              </a:rPr>
              <a:t>,</a:t>
            </a:r>
            <a:r>
              <a:rPr lang="ne-NP" sz="2400" dirty="0">
                <a:cs typeface="Kalimati" panose="00000400000000000000" pitchFamily="2"/>
              </a:rPr>
              <a:t> प्रदेशको कोड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जिल्लाको नाम र जिल्लाको कोड अनिवार्य रूपमा लेख्नुपर्दछ। </a:t>
            </a: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कन्ट्रोल फारामको नमुना अनुसूची ३ मा दिईएको छ।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05230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38B02-21C3-6E9E-122A-DF91C94F2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6ECA91-FBD3-E90C-6B66-BB3926B96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DBBD7E-B641-5834-80E1-F541FB7EA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5494D5-7B48-70EC-DBA5-F0FE2E7B21F3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ADB8A8-FE29-E65C-17D8-61FCD366909A}"/>
              </a:ext>
            </a:extLst>
          </p:cNvPr>
          <p:cNvSpPr txBox="1"/>
          <p:nvPr/>
        </p:nvSpPr>
        <p:spPr>
          <a:xfrm>
            <a:off x="188496" y="1019539"/>
            <a:ext cx="1186714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	</a:t>
            </a:r>
            <a:r>
              <a:rPr lang="hi-IN" sz="2400" b="1" dirty="0">
                <a:cs typeface="Kalimati" panose="00000400000000000000" pitchFamily="2"/>
              </a:rPr>
              <a:t>कन्ट्रोल फाराम</a:t>
            </a:r>
            <a:r>
              <a:rPr lang="ne-NP" sz="2400" b="1" dirty="0">
                <a:cs typeface="Kalimati" panose="00000400000000000000" pitchFamily="2"/>
              </a:rPr>
              <a:t>...</a:t>
            </a:r>
            <a:endParaRPr lang="en-US" sz="2400" dirty="0">
              <a:cs typeface="Kalimati" panose="00000400000000000000" pitchFamily="2"/>
            </a:endParaRPr>
          </a:p>
          <a:p>
            <a:pPr marL="27432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विवरण भर्ने विधि (महलअनुसार):</a:t>
            </a:r>
            <a:endParaRPr lang="en-US" sz="2400" b="1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1</a:t>
            </a:r>
            <a:r>
              <a:rPr lang="ne-NP" sz="2400" dirty="0">
                <a:cs typeface="Kalimati" panose="00000400000000000000" pitchFamily="2"/>
              </a:rPr>
              <a:t> (क्र.सं.): गणना गरिएको क्षेत्रको क्रमानुसार क्रमसङ्ख्या नम्बर लेख्नुपर्दछ।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2 </a:t>
            </a:r>
            <a:r>
              <a:rPr lang="ne-NP" sz="2400" dirty="0">
                <a:cs typeface="Kalimati" panose="00000400000000000000" pitchFamily="2"/>
              </a:rPr>
              <a:t>र </a:t>
            </a:r>
            <a:r>
              <a:rPr lang="en-US" sz="2400" dirty="0">
                <a:cs typeface="Kalimati" panose="00000400000000000000" pitchFamily="2"/>
              </a:rPr>
              <a:t>3 </a:t>
            </a:r>
            <a:r>
              <a:rPr lang="ne-NP" sz="2400" dirty="0">
                <a:cs typeface="Kalimati" panose="00000400000000000000" pitchFamily="2"/>
              </a:rPr>
              <a:t>(गाउँपालिका/नगरपालिका र कोड): सम्बन्धित गाउँपालिका/ नगरपालिकाको नाम र तोकिएको कोड नम्बर भर्नुपर्दछ।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4</a:t>
            </a:r>
            <a:r>
              <a:rPr lang="ne-NP" sz="2400" dirty="0">
                <a:cs typeface="Kalimati" panose="00000400000000000000" pitchFamily="2"/>
              </a:rPr>
              <a:t> (वडा नं.): </a:t>
            </a:r>
            <a:r>
              <a:rPr lang="ne-NP" sz="2400" dirty="0" smtClean="0">
                <a:cs typeface="Kalimati" panose="00000400000000000000" pitchFamily="2"/>
              </a:rPr>
              <a:t>कार्यदिश बमोजिमको </a:t>
            </a:r>
            <a:r>
              <a:rPr lang="ne-NP" sz="2400" dirty="0">
                <a:cs typeface="Kalimati" panose="00000400000000000000" pitchFamily="2"/>
              </a:rPr>
              <a:t>गणनाक्षेत्र वा गणना उपक्षेत्र रहेको वडा नम्बर स्पष्टसँग उल्लेख गर्नुपर्दछ।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5</a:t>
            </a:r>
            <a:r>
              <a:rPr lang="ne-NP" sz="2400" dirty="0">
                <a:cs typeface="Kalimati" panose="00000400000000000000" pitchFamily="2"/>
              </a:rPr>
              <a:t> र </a:t>
            </a:r>
            <a:r>
              <a:rPr lang="en-US" sz="2400" dirty="0">
                <a:cs typeface="Kalimati" panose="00000400000000000000" pitchFamily="2"/>
              </a:rPr>
              <a:t>6</a:t>
            </a:r>
            <a:r>
              <a:rPr lang="ne-NP" sz="2400" dirty="0">
                <a:cs typeface="Kalimati" panose="00000400000000000000" pitchFamily="2"/>
              </a:rPr>
              <a:t> (गणनाक्षेत्र नं. र गणना उपक्षेत्र नं.): कन्ट्रोल फाराममा भरिएका विवरणसँग सम्बन्धित गणनाक्षेत्र वा गणना उपक्षेत्रको नम्बर उल्लेख गर्नुपर्दछ।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050059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7F34-3029-6D15-A23F-48B77D581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96AAC-8D3F-7FC4-92B5-CF93E86AB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C90060-816B-5E46-C3FB-ACE631554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84A0D0-D5CD-FCD9-A461-B3D399B36C6F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824F39-275D-7EED-1E55-34F0ABDBBC37}"/>
              </a:ext>
            </a:extLst>
          </p:cNvPr>
          <p:cNvSpPr txBox="1"/>
          <p:nvPr/>
        </p:nvSpPr>
        <p:spPr>
          <a:xfrm>
            <a:off x="188496" y="1019539"/>
            <a:ext cx="1186714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	</a:t>
            </a:r>
            <a:r>
              <a:rPr lang="hi-IN" sz="2400" b="1" dirty="0">
                <a:cs typeface="Kalimati" panose="00000400000000000000" pitchFamily="2"/>
              </a:rPr>
              <a:t>कन्ट्रोल फाराम</a:t>
            </a:r>
            <a:r>
              <a:rPr lang="ne-NP" sz="2400" b="1" dirty="0">
                <a:cs typeface="Kalimati" panose="00000400000000000000" pitchFamily="2"/>
              </a:rPr>
              <a:t>...</a:t>
            </a:r>
            <a:endParaRPr lang="en-US" sz="2400" dirty="0">
              <a:cs typeface="Kalimati" panose="00000400000000000000" pitchFamily="2"/>
            </a:endParaRPr>
          </a:p>
          <a:p>
            <a:pPr marL="27432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विवरण भर्ने विधि (महलअनुसार):</a:t>
            </a:r>
            <a:endParaRPr lang="en-US" sz="2400" b="1" dirty="0">
              <a:cs typeface="Kalimati" panose="00000400000000000000" pitchFamily="2"/>
            </a:endParaRPr>
          </a:p>
          <a:p>
            <a:pPr marL="387350" lvl="1">
              <a:lnSpc>
                <a:spcPct val="150000"/>
              </a:lnSpc>
              <a:spcBef>
                <a:spcPts val="600"/>
              </a:spcBef>
            </a:pP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7</a:t>
            </a:r>
            <a:r>
              <a:rPr lang="ne-NP" sz="2400" dirty="0">
                <a:cs typeface="Kalimati" panose="00000400000000000000" pitchFamily="2"/>
              </a:rPr>
              <a:t> (जम्मा भवन सङ्ख्या): </a:t>
            </a:r>
          </a:p>
          <a:p>
            <a:pPr marL="1371600" lvl="2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सम्बन्धित गणनाक्षेत्र भित्र रहेका सूचीकरण गरिएका प्रतिष्ठानहरू सञ्चालनमा प्रयोग गरिएको कुल भवनहरूको सङ्ख्या लेख्नुपर्दछ। </a:t>
            </a:r>
          </a:p>
          <a:p>
            <a:pPr marL="1371600" lvl="2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यो सङ्ख्या सूचीकरण फारामको अन्तिम पानाबाट महल </a:t>
            </a:r>
            <a:r>
              <a:rPr lang="en-US" sz="2400" dirty="0">
                <a:cs typeface="Kalimati" panose="00000400000000000000" pitchFamily="2"/>
              </a:rPr>
              <a:t>1</a:t>
            </a:r>
            <a:r>
              <a:rPr lang="ne-NP" sz="2400" dirty="0">
                <a:cs typeface="Kalimati" panose="00000400000000000000" pitchFamily="2"/>
              </a:rPr>
              <a:t> </a:t>
            </a:r>
            <a:r>
              <a:rPr lang="en-US" sz="2400" dirty="0">
                <a:cs typeface="Kalimati" panose="00000400000000000000" pitchFamily="2"/>
              </a:rPr>
              <a:t>( </a:t>
            </a:r>
            <a:r>
              <a:rPr lang="ne-NP" sz="2400" dirty="0">
                <a:cs typeface="Kalimati" panose="00000400000000000000" pitchFamily="2"/>
              </a:rPr>
              <a:t>भवन क्र.सं.</a:t>
            </a:r>
            <a:r>
              <a:rPr lang="en-US" sz="2400" dirty="0">
                <a:cs typeface="Kalimati" panose="00000400000000000000" pitchFamily="2"/>
              </a:rPr>
              <a:t>)</a:t>
            </a:r>
            <a:r>
              <a:rPr lang="ne-NP" sz="2400" dirty="0">
                <a:cs typeface="Kalimati" panose="00000400000000000000" pitchFamily="2"/>
              </a:rPr>
              <a:t> को सङ्ख्या बराबर हुनुपर्दछ । </a:t>
            </a:r>
          </a:p>
          <a:p>
            <a:pPr marL="1371600" lvl="2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साथै</a:t>
            </a:r>
            <a:r>
              <a:rPr lang="en-US" sz="2400" dirty="0">
                <a:cs typeface="Kalimati" panose="00000400000000000000" pitchFamily="2"/>
              </a:rPr>
              <a:t>,</a:t>
            </a:r>
            <a:r>
              <a:rPr lang="ne-NP" sz="2400" dirty="0">
                <a:cs typeface="Kalimati" panose="00000400000000000000" pitchFamily="2"/>
              </a:rPr>
              <a:t> सम्बन्धित गणना वा </a:t>
            </a:r>
            <a:r>
              <a:rPr lang="ne-NP" sz="2400" dirty="0" smtClean="0">
                <a:cs typeface="Kalimati" panose="00000400000000000000" pitchFamily="2"/>
              </a:rPr>
              <a:t>गणना उपक्षेत्रमा </a:t>
            </a:r>
            <a:r>
              <a:rPr lang="ne-NP" sz="2400" dirty="0">
                <a:cs typeface="Kalimati" panose="00000400000000000000" pitchFamily="2"/>
              </a:rPr>
              <a:t>भएका प्रतिष्ठान सङ्ख्याभन्दा सानो वा बराबर हुनुपर्दछ 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60998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CF1BA-6B3E-110A-55C8-DF4B735C8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EDDD42-E312-03A6-503A-12C326CE5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686409-6888-14CF-F836-1C6ABEDC4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737AFC-1BED-ADB4-F91C-087B851CE1E2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517618-891E-8359-1473-6CC2ED5CC041}"/>
              </a:ext>
            </a:extLst>
          </p:cNvPr>
          <p:cNvSpPr txBox="1"/>
          <p:nvPr/>
        </p:nvSpPr>
        <p:spPr>
          <a:xfrm>
            <a:off x="0" y="1019539"/>
            <a:ext cx="12192000" cy="4878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	</a:t>
            </a:r>
            <a:r>
              <a:rPr lang="hi-IN" sz="2400" b="1" dirty="0">
                <a:cs typeface="Kalimati" panose="00000400000000000000" pitchFamily="2"/>
              </a:rPr>
              <a:t>कन्ट्रोल फाराम</a:t>
            </a:r>
            <a:r>
              <a:rPr lang="ne-NP" sz="2400" b="1" dirty="0">
                <a:cs typeface="Kalimati" panose="00000400000000000000" pitchFamily="2"/>
              </a:rPr>
              <a:t>...</a:t>
            </a:r>
            <a:endParaRPr lang="en-US" sz="2400" dirty="0">
              <a:cs typeface="Kalimati" panose="00000400000000000000" pitchFamily="2"/>
            </a:endParaRPr>
          </a:p>
          <a:p>
            <a:pPr marL="27432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विवरण भर्ने विधि (महलअनुसार):</a:t>
            </a:r>
            <a:endParaRPr lang="en-US" sz="2400" b="1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महल </a:t>
            </a:r>
            <a:r>
              <a:rPr lang="en-US" sz="2400" b="1" dirty="0">
                <a:cs typeface="Kalimati" panose="00000400000000000000" pitchFamily="2"/>
              </a:rPr>
              <a:t>8</a:t>
            </a:r>
            <a:r>
              <a:rPr lang="ne-NP" sz="2400" b="1" dirty="0">
                <a:cs typeface="Kalimati" panose="00000400000000000000" pitchFamily="2"/>
              </a:rPr>
              <a:t> (कागजी प्रश्नावलीमार्फत): </a:t>
            </a:r>
            <a:r>
              <a:rPr lang="ne-NP" sz="2400" dirty="0">
                <a:cs typeface="Kalimati" panose="00000400000000000000" pitchFamily="2"/>
              </a:rPr>
              <a:t>सम्बन्धित गणनाक्षेत्र वा गणना उपक्षेत्र भित्रका प्रतिष्ठानहरूमध्ये भौतिक रूपमा कागजी प्रश्नावली भरिएका प्रतिष्ठानहरूको सङ्ख्या लेख्नुपर्दछ।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महल </a:t>
            </a:r>
            <a:r>
              <a:rPr lang="en-US" sz="2400" b="1" dirty="0">
                <a:cs typeface="Kalimati" panose="00000400000000000000" pitchFamily="2"/>
              </a:rPr>
              <a:t>9</a:t>
            </a:r>
            <a:r>
              <a:rPr lang="ne-NP" sz="2400" b="1" dirty="0">
                <a:cs typeface="Kalimati" panose="00000400000000000000" pitchFamily="2"/>
              </a:rPr>
              <a:t> (इ-सेन्ससमार्फत): </a:t>
            </a:r>
            <a:r>
              <a:rPr lang="ne-NP" sz="2400" dirty="0">
                <a:cs typeface="Kalimati" panose="00000400000000000000" pitchFamily="2"/>
              </a:rPr>
              <a:t>सम्बन्धित गणनाक्षेत्र वा गणना उपक्षेत्र भित्रका प्रतिष्ठानहरूमध्ये अनलाइन वा इ-सेन्सस माध्यमबाट विवरण भरिएका प्रतिष्ठानहरूको सङ्ख्या लेख्नुपर्दछ।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महल </a:t>
            </a:r>
            <a:r>
              <a:rPr lang="en-US" sz="2400" b="1" dirty="0">
                <a:cs typeface="Kalimati" panose="00000400000000000000" pitchFamily="2"/>
              </a:rPr>
              <a:t>10</a:t>
            </a:r>
            <a:r>
              <a:rPr lang="ne-NP" sz="2400" b="1" dirty="0">
                <a:cs typeface="Kalimati" panose="00000400000000000000" pitchFamily="2"/>
              </a:rPr>
              <a:t> (जम्मा): </a:t>
            </a:r>
            <a:r>
              <a:rPr lang="ne-NP" sz="2400" dirty="0">
                <a:cs typeface="Kalimati" panose="00000400000000000000" pitchFamily="2"/>
              </a:rPr>
              <a:t>महल </a:t>
            </a:r>
            <a:r>
              <a:rPr lang="en-US" sz="2400" dirty="0">
                <a:cs typeface="Kalimati" panose="00000400000000000000" pitchFamily="2"/>
              </a:rPr>
              <a:t>8</a:t>
            </a:r>
            <a:r>
              <a:rPr lang="ne-NP" sz="2400" dirty="0">
                <a:cs typeface="Kalimati" panose="00000400000000000000" pitchFamily="2"/>
              </a:rPr>
              <a:t> र </a:t>
            </a:r>
            <a:r>
              <a:rPr lang="en-US" sz="2400" dirty="0">
                <a:cs typeface="Kalimati" panose="00000400000000000000" pitchFamily="2"/>
              </a:rPr>
              <a:t>9</a:t>
            </a:r>
            <a:r>
              <a:rPr lang="ne-NP" sz="2400" dirty="0">
                <a:cs typeface="Kalimati" panose="00000400000000000000" pitchFamily="2"/>
              </a:rPr>
              <a:t> को योगफल निकाली जम्मा विवरण प्राप्त भएका प्रतिष्ठानहरूको सङ्ख्या लेख्नुपर्दछ।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96958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A663DF-C601-324A-1CBA-4F0D443C7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7B7475-C3FD-B2F3-386F-76E0197B2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DB816-E4E8-AE8A-688E-771AFCD4C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B8DB2-0883-EA1F-0C58-1A7F9A87639B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D53777-B594-4527-4ECB-968E0CBA04E9}"/>
              </a:ext>
            </a:extLst>
          </p:cNvPr>
          <p:cNvSpPr txBox="1"/>
          <p:nvPr/>
        </p:nvSpPr>
        <p:spPr>
          <a:xfrm>
            <a:off x="96252" y="1019538"/>
            <a:ext cx="12007515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(क) 	</a:t>
            </a:r>
            <a:r>
              <a:rPr lang="hi-IN" sz="2800" b="1" dirty="0">
                <a:cs typeface="Kalimati" panose="00000400000000000000" pitchFamily="2"/>
              </a:rPr>
              <a:t>कन्ट्रोल फाराम</a:t>
            </a:r>
            <a:r>
              <a:rPr lang="ne-NP" sz="2800" b="1" dirty="0">
                <a:cs typeface="Kalimati" panose="00000400000000000000" pitchFamily="2"/>
              </a:rPr>
              <a:t>...</a:t>
            </a:r>
            <a:endParaRPr lang="en-US" sz="2800" dirty="0">
              <a:cs typeface="Kalimati" panose="00000400000000000000" pitchFamily="2"/>
            </a:endParaRPr>
          </a:p>
          <a:p>
            <a:pPr marL="274320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2. विवरण भर्ने विधि (महलअनुसार):</a:t>
            </a:r>
            <a:endParaRPr lang="en-US" sz="2800" b="1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b="1" dirty="0">
                <a:cs typeface="Kalimati" panose="00000400000000000000" pitchFamily="2"/>
              </a:rPr>
              <a:t>महल </a:t>
            </a:r>
            <a:r>
              <a:rPr lang="en-US" sz="2800" b="1" dirty="0">
                <a:cs typeface="Kalimati" panose="00000400000000000000" pitchFamily="2"/>
              </a:rPr>
              <a:t>11</a:t>
            </a:r>
            <a:r>
              <a:rPr lang="ne-NP" sz="2800" b="1" dirty="0">
                <a:cs typeface="Kalimati" panose="00000400000000000000" pitchFamily="2"/>
              </a:rPr>
              <a:t> र </a:t>
            </a:r>
            <a:r>
              <a:rPr lang="en-US" sz="2800" b="1" dirty="0">
                <a:cs typeface="Kalimati" panose="00000400000000000000" pitchFamily="2"/>
              </a:rPr>
              <a:t>12</a:t>
            </a:r>
            <a:r>
              <a:rPr lang="ne-NP" sz="2800" b="1" dirty="0">
                <a:cs typeface="Kalimati" panose="00000400000000000000" pitchFamily="2"/>
              </a:rPr>
              <a:t> (जम्मा संलग्न व्यक्ति - पुरुष र महिला): 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सम्बन्धित गणनाक्षेत्र वा गणना उपक्षेत्र भित्रका प्रतिष्ठानहरूमध्ये कागजी प्रश्नावली भरिएका प्रतिष्ठानहरूमा संलग्न कुल जनशक्तिको सङ्ख्या पुरुष र महिला छुट्टिने गरी लेख्नुपर्दछ</a:t>
            </a:r>
            <a:r>
              <a:rPr lang="ne-NP" sz="2800" dirty="0" smtClean="0">
                <a:cs typeface="Kalimati" panose="00000400000000000000" pitchFamily="2"/>
              </a:rPr>
              <a:t>।</a:t>
            </a:r>
            <a:r>
              <a:rPr lang="en-US" sz="2800" dirty="0" smtClean="0">
                <a:cs typeface="Kalimati" panose="00000400000000000000" pitchFamily="2"/>
              </a:rPr>
              <a:t>e-census</a:t>
            </a:r>
            <a:r>
              <a:rPr lang="ne-NP" sz="2800" dirty="0" smtClean="0">
                <a:cs typeface="Kalimati" panose="00000400000000000000" pitchFamily="2"/>
              </a:rPr>
              <a:t> को हकमा पनि सोधखोज गरी लेख्नुपर्दछ। </a:t>
            </a:r>
            <a:endParaRPr lang="ne-NP" sz="2800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यो सङ्ख्या सूचीकरण फारामको महल </a:t>
            </a:r>
            <a:r>
              <a:rPr lang="en-US" sz="2800" dirty="0">
                <a:cs typeface="Kalimati" panose="00000400000000000000" pitchFamily="2"/>
              </a:rPr>
              <a:t>9 </a:t>
            </a:r>
            <a:r>
              <a:rPr lang="ne-NP" sz="2800" dirty="0">
                <a:cs typeface="Kalimati" panose="00000400000000000000" pitchFamily="2"/>
              </a:rPr>
              <a:t>र </a:t>
            </a:r>
            <a:r>
              <a:rPr lang="en-US" sz="2800" dirty="0">
                <a:cs typeface="Kalimati" panose="00000400000000000000" pitchFamily="2"/>
              </a:rPr>
              <a:t>10 </a:t>
            </a:r>
            <a:r>
              <a:rPr lang="ne-NP" sz="2800" dirty="0">
                <a:cs typeface="Kalimati" panose="00000400000000000000" pitchFamily="2"/>
              </a:rPr>
              <a:t>बाट उतार गरी लेख्नुपर्दछ। 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28108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A9A8E-4138-B1EA-A777-9ACF1AA18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B66CA4-2157-7329-2DB1-5FA4C2ED6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738357-A699-A67C-3042-F08C33E68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B47421-F17F-109E-32A1-FA92949DBCA4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1FE81E-12AB-558E-BFC3-DDF9ECEFCA45}"/>
              </a:ext>
            </a:extLst>
          </p:cNvPr>
          <p:cNvSpPr txBox="1"/>
          <p:nvPr/>
        </p:nvSpPr>
        <p:spPr>
          <a:xfrm>
            <a:off x="96252" y="1019538"/>
            <a:ext cx="12007515" cy="562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(क) 	</a:t>
            </a:r>
            <a:r>
              <a:rPr lang="hi-IN" sz="2800" b="1" dirty="0">
                <a:cs typeface="Kalimati" panose="00000400000000000000" pitchFamily="2"/>
              </a:rPr>
              <a:t>कन्ट्रोल फाराम</a:t>
            </a:r>
            <a:r>
              <a:rPr lang="ne-NP" sz="2800" b="1" dirty="0">
                <a:cs typeface="Kalimati" panose="00000400000000000000" pitchFamily="2"/>
              </a:rPr>
              <a:t>...</a:t>
            </a:r>
            <a:endParaRPr lang="en-US" sz="2800" dirty="0">
              <a:cs typeface="Kalimati" panose="00000400000000000000" pitchFamily="2"/>
            </a:endParaRPr>
          </a:p>
          <a:p>
            <a:pPr marL="274320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3. रुजु तथा प्रमाणीकरण:</a:t>
            </a:r>
            <a:endParaRPr lang="en-US" sz="2800" b="1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फारामको सबै विवरण भरिसकेपछि गणक र सुपरिवेक्षकले सबै भरिएका प्रश्नावली फाराम राम्रोसँग चेकजाँच गरी आफ्नो नाम र मिति लेखेर दस्तखत गर्नुपर्दछ।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भरिएका फारामको सङ्ख्या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ne-NP" sz="2800" dirty="0">
                <a:cs typeface="Kalimati" panose="00000400000000000000" pitchFamily="2"/>
              </a:rPr>
              <a:t> पूर्णता परिक्षण गरी व्यवस्थापन समुहमा रहने कर्मचारी र सहायक आर्थिक गणना अधिकारीले अनिवार्य आफ्नो नाम र मिति लेखेर दस्तखत गर्नुपर्दछ।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C15560-B540-BA84-A003-E50C382AEA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90" y="1219952"/>
            <a:ext cx="7068333" cy="128261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60964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1D61D-0993-4D1A-35BF-67674EF706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3D26E6-945F-E43B-63A6-10DAEA6E3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27F410-7297-A606-661A-2CF8FB808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F97143-C835-461A-FC45-F2A9B098B895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FD23B8-A8DB-3323-DC94-C17EFF5CA2E1}"/>
              </a:ext>
            </a:extLst>
          </p:cNvPr>
          <p:cNvSpPr txBox="1"/>
          <p:nvPr/>
        </p:nvSpPr>
        <p:spPr>
          <a:xfrm>
            <a:off x="96252" y="1019538"/>
            <a:ext cx="12007515" cy="5055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(क) 	</a:t>
            </a:r>
            <a:r>
              <a:rPr lang="hi-IN" sz="2800" b="1" dirty="0">
                <a:cs typeface="Kalimati" panose="00000400000000000000" pitchFamily="2"/>
              </a:rPr>
              <a:t>कन्ट्रोल फाराम</a:t>
            </a:r>
            <a:r>
              <a:rPr lang="ne-NP" sz="2800" b="1" dirty="0">
                <a:cs typeface="Kalimati" panose="00000400000000000000" pitchFamily="2"/>
              </a:rPr>
              <a:t>...</a:t>
            </a:r>
            <a:endParaRPr lang="en-US" sz="2800" dirty="0">
              <a:cs typeface="Kalimati" panose="00000400000000000000" pitchFamily="2"/>
            </a:endParaRPr>
          </a:p>
          <a:p>
            <a:pPr marL="274320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3. ध्यान दिनुपर्ने विशेष कुराहरू:</a:t>
            </a:r>
            <a:endParaRPr lang="en-US" sz="2800" b="1" dirty="0">
              <a:cs typeface="Kalimati" panose="00000400000000000000" pitchFamily="2"/>
            </a:endParaRP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यो फाराम मुख्य प्रश्नावलीमा भरिएका विवरणहरूसँग पूर्ण रूपमा मेल खाने गरी तयार गर्नुपर्दछ।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तथ्याङ्क केरमेट नगरी सफा र बुझिने गरी भर्नुपर्दछ।</a:t>
            </a:r>
          </a:p>
          <a:p>
            <a:pPr marL="914400" lvl="1" indent="-52705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यो कन्ट्रोल फारामले गणनाको प्रगति र गुणस्तर मापन गर्ने हुँदा यसलाई दैनिक रूपमा अद्यावधिक गर्नुपर्दछ।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425405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BD86C-935E-28B4-0754-ACFE10E4D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D251A6-5538-2793-F4B6-2890811AC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329B98-A34B-4863-50A6-DED99D08E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5E602E-FBAA-64AC-946C-E5DBFBA2CFFB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D790E8-64CE-CF31-CF86-859B68C4EC41}"/>
              </a:ext>
            </a:extLst>
          </p:cNvPr>
          <p:cNvSpPr txBox="1"/>
          <p:nvPr/>
        </p:nvSpPr>
        <p:spPr>
          <a:xfrm>
            <a:off x="96251" y="944201"/>
            <a:ext cx="861461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 smtClean="0">
                <a:cs typeface="Kalimati" panose="00000400000000000000" pitchFamily="2"/>
              </a:rPr>
              <a:t>४</a:t>
            </a:r>
            <a:r>
              <a:rPr lang="en-US" sz="2400" b="1" dirty="0" smtClean="0">
                <a:cs typeface="Kalimati" panose="00000400000000000000" pitchFamily="2"/>
              </a:rPr>
              <a:t>.</a:t>
            </a:r>
            <a:r>
              <a:rPr lang="ne-NP" sz="2400" b="1" dirty="0" smtClean="0">
                <a:cs typeface="Kalimati" panose="00000400000000000000" pitchFamily="2"/>
              </a:rPr>
              <a:t> </a:t>
            </a:r>
            <a:r>
              <a:rPr lang="hi-IN" sz="2400" b="1" dirty="0">
                <a:cs typeface="Kalimati" panose="00000400000000000000" pitchFamily="2"/>
              </a:rPr>
              <a:t>कार्य सम्पन्नता फाराम</a:t>
            </a:r>
            <a:endParaRPr lang="ne-NP" sz="2400" b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 smtClean="0">
                <a:cs typeface="Kalimati" panose="00000400000000000000" pitchFamily="2"/>
              </a:rPr>
              <a:t>गणनाको </a:t>
            </a:r>
            <a:r>
              <a:rPr lang="ne-NP" sz="2400" dirty="0">
                <a:cs typeface="Kalimati" panose="00000400000000000000" pitchFamily="2"/>
              </a:rPr>
              <a:t>स्थलगत कार्य समाप्त भएपश्चात गणक र सुपरिवेक्षकले संयुक्त रूपमा </a:t>
            </a:r>
            <a:r>
              <a:rPr lang="en-US" sz="2400" dirty="0">
                <a:cs typeface="Kalimati" panose="00000400000000000000" pitchFamily="2"/>
              </a:rPr>
              <a:t>"</a:t>
            </a:r>
            <a:r>
              <a:rPr lang="ne-NP" sz="2400" dirty="0">
                <a:cs typeface="Kalimati" panose="00000400000000000000" pitchFamily="2"/>
              </a:rPr>
              <a:t>अनुसूची-४: कार्य सम्पन्नता फाराम" भर्नुपर्दछ।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प्रत्येक गणना वा गणना उपक्षेत्रका लागि छुट्टाछुट्टै पङ्क्ति (</a:t>
            </a:r>
            <a:r>
              <a:rPr lang="en-US" sz="2400" dirty="0">
                <a:cs typeface="Kalimati" panose="00000400000000000000" pitchFamily="2"/>
              </a:rPr>
              <a:t>Row) </a:t>
            </a:r>
            <a:r>
              <a:rPr lang="ne-NP" sz="2400" dirty="0">
                <a:cs typeface="Kalimati" panose="00000400000000000000" pitchFamily="2"/>
              </a:rPr>
              <a:t>मा विवरण भर्नुपर्दछ।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फाराम भर्दा केरमेट नगरी सफा र स्पष्ट अक्षरमा भर्नुपर्दछ।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सबै कागजी प्रश्नावली र अन्य सामग्रीहरू बुझाएपछि मात्र यो कार्य सम्पन्नता फाराम भर्नुपर्दछ। 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C02171-F4A6-D94C-2CBD-3D9DC0F70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862" y="944202"/>
            <a:ext cx="3608850" cy="508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93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31DD6-A7F9-A3FE-F383-EBE7C29FB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329FC2-E500-DD29-161A-02B8A4074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270AD7-EC84-1032-DA97-0D502723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F22B7FC-E365-0220-9DD9-0FB1EF7EA266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24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..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ne-NP" sz="3200" b="1" dirty="0">
                <a:cs typeface="Kalimati" panose="00000400000000000000" pitchFamily="2"/>
              </a:rPr>
              <a:t>(क) </a:t>
            </a:r>
            <a:r>
              <a:rPr lang="hi-IN" sz="3200" b="1" dirty="0">
                <a:cs typeface="Kalimati" panose="00000400000000000000" pitchFamily="2"/>
              </a:rPr>
              <a:t>कार्य सम्पन्नता फाराम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2AA42E-6D21-A0ED-D1E9-60112D7ED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539" y="1053828"/>
            <a:ext cx="9997441" cy="562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89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F6AE0-9A5E-8EF6-9425-547FD4641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E01460-7148-0419-55F3-848C30155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8551BC-DF55-F037-3B2F-5CAEDAEBA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DD0914-BD9C-5E35-C796-D8D42D7CF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81" y="1353771"/>
            <a:ext cx="11833927" cy="412119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83CBD2-91CC-F06A-901D-D58149189B50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24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..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ne-NP" sz="3200" b="1" dirty="0">
                <a:cs typeface="Kalimati" panose="00000400000000000000" pitchFamily="2"/>
              </a:rPr>
              <a:t>(क) </a:t>
            </a:r>
            <a:r>
              <a:rPr lang="hi-IN" sz="3200" b="1" dirty="0">
                <a:cs typeface="Kalimati" panose="00000400000000000000" pitchFamily="2"/>
              </a:rPr>
              <a:t>कार्य सम्पन्नता फाराम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31530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261257"/>
            <a:ext cx="10402743" cy="6008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b="1" dirty="0"/>
              <a:t>राष्ट्रिय आर्थिक गणना, २०८२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ne-NP" b="1" dirty="0"/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ne-NP" b="1" dirty="0"/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sz="3600" b="1" dirty="0"/>
              <a:t>गणक तथा सुपरिवेक्षक तालिम कार्यक्रम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३०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ne-NP" b="1" dirty="0"/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b="1" dirty="0"/>
              <a:t>पाँचौ दिन</a:t>
            </a:r>
            <a:r>
              <a:rPr lang="en-US" b="1" dirty="0"/>
              <a:t> </a:t>
            </a:r>
            <a:r>
              <a:rPr lang="ne-NP" b="1" dirty="0"/>
              <a:t>- चौथो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3600" b="1" dirty="0">
                <a:solidFill>
                  <a:schemeClr val="accent1"/>
                </a:solidFill>
              </a:rPr>
              <a:t>अनुसूची तथा </a:t>
            </a:r>
            <a:r>
              <a:rPr lang="ne-NP" sz="3600" b="1" dirty="0" smtClean="0">
                <a:solidFill>
                  <a:schemeClr val="accent1"/>
                </a:solidFill>
              </a:rPr>
              <a:t>तालिम पश्चातको परीक्षा</a:t>
            </a:r>
            <a:endParaRPr lang="ne-NP" sz="3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D0CB1-1E77-6502-AA61-A183FFFF5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F8921-184C-0538-14C1-669BF4B51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A57CC0-D3AB-30DE-89B2-C3CA10F3B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B37DFD-6769-EEE1-3D27-5A8EAC1985DE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8B6270-F9D7-5B64-168B-A5EA6566D508}"/>
              </a:ext>
            </a:extLst>
          </p:cNvPr>
          <p:cNvSpPr txBox="1"/>
          <p:nvPr/>
        </p:nvSpPr>
        <p:spPr>
          <a:xfrm>
            <a:off x="96250" y="944200"/>
            <a:ext cx="11959391" cy="368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</a:t>
            </a:r>
            <a:r>
              <a:rPr lang="hi-IN" sz="2400" b="1" dirty="0">
                <a:cs typeface="Kalimati" panose="00000400000000000000" pitchFamily="2"/>
              </a:rPr>
              <a:t>कार्य सम्पन्नता फाराम</a:t>
            </a:r>
            <a:endParaRPr lang="ne-NP" sz="2400" b="1" dirty="0">
              <a:cs typeface="Kalimati" panose="00000400000000000000" pitchFamily="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1. </a:t>
            </a:r>
            <a:r>
              <a:rPr lang="hi-IN" sz="2400" b="1" dirty="0">
                <a:cs typeface="Kalimati" panose="00000400000000000000" pitchFamily="2"/>
              </a:rPr>
              <a:t>फाराम भर्नेसमय र जिम्मेवारी</a:t>
            </a:r>
            <a:r>
              <a:rPr lang="ar-SA" sz="2400" b="1" dirty="0"/>
              <a:t>:</a:t>
            </a:r>
            <a:endParaRPr lang="en-US" sz="2400" b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गणकले आफ्नो जिम्मामा रहेको गणनाक्षेत्र/ गणना उपक्षेत्र कार्य पूर्ण रूपमा समाप्त गरिसकेपछि सुपरिवेक्षकसँग बसी यो फाराम भर्नुपर्दछ। 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 फाराममा उल्लिखित विवरणहरू मुख्य प्रश्नावलीको विवरणसँग अनिवार्य रूपमा मेल खाने गरी तयार गर्नुपर्दछ</a:t>
            </a:r>
            <a:r>
              <a:rPr lang="hi-IN" sz="2400" b="1" dirty="0">
                <a:cs typeface="Kalimati" panose="00000400000000000000" pitchFamily="2"/>
              </a:rPr>
              <a:t>। </a:t>
            </a:r>
            <a:endParaRPr lang="en-US" sz="2400" b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920505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C2FD4-0CC0-103F-E76F-036206A7D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BD30E5-7866-5E37-0C92-D9FB7510A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C05A96-00D4-81C7-EB4A-ED432FE9A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EF56B8-C65E-914A-A36D-2B5FE75D6E18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BB7632-7D28-50C2-7BC9-4FB4EC7837FB}"/>
              </a:ext>
            </a:extLst>
          </p:cNvPr>
          <p:cNvSpPr txBox="1"/>
          <p:nvPr/>
        </p:nvSpPr>
        <p:spPr>
          <a:xfrm>
            <a:off x="96250" y="944200"/>
            <a:ext cx="11959391" cy="597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</a:t>
            </a:r>
            <a:r>
              <a:rPr lang="hi-IN" sz="2400" b="1" dirty="0">
                <a:cs typeface="Kalimati" panose="00000400000000000000" pitchFamily="2"/>
              </a:rPr>
              <a:t>कार्य सम्पन्नता फाराम</a:t>
            </a:r>
            <a:endParaRPr lang="ne-NP" sz="2400" b="1" dirty="0">
              <a:cs typeface="Kalimati" panose="00000400000000000000" pitchFamily="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</a:t>
            </a:r>
            <a:r>
              <a:rPr lang="hi-IN" sz="2400" b="1" dirty="0">
                <a:cs typeface="Kalimati" panose="00000400000000000000" pitchFamily="2"/>
              </a:rPr>
              <a:t>विवरण भर्ने विधि (महलगत)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ar-SA" sz="2400" b="1" dirty="0"/>
              <a:t>:</a:t>
            </a:r>
            <a:endParaRPr lang="en-US" sz="2400" b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1 (क्र.सं.): कार्य सम्पन्न गरिएको गणनाक्षेत्र वा गणना उपक्षेत्रको क्रमानुसार नम्बर उल्लेख गर्नुपर्दछ।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2 र 3 (गाउँपालिका/नगरपालिकाको नाम र कोड): सम्बन्धित गाउँपालिका/ नगरपालिकाको नाम र कार्यालयले उपलब्ध गराएको कोड नम्बर स्पष्टसँग भर्नुपर्दछ।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4 (वडा नम्बर): गणना गरिएको गणनाक्षेत्र वा गणना उपक्षेत्र रहेको वडा नम्बर उल्लेख गर्नुपर्दछ।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5 र 6 (गणनाक्षेत्र र गणना उपक्षेत्र): गणना गरिएको गणनाक्षेत्र र गणना उपक्षेत्रको नम्बर भर्नुपर्दछ।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473A53-918B-8484-F129-5ADDD57C30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365" y="849342"/>
            <a:ext cx="7503276" cy="1381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54314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B8C34-6DCF-18F5-C9A8-85170AFB4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F820C0-F623-44DC-65A6-689E71902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9C17DB-FD4B-9EBA-EF79-61EE3B8B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F4E531-94B1-1018-DC23-A665F1145424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0D6310-3182-934C-A2F5-632A60634A3A}"/>
              </a:ext>
            </a:extLst>
          </p:cNvPr>
          <p:cNvSpPr txBox="1"/>
          <p:nvPr/>
        </p:nvSpPr>
        <p:spPr>
          <a:xfrm>
            <a:off x="96250" y="944200"/>
            <a:ext cx="11959391" cy="5339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</a:t>
            </a:r>
            <a:r>
              <a:rPr lang="hi-IN" sz="2400" b="1" dirty="0">
                <a:cs typeface="Kalimati" panose="00000400000000000000" pitchFamily="2"/>
              </a:rPr>
              <a:t>कार्य सम्पन्नता फाराम</a:t>
            </a:r>
            <a:endParaRPr lang="ne-NP" sz="2400" b="1" dirty="0">
              <a:cs typeface="Kalimati" panose="00000400000000000000" pitchFamily="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</a:t>
            </a:r>
            <a:r>
              <a:rPr lang="hi-IN" sz="2400" b="1" dirty="0">
                <a:cs typeface="Kalimati" panose="00000400000000000000" pitchFamily="2"/>
              </a:rPr>
              <a:t>विवरण भर्ने विधि (महलगत)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ar-SA" sz="2400" b="1" dirty="0"/>
              <a:t>:</a:t>
            </a:r>
            <a:endParaRPr lang="en-US" sz="2400" b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7 (कागजी प्रश्नावली भरिएका फाराम सङ्ख्या): गणनाक्षेत्र र गणना उपक्षेत्रअनुसार यो सङ्ख्या कन्ट्रोल फारामको महल </a:t>
            </a:r>
            <a:r>
              <a:rPr lang="en-US" sz="2400" dirty="0">
                <a:cs typeface="Kalimati" panose="00000400000000000000" pitchFamily="2"/>
              </a:rPr>
              <a:t>7</a:t>
            </a:r>
            <a:r>
              <a:rPr lang="ne-NP" sz="2400" dirty="0">
                <a:cs typeface="Kalimati" panose="00000400000000000000" pitchFamily="2"/>
              </a:rPr>
              <a:t> बाट उतार गर्नुपर्दछ।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महल </a:t>
            </a:r>
            <a:r>
              <a:rPr lang="ne-NP" sz="2400" dirty="0">
                <a:cs typeface="Kalimati" panose="00000400000000000000" pitchFamily="2"/>
              </a:rPr>
              <a:t>8</a:t>
            </a:r>
            <a:r>
              <a:rPr lang="hi-IN" sz="2400" dirty="0">
                <a:cs typeface="Kalimati" panose="00000400000000000000" pitchFamily="2"/>
              </a:rPr>
              <a:t> (इ-सेन्सस गरेका प्रतिष्ठान सङ्ख्या): गणनाक्षेत्र र गणना उपक्षेत्रअनुसार यो सङ्ख्या कन्ट्रोल फारामको महल 8 बाट उतार गर्नुपर्दछ।</a:t>
            </a:r>
            <a:endParaRPr lang="ne-NP" sz="24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9 (गणना गरिएको जम्मा प्रतिष्ठान सङ्ख्या): गणनाक्षेत्र र गणना उपक्षेत्रअनुसार यो सङ्ख्या महल </a:t>
            </a:r>
            <a:r>
              <a:rPr lang="en-US" sz="2400" dirty="0">
                <a:cs typeface="Kalimati" panose="00000400000000000000" pitchFamily="2"/>
              </a:rPr>
              <a:t>7</a:t>
            </a:r>
            <a:r>
              <a:rPr lang="ne-NP" sz="2400" dirty="0">
                <a:cs typeface="Kalimati" panose="00000400000000000000" pitchFamily="2"/>
              </a:rPr>
              <a:t> र </a:t>
            </a:r>
            <a:r>
              <a:rPr lang="en-US" sz="2400" dirty="0">
                <a:cs typeface="Kalimati" panose="00000400000000000000" pitchFamily="2"/>
              </a:rPr>
              <a:t>8</a:t>
            </a:r>
            <a:r>
              <a:rPr lang="ne-NP" sz="2400" dirty="0">
                <a:cs typeface="Kalimati" panose="00000400000000000000" pitchFamily="2"/>
              </a:rPr>
              <a:t> को जम्मा जोड गरी वा कन्ट्रोल फारामको महल </a:t>
            </a:r>
            <a:r>
              <a:rPr lang="en-US" sz="2400" dirty="0">
                <a:cs typeface="Kalimati" panose="00000400000000000000" pitchFamily="2"/>
              </a:rPr>
              <a:t>9</a:t>
            </a:r>
            <a:r>
              <a:rPr lang="ne-NP" sz="2400" dirty="0">
                <a:cs typeface="Kalimati" panose="00000400000000000000" pitchFamily="2"/>
              </a:rPr>
              <a:t> बाट उतार गरी लेख्नुपर्दछ।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732415-DE05-84B7-83E2-9AE3B7DB95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1"/>
          <a:stretch>
            <a:fillRect/>
          </a:stretch>
        </p:blipFill>
        <p:spPr>
          <a:xfrm>
            <a:off x="8337883" y="849342"/>
            <a:ext cx="3717757" cy="1381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06842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98202-807B-253C-D25E-8717BDF3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A563A0-7B0C-CF93-AFA2-349AF9661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E494DC-FC7C-2DED-DE9C-DD706B1F5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393FED-2440-9787-4FF1-A72E72397747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5F7C1D-523F-CCA6-2A73-90A055540E7B}"/>
              </a:ext>
            </a:extLst>
          </p:cNvPr>
          <p:cNvSpPr txBox="1"/>
          <p:nvPr/>
        </p:nvSpPr>
        <p:spPr>
          <a:xfrm>
            <a:off x="96250" y="944200"/>
            <a:ext cx="11959391" cy="4201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</a:t>
            </a:r>
            <a:r>
              <a:rPr lang="hi-IN" sz="2400" b="1" dirty="0">
                <a:cs typeface="Kalimati" panose="00000400000000000000" pitchFamily="2"/>
              </a:rPr>
              <a:t>कार्य सम्पन्नता फाराम</a:t>
            </a:r>
            <a:endParaRPr lang="ne-NP" sz="2400" b="1" dirty="0">
              <a:cs typeface="Kalimati" panose="00000400000000000000" pitchFamily="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</a:t>
            </a:r>
            <a:r>
              <a:rPr lang="hi-IN" sz="2400" b="1" dirty="0">
                <a:cs typeface="Kalimati" panose="00000400000000000000" pitchFamily="2"/>
              </a:rPr>
              <a:t>विवरण भर्ने विधि (महलगत)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ar-SA" sz="2400" b="1" dirty="0"/>
              <a:t>:</a:t>
            </a:r>
            <a:endParaRPr lang="en-US" sz="2400" b="1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10 (नभरिएका प्रश्नावली फाराम सङ्ख्या): गणनाका लागि गणकले बुझेर लिएका तर प्रयोग नभएका वा खाली फिर्ता गरिएका मुख्य प्रश्नावलीहरूको जम्मा सङ्ख्या यहाँ उल्लेख गर्नुपर्दछ।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महल 11 (कैफियत): गणनाको </a:t>
            </a:r>
            <a:r>
              <a:rPr lang="ne-NP" sz="2400" dirty="0" smtClean="0">
                <a:cs typeface="Kalimati" panose="00000400000000000000" pitchFamily="2"/>
              </a:rPr>
              <a:t>क्रममा देखिएका </a:t>
            </a:r>
            <a:r>
              <a:rPr lang="ne-NP" sz="2400" dirty="0">
                <a:cs typeface="Kalimati" panose="00000400000000000000" pitchFamily="2"/>
              </a:rPr>
              <a:t>विशेष कुराहरू वा अन्य केही खुलाउनुपर्ने भएमा यस महलमा उल्लेख गर्नुपर्दछ।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EB54A6-C899-BB52-E154-E1FBFAE70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1"/>
          <a:stretch>
            <a:fillRect/>
          </a:stretch>
        </p:blipFill>
        <p:spPr>
          <a:xfrm>
            <a:off x="8337883" y="849342"/>
            <a:ext cx="3717757" cy="13814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91309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F257D-9FC7-B189-25D2-02221C0FD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4CA70B-2100-2E5D-4953-CD92E82F6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CDC947-7CCB-41C7-A31F-35BC433AA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7A0586-284A-BEAD-4A74-F1C2D3757A84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89B93F-8FE8-3E4F-812D-8088A7AA9E08}"/>
              </a:ext>
            </a:extLst>
          </p:cNvPr>
          <p:cNvSpPr txBox="1"/>
          <p:nvPr/>
        </p:nvSpPr>
        <p:spPr>
          <a:xfrm>
            <a:off x="96250" y="944200"/>
            <a:ext cx="11959391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32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(क) </a:t>
            </a:r>
            <a:r>
              <a:rPr lang="hi-IN" sz="2400" b="1" dirty="0">
                <a:cs typeface="Kalimati" panose="00000400000000000000" pitchFamily="2"/>
              </a:rPr>
              <a:t>कार्य सम्पन्नता फाराम</a:t>
            </a:r>
            <a:endParaRPr lang="ne-NP" sz="2400" b="1" dirty="0">
              <a:cs typeface="Kalimati" panose="00000400000000000000" pitchFamily="2"/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3. </a:t>
            </a:r>
            <a:r>
              <a:rPr lang="hi-IN" sz="2400" b="1" dirty="0">
                <a:cs typeface="Kalimati" panose="00000400000000000000" pitchFamily="2"/>
              </a:rPr>
              <a:t>रूजु तथा प्रमाणीकरण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ar-SA" sz="2400" b="1" dirty="0"/>
              <a:t>:</a:t>
            </a:r>
            <a:endParaRPr lang="en-US" sz="2400" b="1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फारामको सबै विवरण भरिसकेपछि सुपरिवेक्षक र गणकले आफ्नो दस्तखत र मिति उल्लेख गर्नुपर्दछ।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भरिएका विवरणको रूजु गर्ने कर्मचारी र सहायक आर्थिक गणना अधिकारीले अनिवार्य रूपमा रूजु गरी नाम लेखेर दस्तखत गर्नुपर्दछ।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254800-F244-4080-93AB-590C465E2B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" y="4602336"/>
            <a:ext cx="11664429" cy="204824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155510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87B15-8782-0D3B-6E49-D237DEF10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B0A6782-5562-BAE5-5012-B2E6DE8BC5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60"/>
          <a:stretch>
            <a:fillRect/>
          </a:stretch>
        </p:blipFill>
        <p:spPr>
          <a:xfrm>
            <a:off x="161925" y="978195"/>
            <a:ext cx="12030075" cy="49748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7EAEAC-7431-2589-B9CD-F6C02DFFA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DBB192-E1C4-50BB-BA4C-A273571FB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A190A52-FCA6-6CBC-AB10-20BDC585E675}"/>
              </a:ext>
            </a:extLst>
          </p:cNvPr>
          <p:cNvSpPr txBox="1">
            <a:spLocks/>
          </p:cNvSpPr>
          <p:nvPr/>
        </p:nvSpPr>
        <p:spPr>
          <a:xfrm>
            <a:off x="280122" y="1233367"/>
            <a:ext cx="10997478" cy="5122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70000"/>
              </a:lnSpc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63A006D-C982-8AF3-AB9E-10AA66FB1809}"/>
              </a:ext>
            </a:extLst>
          </p:cNvPr>
          <p:cNvSpPr txBox="1">
            <a:spLocks/>
          </p:cNvSpPr>
          <p:nvPr/>
        </p:nvSpPr>
        <p:spPr>
          <a:xfrm>
            <a:off x="440099" y="1087358"/>
            <a:ext cx="11589976" cy="486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  <a:defRPr/>
            </a:pPr>
            <a:endParaRPr lang="ne-NP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4587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CC88B-B341-02CC-F8F6-ED14506A2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9C21D1-B0D6-D42B-7BAD-0026903AB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C481B4-CE71-EADD-47F3-1362AFA5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F941EB7-F7DD-0BDF-3C46-5A4BC29AAABE}"/>
              </a:ext>
            </a:extLst>
          </p:cNvPr>
          <p:cNvSpPr txBox="1">
            <a:spLocks/>
          </p:cNvSpPr>
          <p:nvPr/>
        </p:nvSpPr>
        <p:spPr>
          <a:xfrm>
            <a:off x="280122" y="1233367"/>
            <a:ext cx="10997478" cy="5122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70000"/>
              </a:lnSpc>
            </a:pPr>
            <a:endParaRPr lang="en-US" sz="16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67DB4C-2AB8-4E37-3A39-0AFF6B592D57}"/>
              </a:ext>
            </a:extLst>
          </p:cNvPr>
          <p:cNvSpPr txBox="1">
            <a:spLocks/>
          </p:cNvSpPr>
          <p:nvPr/>
        </p:nvSpPr>
        <p:spPr>
          <a:xfrm>
            <a:off x="440099" y="1087358"/>
            <a:ext cx="11589976" cy="486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  <a:defRPr/>
            </a:pPr>
            <a:endParaRPr lang="ne-NP" sz="32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7161BD-5B9D-FE40-7A06-46CE887378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970"/>
          <a:stretch>
            <a:fillRect/>
          </a:stretch>
        </p:blipFill>
        <p:spPr>
          <a:xfrm>
            <a:off x="327747" y="958709"/>
            <a:ext cx="11631648" cy="512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251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ne-NP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376518" y="2103281"/>
            <a:ext cx="11713882" cy="368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200" dirty="0"/>
              <a:t>कन्ट्रोल फारामको मुख्य उद्देश्य के हो ? </a:t>
            </a:r>
            <a:endParaRPr lang="ne-NP" sz="3200" dirty="0" smtClean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200" dirty="0" smtClean="0"/>
              <a:t>कार्यसम्पन्नता </a:t>
            </a:r>
            <a:r>
              <a:rPr lang="ne-NP" sz="3200" dirty="0"/>
              <a:t>फाराम भर्नु पर्ने मुख्य विवरण के के हुन् ?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3200" dirty="0" smtClean="0"/>
              <a:t> </a:t>
            </a:r>
            <a:endParaRPr lang="en-US" sz="32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CA744-B2BE-C052-2C20-FA6A8C280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A169-56BD-57E3-6F8B-19C912EC6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354" y="-159068"/>
            <a:ext cx="7345681" cy="996315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70000"/>
              </a:lnSpc>
              <a:spcBef>
                <a:spcPts val="1000"/>
              </a:spcBef>
              <a:defRPr/>
            </a:pPr>
            <a:r>
              <a:rPr lang="ne-NP" sz="4000" b="1" dirty="0">
                <a:solidFill>
                  <a:prstClr val="black"/>
                </a:solidFill>
                <a:latin typeface="Calibri" panose="020F0502020204030204"/>
              </a:rPr>
              <a:t>अन्तिम परिक्षा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5594EE-C55F-565A-5BC8-C3F8F939A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552B-FD93-A6CF-921A-3AA91493C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1E7E58A-0752-86AF-2621-7B941376A5AF}"/>
              </a:ext>
            </a:extLst>
          </p:cNvPr>
          <p:cNvSpPr txBox="1">
            <a:spLocks/>
          </p:cNvSpPr>
          <p:nvPr/>
        </p:nvSpPr>
        <p:spPr>
          <a:xfrm>
            <a:off x="928110" y="166941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FFCC97-7EF3-8B3A-4FCD-24E60D8432B9}"/>
              </a:ext>
            </a:extLst>
          </p:cNvPr>
          <p:cNvSpPr txBox="1">
            <a:spLocks/>
          </p:cNvSpPr>
          <p:nvPr/>
        </p:nvSpPr>
        <p:spPr>
          <a:xfrm>
            <a:off x="774382" y="1590040"/>
            <a:ext cx="10643236" cy="51314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ne-NP" sz="3200" b="1" dirty="0">
              <a:solidFill>
                <a:prstClr val="black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0C3A8C-4590-D0B8-731B-A8A07211820D}"/>
              </a:ext>
            </a:extLst>
          </p:cNvPr>
          <p:cNvSpPr txBox="1"/>
          <p:nvPr/>
        </p:nvSpPr>
        <p:spPr>
          <a:xfrm>
            <a:off x="2433062" y="2674498"/>
            <a:ext cx="6421120" cy="929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e-N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     अन्तिम परिक्षा</a:t>
            </a:r>
            <a:r>
              <a:rPr lang="ne-NP" sz="3200" b="1" dirty="0">
                <a:solidFill>
                  <a:prstClr val="black"/>
                </a:solidFill>
                <a:latin typeface="Calibri" panose="020F0502020204030204"/>
                <a:cs typeface="Kalimati" panose="00000400000000000000" pitchFamily="2"/>
              </a:rPr>
              <a:t>को प्रश्नावली </a:t>
            </a:r>
            <a:endParaRPr kumimoji="0" lang="ne-N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359705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0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354" y="91043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प्रस्तुतिका विषय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28110" y="166941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34493" y="2340777"/>
            <a:ext cx="11589976" cy="21242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ne-NP" sz="3200" b="1" dirty="0">
                <a:solidFill>
                  <a:prstClr val="black"/>
                </a:solidFill>
              </a:rPr>
              <a:t> गणना पुस्तिकामा रहेका</a:t>
            </a:r>
            <a:r>
              <a:rPr kumimoji="0" lang="ne-N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अनुसूचीहरु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r>
              <a:rPr lang="ne-NP" sz="3200" b="1" dirty="0">
                <a:solidFill>
                  <a:prstClr val="black"/>
                </a:solidFill>
              </a:rPr>
              <a:t>तालिम पश्चातको परिक्षा</a:t>
            </a: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endParaRPr lang="ne-NP" sz="3200" b="1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03251" y="4669802"/>
            <a:ext cx="4038784" cy="16293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e-NP" sz="2400" b="1" dirty="0">
                <a:solidFill>
                  <a:schemeClr val="tx1"/>
                </a:solidFill>
                <a:cs typeface="Kalimati" panose="00000400000000000000" pitchFamily="2"/>
              </a:rPr>
              <a:t>सन्दर्भ सामग्रीः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e-NP" sz="2400" b="1" dirty="0">
                <a:solidFill>
                  <a:schemeClr val="tx1"/>
                </a:solidFill>
                <a:cs typeface="Kalimati" panose="00000400000000000000" pitchFamily="2"/>
              </a:rPr>
              <a:t>गणना पुस्तिका – अनुसूचीहरु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e-NP" sz="2400" b="1" dirty="0">
                <a:solidFill>
                  <a:schemeClr val="tx1"/>
                </a:solidFill>
                <a:cs typeface="Kalimati" panose="00000400000000000000" pitchFamily="2"/>
              </a:rPr>
              <a:t>अन्तिम परिक्षा –प्रश्न       </a:t>
            </a:r>
            <a:endParaRPr lang="en-US" sz="2400" b="1" dirty="0">
              <a:solidFill>
                <a:schemeClr val="tx1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95905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8008" y="280064"/>
            <a:ext cx="9679710" cy="708763"/>
          </a:xfrm>
        </p:spPr>
        <p:txBody>
          <a:bodyPr/>
          <a:lstStyle/>
          <a:p>
            <a:pPr algn="ctr"/>
            <a:r>
              <a:rPr lang="ne-NP" dirty="0"/>
              <a:t>सेसनको उद्देश्य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ne-NP" dirty="0">
                <a:solidFill>
                  <a:prstClr val="black"/>
                </a:solidFill>
              </a:rPr>
              <a:t> गणना पुस्तिकामा रहेका अनुसूचीहरुको बारेमा अवगत गराउनु,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e-NP" dirty="0">
                <a:solidFill>
                  <a:prstClr val="black"/>
                </a:solidFill>
              </a:rPr>
              <a:t> तालिम पश्चात सहभागीको ज्ञानको जाँच गर्नु।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978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C5189-192E-2251-C3DA-AA44F78F7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5749D-16E4-BB07-7A60-5EF4B2C11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354" y="-72247"/>
            <a:ext cx="7345681" cy="996315"/>
          </a:xfrm>
        </p:spPr>
        <p:txBody>
          <a:bodyPr>
            <a:normAutofit fontScale="90000"/>
          </a:bodyPr>
          <a:lstStyle/>
          <a:p>
            <a:pPr lvl="0">
              <a:lnSpc>
                <a:spcPct val="170000"/>
              </a:lnSpc>
              <a:spcBef>
                <a:spcPts val="1000"/>
              </a:spcBef>
              <a:defRPr/>
            </a:pPr>
            <a:r>
              <a:rPr lang="ne-NP" sz="4000" b="1" dirty="0">
                <a:solidFill>
                  <a:prstClr val="black"/>
                </a:solidFill>
              </a:rPr>
              <a:t>गणना पुस्तिकामा</a:t>
            </a:r>
            <a:r>
              <a:rPr lang="ne-NP" sz="4000" b="1" dirty="0">
                <a:solidFill>
                  <a:prstClr val="black"/>
                </a:solidFill>
                <a:latin typeface="Calibri" panose="020F0502020204030204"/>
              </a:rPr>
              <a:t> रहेका अनुसूचीहरु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23B0B7-EB8E-6814-AD06-340C14D45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AE087-2F7A-DE7D-011E-56FCCC659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97869-C11D-0FB6-5FB8-55AE2E80C468}"/>
              </a:ext>
            </a:extLst>
          </p:cNvPr>
          <p:cNvSpPr txBox="1">
            <a:spLocks/>
          </p:cNvSpPr>
          <p:nvPr/>
        </p:nvSpPr>
        <p:spPr>
          <a:xfrm>
            <a:off x="187572" y="1212849"/>
            <a:ext cx="10640849" cy="50863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अनुसूची १: सूचीकरण फाराम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अनुसूची २: मुख्य प्रश्नावली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अनुसूची ३: कन्ट्रोल फाराम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अनुसूची ४: कार्य सम्पन्नता फाराम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अनुसूची </a:t>
            </a:r>
            <a:r>
              <a:rPr lang="ne-NP" dirty="0"/>
              <a:t>५</a:t>
            </a:r>
            <a:r>
              <a:rPr lang="en-US" dirty="0" smtClean="0"/>
              <a:t>:</a:t>
            </a:r>
            <a:r>
              <a:rPr lang="ne-NP" dirty="0" smtClean="0"/>
              <a:t> </a:t>
            </a:r>
            <a:r>
              <a:rPr lang="ne-NP" dirty="0"/>
              <a:t>नेपालस्तरीय औद्योगिक (</a:t>
            </a:r>
            <a:r>
              <a:rPr lang="en-US" dirty="0"/>
              <a:t>NSIC</a:t>
            </a:r>
            <a:r>
              <a:rPr lang="ne-NP" dirty="0"/>
              <a:t>) वर्गीकरणका उदाहरण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अनुसूची </a:t>
            </a:r>
            <a:r>
              <a:rPr lang="ne-NP" dirty="0"/>
              <a:t>६</a:t>
            </a:r>
            <a:r>
              <a:rPr lang="en-US" dirty="0" smtClean="0"/>
              <a:t>:</a:t>
            </a:r>
            <a:r>
              <a:rPr lang="ne-NP" dirty="0" smtClean="0"/>
              <a:t> </a:t>
            </a:r>
            <a:r>
              <a:rPr lang="ne-NP" dirty="0"/>
              <a:t>प्रदेश र जिल्लाको कोड </a:t>
            </a:r>
            <a:endParaRPr kumimoji="0" lang="ne-NP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457200" indent="-457200">
              <a:lnSpc>
                <a:spcPct val="170000"/>
              </a:lnSpc>
              <a:buFont typeface="Wingdings" panose="05000000000000000000" pitchFamily="2" charset="2"/>
              <a:buChar char="Ø"/>
              <a:defRPr/>
            </a:pPr>
            <a:endParaRPr lang="ne-NP" sz="3200" b="1" dirty="0"/>
          </a:p>
        </p:txBody>
      </p:sp>
    </p:spTree>
    <p:extLst>
      <p:ext uri="{BB962C8B-B14F-4D97-AF65-F5344CB8AC3E}">
        <p14:creationId xmlns:p14="http://schemas.microsoft.com/office/powerpoint/2010/main" val="3575399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F69C8-7283-1B3B-E305-31C7CB595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8D6147-471E-A672-9A7A-06E9472A5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8BC3A8-4CC4-1E2E-6DB5-858A2F4CC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E0F82B-67A2-2ABB-3BAB-81EA1E9D8150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D47529-1DF6-C7B8-0461-9E954A63B2C1}"/>
              </a:ext>
            </a:extLst>
          </p:cNvPr>
          <p:cNvSpPr txBox="1"/>
          <p:nvPr/>
        </p:nvSpPr>
        <p:spPr>
          <a:xfrm>
            <a:off x="368968" y="1294870"/>
            <a:ext cx="11454063" cy="4070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सूचीकरण फाराम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ne-NP" sz="2800" dirty="0">
                <a:cs typeface="Kalimati" panose="00000400000000000000" pitchFamily="2"/>
              </a:rPr>
              <a:t> मुख्य प्रश्नावली फाराम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ne-NP" sz="2800" dirty="0">
                <a:cs typeface="Kalimati" panose="00000400000000000000" pitchFamily="2"/>
              </a:rPr>
              <a:t> कन्ट्रोल फाराम</a:t>
            </a:r>
            <a:r>
              <a:rPr lang="en-US" sz="2800" dirty="0">
                <a:cs typeface="Kalimati" panose="00000400000000000000" pitchFamily="2"/>
              </a:rPr>
              <a:t>,</a:t>
            </a:r>
            <a:r>
              <a:rPr lang="ne-NP" sz="2800" dirty="0">
                <a:cs typeface="Kalimati" panose="00000400000000000000" pitchFamily="2"/>
              </a:rPr>
              <a:t> कार्य सम्पन्नता फाराम आदि फाराम भर्नुपर्दछ। 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सूचीकरण फाराम र मुख्य प्रश्नावली फारामको बारेमा अगाडिका खण्डमा उल्लेख गारिएको छ। 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यहाँ कन्ट्रोल फाराम र कार्य सम्पन्नता फारामको बारेमा मात्र उल्लेख गरिएको छ। 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7629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0F4F3-B7C6-F275-D910-D5C614105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2C52A2-3FB4-99FF-6BE2-B3F4CE06C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32B254-4ABA-E0B6-F212-48F04FA0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E27869-1173-EA5B-A48C-CD684E5B8D2F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3200" b="1" dirty="0">
                <a:solidFill>
                  <a:srgbClr val="0070C0"/>
                </a:solidFill>
                <a:cs typeface="Kalimati" panose="00000400000000000000" pitchFamily="2"/>
              </a:rPr>
              <a:t>गणक र सुपरिवेक्षकले भर्नुपर्ने फारामहरू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...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8CE90E-3C04-0CC9-6C1C-2BB5EBEA243A}"/>
              </a:ext>
            </a:extLst>
          </p:cNvPr>
          <p:cNvSpPr txBox="1"/>
          <p:nvPr/>
        </p:nvSpPr>
        <p:spPr>
          <a:xfrm>
            <a:off x="224590" y="983445"/>
            <a:ext cx="7499684" cy="2986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>
              <a:lnSpc>
                <a:spcPct val="150000"/>
              </a:lnSpc>
              <a:spcBef>
                <a:spcPts val="600"/>
              </a:spcBef>
            </a:pPr>
            <a:r>
              <a:rPr lang="ne-NP" sz="2400" b="1" dirty="0" smtClean="0">
                <a:cs typeface="Kalimati" panose="00000400000000000000" pitchFamily="2"/>
              </a:rPr>
              <a:t>३</a:t>
            </a:r>
            <a:r>
              <a:rPr lang="en-US" sz="2400" b="1" dirty="0" smtClean="0">
                <a:cs typeface="Kalimati" panose="00000400000000000000" pitchFamily="2"/>
              </a:rPr>
              <a:t>. </a:t>
            </a:r>
            <a:r>
              <a:rPr lang="hi-IN" sz="2400" b="1" dirty="0" smtClean="0">
                <a:cs typeface="Kalimati" panose="00000400000000000000" pitchFamily="2"/>
              </a:rPr>
              <a:t>कन्ट्रोल </a:t>
            </a:r>
            <a:r>
              <a:rPr lang="hi-IN" sz="2400" b="1" dirty="0">
                <a:cs typeface="Kalimati" panose="00000400000000000000" pitchFamily="2"/>
              </a:rPr>
              <a:t>फाराम </a:t>
            </a:r>
            <a:endParaRPr lang="en-US" sz="2400" dirty="0">
              <a:cs typeface="Kalimati" panose="00000400000000000000" pitchFamily="2"/>
            </a:endParaRP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राष्ट्रिय आर्थिक गणना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२०८२अन्तर्गत प्रत्येक </a:t>
            </a:r>
            <a:r>
              <a:rPr lang="hi-IN" sz="2400" dirty="0" smtClean="0">
                <a:cs typeface="Kalimati" panose="00000400000000000000" pitchFamily="2"/>
              </a:rPr>
              <a:t>गणना/गणना</a:t>
            </a:r>
            <a:r>
              <a:rPr lang="en-US" sz="2400" dirty="0" smtClean="0">
                <a:cs typeface="Kalimati" panose="00000400000000000000" pitchFamily="2"/>
              </a:rPr>
              <a:t> </a:t>
            </a:r>
            <a:r>
              <a:rPr lang="ne-NP" sz="2400" dirty="0" smtClean="0">
                <a:cs typeface="Kalimati" panose="00000400000000000000" pitchFamily="2"/>
              </a:rPr>
              <a:t>उप</a:t>
            </a:r>
            <a:r>
              <a:rPr lang="hi-IN" sz="2400" dirty="0" smtClean="0">
                <a:cs typeface="Kalimati" panose="00000400000000000000" pitchFamily="2"/>
              </a:rPr>
              <a:t>क्षेत्रका </a:t>
            </a:r>
            <a:r>
              <a:rPr lang="hi-IN" sz="2400" dirty="0">
                <a:cs typeface="Kalimati" panose="00000400000000000000" pitchFamily="2"/>
              </a:rPr>
              <a:t>लागि </a:t>
            </a:r>
            <a:r>
              <a:rPr lang="ne-NP" sz="2400" dirty="0">
                <a:cs typeface="Kalimati" panose="00000400000000000000" pitchFamily="2"/>
              </a:rPr>
              <a:t>कार्य</a:t>
            </a:r>
            <a:r>
              <a:rPr lang="hi-IN" sz="2400" dirty="0">
                <a:cs typeface="Kalimati" panose="00000400000000000000" pitchFamily="2"/>
              </a:rPr>
              <a:t>प्रगति र अवस्थालाई पहिचान तथा अनुगमन गर्न प्रयोग गरिने आधिकारिक अभिलेख फाराम नै कन्ट्रोल फाराम हो।</a:t>
            </a:r>
            <a:endParaRPr lang="ne-NP" sz="2400" dirty="0">
              <a:cs typeface="Kalimati" panose="00000400000000000000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C46A40-E2FC-8FF4-5F0E-0A36EFE2C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4274" y="983445"/>
            <a:ext cx="4388329" cy="599213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B5412C-7643-C5BB-2830-FAE60D2BB9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016" y="3981020"/>
            <a:ext cx="5952297" cy="237533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10361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46E33-6865-CCCE-A427-6343B4EB8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2E961-1BD9-8DA4-E3A1-DDBB1CA1F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354" y="91043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अनुसूची ३: कन्ट्रोल फाराम......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C19384-C494-5C1D-FE32-0EB4BC89C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01D27A-7B8E-2748-CBF8-8174DD7BF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C3F4CAC-F3B0-B66E-4E27-87C15CE54D6D}"/>
              </a:ext>
            </a:extLst>
          </p:cNvPr>
          <p:cNvSpPr txBox="1">
            <a:spLocks/>
          </p:cNvSpPr>
          <p:nvPr/>
        </p:nvSpPr>
        <p:spPr>
          <a:xfrm>
            <a:off x="161925" y="1071708"/>
            <a:ext cx="11868149" cy="49499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ne-NP" b="1" dirty="0"/>
              <a:t>कन्ट्रोल फाराम: </a:t>
            </a:r>
            <a:r>
              <a:rPr lang="hi-IN" dirty="0"/>
              <a:t>गणक र सुपरिवेक्षकले भर्नुपर्ने फारामहरू</a:t>
            </a:r>
            <a:r>
              <a:rPr lang="ne-NP" dirty="0"/>
              <a:t> मध्ये एक महत्त्वपूर्ण फाराम हो।</a:t>
            </a:r>
          </a:p>
          <a:p>
            <a:pPr>
              <a:lnSpc>
                <a:spcPct val="150000"/>
              </a:lnSpc>
            </a:pPr>
            <a:r>
              <a:rPr lang="ne-NP" dirty="0"/>
              <a:t>गणना गरिएको क्षेत्रको सङ्‍क्षिप्त </a:t>
            </a:r>
            <a:r>
              <a:rPr lang="ne-NP" dirty="0" smtClean="0"/>
              <a:t>विवरण </a:t>
            </a:r>
            <a:r>
              <a:rPr lang="ne-NP" dirty="0"/>
              <a:t>तयार गर्न यो फाराम भर्नुपर्दछ।</a:t>
            </a:r>
          </a:p>
          <a:p>
            <a:pPr>
              <a:lnSpc>
                <a:spcPct val="150000"/>
              </a:lnSpc>
            </a:pPr>
            <a:r>
              <a:rPr lang="ne-NP" dirty="0"/>
              <a:t>प्रत्येक गणनाक्षेत्र वा गणना उपक्षेत्रका विवरण छुट्टाछुट्टै लहर (</a:t>
            </a:r>
            <a:r>
              <a:rPr lang="en-US" dirty="0"/>
              <a:t>Row) </a:t>
            </a:r>
            <a:r>
              <a:rPr lang="ne-NP" dirty="0"/>
              <a:t>मा भर्नुपर्दछ। </a:t>
            </a:r>
          </a:p>
          <a:p>
            <a:pPr>
              <a:lnSpc>
                <a:spcPct val="150000"/>
              </a:lnSpc>
            </a:pPr>
            <a:r>
              <a:rPr lang="ne-NP" dirty="0"/>
              <a:t>फारामको शुरूमा प्रदेशको नाम</a:t>
            </a:r>
            <a:r>
              <a:rPr lang="en-US" dirty="0"/>
              <a:t>,</a:t>
            </a:r>
            <a:r>
              <a:rPr lang="ne-NP" dirty="0"/>
              <a:t> प्रदेशको कोड</a:t>
            </a:r>
            <a:r>
              <a:rPr lang="en-US" dirty="0"/>
              <a:t>,</a:t>
            </a:r>
            <a:r>
              <a:rPr lang="ne-NP" dirty="0"/>
              <a:t> जिल्लाको नाम र जिल्लाको कोड अनिवार्य रूपमा लेख्नुपर्दछ। </a:t>
            </a:r>
            <a:endParaRPr lang="en-US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9AE8FF-98EA-35CB-E538-EF9677933EA0}"/>
              </a:ext>
            </a:extLst>
          </p:cNvPr>
          <p:cNvSpPr txBox="1">
            <a:spLocks/>
          </p:cNvSpPr>
          <p:nvPr/>
        </p:nvSpPr>
        <p:spPr>
          <a:xfrm>
            <a:off x="440099" y="1520745"/>
            <a:ext cx="11589976" cy="4432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  <a:defRPr/>
            </a:pPr>
            <a:endParaRPr lang="ne-NP" sz="3200" b="1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CF7B50-7C5F-E658-CC2A-A0B54372D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442" y="5092083"/>
            <a:ext cx="5476558" cy="129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900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967C5-5507-FF1B-FB57-FF0899846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5E5A2-142C-790E-E51C-BCA22F168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6354" y="91043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अनुसूची ३: कन्ट्रोल फाराम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3DC9F3-A520-AE55-368A-30879E350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684FC0-AF3D-91FF-D394-4FAF9C0DD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C58188-048F-E782-159C-0D0B5E283C00}"/>
              </a:ext>
            </a:extLst>
          </p:cNvPr>
          <p:cNvSpPr txBox="1">
            <a:spLocks/>
          </p:cNvSpPr>
          <p:nvPr/>
        </p:nvSpPr>
        <p:spPr>
          <a:xfrm>
            <a:off x="928110" y="166941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1889E89-DE04-DE12-BEB1-9914DC6D4C53}"/>
              </a:ext>
            </a:extLst>
          </p:cNvPr>
          <p:cNvSpPr txBox="1">
            <a:spLocks/>
          </p:cNvSpPr>
          <p:nvPr/>
        </p:nvSpPr>
        <p:spPr>
          <a:xfrm>
            <a:off x="440099" y="1520745"/>
            <a:ext cx="11589976" cy="4432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  <a:defRPr/>
            </a:pPr>
            <a:endParaRPr lang="ne-NP" sz="3200" b="1" dirty="0">
              <a:solidFill>
                <a:prstClr val="black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B8B8FEC-2775-A35B-AC20-3B8C49B3EB93}"/>
              </a:ext>
            </a:extLst>
          </p:cNvPr>
          <p:cNvGrpSpPr/>
          <p:nvPr/>
        </p:nvGrpSpPr>
        <p:grpSpPr>
          <a:xfrm>
            <a:off x="1494263" y="1111211"/>
            <a:ext cx="8631044" cy="5251368"/>
            <a:chOff x="2914650" y="1236028"/>
            <a:chExt cx="5919577" cy="51495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D636CBA-8F58-F854-88BE-22121018A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0" b="56823"/>
            <a:stretch>
              <a:fillRect/>
            </a:stretch>
          </p:blipFill>
          <p:spPr bwMode="auto">
            <a:xfrm>
              <a:off x="2914650" y="1236028"/>
              <a:ext cx="5919576" cy="338845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BE49EFA-CB5C-6904-CDE5-36898D60AC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548" b="1"/>
            <a:stretch>
              <a:fillRect/>
            </a:stretch>
          </p:blipFill>
          <p:spPr bwMode="auto">
            <a:xfrm>
              <a:off x="2914650" y="4591011"/>
              <a:ext cx="5919577" cy="179454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84035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</TotalTime>
  <Words>1543</Words>
  <Application>Microsoft Office PowerPoint</Application>
  <PresentationFormat>Widescreen</PresentationFormat>
  <Paragraphs>203</Paragraphs>
  <Slides>29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Calibri Light</vt:lpstr>
      <vt:lpstr>Fontasy Himali</vt:lpstr>
      <vt:lpstr>Kalimati</vt:lpstr>
      <vt:lpstr>Mangal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सेसनको उद्देश्य</vt:lpstr>
      <vt:lpstr>गणना पुस्तिकामा रहेका अनुसूचीहरु</vt:lpstr>
      <vt:lpstr>PowerPoint Presentation</vt:lpstr>
      <vt:lpstr>PowerPoint Presentation</vt:lpstr>
      <vt:lpstr>अनुसूची ३: कन्ट्रोल फाराम......</vt:lpstr>
      <vt:lpstr>अनुसूची ३: कन्ट्रोल फाराम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सत्र पुनरावलोकन</vt:lpstr>
      <vt:lpstr>अन्तिम परिक्षा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141</cp:revision>
  <dcterms:created xsi:type="dcterms:W3CDTF">2025-12-12T08:42:46Z</dcterms:created>
  <dcterms:modified xsi:type="dcterms:W3CDTF">2026-04-03T09:17:27Z</dcterms:modified>
</cp:coreProperties>
</file>