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347" r:id="rId3"/>
    <p:sldId id="321" r:id="rId4"/>
    <p:sldId id="322" r:id="rId5"/>
    <p:sldId id="323" r:id="rId6"/>
    <p:sldId id="342" r:id="rId7"/>
    <p:sldId id="324" r:id="rId8"/>
    <p:sldId id="326" r:id="rId9"/>
    <p:sldId id="327" r:id="rId10"/>
    <p:sldId id="328" r:id="rId11"/>
    <p:sldId id="333" r:id="rId12"/>
    <p:sldId id="343" r:id="rId13"/>
    <p:sldId id="335" r:id="rId14"/>
    <p:sldId id="336" r:id="rId15"/>
    <p:sldId id="337" r:id="rId16"/>
    <p:sldId id="338" r:id="rId17"/>
    <p:sldId id="346" r:id="rId18"/>
    <p:sldId id="344" r:id="rId19"/>
    <p:sldId id="340" r:id="rId20"/>
    <p:sldId id="341" r:id="rId21"/>
    <p:sldId id="262" r:id="rId22"/>
    <p:sldId id="348" r:id="rId23"/>
    <p:sldId id="355" r:id="rId24"/>
    <p:sldId id="356" r:id="rId25"/>
    <p:sldId id="349" r:id="rId26"/>
    <p:sldId id="350" r:id="rId27"/>
    <p:sldId id="351" r:id="rId28"/>
    <p:sldId id="352" r:id="rId29"/>
    <p:sldId id="354" r:id="rId30"/>
    <p:sldId id="329" r:id="rId31"/>
    <p:sldId id="357" r:id="rId32"/>
    <p:sldId id="34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3/22/2026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3/22/2026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3/22/2026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3/22/2026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3/22/2026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3/22/2026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b="1" dirty="0"/>
              <a:t>राष्ट्रिय </a:t>
            </a:r>
            <a:r>
              <a:rPr lang="hi-IN" sz="3600" b="1" dirty="0"/>
              <a:t>आर्थिक गणना</a:t>
            </a:r>
            <a:r>
              <a:rPr lang="ne-NP" sz="3600" b="1" dirty="0"/>
              <a:t>, </a:t>
            </a:r>
            <a:r>
              <a:rPr lang="hi-IN" sz="3600" b="1" dirty="0"/>
              <a:t>२०८२</a:t>
            </a:r>
            <a:r>
              <a:rPr lang="en-US" sz="3600" b="1" dirty="0"/>
              <a:t> </a:t>
            </a:r>
            <a:r>
              <a:rPr lang="ne-NP" sz="3600" b="1" dirty="0"/>
              <a:t>परिचय...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697" y="1170053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2025086" cy="5358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 smtClean="0"/>
              <a:t>स्थलगत </a:t>
            </a:r>
            <a:r>
              <a:rPr lang="hi-IN" dirty="0"/>
              <a:t>तथ्याङ्क सङ्कलन कार्य वि.सं. २०८३ बैशाख २ गतेदेखि २०८३ असार ७ गते सम्म सञ्चालन </a:t>
            </a:r>
            <a:r>
              <a:rPr lang="ne-NP" dirty="0"/>
              <a:t>गरिदैछ।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इ-सेन्सस वा अनलाइनमार्फत वि.सं. २०८३ वैशाख २ गतेदेखि २०८३ जेठ मसान्तसम्म विवरण सङ्कलन गरिदैछ।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तोकिएको अवधिमा इ-सेन्सस वा अनलाइनमार्फत विवरण उपलब्ध नगराएका प्रतिष्ठानहरूको अनिवार्य रूपमा २०८३ असार ७ सम्म कागजी प्रश्नावली मार्फत विवरण भर्नुपर्दछ।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553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hi-IN" sz="4000" b="1" dirty="0"/>
              <a:t>राष्ट्रिय आर्थिक गणना, २०८२ का उद्देश्य</a:t>
            </a:r>
            <a:r>
              <a:rPr lang="en-US" sz="4000" dirty="0"/>
              <a:t/>
            </a:r>
            <a:br>
              <a:rPr lang="en-US" sz="4000" dirty="0"/>
            </a:br>
            <a:endParaRPr lang="ne-NP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1828130" cy="51304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04813" algn="l"/>
              </a:tabLst>
            </a:pPr>
            <a:r>
              <a:rPr lang="hi-IN" dirty="0"/>
              <a:t>नेपालभर सञ्चालनमा रहेका आर्थिक क्रियाकलाप गर्ने प्रतिष्ठानहरूको आधारभूत विवरण सङ्कलन</a:t>
            </a:r>
            <a:r>
              <a:rPr lang="en-US" dirty="0"/>
              <a:t>, </a:t>
            </a:r>
            <a:r>
              <a:rPr lang="hi-IN" dirty="0"/>
              <a:t>प्रशोधन</a:t>
            </a:r>
            <a:r>
              <a:rPr lang="en-US" dirty="0"/>
              <a:t>, </a:t>
            </a:r>
            <a:r>
              <a:rPr lang="hi-IN" dirty="0"/>
              <a:t>विश्लेषण र प्रकाशन गर्ने</a:t>
            </a:r>
            <a:r>
              <a:rPr lang="ne-NP" dirty="0"/>
              <a:t>,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04813" algn="l"/>
              </a:tabLst>
            </a:pPr>
            <a:r>
              <a:rPr lang="hi-IN" dirty="0"/>
              <a:t>प्रतिष्ठानहरूको विद्यमान सङ्ख्या</a:t>
            </a:r>
            <a:r>
              <a:rPr lang="en-US" dirty="0"/>
              <a:t>, </a:t>
            </a:r>
            <a:r>
              <a:rPr lang="hi-IN" dirty="0"/>
              <a:t>अर्थतन्त्रका क्षेत्रगत संरचना</a:t>
            </a:r>
            <a:r>
              <a:rPr lang="en-US" dirty="0"/>
              <a:t>,</a:t>
            </a:r>
            <a:r>
              <a:rPr lang="hi-IN" dirty="0"/>
              <a:t> आकार र वितरण सम्बन्धी </a:t>
            </a:r>
            <a:r>
              <a:rPr lang="ne-NP" dirty="0"/>
              <a:t>तथ्याङ्क</a:t>
            </a:r>
            <a:r>
              <a:rPr lang="hi-IN" dirty="0"/>
              <a:t> उत्पादन गर्ने,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tabLst>
                <a:tab pos="404813" algn="l"/>
              </a:tabLst>
            </a:pPr>
            <a:r>
              <a:rPr lang="hi-IN" dirty="0"/>
              <a:t>कुल गार्हस्थ्य उत्पादन तथा राष्ट्रिय लेखाका अन्य अनुमानको सुदृढीकरणका लागि आधारभूत तथ्याङ्क उत्पादन गर्ने</a:t>
            </a:r>
            <a:r>
              <a:rPr lang="ne-NP" dirty="0"/>
              <a:t>,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034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hi-IN" sz="4000" b="1" dirty="0"/>
              <a:t>राष्ट्रिय आर्थिक गणना, २०८२ का उद्देश्य</a:t>
            </a:r>
            <a:r>
              <a:rPr lang="en-US" sz="4000" b="1" dirty="0"/>
              <a:t>…</a:t>
            </a:r>
            <a:r>
              <a:rPr lang="en-US" sz="4000" dirty="0"/>
              <a:t/>
            </a:r>
            <a:br>
              <a:rPr lang="en-US" sz="4000" dirty="0"/>
            </a:br>
            <a:endParaRPr lang="ne-NP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5645" y="1324655"/>
            <a:ext cx="11777127" cy="49611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राष्ट्रिय लेखा अनुमानका आधार वर्ष परिवर्तनका लागि आवश्यक आधारभूत तथ्याङ्क उत्पादन गर्ने</a:t>
            </a:r>
            <a:r>
              <a:rPr lang="ne-NP" dirty="0"/>
              <a:t>,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आर्थिक तथ्याङ्क प्राप्त गर्न सञ्चालन गरिने सबै प्रकारका सर्वेक्षणका लागि आधारभूत नमुना छनौट फ्रेम तयारी </a:t>
            </a:r>
            <a:r>
              <a:rPr lang="hi-IN" dirty="0" smtClean="0"/>
              <a:t>गर्ने </a:t>
            </a:r>
            <a:r>
              <a:rPr lang="hi-IN" dirty="0"/>
              <a:t>र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तथ्याङ्कीय व्यावसायिक रजिस्टर निर्माण तथा </a:t>
            </a:r>
            <a:r>
              <a:rPr lang="ne-NP" dirty="0"/>
              <a:t>यसलाई </a:t>
            </a:r>
            <a:r>
              <a:rPr lang="hi-IN" dirty="0"/>
              <a:t>अद्यावधिक</a:t>
            </a:r>
            <a:r>
              <a:rPr lang="ne-NP" dirty="0"/>
              <a:t> गर्न</a:t>
            </a:r>
            <a:r>
              <a:rPr lang="hi-IN" dirty="0"/>
              <a:t>को लागि आधार तयार गर्ने।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439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>गणनाको महत्व</a:t>
            </a:r>
            <a:r>
              <a:rPr lang="en-US" sz="4000" dirty="0"/>
              <a:t/>
            </a:r>
            <a:br>
              <a:rPr lang="en-US" sz="4000" dirty="0"/>
            </a:br>
            <a:endParaRPr lang="ne-NP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212650" y="1340144"/>
            <a:ext cx="11914035" cy="50733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995938"/>
            <a:ext cx="12025086" cy="55856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कुल गार्हस्थ्य उत्पादन (</a:t>
            </a:r>
            <a:r>
              <a:rPr lang="en-US" sz="2600" dirty="0"/>
              <a:t>GDP) </a:t>
            </a:r>
            <a:r>
              <a:rPr lang="ne-NP" sz="2600" dirty="0"/>
              <a:t>तथा राष्ट्रिय लेखाका अनुमानलाई समयसापेक्ष सुदृढीकरण गर्न आवश्यक आधारभूत र विश्वसनीय आर्थिक तथ्याङ्कको प्रमुख स्रोत रहेको,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 smtClean="0"/>
              <a:t>विषयगत </a:t>
            </a:r>
            <a:r>
              <a:rPr lang="ne-NP" sz="2600" dirty="0"/>
              <a:t>तथा क्षेत्रगत प्रतिष्ठान-आधारित सर्वेक्षणका लागि स्याम्पल फ्रेम तयारीमा सहयोग गर्ने,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कृषि, उद्योग, व्यापार, स्वास्थ्य, शिक्षा लगायत सबै क्षेत्रका औपचारिक तथा अनौपचारिक प्रतिष्ठानहरूको तथ्याङ्कीय व्यावसायिक रजिष्टर निर्माण तथा अद्यावधिक गर्न सहयोग गर्ने,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3729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/>
            </a:r>
            <a:br>
              <a:rPr lang="ne-NP" sz="4000" b="1" dirty="0"/>
            </a:br>
            <a:r>
              <a:rPr lang="ne-NP" sz="4000" b="1" dirty="0"/>
              <a:t>गणनाको महत्व...</a:t>
            </a:r>
            <a:r>
              <a:rPr lang="en-US" sz="4000" dirty="0"/>
              <a:t/>
            </a:r>
            <a:br>
              <a:rPr lang="en-US" sz="4000" dirty="0"/>
            </a:br>
            <a:endParaRPr lang="ne-NP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754" y="1283017"/>
            <a:ext cx="11751711" cy="4841336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1498521" cy="49186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संघ, प्रदेश र स्थानीय तहका आर्थिक नीति, योजना तथा कार्यक्रम तर्जुमा र मूल्याङ्कनका लागि भरपर्दो तथ्याङ्क आपूर्ति गर्ने,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अर्थतन्त्रको संरचना </a:t>
            </a:r>
            <a:r>
              <a:rPr lang="en-US" dirty="0"/>
              <a:t>(</a:t>
            </a:r>
            <a:r>
              <a:rPr lang="ne-NP" dirty="0"/>
              <a:t>जस्तै</a:t>
            </a:r>
            <a:r>
              <a:rPr lang="en-US" dirty="0"/>
              <a:t>: </a:t>
            </a:r>
            <a:r>
              <a:rPr lang="ne-NP" dirty="0"/>
              <a:t>प्रतिष्ठानको संख्या र जनशक्त्ति</a:t>
            </a:r>
            <a:r>
              <a:rPr lang="en-US" dirty="0"/>
              <a:t>)</a:t>
            </a:r>
            <a:r>
              <a:rPr lang="ne-NP" dirty="0"/>
              <a:t> तथा विशेषता</a:t>
            </a:r>
            <a:r>
              <a:rPr lang="en-US" dirty="0"/>
              <a:t> (</a:t>
            </a:r>
            <a:r>
              <a:rPr lang="ne-NP" dirty="0"/>
              <a:t>जस्तै</a:t>
            </a:r>
            <a:r>
              <a:rPr lang="en-US" dirty="0"/>
              <a:t>: </a:t>
            </a:r>
            <a:r>
              <a:rPr lang="ne-NP" dirty="0"/>
              <a:t>स्वामित्व</a:t>
            </a:r>
            <a:r>
              <a:rPr lang="en-US" dirty="0"/>
              <a:t>,</a:t>
            </a:r>
            <a:r>
              <a:rPr lang="ne-NP" dirty="0"/>
              <a:t> संगठनिक अवस्था आदि</a:t>
            </a:r>
            <a:r>
              <a:rPr lang="en-US" dirty="0"/>
              <a:t>)</a:t>
            </a:r>
            <a:r>
              <a:rPr lang="ne-NP" dirty="0"/>
              <a:t> को जानकारी अद्यावधिक गर्ने,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>
                <a:solidFill>
                  <a:srgbClr val="002060"/>
                </a:solidFill>
              </a:rPr>
              <a:t>तथ्याङ्कमा आधारित नीति पैरवी गर्न,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>
                <a:solidFill>
                  <a:srgbClr val="002060"/>
                </a:solidFill>
              </a:rPr>
              <a:t>सम्भावित रोजगारी तथा लगानीका क्षेत्र पहिचान गर्न,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>
                <a:solidFill>
                  <a:srgbClr val="002060"/>
                </a:solidFill>
              </a:rPr>
              <a:t>समग्र आर्थिक तथ्याङ्कको प्रणाली मजबुत बनाउन </a:t>
            </a:r>
            <a:r>
              <a:rPr lang="ne-NP" dirty="0">
                <a:solidFill>
                  <a:srgbClr val="002060"/>
                </a:solidFill>
              </a:rPr>
              <a:t>।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901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/>
            </a:r>
            <a:br>
              <a:rPr lang="ne-NP" sz="4000" b="1" dirty="0"/>
            </a:br>
            <a:r>
              <a:rPr lang="ne-NP" sz="4000" b="1" dirty="0"/>
              <a:t>क्षेत्र र दायरा</a:t>
            </a:r>
            <a:r>
              <a:rPr lang="en-US" sz="4000" dirty="0"/>
              <a:t/>
            </a:r>
            <a:br>
              <a:rPr lang="en-US" sz="4000" dirty="0"/>
            </a:br>
            <a:endParaRPr lang="ne-NP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198879"/>
            <a:ext cx="11897360" cy="5002805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283017"/>
            <a:ext cx="11988800" cy="4277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नेपालको भौगोलिक सिमानाभित्र गणनाको दिनमा अस्तित्व वा सञ्चालनमा रहेका सबै प्रकारका व्यापार, व्यवसाय, उद्योग, तथा अन्य प्रतिष्ठानहरूलाई गणनामा समेटिएको छ।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गणना प्रयोजनका लागि नेपाल स्तरीय औद्योगिक वर्गीकरण </a:t>
            </a:r>
            <a:r>
              <a:rPr lang="en-US" dirty="0"/>
              <a:t>(NSIC)</a:t>
            </a:r>
            <a:r>
              <a:rPr lang="ne-NP" dirty="0"/>
              <a:t> मा उल्लिखित आर्थिक क्रियालापका २१ वटा खण्डहरूमध्ये </a:t>
            </a:r>
            <a:r>
              <a:rPr lang="ne-NP" b="1" dirty="0"/>
              <a:t>३ वटा </a:t>
            </a:r>
            <a:r>
              <a:rPr lang="ne-NP" dirty="0"/>
              <a:t>खण्डहरू बाहेकका अन्य सबै खण्डहरूलाई समेटिएको छ।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03525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/>
            </a:r>
            <a:br>
              <a:rPr lang="ne-NP" sz="4000" b="1" dirty="0"/>
            </a:br>
            <a:r>
              <a:rPr lang="ne-NP" sz="4000" b="1" dirty="0"/>
              <a:t>गणनामा नसमेटिने क्षेत्र</a:t>
            </a:r>
            <a:r>
              <a:rPr lang="en-US" sz="4000" dirty="0"/>
              <a:t/>
            </a:r>
            <a:br>
              <a:rPr lang="en-US" sz="4000" dirty="0"/>
            </a:br>
            <a:endParaRPr lang="ne-NP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198879"/>
            <a:ext cx="11897360" cy="5579746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खण्ड “ए” (</a:t>
            </a:r>
            <a:r>
              <a:rPr lang="en-US" b="1" dirty="0"/>
              <a:t>A</a:t>
            </a:r>
            <a:r>
              <a:rPr lang="ne-NP" b="1" dirty="0"/>
              <a:t>): </a:t>
            </a:r>
            <a:r>
              <a:rPr lang="ne-NP" dirty="0"/>
              <a:t>कृषि</a:t>
            </a:r>
            <a:r>
              <a:rPr lang="en-US" dirty="0"/>
              <a:t>, </a:t>
            </a:r>
            <a:r>
              <a:rPr lang="ne-NP" dirty="0"/>
              <a:t>वन तथा माछापालनअन्तर्गत पर्ने</a:t>
            </a:r>
            <a:r>
              <a:rPr lang="en-US" dirty="0"/>
              <a:t> </a:t>
            </a:r>
            <a:r>
              <a:rPr lang="ne-NP" dirty="0"/>
              <a:t>तर सरकारी निकायमा दर्ता नभएका</a:t>
            </a:r>
            <a:r>
              <a:rPr lang="en-US" dirty="0"/>
              <a:t> </a:t>
            </a:r>
            <a:r>
              <a:rPr lang="ne-NP" dirty="0"/>
              <a:t>प्रतिष्ठानहरू,</a:t>
            </a:r>
            <a:endParaRPr lang="en-US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खण्ड “ओ” (</a:t>
            </a:r>
            <a:r>
              <a:rPr lang="en-US" b="1" dirty="0"/>
              <a:t>O</a:t>
            </a:r>
            <a:r>
              <a:rPr lang="ne-NP" b="1" dirty="0"/>
              <a:t>)</a:t>
            </a:r>
            <a:r>
              <a:rPr lang="ne-NP" dirty="0"/>
              <a:t>: सार्वजनिक प्रशासन र रक्षा</a:t>
            </a:r>
            <a:r>
              <a:rPr lang="en-US" dirty="0"/>
              <a:t>; </a:t>
            </a:r>
            <a:r>
              <a:rPr lang="ne-NP" dirty="0"/>
              <a:t>अनिवार्य सामाजिक सुरक्षासम्बन्धी क्रियाकलापअन्तर्गत वर्गीकृत प्रतिष्ठानको रूपमा सञ्चालित सरकारी कार्यालयहरू,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खण्ड “टी” (</a:t>
            </a:r>
            <a:r>
              <a:rPr lang="en-US" b="1" dirty="0"/>
              <a:t>T</a:t>
            </a:r>
            <a:r>
              <a:rPr lang="ne-NP" b="1" dirty="0"/>
              <a:t>):</a:t>
            </a:r>
            <a:r>
              <a:rPr lang="ne-NP" dirty="0"/>
              <a:t> रोजगारदाताका रूपमा घरपरिवारका घरायसी </a:t>
            </a:r>
            <a:r>
              <a:rPr lang="ne-NP" dirty="0" smtClean="0"/>
              <a:t>क्रियाकलापहरू,</a:t>
            </a:r>
            <a:endParaRPr lang="ne-NP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खण्ड “यू” (</a:t>
            </a:r>
            <a:r>
              <a:rPr lang="en-US" b="1" dirty="0"/>
              <a:t>U</a:t>
            </a:r>
            <a:r>
              <a:rPr lang="ne-NP" b="1" dirty="0"/>
              <a:t>)</a:t>
            </a:r>
            <a:r>
              <a:rPr lang="ne-NP" dirty="0"/>
              <a:t>: बाह्य सङ्‍घ संस्था एवं यसका अङ्गहरूका क्रियाकलापहरू अन्तर्गत पर्ने प्रतिष्ठानहरू।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4827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/>
            </a:r>
            <a:br>
              <a:rPr lang="ne-NP" sz="4000" b="1" dirty="0"/>
            </a:br>
            <a:r>
              <a:rPr lang="ne-NP" sz="4000" b="1" dirty="0"/>
              <a:t>गणनामा समेटिने क्षेत्र</a:t>
            </a:r>
            <a:r>
              <a:rPr lang="en-US" sz="4000" dirty="0"/>
              <a:t/>
            </a:r>
            <a:br>
              <a:rPr lang="en-US" sz="4000" dirty="0"/>
            </a:br>
            <a:endParaRPr lang="ne-NP" sz="40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449297"/>
              </p:ext>
            </p:extLst>
          </p:nvPr>
        </p:nvGraphicFramePr>
        <p:xfrm>
          <a:off x="193041" y="1095152"/>
          <a:ext cx="11897358" cy="5458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4366">
                  <a:extLst>
                    <a:ext uri="{9D8B030D-6E8A-4147-A177-3AD203B41FA5}">
                      <a16:colId xmlns:a16="http://schemas.microsoft.com/office/drawing/2014/main" val="1731431734"/>
                    </a:ext>
                  </a:extLst>
                </a:gridCol>
                <a:gridCol w="261219">
                  <a:extLst>
                    <a:ext uri="{9D8B030D-6E8A-4147-A177-3AD203B41FA5}">
                      <a16:colId xmlns:a16="http://schemas.microsoft.com/office/drawing/2014/main" val="370755878"/>
                    </a:ext>
                  </a:extLst>
                </a:gridCol>
                <a:gridCol w="6221773">
                  <a:extLst>
                    <a:ext uri="{9D8B030D-6E8A-4147-A177-3AD203B41FA5}">
                      <a16:colId xmlns:a16="http://schemas.microsoft.com/office/drawing/2014/main" val="2734782671"/>
                    </a:ext>
                  </a:extLst>
                </a:gridCol>
              </a:tblGrid>
              <a:tr h="502565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A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कृषि, वन तथा माछापालन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u="none" strike="noStrike">
                          <a:effectLst/>
                          <a:cs typeface="Kalimati" panose="00000400000000000000" pitchFamily="2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>
                          <a:effectLst/>
                          <a:cs typeface="Kalimati" panose="00000400000000000000" pitchFamily="2"/>
                        </a:rPr>
                        <a:t>J  </a:t>
                      </a:r>
                      <a:r>
                        <a:rPr lang="ne-NP" sz="2400" b="0" u="none" strike="noStrike">
                          <a:effectLst/>
                          <a:cs typeface="Kalimati" panose="00000400000000000000" pitchFamily="2"/>
                        </a:rPr>
                        <a:t>सूचना तथा सञ्चार 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2915820"/>
                  </a:ext>
                </a:extLst>
              </a:tr>
              <a:tr h="502565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>
                          <a:effectLst/>
                          <a:cs typeface="Kalimati" panose="00000400000000000000" pitchFamily="2"/>
                        </a:rPr>
                        <a:t>B  </a:t>
                      </a:r>
                      <a:r>
                        <a:rPr lang="ne-NP" sz="2400" b="0" u="none" strike="noStrike">
                          <a:effectLst/>
                          <a:cs typeface="Kalimati" panose="00000400000000000000" pitchFamily="2"/>
                        </a:rPr>
                        <a:t>खानी तथा उत्खनन्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K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वित्तीय तथा बीमा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599386"/>
                  </a:ext>
                </a:extLst>
              </a:tr>
              <a:tr h="502565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C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औद्योगिक उत्पादन 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L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रियलस्टेट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4597044"/>
                  </a:ext>
                </a:extLst>
              </a:tr>
              <a:tr h="712488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D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विद्युत्, ग्याँस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M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पेशागत, वैज्ञानिक तथा प्राविधिक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865978"/>
                  </a:ext>
                </a:extLst>
              </a:tr>
              <a:tr h="712488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E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पानीको आपूर्ति, ढलनिकास, फोहर व्यवस्थापन 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N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प्रशासनिक तथा सहयोगी सेवा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572658"/>
                  </a:ext>
                </a:extLst>
              </a:tr>
              <a:tr h="502565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F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निर्माण 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P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शिक्षा 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254586"/>
                  </a:ext>
                </a:extLst>
              </a:tr>
              <a:tr h="992872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G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थोक एवं खुद्रा व्यापार, मोटरगाडी तथा मोटरसाइकलको मर्मत सम्भार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Q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मानव स्वास्थ्य तथा सामाजिक कार्य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433136"/>
                  </a:ext>
                </a:extLst>
              </a:tr>
              <a:tr h="502565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>
                          <a:effectLst/>
                          <a:cs typeface="Kalimati" panose="00000400000000000000" pitchFamily="2"/>
                        </a:rPr>
                        <a:t>H  </a:t>
                      </a:r>
                      <a:r>
                        <a:rPr lang="ne-NP" sz="2400" b="0" u="none" strike="noStrike">
                          <a:effectLst/>
                          <a:cs typeface="Kalimati" panose="00000400000000000000" pitchFamily="2"/>
                        </a:rPr>
                        <a:t>यातायात तथा भण्डारण  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>
                          <a:effectLst/>
                          <a:cs typeface="Kalimati" panose="00000400000000000000" pitchFamily="2"/>
                        </a:rPr>
                        <a:t>R  </a:t>
                      </a:r>
                      <a:r>
                        <a:rPr lang="ne-NP" sz="2400" b="0" u="none" strike="noStrike">
                          <a:effectLst/>
                          <a:cs typeface="Kalimati" panose="00000400000000000000" pitchFamily="2"/>
                        </a:rPr>
                        <a:t>कला, मनोरञ्जन तथा मनोविनोद 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029989"/>
                  </a:ext>
                </a:extLst>
              </a:tr>
              <a:tr h="502565"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I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आवास तथा भोजन सेवा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200" b="0" u="none" strike="noStrike">
                          <a:effectLst/>
                          <a:cs typeface="Kalimati" panose="00000400000000000000" pitchFamily="2"/>
                        </a:rPr>
                        <a:t> </a:t>
                      </a:r>
                      <a:endParaRPr lang="en-US" sz="3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खण्ड </a:t>
                      </a:r>
                      <a:r>
                        <a:rPr lang="en-US" sz="2400" b="0" u="none" strike="noStrike" dirty="0">
                          <a:effectLst/>
                          <a:cs typeface="Kalimati" panose="00000400000000000000" pitchFamily="2"/>
                        </a:rPr>
                        <a:t>S  </a:t>
                      </a:r>
                      <a:r>
                        <a:rPr lang="ne-NP" sz="2400" b="0" u="none" strike="noStrike" dirty="0">
                          <a:effectLst/>
                          <a:cs typeface="Kalimati" panose="00000400000000000000" pitchFamily="2"/>
                        </a:rPr>
                        <a:t>अन्य सेवा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0297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02528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/>
            </a:r>
            <a:br>
              <a:rPr lang="ne-NP" sz="4000" b="1" dirty="0"/>
            </a:br>
            <a:r>
              <a:rPr lang="ne-NP" sz="4000" b="1" dirty="0"/>
              <a:t/>
            </a:r>
            <a:br>
              <a:rPr lang="ne-NP" sz="4000" b="1" dirty="0"/>
            </a:br>
            <a:r>
              <a:rPr lang="ne-NP" sz="4000" b="1" dirty="0" smtClean="0"/>
              <a:t>केहि ध्यान </a:t>
            </a:r>
            <a:r>
              <a:rPr lang="ne-NP" sz="4000" b="1" dirty="0"/>
              <a:t>दिनुपर्ने कुरा</a:t>
            </a:r>
            <a:r>
              <a:rPr lang="ne-NP" sz="4000" dirty="0"/>
              <a:t> </a:t>
            </a:r>
            <a:br>
              <a:rPr lang="ne-NP" sz="4000" dirty="0"/>
            </a:br>
            <a:r>
              <a:rPr lang="en-US" sz="4000" dirty="0"/>
              <a:t/>
            </a:r>
            <a:br>
              <a:rPr lang="en-US" sz="4000" dirty="0"/>
            </a:br>
            <a:endParaRPr lang="ne-NP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921" y="1198879"/>
            <a:ext cx="11026628" cy="5130483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सार्वजनिक संस्थानहरूको गणना गर्नुपर्दछ ।</a:t>
            </a: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खण्ड </a:t>
            </a:r>
            <a:r>
              <a:rPr lang="en-US" dirty="0"/>
              <a:t>O</a:t>
            </a:r>
            <a:r>
              <a:rPr lang="ne-NP" dirty="0"/>
              <a:t> बाहेकका सरकारी निकायहरूको विवरण सङ्कलन गर्नुपर्दछ</a:t>
            </a:r>
            <a:r>
              <a:rPr lang="ne-NP" dirty="0" smtClean="0"/>
              <a:t>।</a:t>
            </a: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सबै निजी क्षेत्रका प्रतिष्ठानहरूको </a:t>
            </a:r>
            <a:r>
              <a:rPr lang="ne-NP" dirty="0"/>
              <a:t>गणना </a:t>
            </a:r>
            <a:r>
              <a:rPr lang="ne-NP" dirty="0" smtClean="0"/>
              <a:t>गर्नुपर्दछ। </a:t>
            </a:r>
            <a:endParaRPr lang="en-US" dirty="0"/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 smtClean="0">
                <a:solidFill>
                  <a:srgbClr val="00B0F0"/>
                </a:solidFill>
              </a:rPr>
              <a:t>सरकारी स्कुल, कलेज, अस्पताल, स्वास्थ्य चौकी, संस्थान, समिति, परिषद्, प्राधिकरणको </a:t>
            </a:r>
            <a:r>
              <a:rPr lang="ne-NP" dirty="0"/>
              <a:t>गणना गर्नुपर्दछ </a:t>
            </a:r>
            <a:r>
              <a:rPr lang="ne-NP" dirty="0" smtClean="0">
                <a:solidFill>
                  <a:srgbClr val="00B0F0"/>
                </a:solidFill>
              </a:rPr>
              <a:t>। </a:t>
            </a:r>
            <a:endParaRPr lang="en-US" dirty="0">
              <a:solidFill>
                <a:srgbClr val="00B0F0"/>
              </a:solidFill>
            </a:endParaRP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गणनामा विवरण सङ्कलन गर्नुपर्ने र नपर्ने प्रतिष्ठानहरू र प्रतिष्ठान पहिचान गर्ने बारे थप व्याख्या </a:t>
            </a:r>
            <a:r>
              <a:rPr lang="ne-NP" dirty="0" smtClean="0"/>
              <a:t>गणना पुस्तिकाको </a:t>
            </a:r>
            <a:r>
              <a:rPr lang="ne-NP" dirty="0"/>
              <a:t>भाग 4 मा व्याख्या गरिएको छ।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2857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गणनाको एकाइ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541096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890698"/>
            <a:ext cx="11779220" cy="5939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ne-NP" sz="2600" b="1" dirty="0"/>
              <a:t>गणनाको एकाइः</a:t>
            </a:r>
            <a:endParaRPr lang="ne-NP" sz="26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आर्थिक गणनामा गणनाको एकाइ</a:t>
            </a:r>
            <a:r>
              <a:rPr lang="en-US" sz="2600" dirty="0"/>
              <a:t>  ‘</a:t>
            </a:r>
            <a:r>
              <a:rPr lang="ne-NP" sz="2600" dirty="0"/>
              <a:t>प्रतिष्ठान</a:t>
            </a:r>
            <a:r>
              <a:rPr lang="en-US" sz="2600" dirty="0"/>
              <a:t>’</a:t>
            </a:r>
            <a:r>
              <a:rPr lang="en-US" sz="2600" b="1" dirty="0"/>
              <a:t> </a:t>
            </a:r>
            <a:r>
              <a:rPr lang="ne-NP" sz="2600"/>
              <a:t>हो। </a:t>
            </a:r>
            <a:endParaRPr lang="en-US" sz="26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आर्थिक गणनामा प्रत्येक प्रतिष्ठान/व्यवसायको छुट्टाछुट्टै विवरण सङ्कलन गर्नुपर्दछ। </a:t>
            </a:r>
            <a:r>
              <a:rPr lang="ne-NP" sz="2600" dirty="0">
                <a:solidFill>
                  <a:srgbClr val="00B0F0"/>
                </a:solidFill>
              </a:rPr>
              <a:t>तर व्यक्त्तिको पेशालाई प्रतिष्ठानको रूपमा गणना गर्नुहुँदैन ।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संयुक्त राष्ट्र संघ तथ्याङ्क महाशाखा </a:t>
            </a:r>
            <a:r>
              <a:rPr lang="en-US" sz="2600" dirty="0"/>
              <a:t>(UNSD) </a:t>
            </a:r>
            <a:r>
              <a:rPr lang="ne-NP" sz="2600" dirty="0"/>
              <a:t>को परिभाषा अनुसार प्रतिष्ठानलाई देहाय बमोजिम परिभाषित गरिएको छ:</a:t>
            </a:r>
            <a:endParaRPr lang="en-US" sz="26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600" i="1" dirty="0"/>
              <a:t>“</a:t>
            </a:r>
            <a:r>
              <a:rPr lang="ne-NP" sz="2600" i="1" dirty="0"/>
              <a:t>प्रतिष्ठान भन्नाले </a:t>
            </a:r>
            <a:r>
              <a:rPr lang="ne-NP" sz="2600" i="1" dirty="0">
                <a:solidFill>
                  <a:srgbClr val="FF0000"/>
                </a:solidFill>
              </a:rPr>
              <a:t>कानुनी आधारमा </a:t>
            </a:r>
            <a:r>
              <a:rPr lang="ne-NP" sz="2600" i="1" dirty="0"/>
              <a:t>एउटै स्वामित्व वा नियन्त्रणमा</a:t>
            </a:r>
            <a:r>
              <a:rPr lang="en-US" sz="2600" i="1" dirty="0"/>
              <a:t> </a:t>
            </a:r>
            <a:r>
              <a:rPr lang="ne-NP" sz="2600" i="1" dirty="0"/>
              <a:t>कुनै निश्चित स्थानमा</a:t>
            </a:r>
            <a:r>
              <a:rPr lang="en-US" sz="2600" i="1" dirty="0"/>
              <a:t> </a:t>
            </a:r>
            <a:r>
              <a:rPr lang="ne-NP" sz="2600" i="1" dirty="0"/>
              <a:t>रही</a:t>
            </a:r>
            <a:r>
              <a:rPr lang="en-US" sz="2600" i="1" dirty="0"/>
              <a:t>, </a:t>
            </a:r>
            <a:r>
              <a:rPr lang="ne-NP" sz="2600" i="1" dirty="0"/>
              <a:t>एउटै वा मुख्य रूपले कुनै एउटा आर्थिक क्रियाकलाप गर्ने वा आर्थिक क्रियाकलापमा संलग्न एउटा आर्थिक एकाइलाई बुझाउँदछ।”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779651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5060" y="1585911"/>
            <a:ext cx="11897833" cy="4684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ne-NP" b="1" dirty="0"/>
              <a:t>गणक तथा सुपरिवेक्षक तालिम</a:t>
            </a:r>
          </a:p>
          <a:p>
            <a:pPr marL="0" indent="0" algn="ctr"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 २६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पहिलो दिन- पहिलो सत्र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4000" b="1" dirty="0">
                <a:solidFill>
                  <a:schemeClr val="accent1"/>
                </a:solidFill>
              </a:rPr>
              <a:t>आर्थिक गणनाको परिचय, उद्देश्य, महत्व, क्षेत्र र दायरा</a:t>
            </a:r>
          </a:p>
          <a:p>
            <a:pPr marL="0" indent="0" algn="ctr">
              <a:buNone/>
            </a:pPr>
            <a:endParaRPr lang="ne-NP" sz="4000" b="1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796716" y="272716"/>
            <a:ext cx="9176084" cy="62564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sz="12800" b="1" dirty="0"/>
              <a:t>राष्ट्रिय आर्थिक गणना, २०८२</a:t>
            </a:r>
          </a:p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2641335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गणनाको विधि र फाराम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324655"/>
            <a:ext cx="11913191" cy="5004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388" lvl="0" indent="0" algn="just">
              <a:lnSpc>
                <a:spcPct val="110000"/>
              </a:lnSpc>
              <a:buNone/>
            </a:pPr>
            <a:r>
              <a:rPr lang="ne-NP" b="1" u="sng" dirty="0"/>
              <a:t>गणना विधि</a:t>
            </a:r>
          </a:p>
          <a:p>
            <a:pPr marL="457200" lvl="0" indent="0" algn="just">
              <a:lnSpc>
                <a:spcPct val="110000"/>
              </a:lnSpc>
              <a:buNone/>
            </a:pPr>
            <a:r>
              <a:rPr lang="ne-NP" dirty="0"/>
              <a:t>क) कागजी प्रश्नावली- प्रत्यक्ष अन्तर्वार्ता/</a:t>
            </a:r>
            <a:r>
              <a:rPr lang="ne-NP" dirty="0">
                <a:solidFill>
                  <a:srgbClr val="0070C0"/>
                </a:solidFill>
              </a:rPr>
              <a:t>गणकले उत्तरदातासँग प्रश्न सोधी विवरण भर्ने, </a:t>
            </a:r>
          </a:p>
          <a:p>
            <a:pPr marL="457200" lvl="0" indent="0" algn="just">
              <a:lnSpc>
                <a:spcPct val="110000"/>
              </a:lnSpc>
              <a:buNone/>
            </a:pPr>
            <a:r>
              <a:rPr lang="ne-NP" dirty="0"/>
              <a:t>ख) इ-सेन्सस- अनलाइनमा उत्तरदाता आफैले विवरण भर्ने।</a:t>
            </a:r>
          </a:p>
          <a:p>
            <a:pPr marL="457200" lvl="0" indent="-457200" algn="just">
              <a:lnSpc>
                <a:spcPct val="110000"/>
              </a:lnSpc>
              <a:buNone/>
            </a:pPr>
            <a:r>
              <a:rPr lang="ne-NP" b="1" u="sng" dirty="0"/>
              <a:t>प्रयोग गरिने फाराम</a:t>
            </a:r>
          </a:p>
          <a:p>
            <a:pPr marL="457200" lvl="0" indent="0" algn="just">
              <a:lnSpc>
                <a:spcPct val="110000"/>
              </a:lnSpc>
              <a:buNone/>
            </a:pPr>
            <a:r>
              <a:rPr lang="ne-NP" b="1" dirty="0"/>
              <a:t>क) </a:t>
            </a:r>
            <a:r>
              <a:rPr lang="hi-IN" b="1" dirty="0"/>
              <a:t>सूचीकरण फारामः</a:t>
            </a:r>
            <a:r>
              <a:rPr lang="hi-IN" dirty="0"/>
              <a:t> </a:t>
            </a:r>
            <a:r>
              <a:rPr lang="hi-IN" dirty="0">
                <a:solidFill>
                  <a:srgbClr val="C00000"/>
                </a:solidFill>
              </a:rPr>
              <a:t>नेपाल</a:t>
            </a:r>
            <a:r>
              <a:rPr lang="ne-NP" dirty="0">
                <a:solidFill>
                  <a:srgbClr val="C00000"/>
                </a:solidFill>
              </a:rPr>
              <a:t>भर </a:t>
            </a:r>
            <a:r>
              <a:rPr lang="hi-IN" dirty="0">
                <a:solidFill>
                  <a:srgbClr val="C00000"/>
                </a:solidFill>
              </a:rPr>
              <a:t>सञ्चालित वा </a:t>
            </a:r>
            <a:r>
              <a:rPr lang="ne-NP" dirty="0">
                <a:solidFill>
                  <a:srgbClr val="C00000"/>
                </a:solidFill>
              </a:rPr>
              <a:t>चालु अवस्थामा</a:t>
            </a:r>
            <a:r>
              <a:rPr lang="hi-IN" dirty="0">
                <a:solidFill>
                  <a:srgbClr val="C00000"/>
                </a:solidFill>
              </a:rPr>
              <a:t> रहेका सबै </a:t>
            </a:r>
            <a:r>
              <a:rPr lang="hi-IN" dirty="0"/>
              <a:t>प्रतिष्ठान </a:t>
            </a:r>
            <a:r>
              <a:rPr lang="hi-IN" dirty="0">
                <a:solidFill>
                  <a:srgbClr val="C00000"/>
                </a:solidFill>
              </a:rPr>
              <a:t>वा </a:t>
            </a:r>
            <a:r>
              <a:rPr lang="ne-NP" dirty="0">
                <a:solidFill>
                  <a:srgbClr val="C00000"/>
                </a:solidFill>
              </a:rPr>
              <a:t>व्यवसायिक </a:t>
            </a:r>
            <a:r>
              <a:rPr lang="hi-IN" dirty="0">
                <a:solidFill>
                  <a:srgbClr val="C00000"/>
                </a:solidFill>
              </a:rPr>
              <a:t>एकाइ</a:t>
            </a:r>
            <a:r>
              <a:rPr lang="hi-IN" dirty="0"/>
              <a:t>को संक्षिप्त विवरण सहितको सूचीकरण</a:t>
            </a:r>
            <a:r>
              <a:rPr lang="ne-NP" dirty="0"/>
              <a:t> फाराम, </a:t>
            </a:r>
          </a:p>
          <a:p>
            <a:pPr marL="457200" lvl="0" indent="0" algn="just">
              <a:lnSpc>
                <a:spcPct val="110000"/>
              </a:lnSpc>
              <a:buNone/>
            </a:pPr>
            <a:r>
              <a:rPr lang="ne-NP" b="1" dirty="0"/>
              <a:t>ख) मुख्य प्रश्नावलीः </a:t>
            </a:r>
            <a:r>
              <a:rPr lang="hi-IN" dirty="0"/>
              <a:t>सूची</a:t>
            </a:r>
            <a:r>
              <a:rPr lang="ne-NP" dirty="0"/>
              <a:t>करण </a:t>
            </a:r>
            <a:r>
              <a:rPr lang="hi-IN" dirty="0"/>
              <a:t>गरि</a:t>
            </a:r>
            <a:r>
              <a:rPr lang="ne-NP" dirty="0"/>
              <a:t>सकि</a:t>
            </a:r>
            <a:r>
              <a:rPr lang="hi-IN" dirty="0"/>
              <a:t>एका प्रतिष्ठान वा व्यवसायको विस्तृत विवरण सङ्कलन गरिने</a:t>
            </a:r>
            <a:r>
              <a:rPr lang="ne-NP" dirty="0"/>
              <a:t> फाराम।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52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610" y="136525"/>
            <a:ext cx="9679710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 </a:t>
            </a:r>
            <a:r>
              <a:rPr lang="ne-NP" sz="4000" b="1" dirty="0"/>
              <a:t>राष्ट्रिय </a:t>
            </a:r>
            <a:r>
              <a:rPr lang="hi-IN" sz="4000" b="1" dirty="0"/>
              <a:t>आर्थिक गणना</a:t>
            </a:r>
            <a:r>
              <a:rPr lang="ne-NP" sz="4000" b="1" dirty="0"/>
              <a:t>, </a:t>
            </a:r>
            <a:r>
              <a:rPr lang="hi-IN" sz="4000" b="1" dirty="0"/>
              <a:t>२०८२</a:t>
            </a:r>
            <a:r>
              <a:rPr lang="en-US" sz="4000" b="1" dirty="0"/>
              <a:t> </a:t>
            </a:r>
            <a:r>
              <a:rPr lang="ne-NP" sz="4000" b="1" dirty="0"/>
              <a:t>संक्षिप्त कार्यतालिका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567" y="1318436"/>
            <a:ext cx="11493796" cy="512489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60000"/>
              </a:lnSpc>
              <a:buNone/>
            </a:pPr>
            <a:endParaRPr lang="en-US" b="1" u="sng" dirty="0"/>
          </a:p>
          <a:p>
            <a:pPr marL="0" indent="0" algn="just">
              <a:buNone/>
            </a:pPr>
            <a:endParaRPr lang="ne-NP" dirty="0"/>
          </a:p>
          <a:p>
            <a:pPr algn="just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21</a:t>
            </a:fld>
            <a:endParaRPr lang="en-US" dirty="0">
              <a:latin typeface="Fontasy Himali" panose="04020500000000000000" pitchFamily="82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536938"/>
              </p:ext>
            </p:extLst>
          </p:nvPr>
        </p:nvGraphicFramePr>
        <p:xfrm>
          <a:off x="102871" y="1018566"/>
          <a:ext cx="11837492" cy="53949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3669">
                  <a:extLst>
                    <a:ext uri="{9D8B030D-6E8A-4147-A177-3AD203B41FA5}">
                      <a16:colId xmlns:a16="http://schemas.microsoft.com/office/drawing/2014/main" val="2148284586"/>
                    </a:ext>
                  </a:extLst>
                </a:gridCol>
                <a:gridCol w="2875295">
                  <a:extLst>
                    <a:ext uri="{9D8B030D-6E8A-4147-A177-3AD203B41FA5}">
                      <a16:colId xmlns:a16="http://schemas.microsoft.com/office/drawing/2014/main" val="2238607196"/>
                    </a:ext>
                  </a:extLst>
                </a:gridCol>
                <a:gridCol w="2458528">
                  <a:extLst>
                    <a:ext uri="{9D8B030D-6E8A-4147-A177-3AD203B41FA5}">
                      <a16:colId xmlns:a16="http://schemas.microsoft.com/office/drawing/2014/main" val="3589187252"/>
                    </a:ext>
                  </a:extLst>
                </a:gridCol>
              </a:tblGrid>
              <a:tr h="674367">
                <a:tc>
                  <a:txBody>
                    <a:bodyPr/>
                    <a:lstStyle/>
                    <a:p>
                      <a:pPr marL="91440" algn="ctr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b="1" u="none" strike="noStrike" dirty="0">
                          <a:effectLst/>
                          <a:cs typeface="Kalimati" panose="00000400000000000000" pitchFamily="2"/>
                        </a:rPr>
                        <a:t>मुख्य क्रियाकलाप</a:t>
                      </a:r>
                      <a:endParaRPr lang="ne-NP" sz="2400" b="1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ctr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b="1" u="none" strike="noStrike" dirty="0">
                          <a:effectLst/>
                          <a:cs typeface="Kalimati" panose="00000400000000000000" pitchFamily="2"/>
                        </a:rPr>
                        <a:t>देखि</a:t>
                      </a:r>
                      <a:endParaRPr lang="ne-NP" sz="2400" b="1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ctr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b="1" u="none" strike="noStrike" dirty="0">
                          <a:effectLst/>
                          <a:cs typeface="Kalimati" panose="00000400000000000000" pitchFamily="2"/>
                        </a:rPr>
                        <a:t>सम्म</a:t>
                      </a:r>
                      <a:endParaRPr lang="ne-NP" sz="2400" b="1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2534583954"/>
                  </a:ext>
                </a:extLst>
              </a:tr>
              <a:tr h="674367"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गणक तथा सुपरिवेक्षक तालिम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२०८२ चैत २६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>
                          <a:effectLst/>
                          <a:cs typeface="Kalimati" panose="00000400000000000000" pitchFamily="2"/>
                        </a:rPr>
                        <a:t>२०८२ चैत ३०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747051715"/>
                  </a:ext>
                </a:extLst>
              </a:tr>
              <a:tr h="674367"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स्थलगत तथ्याङ्क सङ्कलन कार्य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>
                          <a:effectLst/>
                          <a:cs typeface="Kalimati" panose="00000400000000000000" pitchFamily="2"/>
                        </a:rPr>
                        <a:t>२०८३ वैशाख २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>
                          <a:effectLst/>
                          <a:cs typeface="Kalimati" panose="00000400000000000000" pitchFamily="2"/>
                        </a:rPr>
                        <a:t>२०८३ असार ७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719313080"/>
                  </a:ext>
                </a:extLst>
              </a:tr>
              <a:tr h="1348733"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सुपरिवेक्षकले स्थानीय तहमा समन्वय तथा छलफल गरी आर्थिक गणनाको बारेमा जानकारी दिने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>
                          <a:effectLst/>
                          <a:cs typeface="Kalimati" panose="00000400000000000000" pitchFamily="2"/>
                        </a:rPr>
                        <a:t>२०८३ वैशाख २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२०८३ असार ७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3422414130"/>
                  </a:ext>
                </a:extLst>
              </a:tr>
              <a:tr h="1348733"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भरिएका प्रश्नावली लगायतका अन्य फारामको जाँच गर्ने, रूजु गर्ने, प्रमाणित गर्ने र बुझिलिने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२०८३ असार ८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२०८३ असार ११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310869941"/>
                  </a:ext>
                </a:extLst>
              </a:tr>
              <a:tr h="674367"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>
                          <a:effectLst/>
                          <a:cs typeface="Kalimati" panose="00000400000000000000" pitchFamily="2"/>
                        </a:rPr>
                        <a:t>गणक तथा सुपरिवेक्षकलाई स-धन्यवाद विदा गर्ने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>
                          <a:effectLst/>
                          <a:cs typeface="Kalimati" panose="00000400000000000000" pitchFamily="2"/>
                        </a:rPr>
                        <a:t>२०८३ असार ८</a:t>
                      </a:r>
                      <a:endParaRPr lang="ne-NP" sz="2400" b="0" i="0" u="none" strike="noStrike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marL="91440" algn="l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ne-NP" sz="2400" u="none" strike="noStrike" dirty="0">
                          <a:effectLst/>
                          <a:cs typeface="Kalimati" panose="00000400000000000000" pitchFamily="2"/>
                        </a:rPr>
                        <a:t>२०८३ असार ११</a:t>
                      </a:r>
                      <a:endParaRPr lang="ne-NP" sz="2400" b="0" i="0" u="none" strike="noStrike" dirty="0">
                        <a:solidFill>
                          <a:srgbClr val="000000"/>
                        </a:solidFill>
                        <a:effectLst/>
                        <a:latin typeface="Kalimati" panose="00000400000000000000" pitchFamily="2"/>
                        <a:cs typeface="Kalimati" panose="00000400000000000000" pitchFamily="2"/>
                      </a:endParaRPr>
                    </a:p>
                  </a:txBody>
                  <a:tcPr marL="6350" marR="6350" marT="6350" marB="0"/>
                </a:tc>
                <a:extLst>
                  <a:ext uri="{0D108BD9-81ED-4DB2-BD59-A6C34878D82A}">
                    <a16:rowId xmlns:a16="http://schemas.microsoft.com/office/drawing/2014/main" val="1625670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78152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8314" y="79375"/>
            <a:ext cx="10145486" cy="836354"/>
          </a:xfrm>
        </p:spPr>
        <p:txBody>
          <a:bodyPr>
            <a:noAutofit/>
          </a:bodyPr>
          <a:lstStyle/>
          <a:p>
            <a:pPr algn="ctr"/>
            <a:r>
              <a:rPr lang="ne-NP" sz="3600" b="1" dirty="0"/>
              <a:t/>
            </a:r>
            <a:br>
              <a:rPr lang="ne-NP" sz="3600" b="1" dirty="0"/>
            </a:br>
            <a:r>
              <a:rPr lang="hi-IN" sz="3600" b="1" dirty="0"/>
              <a:t>कानूनी तथा नीतिगत आधार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91" y="1039628"/>
            <a:ext cx="11667281" cy="4778744"/>
          </a:xfrm>
        </p:spPr>
        <p:txBody>
          <a:bodyPr>
            <a:normAutofit fontScale="92500"/>
          </a:bodyPr>
          <a:lstStyle/>
          <a:p>
            <a:pPr marL="457200" lvl="1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नेपालको संविधान,</a:t>
            </a:r>
            <a:endParaRPr lang="en-US" sz="2800" dirty="0"/>
          </a:p>
          <a:p>
            <a:pPr marL="457200" lvl="1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तथ्याङ्क ऐ</a:t>
            </a:r>
            <a:r>
              <a:rPr lang="ne-NP" sz="2800" dirty="0"/>
              <a:t>न, </a:t>
            </a:r>
            <a:r>
              <a:rPr lang="hi-IN" sz="2800" dirty="0"/>
              <a:t>२०७९ तथा तथ्याङ्क नियमाव</a:t>
            </a:r>
            <a:r>
              <a:rPr lang="ne-NP" sz="2800" dirty="0"/>
              <a:t>ली, </a:t>
            </a:r>
            <a:r>
              <a:rPr lang="hi-IN" sz="2800" dirty="0"/>
              <a:t>२०८०</a:t>
            </a:r>
            <a:endParaRPr lang="en-US" sz="2800" dirty="0"/>
          </a:p>
          <a:p>
            <a:pPr marL="457200" lvl="1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तथ्याङ्क प्रणाली विकासको लागि राष्ट्रिय रणनीति</a:t>
            </a:r>
            <a:r>
              <a:rPr lang="ne-NP" sz="2800" dirty="0"/>
              <a:t>, </a:t>
            </a:r>
            <a:r>
              <a:rPr lang="hi-IN" sz="2800" dirty="0"/>
              <a:t>दोस्रो </a:t>
            </a:r>
            <a:r>
              <a:rPr lang="ne-NP" sz="2800" dirty="0"/>
              <a:t>(वि.सं, २०८१-२०८५) </a:t>
            </a:r>
            <a:endParaRPr lang="en-US" sz="2800" dirty="0"/>
          </a:p>
          <a:p>
            <a:pPr marL="457200" lvl="1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राष्ट्रिय आर्थिक गणना सञ्चालन सम्बन्धी प्रशासनिक तथा आर्थिक मापद</a:t>
            </a:r>
            <a:r>
              <a:rPr lang="ne-NP" sz="2800" dirty="0"/>
              <a:t>ण्ड, </a:t>
            </a:r>
            <a:r>
              <a:rPr lang="hi-IN" sz="2800" dirty="0"/>
              <a:t>२०८२</a:t>
            </a:r>
            <a:endParaRPr lang="en-US" sz="2800" dirty="0"/>
          </a:p>
          <a:p>
            <a:pPr marL="457200" lvl="1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राष्ट्रिय आर्थिक गणना</a:t>
            </a:r>
            <a:r>
              <a:rPr lang="ne-NP" sz="2800" dirty="0"/>
              <a:t>, २०८२ को तथ्याङ्क सङ्कलन गर्ने</a:t>
            </a:r>
            <a:r>
              <a:rPr lang="hi-IN" sz="2800" dirty="0"/>
              <a:t> आदेश </a:t>
            </a:r>
            <a:endParaRPr lang="en-US" sz="2800" dirty="0"/>
          </a:p>
          <a:p>
            <a:pPr marL="457200" lvl="1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आ.व. २०८२/०८३ को </a:t>
            </a:r>
            <a:r>
              <a:rPr lang="hi-IN" sz="2800" dirty="0"/>
              <a:t>वार्षिक बजेट तथा कार्यक्रम</a:t>
            </a:r>
            <a:endParaRPr lang="en-US" sz="2800" dirty="0"/>
          </a:p>
          <a:p>
            <a:pPr marL="457200" lvl="1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a-DK" sz="2800" dirty="0"/>
              <a:t> </a:t>
            </a:r>
            <a:r>
              <a:rPr lang="ne-NP" sz="2800" dirty="0"/>
              <a:t>अर्थ मन्त्रालयको </a:t>
            </a:r>
            <a:r>
              <a:rPr lang="hi-IN" sz="2800" dirty="0"/>
              <a:t>कार्य सञ्चालन निर्देशिका</a:t>
            </a:r>
            <a:r>
              <a:rPr lang="ne-NP" sz="2800" dirty="0"/>
              <a:t>, २०८१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22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2311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39" y="365126"/>
            <a:ext cx="7345681" cy="580916"/>
          </a:xfrm>
        </p:spPr>
        <p:txBody>
          <a:bodyPr>
            <a:noAutofit/>
          </a:bodyPr>
          <a:lstStyle/>
          <a:p>
            <a:pPr algn="ctr"/>
            <a:r>
              <a:rPr lang="hi-IN" sz="3200" b="1" dirty="0"/>
              <a:t>आर्थिक गणनाको संगठन संरचना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07" y="1030179"/>
            <a:ext cx="11453493" cy="569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752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CC28E-6166-C6A1-6F2F-A61FA0CF0E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C41DA-33DA-B7FD-5159-268218BFE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485CF3-F179-4F94-E568-89CF62AC2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116BA0-0422-21B3-A4D9-D74B59A3C29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0FEAAA1-0085-207A-0A7A-273633AE8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0BAD0C-6A23-E065-49E7-8B8843EB7746}"/>
              </a:ext>
            </a:extLst>
          </p:cNvPr>
          <p:cNvSpPr/>
          <p:nvPr/>
        </p:nvSpPr>
        <p:spPr>
          <a:xfrm>
            <a:off x="238760" y="1114563"/>
            <a:ext cx="11805920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जिल्ला आर्थिक गणना अधिकारीः </a:t>
            </a:r>
            <a:r>
              <a:rPr lang="ne-NP" sz="2400" dirty="0">
                <a:solidFill>
                  <a:srgbClr val="0070C0"/>
                </a:solidFill>
                <a:cs typeface="Kalimati" panose="00000400000000000000" pitchFamily="2"/>
              </a:rPr>
              <a:t>राष्ट्रिय आर्थिक गणनाको जिल्ला स्तरमा स्थलगत तथ्याङ्क सङ्कलन कार्यको सञ्चालन तथा व्यवस्थापनको नेतृत्वको लागि खटिएको कर्मचारीलाई बुझ्नुपर्दछ।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सुपरिवेक्षकः </a:t>
            </a:r>
            <a:r>
              <a:rPr lang="ne-NP" sz="2400" dirty="0">
                <a:solidFill>
                  <a:srgbClr val="0070C0"/>
                </a:solidFill>
                <a:cs typeface="Kalimati" panose="00000400000000000000" pitchFamily="2"/>
              </a:rPr>
              <a:t>आर्थिक गणनाका लागि रीतपूर्वक दरखास्त आह्वान गरी करारमा सुपरिवेक्षकको रूपमा नियुक्त गरिएका व्यक्तिहरू वा राष्ट्रिय तथ्याङ्क कार्यालय तथा सो अन्तर्गतका तथ्याङ्क कार्यालयमा कार्यरत कर्मचारीलार्इ बुझ्नुपर्दछ।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गणकः </a:t>
            </a:r>
            <a:r>
              <a:rPr lang="ne-NP" sz="2400" dirty="0">
                <a:solidFill>
                  <a:srgbClr val="0070C0"/>
                </a:solidFill>
                <a:cs typeface="Kalimati" panose="00000400000000000000" pitchFamily="2"/>
              </a:rPr>
              <a:t>आर्थिक गणनाका लागि रीतपूर्वक दरखास्त आह्वान गरी करारमा गणकका रूपमा नियुक्त गरिएका व्यक्तिहरू वा राष्ट्रिय तथ्याङ्क कार्यालय तथा सो अन्तर्गतका तथ्याङ्क कार्यालयमा कार्यरत कर्मचारीलार्इ बुझ्नुपर्दछ।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55311DA-D7F7-EE71-9F3E-542C94DC7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82" y="0"/>
            <a:ext cx="12090399" cy="99631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hi-IN" sz="3600" b="1" dirty="0">
                <a:solidFill>
                  <a:srgbClr val="0070C0"/>
                </a:solidFill>
              </a:rPr>
              <a:t>आर्थिक गणनाको संगठन संरचना</a:t>
            </a:r>
            <a:r>
              <a:rPr lang="ne-NP" sz="3600" b="1" dirty="0">
                <a:solidFill>
                  <a:srgbClr val="0070C0"/>
                </a:solidFill>
              </a:rPr>
              <a:t>....</a:t>
            </a:r>
          </a:p>
        </p:txBody>
      </p:sp>
    </p:spTree>
    <p:extLst>
      <p:ext uri="{BB962C8B-B14F-4D97-AF65-F5344CB8AC3E}">
        <p14:creationId xmlns:p14="http://schemas.microsoft.com/office/powerpoint/2010/main" val="4274194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47" y="30479"/>
            <a:ext cx="7345681" cy="996315"/>
          </a:xfrm>
        </p:spPr>
        <p:txBody>
          <a:bodyPr>
            <a:noAutofit/>
          </a:bodyPr>
          <a:lstStyle/>
          <a:p>
            <a:pPr algn="ctr"/>
            <a:r>
              <a:rPr lang="ne-NP" sz="3600" b="1" dirty="0"/>
              <a:t/>
            </a:r>
            <a:br>
              <a:rPr lang="ne-NP" sz="3600" b="1" dirty="0"/>
            </a:br>
            <a:r>
              <a:rPr lang="hi-IN" sz="3600" b="1" dirty="0"/>
              <a:t>समन्वय </a:t>
            </a:r>
            <a:r>
              <a:rPr lang="ne-NP" sz="3600" b="1" dirty="0"/>
              <a:t>तथा सहजीकरण </a:t>
            </a:r>
            <a:r>
              <a:rPr lang="hi-IN" sz="3600" b="1" dirty="0"/>
              <a:t>समितिः 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376" y="1182370"/>
            <a:ext cx="11281144" cy="5231130"/>
          </a:xfrm>
        </p:spPr>
        <p:txBody>
          <a:bodyPr>
            <a:normAutofit fontScale="25000" lnSpcReduction="20000"/>
          </a:bodyPr>
          <a:lstStyle/>
          <a:p>
            <a:endParaRPr lang="ne-NP" sz="4000" b="1" dirty="0"/>
          </a:p>
          <a:p>
            <a:pPr marL="0" indent="0">
              <a:lnSpc>
                <a:spcPct val="220000"/>
              </a:lnSpc>
              <a:buNone/>
            </a:pPr>
            <a:r>
              <a:rPr lang="ne-NP" sz="9600" dirty="0"/>
              <a:t>क) प्रदेशको </a:t>
            </a:r>
            <a:r>
              <a:rPr lang="hi-IN" sz="9600" dirty="0"/>
              <a:t>मुख्यमन्त्री तथा मन्त्रिपरिषद्को कार्यालय</a:t>
            </a:r>
            <a:r>
              <a:rPr lang="ne-NP" sz="9600" dirty="0"/>
              <a:t>का प्रदेश सचिवको संयोजकत्वमा</a:t>
            </a:r>
            <a:r>
              <a:rPr lang="da-DK" sz="9600" dirty="0"/>
              <a:t> </a:t>
            </a:r>
            <a:r>
              <a:rPr lang="ne-NP" sz="9600" b="1" dirty="0"/>
              <a:t>“</a:t>
            </a:r>
            <a:r>
              <a:rPr lang="hi-IN" sz="9600" b="1" dirty="0"/>
              <a:t>प्रदेश आर्थिक गणना समन्वय समिति</a:t>
            </a:r>
            <a:r>
              <a:rPr lang="ne-NP" sz="9600" b="1" dirty="0"/>
              <a:t>”</a:t>
            </a:r>
            <a:r>
              <a:rPr lang="hi-IN" sz="9600" b="1" dirty="0"/>
              <a:t> </a:t>
            </a:r>
            <a:endParaRPr lang="ne-NP" sz="9600" b="1" dirty="0"/>
          </a:p>
          <a:p>
            <a:pPr marL="0" indent="0">
              <a:lnSpc>
                <a:spcPct val="220000"/>
              </a:lnSpc>
              <a:buNone/>
            </a:pPr>
            <a:r>
              <a:rPr lang="ne-NP" sz="9600" dirty="0"/>
              <a:t>ख) </a:t>
            </a:r>
            <a:r>
              <a:rPr lang="hi-IN" sz="9600" dirty="0"/>
              <a:t>प्रमुख जिल्ला अधिकारी</a:t>
            </a:r>
            <a:r>
              <a:rPr lang="ne-NP" sz="9600" dirty="0"/>
              <a:t>को</a:t>
            </a:r>
            <a:r>
              <a:rPr lang="hi-IN" sz="9600" dirty="0"/>
              <a:t> </a:t>
            </a:r>
            <a:r>
              <a:rPr lang="ne-NP" sz="9600" dirty="0"/>
              <a:t>संयोजकत्वमा</a:t>
            </a:r>
            <a:r>
              <a:rPr lang="da-DK" sz="9600" dirty="0"/>
              <a:t> </a:t>
            </a:r>
            <a:r>
              <a:rPr lang="ne-NP" sz="9600" b="1" dirty="0"/>
              <a:t>“जिल्ला </a:t>
            </a:r>
            <a:r>
              <a:rPr lang="hi-IN" sz="9600" b="1" dirty="0"/>
              <a:t>आर्थिक गणना समन्वय समिति</a:t>
            </a:r>
            <a:r>
              <a:rPr lang="ne-NP" sz="9600" b="1" dirty="0"/>
              <a:t>”</a:t>
            </a:r>
            <a:r>
              <a:rPr lang="hi-IN" sz="9600" b="1" dirty="0"/>
              <a:t> </a:t>
            </a:r>
            <a:endParaRPr lang="ne-NP" sz="9600" b="1" dirty="0"/>
          </a:p>
          <a:p>
            <a:pPr marL="0" indent="0">
              <a:lnSpc>
                <a:spcPct val="220000"/>
              </a:lnSpc>
              <a:buNone/>
            </a:pPr>
            <a:r>
              <a:rPr lang="ne-NP" sz="9600" dirty="0"/>
              <a:t>ग) स्थानीय तहको प्रमुख/अध्यक्षको संयोजकत्वमा</a:t>
            </a:r>
            <a:r>
              <a:rPr lang="da-DK" sz="9600" dirty="0"/>
              <a:t> </a:t>
            </a:r>
            <a:r>
              <a:rPr lang="ne-NP" sz="9600" b="1" dirty="0"/>
              <a:t>“स्थानीय </a:t>
            </a:r>
            <a:r>
              <a:rPr lang="hi-IN" sz="9600" b="1" dirty="0"/>
              <a:t>आर्थिक गणना </a:t>
            </a:r>
            <a:r>
              <a:rPr lang="ne-NP" sz="9600" b="1" dirty="0"/>
              <a:t>समन्वय समिति”</a:t>
            </a:r>
            <a:r>
              <a:rPr lang="hi-IN" sz="9600" b="1" dirty="0"/>
              <a:t> </a:t>
            </a:r>
            <a:endParaRPr lang="ne-NP" sz="9600" b="1" dirty="0"/>
          </a:p>
          <a:p>
            <a:pPr marL="0" indent="0">
              <a:lnSpc>
                <a:spcPct val="220000"/>
              </a:lnSpc>
              <a:buNone/>
            </a:pPr>
            <a:r>
              <a:rPr lang="ne-NP" sz="9600" dirty="0"/>
              <a:t>ग) वडा अध्यक्षको संयोजकत्वमा</a:t>
            </a:r>
            <a:r>
              <a:rPr lang="da-DK" sz="9600" dirty="0"/>
              <a:t> </a:t>
            </a:r>
            <a:r>
              <a:rPr lang="ne-NP" sz="9600" dirty="0"/>
              <a:t>“</a:t>
            </a:r>
            <a:r>
              <a:rPr lang="ne-NP" sz="9600" b="1" dirty="0"/>
              <a:t>आर्थिक गणना वडा </a:t>
            </a:r>
            <a:r>
              <a:rPr lang="hi-IN" sz="9600" b="1" dirty="0"/>
              <a:t>सहजीकरण</a:t>
            </a:r>
            <a:r>
              <a:rPr lang="ne-NP" sz="9600" b="1" dirty="0"/>
              <a:t> समिति” </a:t>
            </a:r>
            <a:r>
              <a:rPr lang="ne-NP" sz="8000" dirty="0"/>
              <a:t> </a:t>
            </a:r>
          </a:p>
          <a:p>
            <a:pPr marL="0" indent="0">
              <a:lnSpc>
                <a:spcPct val="170000"/>
              </a:lnSpc>
              <a:buNone/>
            </a:pPr>
            <a:endParaRPr lang="ne-NP" sz="8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670560" y="1978025"/>
            <a:ext cx="107132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670560" y="1361440"/>
            <a:ext cx="10982960" cy="5360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e-NP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4163403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4347" y="30479"/>
            <a:ext cx="7345681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/>
            </a:r>
            <a:br>
              <a:rPr lang="ne-NP" b="1" dirty="0"/>
            </a:br>
            <a:r>
              <a:rPr lang="hi-IN" sz="3600" b="1" dirty="0"/>
              <a:t>जिल्ला आर्थिक गणना समन्वय समिति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u="sng" dirty="0"/>
              <a:t/>
            </a:r>
            <a:br>
              <a:rPr lang="en-US" sz="3600" b="1" u="sng" dirty="0"/>
            </a:br>
            <a:r>
              <a:rPr lang="en-US" dirty="0"/>
              <a:t/>
            </a:r>
            <a:br>
              <a:rPr lang="en-US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22" y="1111727"/>
            <a:ext cx="11844671" cy="5609748"/>
          </a:xfrm>
        </p:spPr>
        <p:txBody>
          <a:bodyPr>
            <a:normAutofit/>
          </a:bodyPr>
          <a:lstStyle/>
          <a:p>
            <a:pPr marL="0" indent="0" defTabSz="114300">
              <a:lnSpc>
                <a:spcPct val="100000"/>
              </a:lnSpc>
              <a:buNone/>
            </a:pPr>
            <a:r>
              <a:rPr lang="hi-IN" sz="2400" dirty="0"/>
              <a:t>प्रत्येक जिल्लामा प्रमुख जिल्ला अधिकारीको संयोजकत्वमा देहाय बमोजिमको जिल्ला आर्थिक गणना समन्वय समिति </a:t>
            </a:r>
            <a:r>
              <a:rPr lang="ne-NP" sz="2400" dirty="0"/>
              <a:t>रहेको छः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hi-IN" sz="2400" dirty="0"/>
              <a:t>क)	प्रमुख जिल्ला अधिकारी </a:t>
            </a:r>
            <a:r>
              <a:rPr lang="en-US" sz="2400" dirty="0"/>
              <a:t>	</a:t>
            </a:r>
            <a:r>
              <a:rPr lang="ne-NP" sz="2400" dirty="0"/>
              <a:t>                              </a:t>
            </a:r>
            <a:r>
              <a:rPr lang="hi-IN" sz="2400" dirty="0"/>
              <a:t>संयोजक</a:t>
            </a:r>
            <a:endParaRPr lang="en-U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hi-IN" sz="2400" dirty="0"/>
              <a:t>ख)	जिल्ला समन्वय अधिकारी, जिल्ला समन्वय समितिको कार्यालय</a:t>
            </a:r>
            <a:r>
              <a:rPr lang="en-US" sz="2400" dirty="0"/>
              <a:t>	 </a:t>
            </a:r>
            <a:r>
              <a:rPr lang="hi-IN" sz="2400" dirty="0"/>
              <a:t>सदस्य</a:t>
            </a:r>
            <a:endParaRPr lang="en-U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hi-IN" sz="2400" dirty="0"/>
              <a:t>ग)	प्रमुख, कोष तथा लेखा नियन्त्रक कार्यालय</a:t>
            </a:r>
            <a:r>
              <a:rPr lang="ne-NP" sz="2400" dirty="0"/>
              <a:t>                </a:t>
            </a:r>
            <a:r>
              <a:rPr lang="en-US" sz="2400" dirty="0"/>
              <a:t>	</a:t>
            </a:r>
            <a:r>
              <a:rPr lang="hi-IN" sz="2400" dirty="0"/>
              <a:t>सदस्य</a:t>
            </a:r>
            <a:endParaRPr lang="en-U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hi-IN" sz="2400" dirty="0"/>
              <a:t>घ)	प्रमुख, जिल्ला प्रहरी कार्यालय</a:t>
            </a:r>
            <a:r>
              <a:rPr lang="ne-NP" sz="2400" dirty="0"/>
              <a:t>                         </a:t>
            </a:r>
            <a:r>
              <a:rPr lang="hi-IN" sz="2400" dirty="0"/>
              <a:t> </a:t>
            </a:r>
            <a:r>
              <a:rPr lang="en-US" sz="2400" dirty="0"/>
              <a:t>	</a:t>
            </a:r>
            <a:r>
              <a:rPr lang="hi-IN" sz="2400" dirty="0"/>
              <a:t>सदस्य</a:t>
            </a:r>
            <a:endParaRPr lang="en-U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hi-IN" sz="2400" dirty="0"/>
              <a:t>ङ)	प्रमुख प्रशासकीय अधिकृत, जिल्ला सदरमुकामस्थित स्थानीय तह </a:t>
            </a:r>
            <a:r>
              <a:rPr lang="en-US" sz="2400" dirty="0"/>
              <a:t>	</a:t>
            </a:r>
            <a:r>
              <a:rPr lang="hi-IN" sz="2400" dirty="0"/>
              <a:t>सदस्य</a:t>
            </a:r>
            <a:endParaRPr lang="en-U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hi-IN" sz="2400" dirty="0"/>
              <a:t>च)	जिल्लास्थित उद्योग, व्यापार, होटल, निर्माण तथा यातायात व्यवसायी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ne-NP" sz="2400" dirty="0"/>
              <a:t>	लगायतका </a:t>
            </a:r>
            <a:r>
              <a:rPr lang="hi-IN" sz="2400" dirty="0"/>
              <a:t>सङ्‍घ-संस्थाका प्रतिनिधि (संयोजकले तोकेको बढीमा ५ जना</a:t>
            </a:r>
            <a:r>
              <a:rPr lang="ne-NP" sz="2400" dirty="0"/>
              <a:t> </a:t>
            </a:r>
            <a:r>
              <a:rPr lang="hi-IN" sz="2400" dirty="0"/>
              <a:t>सदस्य</a:t>
            </a:r>
            <a:endParaRPr lang="en-US" sz="2400" dirty="0"/>
          </a:p>
          <a:p>
            <a:pPr marL="0" indent="0">
              <a:lnSpc>
                <a:spcPct val="100000"/>
              </a:lnSpc>
              <a:buNone/>
            </a:pPr>
            <a:r>
              <a:rPr lang="hi-IN" sz="2400" dirty="0"/>
              <a:t>छ)	जिल्ला आर्थिक गणना अधिकारी, जिल्ला आर्थिक गणना कार्यालय - सदस्य सचिव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670560" y="1978025"/>
            <a:ext cx="107132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670560" y="1361440"/>
            <a:ext cx="10982960" cy="5360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e-NP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9932899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395" y="30479"/>
            <a:ext cx="8264633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/>
            </a:r>
            <a:br>
              <a:rPr lang="ne-NP" b="1" dirty="0"/>
            </a:br>
            <a:r>
              <a:rPr lang="ne-NP" sz="3600" dirty="0"/>
              <a:t>स्थानीय </a:t>
            </a:r>
            <a:r>
              <a:rPr lang="hi-IN" sz="3600" dirty="0"/>
              <a:t>आर्थिक गणना </a:t>
            </a:r>
            <a:r>
              <a:rPr lang="ne-NP" sz="3600" dirty="0"/>
              <a:t>समन्वय समितिको संरचना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u="sng" dirty="0"/>
              <a:t/>
            </a:r>
            <a:br>
              <a:rPr lang="en-US" sz="3600" b="1" u="sng" dirty="0"/>
            </a:br>
            <a:r>
              <a:rPr lang="en-US" dirty="0"/>
              <a:t/>
            </a:r>
            <a:br>
              <a:rPr lang="en-US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22" y="1111727"/>
            <a:ext cx="11844671" cy="4511833"/>
          </a:xfrm>
        </p:spPr>
        <p:txBody>
          <a:bodyPr>
            <a:normAutofit/>
          </a:bodyPr>
          <a:lstStyle/>
          <a:p>
            <a:pPr algn="just" defTabSz="509588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 स्थानीय तहको प्रमुख/अध्यक्ष							</a:t>
            </a:r>
            <a:r>
              <a:rPr lang="en-US" dirty="0"/>
              <a:t>	</a:t>
            </a:r>
            <a:r>
              <a:rPr lang="ne-NP" dirty="0"/>
              <a:t>संयोजक  </a:t>
            </a:r>
            <a:endParaRPr lang="en-US" dirty="0"/>
          </a:p>
          <a:p>
            <a:pPr algn="just" defTabSz="509588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स्थानीय तहको उप-प्रमुख/उपाध्यक्ष</a:t>
            </a:r>
            <a:r>
              <a:rPr lang="en-US" dirty="0"/>
              <a:t>	</a:t>
            </a:r>
            <a:r>
              <a:rPr lang="ne-NP" dirty="0"/>
              <a:t>      			सदस्य </a:t>
            </a:r>
            <a:endParaRPr lang="en-US" dirty="0"/>
          </a:p>
          <a:p>
            <a:pPr algn="just" defTabSz="509588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वाणिज्य, व्यापार सङ्‍घ संस्थाका प्रतिनिधि (३ जना)</a:t>
            </a:r>
            <a:r>
              <a:rPr lang="en-US" dirty="0"/>
              <a:t>	</a:t>
            </a:r>
            <a:r>
              <a:rPr lang="ne-NP" dirty="0"/>
              <a:t>सदस्य </a:t>
            </a:r>
            <a:endParaRPr lang="en-US" dirty="0"/>
          </a:p>
          <a:p>
            <a:pPr algn="just" defTabSz="509588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सुरक्षा प्रतिनिधि</a:t>
            </a:r>
            <a:r>
              <a:rPr lang="en-US" dirty="0"/>
              <a:t>	</a:t>
            </a:r>
            <a:r>
              <a:rPr lang="ne-NP" dirty="0"/>
              <a:t>										सदस्य </a:t>
            </a:r>
            <a:endParaRPr lang="en-US" dirty="0"/>
          </a:p>
          <a:p>
            <a:pPr algn="just" defTabSz="509588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प्रशासकीय अधिकृत वा संयोजकले तोकेको व्यक्ति</a:t>
            </a:r>
            <a:r>
              <a:rPr lang="en-US" dirty="0"/>
              <a:t>	</a:t>
            </a:r>
            <a:r>
              <a:rPr lang="ne-NP" dirty="0"/>
              <a:t>	सदस्य सचिव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670560" y="1978025"/>
            <a:ext cx="107132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38222" y="1361440"/>
            <a:ext cx="11515298" cy="5360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e-NP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185989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3619" y="30479"/>
            <a:ext cx="812640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/>
            </a:r>
            <a:br>
              <a:rPr lang="ne-NP" b="1" dirty="0"/>
            </a:br>
            <a:r>
              <a:rPr lang="ne-NP" sz="3600" dirty="0"/>
              <a:t>आर्थिक गणना वडा </a:t>
            </a:r>
            <a:r>
              <a:rPr lang="hi-IN" sz="3600" dirty="0"/>
              <a:t>सहजीकरण</a:t>
            </a:r>
            <a:r>
              <a:rPr lang="ne-NP" sz="3600" dirty="0"/>
              <a:t> समितिको संरचना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u="sng" dirty="0"/>
              <a:t/>
            </a:r>
            <a:br>
              <a:rPr lang="en-US" sz="3600" b="1" u="sng" dirty="0"/>
            </a:br>
            <a:r>
              <a:rPr lang="en-US" dirty="0"/>
              <a:t/>
            </a:r>
            <a:br>
              <a:rPr lang="en-US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22" y="1111727"/>
            <a:ext cx="11844671" cy="5609748"/>
          </a:xfrm>
        </p:spPr>
        <p:txBody>
          <a:bodyPr>
            <a:normAutofit lnSpcReduction="10000"/>
          </a:bodyPr>
          <a:lstStyle/>
          <a:p>
            <a:pPr defTabSz="5746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वडा अध्यक्ष										</a:t>
            </a:r>
            <a:r>
              <a:rPr lang="en-US" dirty="0"/>
              <a:t>	</a:t>
            </a:r>
            <a:r>
              <a:rPr lang="ne-NP" dirty="0"/>
              <a:t>संयोजक </a:t>
            </a:r>
            <a:endParaRPr lang="en-US" dirty="0"/>
          </a:p>
          <a:p>
            <a:pPr defTabSz="5746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वडा सदस्य (१ जना)</a:t>
            </a:r>
            <a:r>
              <a:rPr lang="en-US" dirty="0"/>
              <a:t>	</a:t>
            </a:r>
            <a:r>
              <a:rPr lang="ne-NP" dirty="0"/>
              <a:t>							सदस्य </a:t>
            </a:r>
            <a:endParaRPr lang="en-US" dirty="0"/>
          </a:p>
          <a:p>
            <a:pPr defTabSz="5746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वाणिज्य, व्यापार सङ्‍घ संस्थाका प्रतिनिधि (३ जना)</a:t>
            </a:r>
            <a:r>
              <a:rPr lang="en-US" dirty="0"/>
              <a:t>	</a:t>
            </a:r>
            <a:r>
              <a:rPr lang="ne-NP" dirty="0"/>
              <a:t>सदस्य </a:t>
            </a:r>
            <a:endParaRPr lang="en-US" dirty="0"/>
          </a:p>
          <a:p>
            <a:pPr defTabSz="5746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सुरक्षा प्रतिनिधि</a:t>
            </a:r>
            <a:r>
              <a:rPr lang="en-US" dirty="0"/>
              <a:t>	</a:t>
            </a:r>
            <a:r>
              <a:rPr lang="ne-NP" dirty="0"/>
              <a:t>									सदस्य </a:t>
            </a:r>
            <a:endParaRPr lang="en-US" dirty="0"/>
          </a:p>
          <a:p>
            <a:pPr defTabSz="5746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	</a:t>
            </a:r>
            <a:r>
              <a:rPr lang="ne-NP" dirty="0"/>
              <a:t>वडा सचिव</a:t>
            </a:r>
            <a:r>
              <a:rPr lang="en-US" dirty="0"/>
              <a:t>	</a:t>
            </a:r>
            <a:r>
              <a:rPr lang="ne-NP" dirty="0"/>
              <a:t>										सदस्य सचिव</a:t>
            </a:r>
          </a:p>
          <a:p>
            <a:pPr marL="0" indent="0" defTabSz="574675">
              <a:lnSpc>
                <a:spcPct val="150000"/>
              </a:lnSpc>
              <a:buNone/>
            </a:pPr>
            <a:r>
              <a:rPr lang="ne-NP" b="1" dirty="0"/>
              <a:t>नोट</a:t>
            </a:r>
            <a:r>
              <a:rPr lang="en-US" b="1" dirty="0"/>
              <a:t>: </a:t>
            </a:r>
            <a:r>
              <a:rPr lang="ne-NP" b="1" dirty="0"/>
              <a:t>स्थानीय तह र वडा सहजिकरण समितिको संरचना तथा आवश्यक सहयोगको लागि राष्ट्रिय तथ्याङ्क कार्यालयले स्थानीय तह र वडा कार्यालयलाई पत्राचार गरेको छ।</a:t>
            </a:r>
            <a:endParaRPr lang="ne-NP" sz="8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670560" y="1978025"/>
            <a:ext cx="107132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0" y="1361440"/>
            <a:ext cx="11653520" cy="5360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5369806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3619" y="30479"/>
            <a:ext cx="8126409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/>
            </a:r>
            <a:br>
              <a:rPr lang="ne-NP" b="1" dirty="0"/>
            </a:br>
            <a:r>
              <a:rPr lang="ne-NP" sz="3600" dirty="0"/>
              <a:t>तथ्याङ्क संकलन र गोपनीयता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u="sng" dirty="0"/>
              <a:t/>
            </a:r>
            <a:br>
              <a:rPr lang="en-US" sz="3600" b="1" u="sng" dirty="0"/>
            </a:br>
            <a:r>
              <a:rPr lang="en-US" dirty="0"/>
              <a:t/>
            </a:r>
            <a:br>
              <a:rPr lang="en-US" dirty="0"/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146" y="929164"/>
            <a:ext cx="11844671" cy="5609748"/>
          </a:xfrm>
        </p:spPr>
        <p:txBody>
          <a:bodyPr>
            <a:noAutofit/>
          </a:bodyPr>
          <a:lstStyle/>
          <a:p>
            <a:pPr marL="0" indent="0" algn="just" defTabSz="574675">
              <a:lnSpc>
                <a:spcPct val="130000"/>
              </a:lnSpc>
              <a:buNone/>
            </a:pPr>
            <a:r>
              <a:rPr lang="ne-NP" sz="2500" dirty="0"/>
              <a:t>तथ्याड्क ऐन, २०७९ बमोजिम राष्ट्रिय तथ्याड्क कार्यालयका प्रमुख तथ्याड्क अधिकारीले तथ्याड्क सड्कलनकालागि आधिकारिक रूपमा कर्मचारी खटाउने व्यवस्था छ। </a:t>
            </a:r>
          </a:p>
          <a:p>
            <a:pPr marL="404813" indent="-404813" algn="just" defTabSz="574675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sz="2500" dirty="0"/>
              <a:t>माग गरेको तथ्याङ्क खटिएका कर्माचारीलाई उपलब्ध गराउनु सबैंको कानुनी कर्तव्य हुनेछ।</a:t>
            </a:r>
          </a:p>
          <a:p>
            <a:pPr marL="404813" indent="-404813" algn="just" defTabSz="574675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sz="2500" dirty="0"/>
              <a:t>यस ऐनले सङ्कलित तथ्याङ्कको गोपनीयतालाई पूर्ण रूपमा प्रत्याभूत गरेको छ। कार्यालयले नतिजा सार्वजनिक गर्दा व्यक्तिगत गोपनीयता कायम हुने गरी सामूहिक रूपमा मात्र प्रकाशन गर्नेछ ।</a:t>
            </a:r>
          </a:p>
          <a:p>
            <a:pPr marL="404813" indent="-404813" algn="just" defTabSz="574675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sz="2500" dirty="0"/>
              <a:t>यस कानूनी प्रावधानले उत्तरदाताको गोपनीयतालाई पूर्ण रूपले सुनिश्चित गरेको छ भने गणक तथा सुपरिवेक्षकलाई निर्धक्क भई तथ्याड्क सङ्कलन गर्न सहज बातावरण सिर्जना गरेको छ।</a:t>
            </a:r>
            <a:endParaRPr lang="en-US" sz="25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0" y="1361440"/>
            <a:ext cx="11653520" cy="5360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30639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प्रस्तुतिका विषय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90663" y="1198880"/>
            <a:ext cx="11126423" cy="3832092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 smtClean="0">
                <a:solidFill>
                  <a:prstClr val="black"/>
                </a:solidFill>
              </a:rPr>
              <a:t>परिचय </a:t>
            </a:r>
            <a:endParaRPr lang="ne-NP" dirty="0">
              <a:solidFill>
                <a:prstClr val="black"/>
              </a:solidFill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उद्देश्य र महत्व </a:t>
            </a:r>
            <a:r>
              <a:rPr lang="ne-NP" dirty="0" smtClean="0">
                <a:solidFill>
                  <a:prstClr val="black"/>
                </a:solidFill>
              </a:rPr>
              <a:t> </a:t>
            </a:r>
            <a:endParaRPr lang="ne-NP" dirty="0">
              <a:solidFill>
                <a:prstClr val="black"/>
              </a:solidFill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गणनाको क्षेत्र र </a:t>
            </a:r>
            <a:r>
              <a:rPr lang="ne-NP" dirty="0" smtClean="0">
                <a:solidFill>
                  <a:prstClr val="black"/>
                </a:solidFill>
              </a:rPr>
              <a:t>दायरा </a:t>
            </a:r>
            <a:endParaRPr lang="ne-NP" dirty="0">
              <a:solidFill>
                <a:prstClr val="black"/>
              </a:solidFill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संक्षिप्त </a:t>
            </a:r>
            <a:r>
              <a:rPr lang="ne-NP" dirty="0" smtClean="0">
                <a:solidFill>
                  <a:prstClr val="black"/>
                </a:solidFill>
              </a:rPr>
              <a:t>कार्यतालिका </a:t>
            </a:r>
            <a:endParaRPr lang="ne-NP" dirty="0">
              <a:solidFill>
                <a:prstClr val="black"/>
              </a:solidFill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गणना </a:t>
            </a:r>
            <a:r>
              <a:rPr lang="ne-NP" dirty="0" smtClean="0">
                <a:solidFill>
                  <a:prstClr val="black"/>
                </a:solidFill>
              </a:rPr>
              <a:t>अवधि </a:t>
            </a:r>
            <a:endParaRPr lang="ne-NP" dirty="0">
              <a:solidFill>
                <a:prstClr val="black"/>
              </a:solidFill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गणनामा प्रयोग गरिने </a:t>
            </a:r>
            <a:r>
              <a:rPr lang="ne-NP" dirty="0" smtClean="0">
                <a:solidFill>
                  <a:prstClr val="black"/>
                </a:solidFill>
              </a:rPr>
              <a:t>फाराम</a:t>
            </a:r>
            <a:endParaRPr lang="ne-NP" dirty="0">
              <a:solidFill>
                <a:prstClr val="black"/>
              </a:solidFill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कानूनी आधार, तथ्यांक संकलन र गोपनियता, </a:t>
            </a: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गणना संगठनिक ढांचा, </a:t>
            </a: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समन्वय र </a:t>
            </a:r>
            <a:r>
              <a:rPr lang="ne-NP" dirty="0" smtClean="0">
                <a:solidFill>
                  <a:prstClr val="black"/>
                </a:solidFill>
              </a:rPr>
              <a:t>सहजीकरण </a:t>
            </a:r>
            <a:endParaRPr lang="ne-NP" dirty="0">
              <a:solidFill>
                <a:prstClr val="black"/>
              </a:solidFill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 smtClean="0">
                <a:solidFill>
                  <a:prstClr val="black"/>
                </a:solidFill>
              </a:rPr>
              <a:t>केहि ध्यानदिनुपर्ने </a:t>
            </a:r>
            <a:r>
              <a:rPr lang="ne-NP" dirty="0">
                <a:solidFill>
                  <a:prstClr val="black"/>
                </a:solidFill>
              </a:rPr>
              <a:t>कुरा</a:t>
            </a: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endParaRPr lang="ne-NP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94628" y="5708962"/>
            <a:ext cx="10402743" cy="6204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ne-NP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सन्दर्भ सामग्रीः </a:t>
            </a:r>
            <a:r>
              <a:rPr kumimoji="0" lang="ne-N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गणना</a:t>
            </a:r>
            <a:r>
              <a:rPr kumimoji="0" lang="ne-NP" sz="1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kumimoji="0" lang="ne-N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पुस्तिका भाग </a:t>
            </a:r>
            <a:r>
              <a:rPr lang="ne-NP" dirty="0">
                <a:solidFill>
                  <a:prstClr val="white"/>
                </a:solidFill>
                <a:cs typeface="Kalimati" panose="00000400000000000000" pitchFamily="2"/>
              </a:rPr>
              <a:t>१ पेज १</a:t>
            </a:r>
            <a:r>
              <a:rPr lang="en-US" dirty="0">
                <a:solidFill>
                  <a:prstClr val="white"/>
                </a:solidFill>
                <a:cs typeface="Kalimati" panose="00000400000000000000" pitchFamily="2"/>
              </a:rPr>
              <a:t>-</a:t>
            </a:r>
            <a:r>
              <a:rPr lang="ne-NP" dirty="0">
                <a:solidFill>
                  <a:prstClr val="white"/>
                </a:solidFill>
                <a:cs typeface="Kalimati" panose="00000400000000000000" pitchFamily="2"/>
              </a:rPr>
              <a:t>१३ </a:t>
            </a:r>
            <a:r>
              <a:rPr lang="en-US" dirty="0">
                <a:solidFill>
                  <a:prstClr val="white"/>
                </a:solidFill>
                <a:cs typeface="Kalimati" panose="00000400000000000000" pitchFamily="2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683585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सत्र पुनरावलोकन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272540" y="1198881"/>
            <a:ext cx="11817859" cy="5488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9588" indent="-509588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दोस्रो राष्ट्रिय आर्थिक गणना २०८२ को मुख्य नारा (</a:t>
            </a:r>
            <a:r>
              <a:rPr lang="en-US" dirty="0"/>
              <a:t>Slogan) </a:t>
            </a:r>
            <a:r>
              <a:rPr lang="ne-NP" dirty="0"/>
              <a:t>के रहेको छ?</a:t>
            </a:r>
            <a:endParaRPr lang="en-US" dirty="0"/>
          </a:p>
          <a:p>
            <a:pPr marL="509588" indent="-509588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गणना २०८२ गणनामा नसमेटिने क्षेत्र</a:t>
            </a:r>
            <a:r>
              <a:rPr lang="en-US" dirty="0"/>
              <a:t> </a:t>
            </a:r>
            <a:r>
              <a:rPr lang="ne-NP" dirty="0"/>
              <a:t>कुन कुन हुन् ?</a:t>
            </a:r>
          </a:p>
          <a:p>
            <a:pPr marL="509588" indent="-509588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गणना २०८२ गणनाको तथ्याङ्क संकलन गर्न कुन कुन विधि प्रयोग गरिन्छ? </a:t>
            </a:r>
          </a:p>
          <a:p>
            <a:pPr marL="509588" indent="-509588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तथ्याङ्क संकलनका लागि प्रचलित कानून कुन हो</a:t>
            </a:r>
            <a:r>
              <a:rPr lang="en-US" dirty="0"/>
              <a:t>?</a:t>
            </a:r>
          </a:p>
          <a:p>
            <a:pPr marL="509588" indent="-509588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गणनामा गणना अवधि कुन रहेको छ</a:t>
            </a:r>
            <a:r>
              <a:rPr lang="en-US" dirty="0"/>
              <a:t>?</a:t>
            </a: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7B573C-88DC-8992-8473-5821CA31A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FA396-55C8-1726-D3FB-7062F45C8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>
                <a:solidFill>
                  <a:srgbClr val="0070C0"/>
                </a:solidFill>
              </a:rPr>
              <a:t>सत्र पुनरावलोकन</a:t>
            </a:r>
            <a:r>
              <a:rPr lang="en-US" sz="3600" dirty="0">
                <a:solidFill>
                  <a:srgbClr val="0070C0"/>
                </a:solidFill>
              </a:rPr>
              <a:t>- </a:t>
            </a:r>
            <a:r>
              <a:rPr lang="ne-NP" sz="3600" dirty="0">
                <a:solidFill>
                  <a:srgbClr val="0070C0"/>
                </a:solidFill>
              </a:rPr>
              <a:t>उत्तर </a:t>
            </a:r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EE2E99-B05E-D96B-D102-85A12C0F1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461317F-88DC-F338-8DF0-C85ED70F8C9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7A4E6C-FEF3-C361-03B7-DD54188B0E28}"/>
              </a:ext>
            </a:extLst>
          </p:cNvPr>
          <p:cNvSpPr txBox="1">
            <a:spLocks/>
          </p:cNvSpPr>
          <p:nvPr/>
        </p:nvSpPr>
        <p:spPr>
          <a:xfrm>
            <a:off x="290684" y="1056379"/>
            <a:ext cx="11817859" cy="54889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9588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दोस्रो राष्ट्रिय आर्थिक गणना २०८२ को मुख्य नारा (</a:t>
            </a:r>
            <a:r>
              <a:rPr lang="en-US" dirty="0">
                <a:solidFill>
                  <a:srgbClr val="0070C0"/>
                </a:solidFill>
              </a:rPr>
              <a:t>Slogan) </a:t>
            </a:r>
            <a:r>
              <a:rPr lang="ne-NP" dirty="0">
                <a:solidFill>
                  <a:srgbClr val="0070C0"/>
                </a:solidFill>
              </a:rPr>
              <a:t>के रहेको छ?</a:t>
            </a:r>
          </a:p>
          <a:p>
            <a:pPr marL="966788" lvl="1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</a:rPr>
              <a:t>अर्थतन्त्र मापनको लागि आर्थिक गणना </a:t>
            </a:r>
            <a:endParaRPr lang="en-US" i="1" dirty="0">
              <a:solidFill>
                <a:srgbClr val="0070C0"/>
              </a:solidFill>
            </a:endParaRPr>
          </a:p>
          <a:p>
            <a:pPr marL="509588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आर्थिक गणना २०८२ गणनामा नसमेटिने क्षेत्र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ne-NP" dirty="0">
                <a:solidFill>
                  <a:srgbClr val="0070C0"/>
                </a:solidFill>
              </a:rPr>
              <a:t>कुन कुन हुन् ?</a:t>
            </a:r>
          </a:p>
          <a:p>
            <a:pPr marL="966788" lvl="1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200" i="1" dirty="0">
                <a:solidFill>
                  <a:srgbClr val="0070C0"/>
                </a:solidFill>
              </a:rPr>
              <a:t>NSIC को खण्ड A अन्तर्गत सरकारी निकायमा दर्ता नगरिएका प्रतिष्ठानहरु; खण्ड O अन्तर्गत पर्ने  प्रतिष्ठानहरु; खण्ड T अन्तर्गत पर्ने आर्थिक क्रियाकलापहरु; र खण्ड U अन्तर्गत पर्ने प्रतिष्ठानहरु  </a:t>
            </a:r>
          </a:p>
          <a:p>
            <a:pPr marL="509588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आर्थिक गणना २०८२ गणनाको तथ्याङ्क संकलन गर्न कुन कुन विधि प्रयोग गरिन्छ?</a:t>
            </a:r>
          </a:p>
          <a:p>
            <a:pPr marL="966788" lvl="1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</a:rPr>
              <a:t>कागजी प्रश्नावली र ईसेन्सस  </a:t>
            </a:r>
          </a:p>
          <a:p>
            <a:pPr marL="509588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तथ्याङ्क संकलनका लागि प्रचलित कानून कुन हो</a:t>
            </a:r>
            <a:r>
              <a:rPr lang="en-US" dirty="0">
                <a:solidFill>
                  <a:srgbClr val="0070C0"/>
                </a:solidFill>
              </a:rPr>
              <a:t>?</a:t>
            </a:r>
            <a:endParaRPr lang="ne-NP" dirty="0">
              <a:solidFill>
                <a:srgbClr val="0070C0"/>
              </a:solidFill>
            </a:endParaRPr>
          </a:p>
          <a:p>
            <a:pPr marL="966788" lvl="1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i="1" dirty="0">
                <a:solidFill>
                  <a:srgbClr val="0070C0"/>
                </a:solidFill>
              </a:rPr>
              <a:t>तथ्यांक ऐन २०७९ </a:t>
            </a:r>
            <a:endParaRPr lang="en-US" i="1" dirty="0">
              <a:solidFill>
                <a:srgbClr val="0070C0"/>
              </a:solidFill>
            </a:endParaRPr>
          </a:p>
          <a:p>
            <a:pPr marL="509588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यस गणनामा गणना अवधि कुन रहेको छ</a:t>
            </a:r>
            <a:r>
              <a:rPr lang="en-US" dirty="0">
                <a:solidFill>
                  <a:srgbClr val="0070C0"/>
                </a:solidFill>
              </a:rPr>
              <a:t>?</a:t>
            </a:r>
            <a:r>
              <a:rPr lang="ne-NP" dirty="0">
                <a:solidFill>
                  <a:srgbClr val="0070C0"/>
                </a:solidFill>
              </a:rPr>
              <a:t> </a:t>
            </a:r>
          </a:p>
          <a:p>
            <a:pPr marL="966788" lvl="1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मिति २०८३ बैशाख 2 गते देखि असार 7 गते सम्म </a:t>
            </a:r>
          </a:p>
          <a:p>
            <a:pPr marL="966788" lvl="1" indent="-509588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1D11BD7-D17C-5FA2-BDC8-7B71B800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9282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47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प्रस्तुतिको उद्देश्य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50874" y="1769894"/>
            <a:ext cx="11166212" cy="394491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70000"/>
              </a:lnSpc>
              <a:buFont typeface="Wingdings" panose="05000000000000000000" pitchFamily="2" charset="2"/>
              <a:buChar char="Ø"/>
              <a:defRPr/>
            </a:pPr>
            <a:r>
              <a:rPr lang="ne-NP" sz="3600" b="1" dirty="0">
                <a:solidFill>
                  <a:prstClr val="black"/>
                </a:solidFill>
              </a:rPr>
              <a:t>राष्ट्रिय आर्थिक गणना, २०८२ को पृष्ठभूमि अवगत गराउनु,</a:t>
            </a:r>
          </a:p>
          <a:p>
            <a:pPr marL="457200" lvl="0" indent="-457200">
              <a:lnSpc>
                <a:spcPct val="170000"/>
              </a:lnSpc>
              <a:buFont typeface="Wingdings" panose="05000000000000000000" pitchFamily="2" charset="2"/>
              <a:buChar char="Ø"/>
              <a:defRPr/>
            </a:pPr>
            <a:r>
              <a:rPr lang="ne-NP" sz="3600" b="1" dirty="0">
                <a:solidFill>
                  <a:prstClr val="black"/>
                </a:solidFill>
              </a:rPr>
              <a:t>राष्ट्रिय आर्थिक गणना, २०८२ मुख्य उद्देश्य, महत्व, </a:t>
            </a:r>
            <a:r>
              <a:rPr lang="ne-NP" sz="3600" b="1" dirty="0"/>
              <a:t>गणना विधिको बारेमा जानकारी </a:t>
            </a:r>
            <a:r>
              <a:rPr lang="ne-NP" sz="3600" b="1" dirty="0">
                <a:solidFill>
                  <a:prstClr val="black"/>
                </a:solidFill>
              </a:rPr>
              <a:t>गराउनु,</a:t>
            </a:r>
            <a:r>
              <a:rPr lang="ne-NP" sz="3600" b="1" dirty="0"/>
              <a:t>  </a:t>
            </a:r>
            <a:r>
              <a:rPr lang="ne-NP" sz="3600" b="1" dirty="0">
                <a:solidFill>
                  <a:prstClr val="black"/>
                </a:solidFill>
              </a:rPr>
              <a:t> </a:t>
            </a: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  <a:defRPr/>
            </a:pPr>
            <a:r>
              <a:rPr lang="ne-NP" sz="3600" b="1" dirty="0">
                <a:solidFill>
                  <a:prstClr val="black"/>
                </a:solidFill>
              </a:rPr>
              <a:t>गणनाको क्षेत्र र दायराको जानकारी गराउनु, </a:t>
            </a: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  <a:defRPr/>
            </a:pPr>
            <a:r>
              <a:rPr lang="ne-NP" sz="3600" b="1" dirty="0"/>
              <a:t>गणनाको कार्य तालिका बारेमा जानकारी </a:t>
            </a:r>
            <a:r>
              <a:rPr lang="ne-NP" sz="3600" b="1" dirty="0">
                <a:solidFill>
                  <a:prstClr val="black"/>
                </a:solidFill>
              </a:rPr>
              <a:t>गराउनु।</a:t>
            </a: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  <a:defRPr/>
            </a:pPr>
            <a:endParaRPr lang="ne-NP" sz="3600" b="1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442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आर्थिक गणनाको पृष्ठभूमि</a:t>
            </a:r>
            <a:endParaRPr lang="ne-NP" sz="36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045236"/>
            <a:ext cx="12006943" cy="5394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9588" indent="-509588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देशको कुनै निश्चित भौगोलिक/प्रशासनिक क्षेत्रभित्र सञ्चालित तथा अस्तित्वमा रहेका सम्पूर्ण आर्थिक एकाइ (प्रतिष्ठान/व्यवसाय) हरूमा पुगी</a:t>
            </a:r>
            <a:r>
              <a:rPr lang="en-US" dirty="0"/>
              <a:t>, </a:t>
            </a:r>
            <a:r>
              <a:rPr lang="ne-NP" dirty="0"/>
              <a:t>निर्धारित समयावधि भित्र तिनीहरूको विवरण सङ्कलन</a:t>
            </a:r>
            <a:r>
              <a:rPr lang="hi-IN" dirty="0"/>
              <a:t>, </a:t>
            </a:r>
            <a:r>
              <a:rPr lang="ne-NP" dirty="0"/>
              <a:t>प्रशोधन</a:t>
            </a:r>
            <a:r>
              <a:rPr lang="hi-IN" dirty="0"/>
              <a:t>, </a:t>
            </a:r>
            <a:r>
              <a:rPr lang="ne-NP" dirty="0"/>
              <a:t>विश्लेषण र प्रकाशन गर्ने समग्र प्रक्रियालाई नै </a:t>
            </a:r>
            <a:r>
              <a:rPr lang="ne-NP" b="1" dirty="0"/>
              <a:t>आर्थिक गणना (</a:t>
            </a:r>
            <a:r>
              <a:rPr lang="en-US" b="1" dirty="0"/>
              <a:t>Economic Census) </a:t>
            </a:r>
            <a:r>
              <a:rPr lang="ne-NP" dirty="0"/>
              <a:t>भनिन्छ।</a:t>
            </a:r>
            <a:endParaRPr lang="en-US" dirty="0"/>
          </a:p>
          <a:p>
            <a:pPr marL="509588" indent="-509588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यो गणना व्यवसाय, कलकारखाना, उद्योग, सङ्‍घ-संस्था र अन्य सेवा प्रदायक प्रतिष्ठानहरूको निर्धारित विवरण समेटिने गरी सञ्चालन गरिने बृहत् तथ्याङ्कीय क्रियाकलाप हो। 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6536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4000" b="1" dirty="0"/>
              <a:t>आर्थिक गणनाको पृष्ठभूमि</a:t>
            </a:r>
            <a:r>
              <a:rPr lang="en-US" sz="4000" b="1" dirty="0"/>
              <a:t>…</a:t>
            </a:r>
            <a:endParaRPr lang="ne-NP" sz="40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229326" y="135618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20300" y="909068"/>
            <a:ext cx="11642840" cy="568699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11200" dirty="0"/>
              <a:t>वस्तु उत्पादन</a:t>
            </a:r>
            <a:r>
              <a:rPr lang="ne-NP" sz="11200" dirty="0"/>
              <a:t> गरी </a:t>
            </a:r>
            <a:r>
              <a:rPr lang="hi-IN" sz="11200" dirty="0"/>
              <a:t>बिक्री</a:t>
            </a:r>
            <a:r>
              <a:rPr lang="ne-NP" sz="11200" dirty="0"/>
              <a:t> गर्ने</a:t>
            </a:r>
            <a:r>
              <a:rPr lang="hi-IN" sz="11200" dirty="0"/>
              <a:t> </a:t>
            </a:r>
            <a:r>
              <a:rPr lang="ne-NP" sz="11200" dirty="0"/>
              <a:t>वा</a:t>
            </a:r>
            <a:r>
              <a:rPr lang="hi-IN" sz="11200" dirty="0"/>
              <a:t> सेवा </a:t>
            </a:r>
            <a:r>
              <a:rPr lang="ne-NP" sz="11200" dirty="0"/>
              <a:t>प्रदान गर्ने </a:t>
            </a:r>
            <a:r>
              <a:rPr lang="hi-IN" sz="11200" dirty="0"/>
              <a:t>सबै प्रकारका प्रतिष्ठान</a:t>
            </a:r>
            <a:r>
              <a:rPr lang="ne-NP" sz="11200" dirty="0"/>
              <a:t>/व्यवसाय</a:t>
            </a:r>
            <a:r>
              <a:rPr lang="hi-IN" sz="11200" dirty="0"/>
              <a:t>हरू आर्थिक गणनामा समेटिन्छन</a:t>
            </a:r>
            <a:r>
              <a:rPr lang="ne-NP" sz="11200" dirty="0"/>
              <a:t>्।</a:t>
            </a:r>
            <a:endParaRPr lang="hi-IN" sz="11200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11200" dirty="0"/>
              <a:t>आर्थिक गणना </a:t>
            </a:r>
            <a:r>
              <a:rPr lang="hi-IN" sz="11200" dirty="0"/>
              <a:t>राष्ट्रको आर्थिक संरचना, वितरण र उपलब्धि मापनका लागि आधारभूत आर्थिक तथ्याङ्क उत्पादन गर्ने प्रमुख माध्यम हो</a:t>
            </a:r>
            <a:r>
              <a:rPr lang="ne-NP" sz="11200" dirty="0"/>
              <a:t>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11200" dirty="0"/>
              <a:t>कुल गार्हस्थ</a:t>
            </a:r>
            <a:r>
              <a:rPr lang="ne-NP" sz="11200" dirty="0"/>
              <a:t>्य</a:t>
            </a:r>
            <a:r>
              <a:rPr lang="hi-IN" sz="11200" dirty="0"/>
              <a:t> उत्पादन (</a:t>
            </a:r>
            <a:r>
              <a:rPr lang="en-US" sz="11200" dirty="0"/>
              <a:t>GDP) </a:t>
            </a:r>
            <a:r>
              <a:rPr lang="hi-IN" sz="11200" dirty="0"/>
              <a:t>लगायत</a:t>
            </a:r>
            <a:r>
              <a:rPr lang="ne-NP" sz="11200" dirty="0"/>
              <a:t> राष्ट्रिय लेखाका अनुमान र</a:t>
            </a:r>
            <a:r>
              <a:rPr lang="hi-IN" sz="11200" dirty="0"/>
              <a:t> आर्थिक सूचकहरूको निर्माणमा आर्थिक गणनाले मेरुदण्डको भूमिका खे</a:t>
            </a:r>
            <a:r>
              <a:rPr lang="ne-NP" sz="11200" dirty="0"/>
              <a:t>ल्दछ।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11200" dirty="0">
                <a:solidFill>
                  <a:srgbClr val="002060"/>
                </a:solidFill>
              </a:rPr>
              <a:t>गुणस्तरीय, विश्वसनीय र समयसापेक्ष आर्थिक तथ्याङ्कको </a:t>
            </a:r>
            <a:r>
              <a:rPr lang="ne-NP" sz="11200" dirty="0" smtClean="0">
                <a:solidFill>
                  <a:srgbClr val="002060"/>
                </a:solidFill>
              </a:rPr>
              <a:t>आधार </a:t>
            </a:r>
            <a:r>
              <a:rPr lang="hi-IN" sz="11200" dirty="0" smtClean="0">
                <a:solidFill>
                  <a:srgbClr val="002060"/>
                </a:solidFill>
              </a:rPr>
              <a:t>सुनिश्चितता </a:t>
            </a:r>
            <a:r>
              <a:rPr lang="hi-IN" sz="11200" dirty="0">
                <a:solidFill>
                  <a:srgbClr val="002060"/>
                </a:solidFill>
              </a:rPr>
              <a:t>ग</a:t>
            </a:r>
            <a:r>
              <a:rPr lang="ne-NP" sz="11200" dirty="0">
                <a:solidFill>
                  <a:srgbClr val="002060"/>
                </a:solidFill>
              </a:rPr>
              <a:t>र्दछ।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268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आर्थिक गणनाको पृष्ठभूमि</a:t>
            </a:r>
            <a:r>
              <a:rPr lang="ne-NP" sz="3600" b="1" dirty="0"/>
              <a:t>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47320" y="1049101"/>
            <a:ext cx="11943080" cy="5729524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8600" dirty="0"/>
              <a:t>आर्थिक तथ्याङ्कको जगका रूपमा विश्वका विभिन्न मुलुकहरूमा आर्थिक गणना सञ्चालन हुँदै आएका छन्</a:t>
            </a:r>
            <a:r>
              <a:rPr lang="ne-NP" sz="8600" dirty="0"/>
              <a:t>।</a:t>
            </a:r>
            <a:endParaRPr lang="hi-IN" sz="86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8600" dirty="0">
                <a:solidFill>
                  <a:srgbClr val="00B0F0"/>
                </a:solidFill>
              </a:rPr>
              <a:t>आर्थिक गणनाको इतिहास हेर्दा, सर्वप्रथम अमेरिकाले सन् १९५४ मा, भारतले सन् १९७७ मा र चीनले सन् २००४ मा यो गणना सम्पन्न गरेको पाइन्छ।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8600" dirty="0"/>
              <a:t>अन्तर्राष्ट्रिय </a:t>
            </a:r>
            <a:r>
              <a:rPr lang="ne-NP" sz="8600" dirty="0"/>
              <a:t>स्तरीय </a:t>
            </a:r>
            <a:r>
              <a:rPr lang="hi-IN" sz="8600" dirty="0"/>
              <a:t>औद्योगिक वर्गीकरण (</a:t>
            </a:r>
            <a:r>
              <a:rPr lang="en-US" sz="8600" dirty="0"/>
              <a:t>ISIC Revision 4) </a:t>
            </a:r>
            <a:r>
              <a:rPr lang="hi-IN" sz="8600" dirty="0"/>
              <a:t>अनुसार</a:t>
            </a:r>
            <a:r>
              <a:rPr lang="ne-NP" sz="8600" dirty="0"/>
              <a:t>का </a:t>
            </a:r>
            <a:r>
              <a:rPr lang="ne-NP" sz="8600" dirty="0">
                <a:solidFill>
                  <a:srgbClr val="00B0F0"/>
                </a:solidFill>
              </a:rPr>
              <a:t>२१ मध्ये </a:t>
            </a:r>
            <a:r>
              <a:rPr lang="hi-IN" sz="8600" dirty="0">
                <a:solidFill>
                  <a:srgbClr val="00B0F0"/>
                </a:solidFill>
              </a:rPr>
              <a:t>१८ </a:t>
            </a:r>
            <a:r>
              <a:rPr lang="ne-NP" sz="8600" dirty="0">
                <a:solidFill>
                  <a:srgbClr val="00B0F0"/>
                </a:solidFill>
              </a:rPr>
              <a:t>क्षेत्रका</a:t>
            </a:r>
            <a:r>
              <a:rPr lang="hi-IN" sz="8600" dirty="0"/>
              <a:t> आर्थिक एकाइहरू समेटी नेपालले वि.सं. २०७५ मा पहिलो पटक आर्थिक गणना सम्पन्न गरेको </a:t>
            </a:r>
            <a:r>
              <a:rPr lang="ne-NP" sz="8600" dirty="0"/>
              <a:t>थियो।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8600" dirty="0"/>
              <a:t>पहिलो </a:t>
            </a:r>
            <a:r>
              <a:rPr lang="ne-NP" sz="8600" dirty="0">
                <a:solidFill>
                  <a:srgbClr val="00B0F0"/>
                </a:solidFill>
              </a:rPr>
              <a:t>गणनामा</a:t>
            </a:r>
            <a:r>
              <a:rPr lang="ne-NP" sz="8600" dirty="0"/>
              <a:t> प्रतिष्ठानका विवरण कागजी </a:t>
            </a:r>
            <a:r>
              <a:rPr lang="ne-NP" sz="8600" dirty="0">
                <a:solidFill>
                  <a:srgbClr val="00B0F0"/>
                </a:solidFill>
              </a:rPr>
              <a:t>प्रश्नावली</a:t>
            </a:r>
            <a:r>
              <a:rPr lang="ne-NP" sz="8600" dirty="0"/>
              <a:t>, ट्याब्लेट र इ-सेन्सस गरी ३ ओटा माध्यमबाट सङ्कलन गरिएको थियो ।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596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पहिलो </a:t>
            </a:r>
            <a:r>
              <a:rPr lang="hi-IN" sz="4000" b="1" dirty="0"/>
              <a:t>आर्थिक गणनाक</a:t>
            </a:r>
            <a:r>
              <a:rPr lang="ne-NP" sz="4000" b="1" dirty="0"/>
              <a:t>ा केही नतिजा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88623"/>
              </p:ext>
            </p:extLst>
          </p:nvPr>
        </p:nvGraphicFramePr>
        <p:xfrm>
          <a:off x="101600" y="1030058"/>
          <a:ext cx="11830049" cy="5748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3738">
                  <a:extLst>
                    <a:ext uri="{9D8B030D-6E8A-4147-A177-3AD203B41FA5}">
                      <a16:colId xmlns:a16="http://schemas.microsoft.com/office/drawing/2014/main" val="105963112"/>
                    </a:ext>
                  </a:extLst>
                </a:gridCol>
                <a:gridCol w="3928797">
                  <a:extLst>
                    <a:ext uri="{9D8B030D-6E8A-4147-A177-3AD203B41FA5}">
                      <a16:colId xmlns:a16="http://schemas.microsoft.com/office/drawing/2014/main" val="197161661"/>
                    </a:ext>
                  </a:extLst>
                </a:gridCol>
                <a:gridCol w="2460270">
                  <a:extLst>
                    <a:ext uri="{9D8B030D-6E8A-4147-A177-3AD203B41FA5}">
                      <a16:colId xmlns:a16="http://schemas.microsoft.com/office/drawing/2014/main" val="1152445315"/>
                    </a:ext>
                  </a:extLst>
                </a:gridCol>
                <a:gridCol w="4147244">
                  <a:extLst>
                    <a:ext uri="{9D8B030D-6E8A-4147-A177-3AD203B41FA5}">
                      <a16:colId xmlns:a16="http://schemas.microsoft.com/office/drawing/2014/main" val="1764071499"/>
                    </a:ext>
                  </a:extLst>
                </a:gridCol>
              </a:tblGrid>
              <a:tr h="457982">
                <a:tc>
                  <a:txBody>
                    <a:bodyPr/>
                    <a:lstStyle/>
                    <a:p>
                      <a:pPr algn="ctr"/>
                      <a:r>
                        <a:rPr lang="ne-NP" sz="2800" dirty="0">
                          <a:cs typeface="Kalimati" panose="00000400000000000000" pitchFamily="2"/>
                        </a:rPr>
                        <a:t>क्र.सं.</a:t>
                      </a:r>
                      <a:endParaRPr lang="en-US" sz="28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800" dirty="0">
                          <a:cs typeface="Kalimati" panose="00000400000000000000" pitchFamily="2"/>
                        </a:rPr>
                        <a:t>विवरण</a:t>
                      </a:r>
                      <a:endParaRPr lang="en-US" sz="28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800" dirty="0">
                          <a:cs typeface="Kalimati" panose="00000400000000000000" pitchFamily="2"/>
                        </a:rPr>
                        <a:t>संख्या</a:t>
                      </a:r>
                      <a:endParaRPr lang="en-US" sz="28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800" dirty="0">
                          <a:cs typeface="Kalimati" panose="00000400000000000000" pitchFamily="2"/>
                        </a:rPr>
                        <a:t>प्रतिशत</a:t>
                      </a:r>
                      <a:endParaRPr lang="en-US" sz="28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087357"/>
                  </a:ext>
                </a:extLst>
              </a:tr>
              <a:tr h="620335"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१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e-NP" sz="2400" dirty="0">
                          <a:cs typeface="Kalimati" panose="00000400000000000000" pitchFamily="2"/>
                        </a:rPr>
                        <a:t>जम्मा</a:t>
                      </a:r>
                      <a:r>
                        <a:rPr lang="ne-NP" sz="2400" baseline="0" dirty="0">
                          <a:cs typeface="Kalimati" panose="00000400000000000000" pitchFamily="2"/>
                        </a:rPr>
                        <a:t> प्रतिष्ठानको संख्या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९,२३,३५६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360475"/>
                  </a:ext>
                </a:extLst>
              </a:tr>
              <a:tr h="592324"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२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e-NP" sz="2400" dirty="0">
                          <a:cs typeface="Kalimati" panose="00000400000000000000" pitchFamily="2"/>
                        </a:rPr>
                        <a:t>दर्ता भएका </a:t>
                      </a:r>
                      <a:r>
                        <a:rPr lang="ne-NP" sz="2400" baseline="0" dirty="0">
                          <a:cs typeface="Kalimati" panose="00000400000000000000" pitchFamily="2"/>
                        </a:rPr>
                        <a:t>प्रतिष्ठानको संख्या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  <a:p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४,६२,६०५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५०.१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775137"/>
                  </a:ext>
                </a:extLst>
              </a:tr>
              <a:tr h="620335"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३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e-NP" sz="2400" dirty="0">
                          <a:cs typeface="Kalimati" panose="00000400000000000000" pitchFamily="2"/>
                        </a:rPr>
                        <a:t>दर्ता नभएका </a:t>
                      </a:r>
                      <a:r>
                        <a:rPr lang="ne-NP" sz="2400" baseline="0" dirty="0">
                          <a:cs typeface="Kalimati" panose="00000400000000000000" pitchFamily="2"/>
                        </a:rPr>
                        <a:t>प्रतिष्ठानको संख्या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  <a:p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४,६०,४२२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४९.९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949805"/>
                  </a:ext>
                </a:extLst>
              </a:tr>
              <a:tr h="620335"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४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e-NP" sz="2400" dirty="0">
                          <a:cs typeface="Kalimati" panose="00000400000000000000" pitchFamily="2"/>
                        </a:rPr>
                        <a:t>महिलाको स्वामित्व भएका </a:t>
                      </a:r>
                      <a:r>
                        <a:rPr lang="ne-NP" sz="2400" baseline="0" dirty="0">
                          <a:cs typeface="Kalimati" panose="00000400000000000000" pitchFamily="2"/>
                        </a:rPr>
                        <a:t>प्रतिष्ठानको संख्या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२,४७,८८०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२९.८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968256"/>
                  </a:ext>
                </a:extLst>
              </a:tr>
              <a:tr h="495272"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५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e-NP" sz="2400" dirty="0">
                          <a:cs typeface="Kalimati" panose="00000400000000000000" pitchFamily="2"/>
                        </a:rPr>
                        <a:t>महिला</a:t>
                      </a:r>
                      <a:r>
                        <a:rPr lang="ne-NP" sz="2400" baseline="0" dirty="0">
                          <a:cs typeface="Kalimati" panose="00000400000000000000" pitchFamily="2"/>
                        </a:rPr>
                        <a:t> व्यवस्थापक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२,७३,४३६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२९.६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472701"/>
                  </a:ext>
                </a:extLst>
              </a:tr>
              <a:tr h="592324"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६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e-NP" sz="2400" baseline="0" dirty="0">
                          <a:cs typeface="Kalimati" panose="00000400000000000000" pitchFamily="2"/>
                        </a:rPr>
                        <a:t>प्रतिष्ठानमा संलग्न व्यक्तिहरू (जम्मा)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३२,२८,४५७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20272"/>
                  </a:ext>
                </a:extLst>
              </a:tr>
              <a:tr h="620335"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७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e-NP" sz="2400" dirty="0">
                          <a:cs typeface="Kalimati" panose="00000400000000000000" pitchFamily="2"/>
                        </a:rPr>
                        <a:t>कारोवारको लेखा नराख्ने </a:t>
                      </a:r>
                      <a:r>
                        <a:rPr lang="ne-NP" sz="2400" baseline="0" dirty="0">
                          <a:cs typeface="Kalimati" panose="00000400000000000000" pitchFamily="2"/>
                        </a:rPr>
                        <a:t>प्रतिष्ठानहरू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४,७२,३५०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e-NP" sz="2400" dirty="0">
                          <a:cs typeface="Kalimati" panose="00000400000000000000" pitchFamily="2"/>
                        </a:rPr>
                        <a:t>५२.४</a:t>
                      </a:r>
                      <a:endParaRPr lang="en-US" sz="2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113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7126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b="1" dirty="0"/>
              <a:t>राष्ट्रिय </a:t>
            </a:r>
            <a:r>
              <a:rPr lang="hi-IN" sz="3600" b="1" dirty="0"/>
              <a:t>आर्थिक गणना</a:t>
            </a:r>
            <a:r>
              <a:rPr lang="ne-NP" sz="3600" b="1" dirty="0"/>
              <a:t>, </a:t>
            </a:r>
            <a:r>
              <a:rPr lang="hi-IN" sz="3600" b="1" dirty="0"/>
              <a:t>२०८२</a:t>
            </a:r>
            <a:r>
              <a:rPr lang="en-US" sz="3600" b="1" dirty="0"/>
              <a:t> </a:t>
            </a:r>
            <a:r>
              <a:rPr lang="ne-NP" sz="3600" b="1" dirty="0"/>
              <a:t>परिचय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“अर्थतन्त्र मापनको लागि आर्थिक गणना”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185648"/>
            <a:ext cx="11881293" cy="5592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राष्ट्रिय आर्थिक गणना</a:t>
            </a:r>
            <a:r>
              <a:rPr lang="ne-NP" dirty="0"/>
              <a:t>, </a:t>
            </a:r>
            <a:r>
              <a:rPr lang="hi-IN" dirty="0"/>
              <a:t>२०८२ देशव्यापी रूपमा एउटै अवधारणा</a:t>
            </a:r>
            <a:r>
              <a:rPr lang="ne-NP" dirty="0"/>
              <a:t>, </a:t>
            </a:r>
            <a:r>
              <a:rPr lang="hi-IN" dirty="0"/>
              <a:t>मापदण्ड</a:t>
            </a:r>
            <a:r>
              <a:rPr lang="ne-NP" dirty="0"/>
              <a:t>, </a:t>
            </a:r>
            <a:r>
              <a:rPr lang="hi-IN" dirty="0"/>
              <a:t>परिभाषा</a:t>
            </a:r>
            <a:r>
              <a:rPr lang="ne-NP" dirty="0"/>
              <a:t>, वर्गीकरण</a:t>
            </a:r>
            <a:r>
              <a:rPr lang="hi-IN" dirty="0"/>
              <a:t> र विधिबाट सम्पन्न </a:t>
            </a:r>
            <a:r>
              <a:rPr lang="hi-IN" dirty="0">
                <a:solidFill>
                  <a:srgbClr val="00B0F0"/>
                </a:solidFill>
              </a:rPr>
              <a:t>गर्नुपर्ने </a:t>
            </a:r>
            <a:r>
              <a:rPr lang="ne-NP" dirty="0">
                <a:solidFill>
                  <a:srgbClr val="00B0F0"/>
                </a:solidFill>
              </a:rPr>
              <a:t>बृ</a:t>
            </a:r>
            <a:r>
              <a:rPr lang="hi-IN" dirty="0">
                <a:solidFill>
                  <a:srgbClr val="00B0F0"/>
                </a:solidFill>
              </a:rPr>
              <a:t>हत </a:t>
            </a:r>
            <a:r>
              <a:rPr lang="ne-NP" dirty="0">
                <a:solidFill>
                  <a:srgbClr val="00B0F0"/>
                </a:solidFill>
              </a:rPr>
              <a:t>तथ्याङ्कीय</a:t>
            </a:r>
            <a:r>
              <a:rPr lang="hi-IN" dirty="0">
                <a:solidFill>
                  <a:srgbClr val="00B0F0"/>
                </a:solidFill>
              </a:rPr>
              <a:t> कार्य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ne-NP" dirty="0">
                <a:solidFill>
                  <a:srgbClr val="00B0F0"/>
                </a:solidFill>
              </a:rPr>
              <a:t>हो।</a:t>
            </a:r>
            <a:r>
              <a:rPr lang="hi-IN" dirty="0">
                <a:solidFill>
                  <a:srgbClr val="00B0F0"/>
                </a:solidFill>
              </a:rPr>
              <a:t> </a:t>
            </a:r>
            <a:endParaRPr lang="ne-NP" dirty="0">
              <a:solidFill>
                <a:srgbClr val="00B0F0"/>
              </a:solidFill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पूर्वतयारीदेखि नतिजा विश्लेषण र प्रकाशनसम्मका क्रियाकलापहरू तोकिएकै समयमा </a:t>
            </a:r>
            <a:r>
              <a:rPr lang="hi-IN" dirty="0">
                <a:solidFill>
                  <a:srgbClr val="00B0F0"/>
                </a:solidFill>
              </a:rPr>
              <a:t>सम्पन्न गर्न</a:t>
            </a:r>
            <a:r>
              <a:rPr lang="ne-NP" dirty="0">
                <a:solidFill>
                  <a:srgbClr val="00B0F0"/>
                </a:solidFill>
              </a:rPr>
              <a:t>ुपर्दछ 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b="1" dirty="0"/>
              <a:t>“</a:t>
            </a:r>
            <a:r>
              <a:rPr lang="ne-NP" b="1" dirty="0"/>
              <a:t>राष्ट्रिय </a:t>
            </a:r>
            <a:r>
              <a:rPr lang="hi-IN" b="1" dirty="0"/>
              <a:t>आर्थिक गणना स</a:t>
            </a:r>
            <a:r>
              <a:rPr lang="ne-NP" b="1" dirty="0"/>
              <a:t>ञ्चा</a:t>
            </a:r>
            <a:r>
              <a:rPr lang="hi-IN" b="1" dirty="0"/>
              <a:t>लन</a:t>
            </a:r>
            <a:r>
              <a:rPr lang="ne-NP" b="1" dirty="0"/>
              <a:t> सम्बन्धी प्रशासनिक तथा आर्थिक मापदण्ड, </a:t>
            </a:r>
            <a:r>
              <a:rPr lang="hi-IN" b="1" dirty="0"/>
              <a:t>२०८२”</a:t>
            </a:r>
            <a:r>
              <a:rPr lang="hi-IN" dirty="0"/>
              <a:t> </a:t>
            </a:r>
            <a:r>
              <a:rPr lang="ne-NP" dirty="0"/>
              <a:t>नेपाल सरकारबाट स्वीकृत भई लागु भएको।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B0F0"/>
                </a:solidFill>
              </a:rPr>
              <a:t>यस गणनाको नारा </a:t>
            </a:r>
            <a:r>
              <a:rPr lang="en-US" dirty="0">
                <a:solidFill>
                  <a:srgbClr val="00B0F0"/>
                </a:solidFill>
              </a:rPr>
              <a:t>“</a:t>
            </a:r>
            <a:r>
              <a:rPr lang="ne-NP" dirty="0">
                <a:solidFill>
                  <a:srgbClr val="00B0F0"/>
                </a:solidFill>
              </a:rPr>
              <a:t>अर्थतन्त्र मापनको लागि आर्थिक गणना</a:t>
            </a:r>
            <a:r>
              <a:rPr lang="en-US" dirty="0">
                <a:solidFill>
                  <a:srgbClr val="00B0F0"/>
                </a:solidFill>
              </a:rPr>
              <a:t>” </a:t>
            </a:r>
            <a:r>
              <a:rPr lang="ne-NP" dirty="0">
                <a:solidFill>
                  <a:srgbClr val="00B0F0"/>
                </a:solidFill>
              </a:rPr>
              <a:t> रहेको 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e-NP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14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</TotalTime>
  <Words>1907</Words>
  <Application>Microsoft Office PowerPoint</Application>
  <PresentationFormat>Widescreen</PresentationFormat>
  <Paragraphs>309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Calibri</vt:lpstr>
      <vt:lpstr>Calibri Light</vt:lpstr>
      <vt:lpstr>Fontasy Himali</vt:lpstr>
      <vt:lpstr>Kalimati</vt:lpstr>
      <vt:lpstr>Mangal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प्रस्तुतिको उद्देश्य</vt:lpstr>
      <vt:lpstr>आर्थिक गणनाको पृष्ठभूमि</vt:lpstr>
      <vt:lpstr>आर्थिक गणनाको पृष्ठभूमि…</vt:lpstr>
      <vt:lpstr>आर्थिक गणनाको पृष्ठभूमि...</vt:lpstr>
      <vt:lpstr>पहिलो आर्थिक गणनाका केही नतिजा</vt:lpstr>
      <vt:lpstr>राष्ट्रिय आर्थिक गणना, २०८२ परिचय</vt:lpstr>
      <vt:lpstr>राष्ट्रिय आर्थिक गणना, २०८२ परिचय...</vt:lpstr>
      <vt:lpstr>राष्ट्रिय आर्थिक गणना, २०८२ का उद्देश्य </vt:lpstr>
      <vt:lpstr>राष्ट्रिय आर्थिक गणना, २०८२ का उद्देश्य… </vt:lpstr>
      <vt:lpstr>गणनाको महत्व </vt:lpstr>
      <vt:lpstr> गणनाको महत्व... </vt:lpstr>
      <vt:lpstr> क्षेत्र र दायरा </vt:lpstr>
      <vt:lpstr> गणनामा नसमेटिने क्षेत्र </vt:lpstr>
      <vt:lpstr> गणनामा समेटिने क्षेत्र </vt:lpstr>
      <vt:lpstr>  केहि ध्यान दिनुपर्ने कुरा   </vt:lpstr>
      <vt:lpstr>गणनाको एकाइ</vt:lpstr>
      <vt:lpstr>गणनाको विधि र फाराम</vt:lpstr>
      <vt:lpstr> राष्ट्रिय आर्थिक गणना, २०८२ संक्षिप्त कार्यतालिका </vt:lpstr>
      <vt:lpstr> कानूनी तथा नीतिगत आधार </vt:lpstr>
      <vt:lpstr>आर्थिक गणनाको संगठन संरचना</vt:lpstr>
      <vt:lpstr>आर्थिक गणनाको संगठन संरचना....</vt:lpstr>
      <vt:lpstr> समन्वय तथा सहजीकरण समितिः  </vt:lpstr>
      <vt:lpstr>   जिल्ला आर्थिक गणना समन्वय समिति   </vt:lpstr>
      <vt:lpstr>   स्थानीय आर्थिक गणना समन्वय समितिको संरचना   </vt:lpstr>
      <vt:lpstr>   आर्थिक गणना वडा सहजीकरण समितिको संरचना   </vt:lpstr>
      <vt:lpstr>   तथ्याङ्क संकलन र गोपनीयता   </vt:lpstr>
      <vt:lpstr>सत्र पुनरावलोकन</vt:lpstr>
      <vt:lpstr>सत्र पुनरावलोकन- उत्तर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HP</cp:lastModifiedBy>
  <cp:revision>154</cp:revision>
  <dcterms:created xsi:type="dcterms:W3CDTF">2025-12-12T08:42:46Z</dcterms:created>
  <dcterms:modified xsi:type="dcterms:W3CDTF">2026-03-22T11:08:46Z</dcterms:modified>
</cp:coreProperties>
</file>