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405" r:id="rId3"/>
    <p:sldId id="288" r:id="rId4"/>
    <p:sldId id="365" r:id="rId5"/>
    <p:sldId id="406" r:id="rId6"/>
    <p:sldId id="393" r:id="rId7"/>
    <p:sldId id="394" r:id="rId8"/>
    <p:sldId id="395" r:id="rId9"/>
    <p:sldId id="396" r:id="rId10"/>
    <p:sldId id="397" r:id="rId11"/>
    <p:sldId id="392" r:id="rId12"/>
    <p:sldId id="367" r:id="rId13"/>
    <p:sldId id="401" r:id="rId14"/>
    <p:sldId id="369" r:id="rId15"/>
    <p:sldId id="370" r:id="rId16"/>
    <p:sldId id="371" r:id="rId17"/>
    <p:sldId id="372" r:id="rId18"/>
    <p:sldId id="373" r:id="rId19"/>
    <p:sldId id="374" r:id="rId20"/>
    <p:sldId id="404" r:id="rId21"/>
    <p:sldId id="375" r:id="rId22"/>
    <p:sldId id="376" r:id="rId23"/>
    <p:sldId id="377" r:id="rId24"/>
    <p:sldId id="378" r:id="rId25"/>
    <p:sldId id="379" r:id="rId26"/>
    <p:sldId id="381" r:id="rId27"/>
    <p:sldId id="383" r:id="rId28"/>
    <p:sldId id="384" r:id="rId29"/>
    <p:sldId id="403" r:id="rId30"/>
    <p:sldId id="402" r:id="rId31"/>
    <p:sldId id="386" r:id="rId32"/>
    <p:sldId id="390" r:id="rId33"/>
    <p:sldId id="389" r:id="rId34"/>
    <p:sldId id="391" r:id="rId35"/>
    <p:sldId id="290" r:id="rId36"/>
    <p:sldId id="291" r:id="rId37"/>
    <p:sldId id="292" r:id="rId38"/>
    <p:sldId id="293" r:id="rId39"/>
    <p:sldId id="399" r:id="rId40"/>
    <p:sldId id="331" r:id="rId41"/>
    <p:sldId id="333" r:id="rId42"/>
    <p:sldId id="400" r:id="rId43"/>
    <p:sldId id="337" r:id="rId44"/>
    <p:sldId id="338" r:id="rId45"/>
    <p:sldId id="302" r:id="rId46"/>
    <p:sldId id="303" r:id="rId47"/>
    <p:sldId id="304" r:id="rId48"/>
    <p:sldId id="305" r:id="rId49"/>
    <p:sldId id="306" r:id="rId50"/>
    <p:sldId id="387" r:id="rId51"/>
    <p:sldId id="398" r:id="rId52"/>
    <p:sldId id="345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583" autoAdjust="0"/>
  </p:normalViewPr>
  <p:slideViewPr>
    <p:cSldViewPr snapToGrid="0">
      <p:cViewPr varScale="1">
        <p:scale>
          <a:sx n="57" d="100"/>
          <a:sy n="57" d="100"/>
        </p:scale>
        <p:origin x="9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4/3/2026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4/3/2026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4/3/2026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abc123@yahoo.com" TargetMode="External"/><Relationship Id="rId2" Type="http://schemas.openxmlformats.org/officeDocument/2006/relationships/hyperlink" Target="mailto:nepalfurniture@gmail.com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19BD9-E42A-1863-3E7C-67E6B496A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4706C-3FDC-D36C-2443-487C0E4D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254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फाराम भर्दा ध्यान दिनुपर्ने विषयहरू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F37F4-67B3-AA02-A249-9210A3EE4F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2F0AA3-9B42-2473-5571-24D7830A4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4BA2FB-76D7-B4DF-C766-CCBB3B6929D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14BBA70-0862-1765-6315-BEF41A7F485D}"/>
              </a:ext>
            </a:extLst>
          </p:cNvPr>
          <p:cNvSpPr txBox="1">
            <a:spLocks/>
          </p:cNvSpPr>
          <p:nvPr/>
        </p:nvSpPr>
        <p:spPr>
          <a:xfrm>
            <a:off x="101600" y="1122997"/>
            <a:ext cx="11988800" cy="52905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उत्तरदाताबाहेक असम्बन्धित व्यक्तिलाई भरिएका प्रश्नावलीहरू देखाउन</a:t>
            </a:r>
            <a:r>
              <a:rPr lang="ne-NP" dirty="0"/>
              <a:t>, </a:t>
            </a:r>
            <a:r>
              <a:rPr lang="hi-IN" dirty="0"/>
              <a:t>प्रतिलिपि उतार्न र सामाजिक सञ्जालमा रा</a:t>
            </a:r>
            <a:r>
              <a:rPr lang="ne-NP" dirty="0"/>
              <a:t>ख्नुहुँ</a:t>
            </a:r>
            <a:r>
              <a:rPr lang="hi-IN" dirty="0"/>
              <a:t>दैन</a:t>
            </a:r>
            <a:r>
              <a:rPr lang="en-US" dirty="0"/>
              <a:t> </a:t>
            </a:r>
            <a:r>
              <a:rPr lang="hi-IN" dirty="0"/>
              <a:t>।  </a:t>
            </a:r>
            <a:endParaRPr lang="en-US" dirty="0"/>
          </a:p>
          <a:p>
            <a:pPr marL="457200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आफ्नो जिम्मामा रहेका प्रश्नावली तथा अन्य गणना सामग्रीहरू हराउने</a:t>
            </a:r>
            <a:r>
              <a:rPr lang="en-US" dirty="0"/>
              <a:t>, </a:t>
            </a:r>
            <a:r>
              <a:rPr lang="hi-IN" dirty="0"/>
              <a:t>च्यातिने र अन्य कारणबाट बिग्रने अवस्था आउन नदिई आफूसँग सुरक्षित राख्नुपर्दछ। भरिएका प्रश्नावली फारामहरूको भित्री तथा कभर पानाहरू निकाल्नु</a:t>
            </a:r>
            <a:r>
              <a:rPr lang="en-US" dirty="0"/>
              <a:t>, </a:t>
            </a:r>
            <a:r>
              <a:rPr lang="hi-IN" dirty="0"/>
              <a:t>च्यात्नु वा हराउनु हुँदै</a:t>
            </a:r>
            <a:r>
              <a:rPr lang="ne-NP" dirty="0"/>
              <a:t>न</a:t>
            </a:r>
            <a:r>
              <a:rPr lang="hi-IN" dirty="0"/>
              <a:t>।</a:t>
            </a:r>
            <a:endParaRPr lang="ne-NP" dirty="0"/>
          </a:p>
          <a:p>
            <a:pPr marL="457200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प्रश्नहरू एकआपसमा अन्तरसम्बन्धित हुन सक्दछन्। त्यसैले एक प्रश्नको जवाफ र अर्को प्रश्नको जवाफबिच सामञ्जस्यता जाँच गर्नुपर्दछ।जस्तै</a:t>
            </a:r>
            <a:r>
              <a:rPr lang="en-US" dirty="0"/>
              <a:t>:</a:t>
            </a:r>
            <a:r>
              <a:rPr lang="ne-NP" dirty="0"/>
              <a:t> तलबी कर्मचारी सङ्ख्या उल्लेख गरिएको प्रतिष्ठानमा तलबको खर्च उल्लेख भएकै हुनुपर्दछ</a:t>
            </a:r>
            <a:r>
              <a:rPr lang="hi-IN" dirty="0"/>
              <a:t>।</a:t>
            </a: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3E71BF2-B59D-053D-7EB5-9B5EF2CA7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969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-110809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 dirty="0"/>
              <a:t>सूचीकरण फाराम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" y="1014761"/>
            <a:ext cx="11897359" cy="531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47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2D985-F8BF-C3BE-D8B7-55496CA06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CE1D4-95AF-BA58-92EE-9C37FAB4C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518D0D-2C98-AC86-4091-499D0E1E4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A961627-D968-88CE-1FDE-DC82EB7CB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309F31-C58D-998A-2B10-90540A4928D7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</a:t>
            </a:r>
            <a:r>
              <a:rPr lang="ne-NP" sz="3600" b="1" cap="all" dirty="0">
                <a:cs typeface="Kalimati" panose="00000400000000000000" pitchFamily="2"/>
              </a:rPr>
              <a:t> भर्नुको उद्देश्य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292DC2-1B34-738C-51F3-14BBBF492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330" y="1438507"/>
            <a:ext cx="11471837" cy="4748622"/>
          </a:xfrm>
        </p:spPr>
        <p:txBody>
          <a:bodyPr>
            <a:noAutofit/>
          </a:bodyPr>
          <a:lstStyle/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पूर्ण गणनाको सुनिश्चितता गर्नु</a:t>
            </a:r>
            <a:r>
              <a:rPr lang="en-US" dirty="0"/>
              <a:t>,</a:t>
            </a:r>
            <a:r>
              <a:rPr lang="hi-IN" dirty="0"/>
              <a:t> </a:t>
            </a:r>
            <a:endParaRPr lang="en-US" dirty="0"/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अनुगमन तथा सुपरिवेक्षणको आधार तयार गर्नु</a:t>
            </a:r>
            <a:r>
              <a:rPr lang="en-US" dirty="0"/>
              <a:t>,</a:t>
            </a: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इ-सेन्ससमा सहभागी प्रतिष्ठानको </a:t>
            </a:r>
            <a:r>
              <a:rPr lang="ne-NP" dirty="0"/>
              <a:t>सङ्ख्या र </a:t>
            </a:r>
            <a:r>
              <a:rPr lang="hi-IN" dirty="0"/>
              <a:t>अवस्था पहिचान गर्नु</a:t>
            </a:r>
            <a:r>
              <a:rPr lang="en-US" dirty="0"/>
              <a:t>.</a:t>
            </a:r>
          </a:p>
          <a:p>
            <a:pPr marL="457200" lvl="0" indent="-45720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प्रतिष्ठान</a:t>
            </a:r>
            <a:r>
              <a:rPr lang="ne-NP" dirty="0"/>
              <a:t>को </a:t>
            </a:r>
            <a:r>
              <a:rPr lang="hi-IN" dirty="0"/>
              <a:t>जम्मा सङ्ख्या थाहा पाउनु</a:t>
            </a:r>
            <a:r>
              <a:rPr lang="en-US" dirty="0"/>
              <a:t>,</a:t>
            </a:r>
            <a:r>
              <a:rPr lang="hi-IN" dirty="0"/>
              <a:t> </a:t>
            </a:r>
            <a:endParaRPr lang="en-US" dirty="0"/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प्रारम्भिक रूपमा </a:t>
            </a:r>
            <a:r>
              <a:rPr lang="ne-NP" dirty="0"/>
              <a:t>संलग्न जनशक्तिको </a:t>
            </a:r>
            <a:r>
              <a:rPr lang="hi-IN" dirty="0"/>
              <a:t>रोजगारीको अवस्था थाहा पाउनु</a:t>
            </a:r>
            <a:r>
              <a:rPr lang="en-US" dirty="0"/>
              <a:t>,</a:t>
            </a: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भवनमा रहेका </a:t>
            </a:r>
            <a:r>
              <a:rPr lang="hi-IN" dirty="0"/>
              <a:t>प्रतिष्ठानको घनत्व बारेमा जानकारी पाउनु</a:t>
            </a:r>
            <a:r>
              <a:rPr lang="ne-NP" dirty="0"/>
              <a:t>।</a:t>
            </a:r>
          </a:p>
          <a:p>
            <a:pPr marL="0" lvl="0" indent="0" algn="ctr">
              <a:lnSpc>
                <a:spcPct val="130000"/>
              </a:lnSpc>
              <a:buNone/>
            </a:pPr>
            <a:r>
              <a:rPr lang="ne-NP" b="1" i="1" dirty="0"/>
              <a:t>(</a:t>
            </a:r>
            <a:r>
              <a:rPr lang="ne-NP" b="1" i="1" dirty="0" smtClean="0"/>
              <a:t>गणना </a:t>
            </a:r>
            <a:r>
              <a:rPr lang="ne-NP" b="1" i="1" dirty="0"/>
              <a:t>निर्देशिका भाग 7 पेज ११९ </a:t>
            </a:r>
            <a:r>
              <a:rPr lang="ne-NP" b="1" i="1" dirty="0" smtClean="0"/>
              <a:t>हेर्नुहोस्) 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110499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93E014-20CA-FED9-8026-B3F0167BF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EA9814-CFF2-CA90-D863-93A4F2C92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5956B56-852E-C776-F8E6-85F803C4E5B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9761A7A-4232-9C6E-0FE7-F0549A23A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11B061-C7DB-4F36-E237-2554B6DDD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256" y="915922"/>
            <a:ext cx="8257808" cy="5970574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65CAA943-0CBB-0A6F-042E-4F27E8BD7835}"/>
              </a:ext>
            </a:extLst>
          </p:cNvPr>
          <p:cNvGrpSpPr/>
          <p:nvPr/>
        </p:nvGrpSpPr>
        <p:grpSpPr>
          <a:xfrm>
            <a:off x="152266" y="-36869"/>
            <a:ext cx="10857232" cy="1392434"/>
            <a:chOff x="152266" y="-36869"/>
            <a:chExt cx="10857232" cy="1392434"/>
          </a:xfrm>
        </p:grpSpPr>
        <p:sp>
          <p:nvSpPr>
            <p:cNvPr id="8" name="Speech Bubble: Rectangle 7">
              <a:extLst>
                <a:ext uri="{FF2B5EF4-FFF2-40B4-BE49-F238E27FC236}">
                  <a16:creationId xmlns:a16="http://schemas.microsoft.com/office/drawing/2014/main" id="{8209EB44-5EB6-A22E-5EAF-FA63C0DD1994}"/>
                </a:ext>
              </a:extLst>
            </p:cNvPr>
            <p:cNvSpPr/>
            <p:nvPr/>
          </p:nvSpPr>
          <p:spPr>
            <a:xfrm>
              <a:off x="152266" y="793245"/>
              <a:ext cx="1900990" cy="562320"/>
            </a:xfrm>
            <a:prstGeom prst="wedgeRectCallout">
              <a:avLst>
                <a:gd name="adj1" fmla="val 63019"/>
                <a:gd name="adj2" fmla="val 50698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प्रदेशको नाम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9" name="Speech Bubble: Rectangle 8">
              <a:extLst>
                <a:ext uri="{FF2B5EF4-FFF2-40B4-BE49-F238E27FC236}">
                  <a16:creationId xmlns:a16="http://schemas.microsoft.com/office/drawing/2014/main" id="{D4CD031C-AC15-2056-8637-EA0485878C68}"/>
                </a:ext>
              </a:extLst>
            </p:cNvPr>
            <p:cNvSpPr/>
            <p:nvPr/>
          </p:nvSpPr>
          <p:spPr>
            <a:xfrm>
              <a:off x="1153426" y="179911"/>
              <a:ext cx="1649932" cy="562320"/>
            </a:xfrm>
            <a:prstGeom prst="wedgeRectCallout">
              <a:avLst>
                <a:gd name="adj1" fmla="val 61753"/>
                <a:gd name="adj2" fmla="val 151261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जिल्लाको नाम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0" name="Speech Bubble: Rectangle 9">
              <a:extLst>
                <a:ext uri="{FF2B5EF4-FFF2-40B4-BE49-F238E27FC236}">
                  <a16:creationId xmlns:a16="http://schemas.microsoft.com/office/drawing/2014/main" id="{7737C730-45E0-EB6F-F9B3-96DD320EACA4}"/>
                </a:ext>
              </a:extLst>
            </p:cNvPr>
            <p:cNvSpPr/>
            <p:nvPr/>
          </p:nvSpPr>
          <p:spPr>
            <a:xfrm>
              <a:off x="2803358" y="126935"/>
              <a:ext cx="2827421" cy="562320"/>
            </a:xfrm>
            <a:prstGeom prst="wedgeRectCallout">
              <a:avLst>
                <a:gd name="adj1" fmla="val 39190"/>
                <a:gd name="adj2" fmla="val 181216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hi-IN" dirty="0">
                  <a:solidFill>
                    <a:srgbClr val="0070C0"/>
                  </a:solidFill>
                  <a:cs typeface="Kalimati" panose="00000400000000000000" pitchFamily="2"/>
                </a:rPr>
                <a:t>नगरपालिका</a:t>
              </a:r>
              <a:r>
                <a:rPr lang="en-US" dirty="0">
                  <a:solidFill>
                    <a:srgbClr val="0070C0"/>
                  </a:solidFill>
                  <a:cs typeface="Kalimati" panose="00000400000000000000" pitchFamily="2"/>
                </a:rPr>
                <a:t>/</a:t>
              </a:r>
              <a:r>
                <a:rPr lang="hi-IN" dirty="0">
                  <a:solidFill>
                    <a:srgbClr val="0070C0"/>
                  </a:solidFill>
                  <a:cs typeface="Kalimati" panose="00000400000000000000" pitchFamily="2"/>
                </a:rPr>
                <a:t>गाउँपालिका</a:t>
              </a:r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को नाम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4" name="Speech Bubble: Rectangle 13">
              <a:extLst>
                <a:ext uri="{FF2B5EF4-FFF2-40B4-BE49-F238E27FC236}">
                  <a16:creationId xmlns:a16="http://schemas.microsoft.com/office/drawing/2014/main" id="{444070A2-9E3A-64F1-F991-918B275E927E}"/>
                </a:ext>
              </a:extLst>
            </p:cNvPr>
            <p:cNvSpPr/>
            <p:nvPr/>
          </p:nvSpPr>
          <p:spPr>
            <a:xfrm>
              <a:off x="5728635" y="358789"/>
              <a:ext cx="1141397" cy="281160"/>
            </a:xfrm>
            <a:prstGeom prst="wedgeRectCallout">
              <a:avLst>
                <a:gd name="adj1" fmla="val 7567"/>
                <a:gd name="adj2" fmla="val 262522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वडा नम्बर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5" name="Speech Bubble: Rectangle 14">
              <a:extLst>
                <a:ext uri="{FF2B5EF4-FFF2-40B4-BE49-F238E27FC236}">
                  <a16:creationId xmlns:a16="http://schemas.microsoft.com/office/drawing/2014/main" id="{EE54BC67-5E0B-E08D-DCCE-97242E2B09B0}"/>
                </a:ext>
              </a:extLst>
            </p:cNvPr>
            <p:cNvSpPr/>
            <p:nvPr/>
          </p:nvSpPr>
          <p:spPr>
            <a:xfrm>
              <a:off x="6967888" y="103711"/>
              <a:ext cx="2110741" cy="281160"/>
            </a:xfrm>
            <a:prstGeom prst="wedgeRectCallout">
              <a:avLst>
                <a:gd name="adj1" fmla="val -46585"/>
                <a:gd name="adj2" fmla="val 34810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गणना क्षेत्र नम्बर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6" name="Speech Bubble: Rectangle 15">
              <a:extLst>
                <a:ext uri="{FF2B5EF4-FFF2-40B4-BE49-F238E27FC236}">
                  <a16:creationId xmlns:a16="http://schemas.microsoft.com/office/drawing/2014/main" id="{D7122B78-B830-0FD0-3B05-F0EBC25C6410}"/>
                </a:ext>
              </a:extLst>
            </p:cNvPr>
            <p:cNvSpPr/>
            <p:nvPr/>
          </p:nvSpPr>
          <p:spPr>
            <a:xfrm>
              <a:off x="7433109" y="461071"/>
              <a:ext cx="2110741" cy="281160"/>
            </a:xfrm>
            <a:prstGeom prst="wedgeRectCallout">
              <a:avLst>
                <a:gd name="adj1" fmla="val -47725"/>
                <a:gd name="adj2" fmla="val 249684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गणना उपक्षेत्र नम्बर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  <p:sp>
          <p:nvSpPr>
            <p:cNvPr id="17" name="Speech Bubble: Rectangle 16">
              <a:extLst>
                <a:ext uri="{FF2B5EF4-FFF2-40B4-BE49-F238E27FC236}">
                  <a16:creationId xmlns:a16="http://schemas.microsoft.com/office/drawing/2014/main" id="{5D937E18-E36A-12AE-CBE8-55D88A369D52}"/>
                </a:ext>
              </a:extLst>
            </p:cNvPr>
            <p:cNvSpPr/>
            <p:nvPr/>
          </p:nvSpPr>
          <p:spPr>
            <a:xfrm>
              <a:off x="9612630" y="-36869"/>
              <a:ext cx="1396868" cy="638520"/>
            </a:xfrm>
            <a:prstGeom prst="wedgeRectCallout">
              <a:avLst>
                <a:gd name="adj1" fmla="val -116631"/>
                <a:gd name="adj2" fmla="val 164891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गणकको नाम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</p:grp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ADCB8123-3188-5B92-E8B1-14210E5DC294}"/>
              </a:ext>
            </a:extLst>
          </p:cNvPr>
          <p:cNvSpPr/>
          <p:nvPr/>
        </p:nvSpPr>
        <p:spPr>
          <a:xfrm>
            <a:off x="11009498" y="27667"/>
            <a:ext cx="1117188" cy="1692849"/>
          </a:xfrm>
          <a:prstGeom prst="wedgeRectCallout">
            <a:avLst>
              <a:gd name="adj1" fmla="val -147760"/>
              <a:gd name="adj2" fmla="val 10920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e-NP" dirty="0">
                <a:solidFill>
                  <a:srgbClr val="0070C0"/>
                </a:solidFill>
                <a:cs typeface="Kalimati" panose="00000400000000000000" pitchFamily="2"/>
              </a:rPr>
              <a:t>जम्मा .. पानाको पाना न.... </a:t>
            </a:r>
            <a:endParaRPr lang="en-US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D089385-5FC7-9A8B-80F9-A460BF4E981A}"/>
              </a:ext>
            </a:extLst>
          </p:cNvPr>
          <p:cNvGrpSpPr/>
          <p:nvPr/>
        </p:nvGrpSpPr>
        <p:grpSpPr>
          <a:xfrm>
            <a:off x="-33222" y="1420892"/>
            <a:ext cx="8016564" cy="4869146"/>
            <a:chOff x="-33222" y="1420892"/>
            <a:chExt cx="8016564" cy="4869146"/>
          </a:xfrm>
        </p:grpSpPr>
        <p:sp>
          <p:nvSpPr>
            <p:cNvPr id="19" name="Speech Bubble: Rectangle 18">
              <a:extLst>
                <a:ext uri="{FF2B5EF4-FFF2-40B4-BE49-F238E27FC236}">
                  <a16:creationId xmlns:a16="http://schemas.microsoft.com/office/drawing/2014/main" id="{48D24B25-0095-B977-961D-67E04B3E9CB5}"/>
                </a:ext>
              </a:extLst>
            </p:cNvPr>
            <p:cNvSpPr/>
            <p:nvPr/>
          </p:nvSpPr>
          <p:spPr>
            <a:xfrm>
              <a:off x="673768" y="1420892"/>
              <a:ext cx="1339350" cy="472996"/>
            </a:xfrm>
            <a:prstGeom prst="wedgeRectCallout">
              <a:avLst>
                <a:gd name="adj1" fmla="val 82823"/>
                <a:gd name="adj2" fmla="val 157845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2060"/>
                  </a:solidFill>
                  <a:cs typeface="Kalimati" panose="00000400000000000000" pitchFamily="2"/>
                </a:rPr>
                <a:t>भवन क्र.स.  </a:t>
              </a:r>
              <a:endParaRPr lang="en-US" dirty="0">
                <a:solidFill>
                  <a:srgbClr val="002060"/>
                </a:solidFill>
                <a:cs typeface="Kalimati" panose="00000400000000000000" pitchFamily="2"/>
              </a:endParaRPr>
            </a:p>
          </p:txBody>
        </p:sp>
        <p:sp>
          <p:nvSpPr>
            <p:cNvPr id="20" name="Speech Bubble: Rectangle 19">
              <a:extLst>
                <a:ext uri="{FF2B5EF4-FFF2-40B4-BE49-F238E27FC236}">
                  <a16:creationId xmlns:a16="http://schemas.microsoft.com/office/drawing/2014/main" id="{2DE763E5-EFE5-4965-98CF-D69F12589FBE}"/>
                </a:ext>
              </a:extLst>
            </p:cNvPr>
            <p:cNvSpPr/>
            <p:nvPr/>
          </p:nvSpPr>
          <p:spPr>
            <a:xfrm>
              <a:off x="-33222" y="1907875"/>
              <a:ext cx="1339350" cy="824064"/>
            </a:xfrm>
            <a:prstGeom prst="wedgeRectCallout">
              <a:avLst>
                <a:gd name="adj1" fmla="val 174451"/>
                <a:gd name="adj2" fmla="val 41075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2060"/>
                  </a:solidFill>
                  <a:cs typeface="Kalimati" panose="00000400000000000000" pitchFamily="2"/>
                </a:rPr>
                <a:t>भवनमा प्रतिष्ठानको  क्र.स.  </a:t>
              </a:r>
              <a:endParaRPr lang="en-US" dirty="0">
                <a:solidFill>
                  <a:srgbClr val="002060"/>
                </a:solidFill>
                <a:cs typeface="Kalimati" panose="00000400000000000000" pitchFamily="2"/>
              </a:endParaRPr>
            </a:p>
          </p:txBody>
        </p:sp>
        <p:sp>
          <p:nvSpPr>
            <p:cNvPr id="23" name="Speech Bubble: Rectangle 22">
              <a:extLst>
                <a:ext uri="{FF2B5EF4-FFF2-40B4-BE49-F238E27FC236}">
                  <a16:creationId xmlns:a16="http://schemas.microsoft.com/office/drawing/2014/main" id="{A55FC6E5-D888-3DFA-03EE-262E8A6B1634}"/>
                </a:ext>
              </a:extLst>
            </p:cNvPr>
            <p:cNvSpPr/>
            <p:nvPr/>
          </p:nvSpPr>
          <p:spPr>
            <a:xfrm>
              <a:off x="24162" y="2868536"/>
              <a:ext cx="1339350" cy="824064"/>
            </a:xfrm>
            <a:prstGeom prst="wedgeRectCallout">
              <a:avLst>
                <a:gd name="adj1" fmla="val 203196"/>
                <a:gd name="adj2" fmla="val -78648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2060"/>
                  </a:solidFill>
                  <a:cs typeface="Kalimati" panose="00000400000000000000" pitchFamily="2"/>
                </a:rPr>
                <a:t>प्रतिष्ठान/ व्यवसायको  क्र.स.  </a:t>
              </a:r>
              <a:endParaRPr lang="en-US" dirty="0">
                <a:solidFill>
                  <a:srgbClr val="002060"/>
                </a:solidFill>
                <a:cs typeface="Kalimati" panose="00000400000000000000" pitchFamily="2"/>
              </a:endParaRPr>
            </a:p>
          </p:txBody>
        </p:sp>
        <p:sp>
          <p:nvSpPr>
            <p:cNvPr id="24" name="Speech Bubble: Rectangle 23">
              <a:extLst>
                <a:ext uri="{FF2B5EF4-FFF2-40B4-BE49-F238E27FC236}">
                  <a16:creationId xmlns:a16="http://schemas.microsoft.com/office/drawing/2014/main" id="{B1BE059F-4638-A77F-5ABD-4CA27C11B6DA}"/>
                </a:ext>
              </a:extLst>
            </p:cNvPr>
            <p:cNvSpPr/>
            <p:nvPr/>
          </p:nvSpPr>
          <p:spPr>
            <a:xfrm>
              <a:off x="24162" y="3794042"/>
              <a:ext cx="1856774" cy="621547"/>
            </a:xfrm>
            <a:prstGeom prst="wedgeRectCallout">
              <a:avLst>
                <a:gd name="adj1" fmla="val 211161"/>
                <a:gd name="adj2" fmla="val -249585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2060"/>
                  </a:solidFill>
                  <a:cs typeface="Kalimati" panose="00000400000000000000" pitchFamily="2"/>
                </a:rPr>
                <a:t>प्रतिष्ठान/ व्यवसायको  नाम </a:t>
              </a:r>
              <a:endParaRPr lang="en-US" dirty="0">
                <a:solidFill>
                  <a:srgbClr val="002060"/>
                </a:solidFill>
                <a:cs typeface="Kalimati" panose="00000400000000000000" pitchFamily="2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1054F56-9151-8050-665C-DC441800D3DB}"/>
                </a:ext>
              </a:extLst>
            </p:cNvPr>
            <p:cNvGrpSpPr/>
            <p:nvPr/>
          </p:nvGrpSpPr>
          <p:grpSpPr>
            <a:xfrm>
              <a:off x="24162" y="4778766"/>
              <a:ext cx="7959180" cy="1511272"/>
              <a:chOff x="24162" y="4778766"/>
              <a:chExt cx="7959180" cy="1511272"/>
            </a:xfrm>
          </p:grpSpPr>
          <p:sp>
            <p:nvSpPr>
              <p:cNvPr id="25" name="Speech Bubble: Rectangle 24">
                <a:extLst>
                  <a:ext uri="{FF2B5EF4-FFF2-40B4-BE49-F238E27FC236}">
                    <a16:creationId xmlns:a16="http://schemas.microsoft.com/office/drawing/2014/main" id="{D5955B1D-FE35-CE95-13F6-958AC474BFC1}"/>
                  </a:ext>
                </a:extLst>
              </p:cNvPr>
              <p:cNvSpPr/>
              <p:nvPr/>
            </p:nvSpPr>
            <p:spPr>
              <a:xfrm>
                <a:off x="24162" y="4778766"/>
                <a:ext cx="1988956" cy="621547"/>
              </a:xfrm>
              <a:prstGeom prst="wedgeRectCallout">
                <a:avLst>
                  <a:gd name="adj1" fmla="val 241033"/>
                  <a:gd name="adj2" fmla="val -404216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ne-NP" dirty="0">
                    <a:solidFill>
                      <a:srgbClr val="002060"/>
                    </a:solidFill>
                    <a:cs typeface="Kalimati" panose="00000400000000000000" pitchFamily="2"/>
                  </a:rPr>
                  <a:t>सम्पर्क व्यक्तिको नाम,थर  </a:t>
                </a:r>
                <a:endParaRPr lang="en-US" dirty="0">
                  <a:solidFill>
                    <a:srgbClr val="002060"/>
                  </a:solidFill>
                  <a:cs typeface="Kalimati" panose="00000400000000000000" pitchFamily="2"/>
                </a:endParaRPr>
              </a:p>
            </p:txBody>
          </p:sp>
          <p:sp>
            <p:nvSpPr>
              <p:cNvPr id="26" name="Speech Bubble: Rectangle 25">
                <a:extLst>
                  <a:ext uri="{FF2B5EF4-FFF2-40B4-BE49-F238E27FC236}">
                    <a16:creationId xmlns:a16="http://schemas.microsoft.com/office/drawing/2014/main" id="{FE65177D-530A-58AF-6158-133485905C77}"/>
                  </a:ext>
                </a:extLst>
              </p:cNvPr>
              <p:cNvSpPr/>
              <p:nvPr/>
            </p:nvSpPr>
            <p:spPr>
              <a:xfrm>
                <a:off x="24162" y="5508618"/>
                <a:ext cx="1988956" cy="514156"/>
              </a:xfrm>
              <a:prstGeom prst="wedgeRectCallout">
                <a:avLst>
                  <a:gd name="adj1" fmla="val 297290"/>
                  <a:gd name="adj2" fmla="val -598478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ne-NP" dirty="0">
                    <a:solidFill>
                      <a:srgbClr val="002060"/>
                    </a:solidFill>
                    <a:cs typeface="Kalimati" panose="00000400000000000000" pitchFamily="2"/>
                  </a:rPr>
                  <a:t>सम्पर्क नम्बर </a:t>
                </a:r>
                <a:endParaRPr lang="en-US" dirty="0">
                  <a:solidFill>
                    <a:srgbClr val="002060"/>
                  </a:solidFill>
                  <a:cs typeface="Kalimati" panose="00000400000000000000" pitchFamily="2"/>
                </a:endParaRPr>
              </a:p>
            </p:txBody>
          </p:sp>
          <p:sp>
            <p:nvSpPr>
              <p:cNvPr id="27" name="Speech Bubble: Rectangle 26">
                <a:extLst>
                  <a:ext uri="{FF2B5EF4-FFF2-40B4-BE49-F238E27FC236}">
                    <a16:creationId xmlns:a16="http://schemas.microsoft.com/office/drawing/2014/main" id="{123C0520-F4E2-8587-7B65-5156EE30D4A8}"/>
                  </a:ext>
                </a:extLst>
              </p:cNvPr>
              <p:cNvSpPr/>
              <p:nvPr/>
            </p:nvSpPr>
            <p:spPr>
              <a:xfrm>
                <a:off x="2539864" y="5089539"/>
                <a:ext cx="2477304" cy="514156"/>
              </a:xfrm>
              <a:prstGeom prst="wedgeRectCallout">
                <a:avLst>
                  <a:gd name="adj1" fmla="val 167001"/>
                  <a:gd name="adj2" fmla="val -514235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hi-IN" dirty="0">
                    <a:solidFill>
                      <a:srgbClr val="002060"/>
                    </a:solidFill>
                    <a:cs typeface="Kalimati" panose="00000400000000000000" pitchFamily="2"/>
                  </a:rPr>
                  <a:t>इ-सेन्ससमार्फत विवरण भर्नुहुन्छ </a:t>
                </a:r>
                <a:r>
                  <a:rPr lang="en-US" dirty="0">
                    <a:solidFill>
                      <a:srgbClr val="002060"/>
                    </a:solidFill>
                    <a:cs typeface="Kalimati" panose="00000400000000000000" pitchFamily="2"/>
                  </a:rPr>
                  <a:t>?</a:t>
                </a:r>
                <a:r>
                  <a:rPr lang="hi-IN" dirty="0">
                    <a:solidFill>
                      <a:srgbClr val="002060"/>
                    </a:solidFill>
                    <a:cs typeface="Kalimati" panose="00000400000000000000" pitchFamily="2"/>
                  </a:rPr>
                  <a:t> </a:t>
                </a:r>
                <a:endParaRPr lang="en-US" dirty="0">
                  <a:solidFill>
                    <a:srgbClr val="002060"/>
                  </a:solidFill>
                  <a:cs typeface="Kalimati" panose="00000400000000000000" pitchFamily="2"/>
                </a:endParaRPr>
              </a:p>
            </p:txBody>
          </p:sp>
          <p:sp>
            <p:nvSpPr>
              <p:cNvPr id="28" name="Speech Bubble: Rectangle 27">
                <a:extLst>
                  <a:ext uri="{FF2B5EF4-FFF2-40B4-BE49-F238E27FC236}">
                    <a16:creationId xmlns:a16="http://schemas.microsoft.com/office/drawing/2014/main" id="{81530F87-6705-68BE-6279-743A402A47DC}"/>
                  </a:ext>
                </a:extLst>
              </p:cNvPr>
              <p:cNvSpPr/>
              <p:nvPr/>
            </p:nvSpPr>
            <p:spPr>
              <a:xfrm>
                <a:off x="2978416" y="5775882"/>
                <a:ext cx="2477304" cy="514156"/>
              </a:xfrm>
              <a:prstGeom prst="wedgeRectCallout">
                <a:avLst>
                  <a:gd name="adj1" fmla="val 171858"/>
                  <a:gd name="adj2" fmla="val -645278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hi-IN" b="1" dirty="0">
                    <a:solidFill>
                      <a:srgbClr val="002060"/>
                    </a:solidFill>
                    <a:cs typeface="Kalimati" panose="00000400000000000000" pitchFamily="2"/>
                  </a:rPr>
                  <a:t>इ-सेन्ससको युजरनेम </a:t>
                </a:r>
                <a:endParaRPr lang="en-US" dirty="0">
                  <a:solidFill>
                    <a:srgbClr val="002060"/>
                  </a:solidFill>
                  <a:cs typeface="Kalimati" panose="00000400000000000000" pitchFamily="2"/>
                </a:endParaRPr>
              </a:p>
            </p:txBody>
          </p:sp>
          <p:sp>
            <p:nvSpPr>
              <p:cNvPr id="31" name="Speech Bubble: Rectangle 30">
                <a:extLst>
                  <a:ext uri="{FF2B5EF4-FFF2-40B4-BE49-F238E27FC236}">
                    <a16:creationId xmlns:a16="http://schemas.microsoft.com/office/drawing/2014/main" id="{324992CE-6B8C-DE4A-A97B-43411727A011}"/>
                  </a:ext>
                </a:extLst>
              </p:cNvPr>
              <p:cNvSpPr/>
              <p:nvPr/>
            </p:nvSpPr>
            <p:spPr>
              <a:xfrm>
                <a:off x="6582713" y="5287569"/>
                <a:ext cx="1400629" cy="632252"/>
              </a:xfrm>
              <a:prstGeom prst="wedgeRectCallout">
                <a:avLst>
                  <a:gd name="adj1" fmla="val 192687"/>
                  <a:gd name="adj2" fmla="val -469833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ne-NP" dirty="0">
                    <a:solidFill>
                      <a:srgbClr val="002060"/>
                    </a:solidFill>
                    <a:cs typeface="Kalimati" panose="00000400000000000000" pitchFamily="2"/>
                  </a:rPr>
                  <a:t>कैफियत </a:t>
                </a:r>
                <a:endParaRPr lang="en-US" dirty="0">
                  <a:solidFill>
                    <a:srgbClr val="002060"/>
                  </a:solidFill>
                  <a:cs typeface="Kalimati" panose="00000400000000000000" pitchFamily="2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9873B5C-B848-951B-2807-9EC066B455C1}"/>
              </a:ext>
            </a:extLst>
          </p:cNvPr>
          <p:cNvGrpSpPr/>
          <p:nvPr/>
        </p:nvGrpSpPr>
        <p:grpSpPr>
          <a:xfrm>
            <a:off x="152266" y="2105526"/>
            <a:ext cx="11974420" cy="4611887"/>
            <a:chOff x="152266" y="2105526"/>
            <a:chExt cx="11974420" cy="4611887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6AA1CD9-F690-AAF8-1723-3C43E10CF054}"/>
                </a:ext>
              </a:extLst>
            </p:cNvPr>
            <p:cNvGrpSpPr/>
            <p:nvPr/>
          </p:nvGrpSpPr>
          <p:grpSpPr>
            <a:xfrm>
              <a:off x="10514143" y="2105526"/>
              <a:ext cx="1612543" cy="1602530"/>
              <a:chOff x="10514143" y="2105526"/>
              <a:chExt cx="1612543" cy="1602530"/>
            </a:xfrm>
          </p:grpSpPr>
          <p:sp>
            <p:nvSpPr>
              <p:cNvPr id="29" name="Speech Bubble: Rectangle 28">
                <a:extLst>
                  <a:ext uri="{FF2B5EF4-FFF2-40B4-BE49-F238E27FC236}">
                    <a16:creationId xmlns:a16="http://schemas.microsoft.com/office/drawing/2014/main" id="{6B3A5E0D-713C-70CD-836F-FA2CB01E1DD9}"/>
                  </a:ext>
                </a:extLst>
              </p:cNvPr>
              <p:cNvSpPr/>
              <p:nvPr/>
            </p:nvSpPr>
            <p:spPr>
              <a:xfrm>
                <a:off x="10514143" y="2105526"/>
                <a:ext cx="1612543" cy="696436"/>
              </a:xfrm>
              <a:prstGeom prst="wedgeRectCallout">
                <a:avLst>
                  <a:gd name="adj1" fmla="val -138135"/>
                  <a:gd name="adj2" fmla="val -18141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hi-IN" dirty="0">
                    <a:solidFill>
                      <a:srgbClr val="0070C0"/>
                    </a:solidFill>
                    <a:cs typeface="Kalimati" panose="00000400000000000000" pitchFamily="2"/>
                  </a:rPr>
                  <a:t>जम्मा संलग्न पुरुष</a:t>
                </a:r>
                <a:endParaRPr lang="en-US" dirty="0">
                  <a:solidFill>
                    <a:srgbClr val="0070C0"/>
                  </a:solidFill>
                  <a:cs typeface="Kalimati" panose="00000400000000000000" pitchFamily="2"/>
                </a:endParaRPr>
              </a:p>
            </p:txBody>
          </p:sp>
          <p:sp>
            <p:nvSpPr>
              <p:cNvPr id="30" name="Speech Bubble: Rectangle 29">
                <a:extLst>
                  <a:ext uri="{FF2B5EF4-FFF2-40B4-BE49-F238E27FC236}">
                    <a16:creationId xmlns:a16="http://schemas.microsoft.com/office/drawing/2014/main" id="{47CD275C-9F8B-583A-05B3-E16EBA69B14D}"/>
                  </a:ext>
                </a:extLst>
              </p:cNvPr>
              <p:cNvSpPr/>
              <p:nvPr/>
            </p:nvSpPr>
            <p:spPr>
              <a:xfrm>
                <a:off x="10689771" y="3075804"/>
                <a:ext cx="1400629" cy="632252"/>
              </a:xfrm>
              <a:prstGeom prst="wedgeRectCallout">
                <a:avLst>
                  <a:gd name="adj1" fmla="val -136314"/>
                  <a:gd name="adj2" fmla="val -104462"/>
                </a:avLst>
              </a:prstGeom>
              <a:solidFill>
                <a:schemeClr val="bg1">
                  <a:lumMod val="65000"/>
                </a:schemeClr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hi-IN" dirty="0">
                    <a:solidFill>
                      <a:srgbClr val="0070C0"/>
                    </a:solidFill>
                    <a:cs typeface="Kalimati" panose="00000400000000000000" pitchFamily="2"/>
                  </a:rPr>
                  <a:t>जम्मा संलग्न </a:t>
                </a:r>
                <a:r>
                  <a:rPr lang="ne-NP" dirty="0">
                    <a:solidFill>
                      <a:srgbClr val="0070C0"/>
                    </a:solidFill>
                    <a:cs typeface="Kalimati" panose="00000400000000000000" pitchFamily="2"/>
                  </a:rPr>
                  <a:t>महिला </a:t>
                </a:r>
                <a:endParaRPr lang="en-US" dirty="0">
                  <a:solidFill>
                    <a:srgbClr val="0070C0"/>
                  </a:solidFill>
                  <a:cs typeface="Kalimati" panose="00000400000000000000" pitchFamily="2"/>
                </a:endParaRPr>
              </a:p>
            </p:txBody>
          </p:sp>
        </p:grpSp>
        <p:sp>
          <p:nvSpPr>
            <p:cNvPr id="32" name="Speech Bubble: Rectangle 31">
              <a:extLst>
                <a:ext uri="{FF2B5EF4-FFF2-40B4-BE49-F238E27FC236}">
                  <a16:creationId xmlns:a16="http://schemas.microsoft.com/office/drawing/2014/main" id="{15C70721-57FD-18C7-BC94-2C2CD1BB0315}"/>
                </a:ext>
              </a:extLst>
            </p:cNvPr>
            <p:cNvSpPr/>
            <p:nvPr/>
          </p:nvSpPr>
          <p:spPr>
            <a:xfrm>
              <a:off x="152266" y="6085161"/>
              <a:ext cx="924618" cy="632252"/>
            </a:xfrm>
            <a:prstGeom prst="wedgeRectCallout">
              <a:avLst>
                <a:gd name="adj1" fmla="val 186028"/>
                <a:gd name="adj2" fmla="val 38260"/>
              </a:avLst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ne-NP" dirty="0">
                  <a:solidFill>
                    <a:srgbClr val="0070C0"/>
                  </a:solidFill>
                  <a:cs typeface="Kalimati" panose="00000400000000000000" pitchFamily="2"/>
                </a:rPr>
                <a:t>जम्मा </a:t>
              </a:r>
              <a:endParaRPr lang="en-US" dirty="0">
                <a:solidFill>
                  <a:srgbClr val="0070C0"/>
                </a:solidFill>
                <a:cs typeface="Kalimati" panose="00000400000000000000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039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DD7CE-339A-5122-0CED-D662CAC96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56D07-EAF7-F94D-E439-1B0CF2594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0C309-5B39-9EFF-CEB5-07BE66793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1198880"/>
            <a:ext cx="11754033" cy="54049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i-IN" sz="2600" b="1" dirty="0"/>
              <a:t>जम्मा </a:t>
            </a:r>
            <a:r>
              <a:rPr lang="en-US" sz="2600" b="1" dirty="0"/>
              <a:t>………</a:t>
            </a:r>
            <a:r>
              <a:rPr lang="hi-IN" sz="2600" b="1" dirty="0"/>
              <a:t> पानाको पाना नं</a:t>
            </a:r>
            <a:r>
              <a:rPr lang="en-US" sz="2600" b="1" dirty="0"/>
              <a:t>.</a:t>
            </a:r>
            <a:r>
              <a:rPr lang="hi-IN" sz="2600" b="1" dirty="0"/>
              <a:t> </a:t>
            </a:r>
            <a:r>
              <a:rPr lang="en-US" sz="2600" b="1" dirty="0"/>
              <a:t>……….</a:t>
            </a: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गणनाक्षेत्रमा प्रयोग भएका सूचीकरण फारामहरूमा पानाको पाना नं</a:t>
            </a:r>
            <a:r>
              <a:rPr lang="ne-NP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.</a:t>
            </a:r>
            <a:r>
              <a:rPr lang="hi-IN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लेख्दा क्रमशः </a:t>
            </a:r>
            <a:r>
              <a:rPr lang="en-US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1, 2, 3</a:t>
            </a:r>
            <a:r>
              <a:rPr lang="hi-IN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लेख्दै अन्तिम पानासम्म लेख्नुपर्दछ।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hi-IN" sz="2600" dirty="0">
                <a:latin typeface="Calibri" panose="020F0502020204030204" pitchFamily="34" charset="0"/>
              </a:rPr>
              <a:t>कुनै गणनाक्षेत्रमा </a:t>
            </a:r>
            <a:r>
              <a:rPr lang="en-US" sz="2600" dirty="0">
                <a:latin typeface="Calibri" panose="020F0502020204030204" pitchFamily="34" charset="0"/>
              </a:rPr>
              <a:t>27</a:t>
            </a:r>
            <a:r>
              <a:rPr lang="hi-IN" sz="2600" dirty="0">
                <a:latin typeface="Calibri" panose="020F0502020204030204" pitchFamily="34" charset="0"/>
              </a:rPr>
              <a:t> पाना सूचीकरण फाराम प्रयोग भएको रहेछ भने अन्तिम पानाको पाना नं. मा </a:t>
            </a:r>
            <a:r>
              <a:rPr lang="en-US" sz="2600" dirty="0">
                <a:latin typeface="Calibri" panose="020F0502020204030204" pitchFamily="34" charset="0"/>
              </a:rPr>
              <a:t>27</a:t>
            </a:r>
            <a:r>
              <a:rPr lang="hi-IN" sz="2600" dirty="0">
                <a:latin typeface="Calibri" panose="020F0502020204030204" pitchFamily="34" charset="0"/>
              </a:rPr>
              <a:t> हुनुपर्दछ।</a:t>
            </a:r>
            <a:endParaRPr lang="en-US" sz="2600" dirty="0">
              <a:latin typeface="Calibri" panose="020F0502020204030204" pitchFamily="34" charset="0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600" dirty="0">
                <a:latin typeface="Calibri" panose="020F0502020204030204" pitchFamily="34" charset="0"/>
              </a:rPr>
              <a:t> </a:t>
            </a:r>
            <a:r>
              <a:rPr lang="hi-IN" sz="2600" dirty="0">
                <a:latin typeface="Calibri" panose="020F0502020204030204" pitchFamily="34" charset="0"/>
              </a:rPr>
              <a:t>यसरी सबै पानाको पाना नं. लेखिसकेपछि अन्तिम पानाको सङ्ख्या नै प्रत्येक पानाको जम्मा </a:t>
            </a:r>
            <a:r>
              <a:rPr lang="hi-IN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पाना ... मा लेख्नुपर्दछ।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</a:rPr>
              <a:t>सूचीकरण गर्दा जति पाना प्रयोगमा आएको हुन्छ</a:t>
            </a:r>
            <a:r>
              <a:rPr lang="en-US" sz="2600" dirty="0">
                <a:latin typeface="Calibri" panose="020F0502020204030204" pitchFamily="34" charset="0"/>
              </a:rPr>
              <a:t>, </a:t>
            </a:r>
            <a:r>
              <a:rPr lang="hi-IN" sz="2600" dirty="0">
                <a:latin typeface="Calibri" panose="020F0502020204030204" pitchFamily="34" charset="0"/>
              </a:rPr>
              <a:t>सो “जम्मा पाना” हो भने भरिएको सूचीकरण फारामको पाना छुट्टा छुट्टै जति नम्बरमा पर्दछ</a:t>
            </a:r>
            <a:r>
              <a:rPr lang="en-US" sz="2600" dirty="0">
                <a:latin typeface="Calibri" panose="020F0502020204030204" pitchFamily="34" charset="0"/>
              </a:rPr>
              <a:t>, </a:t>
            </a:r>
            <a:r>
              <a:rPr lang="hi-IN" sz="2600" dirty="0">
                <a:latin typeface="Calibri" panose="020F0502020204030204" pitchFamily="34" charset="0"/>
              </a:rPr>
              <a:t>सो “पाना नं. ” हो।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55562" indent="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77D979-76D1-CA76-78BD-639A0496E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4E03A0F-6550-FD98-9EAE-3EF1A559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2E7895-E8F5-3FC7-9022-317F2038467B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endParaRPr lang="en-US" sz="3600" b="1" cap="all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009884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12AAC-E008-38D5-F2D1-692475700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36E85-6CE1-8D24-7926-7C48652D9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25F5B-A8FF-B4E5-B496-4586B93BE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769" y="1136156"/>
            <a:ext cx="11625581" cy="52773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i-IN" b="1" dirty="0"/>
              <a:t>जम्मा </a:t>
            </a:r>
            <a:r>
              <a:rPr lang="en-US" b="1" dirty="0"/>
              <a:t>………</a:t>
            </a:r>
            <a:r>
              <a:rPr lang="hi-IN" b="1" dirty="0"/>
              <a:t> पानाको पाना नं</a:t>
            </a:r>
            <a:r>
              <a:rPr lang="en-US" b="1" dirty="0"/>
              <a:t>.</a:t>
            </a:r>
            <a:r>
              <a:rPr lang="hi-IN" b="1" dirty="0"/>
              <a:t> </a:t>
            </a:r>
            <a:r>
              <a:rPr lang="en-US" b="1" dirty="0"/>
              <a:t>……….</a:t>
            </a:r>
            <a:r>
              <a:rPr lang="hi-IN" b="1" dirty="0"/>
              <a:t> </a:t>
            </a:r>
            <a:r>
              <a:rPr lang="en-US" b="1" dirty="0"/>
              <a:t>(</a:t>
            </a:r>
            <a:r>
              <a:rPr lang="ne-NP" b="1" dirty="0"/>
              <a:t>क्रमश</a:t>
            </a:r>
            <a:r>
              <a:rPr lang="en-US" b="1" dirty="0"/>
              <a:t>:)</a:t>
            </a:r>
            <a:endParaRPr lang="en-US" dirty="0"/>
          </a:p>
          <a:p>
            <a:pPr marL="463550" marR="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dirty="0">
                <a:latin typeface="Calibri" panose="020F0502020204030204" pitchFamily="34" charset="0"/>
              </a:rPr>
              <a:t>एउटा गणनाक्षेत्र वा गणना उपक्षेत्रमा भरिएका प्रत्येक पानामा जम्मा पाना एउटै नम्बर हुन्छ भने पाना नं. पानैपिच्छे फरक हुँदै जान्छ।</a:t>
            </a:r>
            <a:endParaRPr lang="en-US" dirty="0">
              <a:latin typeface="Calibri" panose="020F0502020204030204" pitchFamily="34" charset="0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dirty="0">
                <a:latin typeface="Calibri" panose="020F0502020204030204" pitchFamily="34" charset="0"/>
              </a:rPr>
              <a:t>उदाहरणः गणनाक्षेत्र वा गणना उपक्षेत्रमा सूचीकरण गर्दा  जम्मा </a:t>
            </a:r>
            <a:r>
              <a:rPr lang="en-US" dirty="0">
                <a:latin typeface="Calibri" panose="020F0502020204030204" pitchFamily="34" charset="0"/>
              </a:rPr>
              <a:t>46</a:t>
            </a:r>
            <a:r>
              <a:rPr lang="hi-IN" dirty="0">
                <a:latin typeface="Calibri" panose="020F0502020204030204" pitchFamily="34" charset="0"/>
              </a:rPr>
              <a:t> पाना प्रयोग भएको छ भने यो विवरण भर्दा</a:t>
            </a:r>
            <a:r>
              <a:rPr lang="en-US" dirty="0">
                <a:latin typeface="Calibri" panose="020F0502020204030204" pitchFamily="34" charset="0"/>
              </a:rPr>
              <a:t>:</a:t>
            </a:r>
          </a:p>
          <a:p>
            <a:pPr marL="1538288" indent="-38893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i-IN" dirty="0">
                <a:latin typeface="Calibri" panose="020F0502020204030204" pitchFamily="34" charset="0"/>
              </a:rPr>
              <a:t>पहिलो पानाको लागि “जम्मा...</a:t>
            </a:r>
            <a:r>
              <a:rPr lang="en-US" dirty="0">
                <a:latin typeface="Calibri" panose="020F0502020204030204" pitchFamily="34" charset="0"/>
              </a:rPr>
              <a:t>46</a:t>
            </a:r>
            <a:r>
              <a:rPr lang="hi-IN" dirty="0">
                <a:latin typeface="Calibri" panose="020F0502020204030204" pitchFamily="34" charset="0"/>
              </a:rPr>
              <a:t>...पानाको पाना नं. ..</a:t>
            </a:r>
            <a:r>
              <a:rPr lang="en-US" dirty="0">
                <a:latin typeface="Calibri" panose="020F0502020204030204" pitchFamily="34" charset="0"/>
              </a:rPr>
              <a:t>1</a:t>
            </a:r>
            <a:r>
              <a:rPr lang="hi-IN" dirty="0">
                <a:latin typeface="Calibri" panose="020F0502020204030204" pitchFamily="34" charset="0"/>
              </a:rPr>
              <a:t>..” हुन्छ। </a:t>
            </a:r>
            <a:endParaRPr lang="en-US" dirty="0">
              <a:latin typeface="Calibri" panose="020F0502020204030204" pitchFamily="34" charset="0"/>
            </a:endParaRPr>
          </a:p>
          <a:p>
            <a:pPr marL="1538288" indent="-38893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i-IN" dirty="0">
                <a:latin typeface="Calibri" panose="020F0502020204030204" pitchFamily="34" charset="0"/>
              </a:rPr>
              <a:t>दोस्रो पानाको लागि “जम्मा...</a:t>
            </a:r>
            <a:r>
              <a:rPr lang="en-US" dirty="0">
                <a:latin typeface="Calibri" panose="020F0502020204030204" pitchFamily="34" charset="0"/>
              </a:rPr>
              <a:t>46</a:t>
            </a:r>
            <a:r>
              <a:rPr lang="hi-IN" dirty="0">
                <a:latin typeface="Calibri" panose="020F0502020204030204" pitchFamily="34" charset="0"/>
              </a:rPr>
              <a:t>...पानाको पाना नं. ..</a:t>
            </a:r>
            <a:r>
              <a:rPr lang="en-US" dirty="0">
                <a:latin typeface="Calibri" panose="020F0502020204030204" pitchFamily="34" charset="0"/>
              </a:rPr>
              <a:t>2</a:t>
            </a:r>
            <a:r>
              <a:rPr lang="hi-IN" dirty="0">
                <a:latin typeface="Calibri" panose="020F0502020204030204" pitchFamily="34" charset="0"/>
              </a:rPr>
              <a:t>..” हुँदै </a:t>
            </a:r>
            <a:endParaRPr lang="en-US" dirty="0">
              <a:latin typeface="Calibri" panose="020F0502020204030204" pitchFamily="34" charset="0"/>
            </a:endParaRPr>
          </a:p>
          <a:p>
            <a:pPr marL="1538288" indent="-38893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hi-IN" dirty="0">
                <a:latin typeface="Calibri" panose="020F0502020204030204" pitchFamily="34" charset="0"/>
              </a:rPr>
              <a:t>अन्तिम  पानामा  “जम्मा...</a:t>
            </a:r>
            <a:r>
              <a:rPr lang="en-US" dirty="0">
                <a:latin typeface="Calibri" panose="020F0502020204030204" pitchFamily="34" charset="0"/>
              </a:rPr>
              <a:t>46</a:t>
            </a:r>
            <a:r>
              <a:rPr lang="hi-IN" dirty="0">
                <a:latin typeface="Calibri" panose="020F0502020204030204" pitchFamily="34" charset="0"/>
              </a:rPr>
              <a:t>...पानाको पाना नं. ..</a:t>
            </a:r>
            <a:r>
              <a:rPr lang="en-US" dirty="0">
                <a:latin typeface="Calibri" panose="020F0502020204030204" pitchFamily="34" charset="0"/>
              </a:rPr>
              <a:t>46</a:t>
            </a:r>
            <a:r>
              <a:rPr lang="hi-IN" dirty="0">
                <a:latin typeface="Calibri" panose="020F0502020204030204" pitchFamily="34" charset="0"/>
              </a:rPr>
              <a:t>..” लेख्नुपर्दछ।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5F0C05-95C2-8914-F9C1-7F2887803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CEC4AB3-3079-178D-F892-AE665506C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E0913-8F27-31B9-22F5-C055AA8962A4}"/>
              </a:ext>
            </a:extLst>
          </p:cNvPr>
          <p:cNvSpPr txBox="1"/>
          <p:nvPr/>
        </p:nvSpPr>
        <p:spPr>
          <a:xfrm>
            <a:off x="1529604" y="118428"/>
            <a:ext cx="91997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2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200" b="1" cap="all" dirty="0">
                <a:cs typeface="Kalimati" panose="00000400000000000000" pitchFamily="2"/>
              </a:rPr>
              <a:t>...</a:t>
            </a:r>
            <a:endParaRPr lang="en-US" sz="3200" b="1" cap="all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0353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75A70-2E57-E252-3B85-C00171DBB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E45E1-8080-EF4E-896E-D6F250B41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5EFE9-40A7-3D49-1CB7-8218FEA1F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648" y="2752547"/>
            <a:ext cx="11452302" cy="3414839"/>
          </a:xfrm>
        </p:spPr>
        <p:txBody>
          <a:bodyPr>
            <a:noAutofit/>
          </a:bodyPr>
          <a:lstStyle/>
          <a:p>
            <a:pPr marL="55562" indent="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प्रदेशको नाम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जिल्लाको नाम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गाउँपालिका/नगरपालिकाको नाम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वडा नम्बर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गणनाक्षेत्र नं.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गणना उपक्षेत्र नं.</a:t>
            </a:r>
            <a:r>
              <a:rPr lang="en-US" altLang="en-US" sz="24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400" b="1" dirty="0">
                <a:latin typeface="Kokila" panose="020B0604020202020204" pitchFamily="34" charset="0"/>
                <a:ea typeface="Times New Roman" panose="02020603050405020304" pitchFamily="18" charset="0"/>
              </a:rPr>
              <a:t>गणकको नाम र गणकको कोड </a:t>
            </a:r>
            <a:endParaRPr lang="en-US" altLang="en-US" sz="2400" b="1" dirty="0">
              <a:latin typeface="Kokila" panose="020B0604020202020204" pitchFamily="34" charset="0"/>
              <a:ea typeface="Times New Roman" panose="02020603050405020304" pitchFamily="18" charset="0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</a:rPr>
              <a:t>फारामको माथिल्लो भागमा प्रदेश</a:t>
            </a:r>
            <a:r>
              <a:rPr lang="en-US" sz="2400" dirty="0">
                <a:latin typeface="Calibri" panose="020F0502020204030204" pitchFamily="34" charset="0"/>
              </a:rPr>
              <a:t>, </a:t>
            </a:r>
            <a:r>
              <a:rPr lang="hi-IN" sz="2400" dirty="0">
                <a:latin typeface="Calibri" panose="020F0502020204030204" pitchFamily="34" charset="0"/>
              </a:rPr>
              <a:t>जिल्ला र स्थानीय तहको नाम आधिकारिक सूचीअनुसार लेख्नुपर्दछ। </a:t>
            </a:r>
            <a:endParaRPr lang="en-US" sz="2400" dirty="0">
              <a:latin typeface="Calibri" panose="020F0502020204030204" pitchFamily="34" charset="0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</a:rPr>
              <a:t>वडा नम्बर</a:t>
            </a:r>
            <a:r>
              <a:rPr lang="en-US" sz="2400" dirty="0">
                <a:latin typeface="Calibri" panose="020F0502020204030204" pitchFamily="34" charset="0"/>
              </a:rPr>
              <a:t>, </a:t>
            </a:r>
            <a:r>
              <a:rPr lang="hi-IN" sz="2400" dirty="0">
                <a:latin typeface="Calibri" panose="020F0502020204030204" pitchFamily="34" charset="0"/>
              </a:rPr>
              <a:t>गणनाक्षेत्र र उपक्षेत्र नम्बर कार्यालयबाट प्राप्त कोडअनुसार यथावत लेख्नुपर्दछ। गणकको नाम र कोड अनिवार्य  रूपमा उल्लेख गर्नुपर्दछ।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64E778-F81C-8B2F-1C8E-DA2178F25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453A10C-01C2-D318-94DB-DD9182CB7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BD35F7-8D7B-EDC9-7CA1-5524947BDEFE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4FD8978-585D-A6B4-7B75-BB746EBD7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083" y="8601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2" name="Picture 1">
            <a:extLst>
              <a:ext uri="{FF2B5EF4-FFF2-40B4-BE49-F238E27FC236}">
                <a16:creationId xmlns:a16="http://schemas.microsoft.com/office/drawing/2014/main" id="{C4324A62-AE62-26D2-E204-D918ADE41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4255"/>
            <a:ext cx="12090399" cy="115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280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1701CC-64D2-702E-FA57-EF51D79A4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A6925-A588-61C9-C129-BD697C14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5FCB9-AC1E-7975-999D-B123B8684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" y="2415233"/>
            <a:ext cx="11720286" cy="4031004"/>
          </a:xfrm>
        </p:spPr>
        <p:txBody>
          <a:bodyPr>
            <a:noAutofit/>
          </a:bodyPr>
          <a:lstStyle/>
          <a:p>
            <a:pPr marL="55562" indent="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प्रदेशको नाम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जिल्लाको नाम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गाउँपालिका/नगरपालिकाको नाम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वडा नम्बर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गणनाक्षेत्र नं.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 गणना उपक्षेत्र नं.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  <a:cs typeface="Kokila" panose="020B0604020202020204" pitchFamily="34" charset="0"/>
              </a:rPr>
              <a:t>, </a:t>
            </a:r>
            <a:r>
              <a:rPr lang="hi-IN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गणकको नाम र गणकको कोड</a:t>
            </a:r>
            <a:r>
              <a:rPr lang="en-US" altLang="en-US" sz="2600" b="1" dirty="0">
                <a:latin typeface="Kokila" panose="020B0604020202020204" pitchFamily="34" charset="0"/>
                <a:ea typeface="Times New Roman" panose="02020603050405020304" pitchFamily="18" charset="0"/>
              </a:rPr>
              <a:t>…</a:t>
            </a: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</a:rPr>
              <a:t>सूचीकरण फारामको यस भागको विवरण सम्बन्धित जिल्ला आर्थिक गणना कार्यालयले उपलब्ध गराएअनुसारको प्रदेश</a:t>
            </a:r>
            <a:r>
              <a:rPr lang="en-US" sz="2600" dirty="0">
                <a:latin typeface="Calibri" panose="020F0502020204030204" pitchFamily="34" charset="0"/>
              </a:rPr>
              <a:t>, </a:t>
            </a:r>
            <a:r>
              <a:rPr lang="hi-IN" sz="2600" dirty="0">
                <a:latin typeface="Calibri" panose="020F0502020204030204" pitchFamily="34" charset="0"/>
              </a:rPr>
              <a:t>जिल्ला</a:t>
            </a:r>
            <a:r>
              <a:rPr lang="en-US" sz="2600" dirty="0">
                <a:latin typeface="Calibri" panose="020F0502020204030204" pitchFamily="34" charset="0"/>
              </a:rPr>
              <a:t>, </a:t>
            </a:r>
            <a:r>
              <a:rPr lang="hi-IN" sz="2600" dirty="0">
                <a:latin typeface="Calibri" panose="020F0502020204030204" pitchFamily="34" charset="0"/>
              </a:rPr>
              <a:t>नगरपालिका</a:t>
            </a:r>
            <a:r>
              <a:rPr lang="en-US" sz="2600" dirty="0">
                <a:latin typeface="Calibri" panose="020F0502020204030204" pitchFamily="34" charset="0"/>
              </a:rPr>
              <a:t>/</a:t>
            </a:r>
            <a:r>
              <a:rPr lang="hi-IN" sz="2600" dirty="0">
                <a:latin typeface="Calibri" panose="020F0502020204030204" pitchFamily="34" charset="0"/>
              </a:rPr>
              <a:t>गाउँपालिकाको कोड लेख्नुपर्दछ।</a:t>
            </a:r>
            <a:endParaRPr lang="en-US" sz="2600" dirty="0">
              <a:latin typeface="Calibri" panose="020F0502020204030204" pitchFamily="34" charset="0"/>
            </a:endParaRPr>
          </a:p>
          <a:p>
            <a:pPr marL="463550" indent="-407988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</a:rPr>
              <a:t>गणकको नाम </a:t>
            </a:r>
            <a:r>
              <a:rPr lang="ne-NP" sz="2600" dirty="0">
                <a:latin typeface="Calibri" panose="020F0502020204030204" pitchFamily="34" charset="0"/>
              </a:rPr>
              <a:t>लेखेर</a:t>
            </a:r>
            <a:r>
              <a:rPr lang="hi-IN" sz="2600" dirty="0">
                <a:latin typeface="Calibri" panose="020F0502020204030204" pitchFamily="34" charset="0"/>
              </a:rPr>
              <a:t> सम्बन्धित जिल्ला आर्थिक गणना कार्यालयले उपलब्ध गराएको गणकको कोड समेत लेख्नुपर्दछ।</a:t>
            </a:r>
            <a:endParaRPr lang="en-US" sz="2600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FD07F6-703C-A9BD-0E39-C92A9B30D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317C559-C872-6BFD-0B8C-80725435C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99F7C6-29B5-2482-1ED6-2EA1CF92414B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DD5E5F1-7A23-CF2C-074E-4AF0033ED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083" y="8601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2" name="Picture 1">
            <a:extLst>
              <a:ext uri="{FF2B5EF4-FFF2-40B4-BE49-F238E27FC236}">
                <a16:creationId xmlns:a16="http://schemas.microsoft.com/office/drawing/2014/main" id="{654B73EC-6136-2EFE-AC4C-9811448F2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164255"/>
            <a:ext cx="11988799" cy="1156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620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88A81-45D4-CE96-ABC9-7787CE4CC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65FC5-E8E9-2981-FB84-2EFA81EC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09135F-F7AC-50B1-6B2C-F4E6F16F4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7845F77-F205-56C1-C5EE-431F742C8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F74326-79F1-FECC-D393-3EDE936648C5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6FBCDAA-B5D5-47EA-2A88-17760EF26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083" y="1181110"/>
            <a:ext cx="1136745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hi-IN" sz="2600" b="1" dirty="0">
                <a:cs typeface="Kalimati" panose="00000400000000000000" pitchFamily="2"/>
              </a:rPr>
              <a:t>क) मुख्य प्रश्नावली भर्नुअघि भर्ने (महल </a:t>
            </a:r>
            <a:r>
              <a:rPr lang="en-US" sz="2600" b="1" dirty="0">
                <a:cs typeface="Kalimati" panose="00000400000000000000" pitchFamily="2"/>
              </a:rPr>
              <a:t>1</a:t>
            </a:r>
            <a:r>
              <a:rPr lang="hi-IN" sz="2600" b="1" dirty="0">
                <a:cs typeface="Kalimati" panose="00000400000000000000" pitchFamily="2"/>
              </a:rPr>
              <a:t>देखि </a:t>
            </a:r>
            <a:r>
              <a:rPr lang="en-US" sz="2600" b="1" dirty="0">
                <a:cs typeface="Kalimati" panose="00000400000000000000" pitchFamily="2"/>
              </a:rPr>
              <a:t>8</a:t>
            </a:r>
            <a:r>
              <a:rPr lang="hi-IN" sz="2600" b="1" dirty="0">
                <a:cs typeface="Kalimati" panose="00000400000000000000" pitchFamily="2"/>
              </a:rPr>
              <a:t>)</a:t>
            </a:r>
            <a:endParaRPr lang="en-US" sz="2600" b="1" dirty="0">
              <a:cs typeface="Kalimati" panose="00000400000000000000" pitchFamily="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F2AE97-648A-2ABF-0C8C-FB47E6CF7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645725"/>
            <a:ext cx="12025086" cy="163578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226BC49-8087-BF3A-FEC6-13A76036B54B}"/>
              </a:ext>
            </a:extLst>
          </p:cNvPr>
          <p:cNvSpPr txBox="1"/>
          <p:nvPr/>
        </p:nvSpPr>
        <p:spPr>
          <a:xfrm>
            <a:off x="379821" y="3352506"/>
            <a:ext cx="11533955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buNone/>
            </a:pPr>
            <a:r>
              <a:rPr lang="hi-IN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महल </a:t>
            </a:r>
            <a:r>
              <a:rPr lang="en-US" sz="28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1</a:t>
            </a:r>
            <a:r>
              <a:rPr lang="hi-IN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: भवन क्रमसङ्ख्या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भवन भन्नाले स्थायी वा अर्ध-स्थायी  रूपमा निर्माण गरिएको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, </a:t>
            </a: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चारैतिर पर्खाल लगाई छाना हालिएको संरचनालाई बुझाउँछ। 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342900" marR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एउटै जगमा निर्माण भएको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, </a:t>
            </a: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गारो र छाना एउटै संरचनात्मक </a:t>
            </a:r>
            <a:r>
              <a:rPr lang="hi-IN" sz="2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एकाइ</a:t>
            </a:r>
            <a:r>
              <a:rPr lang="ne-NP" sz="2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hi-IN" sz="24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अन्तर्गत </a:t>
            </a: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रहेको र साझा प्रवेशद्वार वा सिँढी प्रयोग भएको संरचनालाई एउटै भवन मान्नुपर्दछ।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556ED54-8E58-AD62-446A-905471AD345D}"/>
              </a:ext>
            </a:extLst>
          </p:cNvPr>
          <p:cNvSpPr/>
          <p:nvPr/>
        </p:nvSpPr>
        <p:spPr>
          <a:xfrm>
            <a:off x="0" y="2000250"/>
            <a:ext cx="1108710" cy="135225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35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184EB-438D-8EE5-27D4-0823C53F38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B0A71-5C10-1334-5C7F-B734EBB74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C6C4EE-DDC3-D20B-700E-295381955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908C0F1-6CFA-D02E-02A3-DC7C19E4C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6CB29A-69BF-5E50-1E56-275D8C91269D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21D3A7-62C5-1F62-C387-A19920A44AC7}"/>
              </a:ext>
            </a:extLst>
          </p:cNvPr>
          <p:cNvSpPr txBox="1"/>
          <p:nvPr/>
        </p:nvSpPr>
        <p:spPr>
          <a:xfrm>
            <a:off x="154037" y="963751"/>
            <a:ext cx="1166784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buNone/>
            </a:pPr>
            <a:r>
              <a:rPr lang="hi-IN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महल </a:t>
            </a:r>
            <a:r>
              <a:rPr lang="en-US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1</a:t>
            </a:r>
            <a:r>
              <a:rPr lang="hi-IN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: भवन क्रमसङ्ख्या</a:t>
            </a:r>
            <a:r>
              <a:rPr lang="en-US" sz="26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…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आर्थिक गणनामा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भवन हुनका लागि कम्तीमा प्रतिष्ठानलाई बन्द गर्नको लागि ढोका वा सटर रहेको हुनुपर्दछ। 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प्रतिष्ठान सञ्चालन भएका भवनहरूलाई क्रमशः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1, 2, 3 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गर्दै निरन्तर नम्बर दिनुपर्दछ। </a:t>
            </a:r>
            <a:endParaRPr lang="en-US" sz="24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एउटै भवनमा एकभन्दा बढी प्रतिष्ठान भएमा सबै पंक्तिमा उही भवन नम्बर दोहोर्‍याएर लेख्नुपर्दछ।</a:t>
            </a:r>
            <a:endParaRPr lang="en-US" sz="24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खुला आकाशमुन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ी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 (सडक किनार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चौर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हाटबजार) सञ्चालित व्यवसायको भवन क्रमसङ्ख्यामा “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0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” लेख्नुपर्दछ। </a:t>
            </a:r>
            <a:endParaRPr lang="en-US" sz="24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खुला आकाशमुनिको व्यवसायपछि अर्को भवन भेटिएमा अघिल्लो अन्तिम भवन नम्बरपछिको क्रमिक नम्बर दिनुपर्दछ। अस्थायी टहरा वा पाललाई भवनको रूपमा लिनुहुँदैन।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497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14343" y="309202"/>
            <a:ext cx="10402743" cy="60471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sz="3200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sz="4800" b="1" dirty="0"/>
              <a:t>गणक तथा सुपरिवेक्षक तालिम</a:t>
            </a:r>
            <a:endParaRPr lang="ne-NP" b="1" dirty="0"/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२७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दोस्रो </a:t>
            </a:r>
            <a:r>
              <a:rPr lang="ne-NP" b="1"/>
              <a:t>दिन- </a:t>
            </a:r>
            <a:r>
              <a:rPr lang="ne-NP" b="1" smtClean="0"/>
              <a:t>पहिलो सत्र</a:t>
            </a:r>
            <a:endParaRPr lang="ne-NP" b="1" dirty="0"/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400" b="1" dirty="0"/>
              <a:t>सूचीकरण फाराम, मुख्य प्रश्नावली खण्ड </a:t>
            </a:r>
            <a:r>
              <a:rPr lang="en-US" sz="4400" b="1" dirty="0"/>
              <a:t>1</a:t>
            </a:r>
            <a:endParaRPr lang="ne-NP" sz="4400" b="1" dirty="0"/>
          </a:p>
          <a:p>
            <a:pPr marL="0" indent="0" algn="ctr">
              <a:buNone/>
            </a:pP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4064851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EC6A4-412B-E0C4-8611-0A925632B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590A6-6F6B-C11F-7518-AC710E612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2DB85D-0687-C9D4-4674-17E45792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09E8D3B-7D4B-3F74-97EC-37F6EA2A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E73307-01D8-BE90-38FB-3A7C8A405EC2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E76563-83B5-FA9B-A940-C873AD6C2424}"/>
              </a:ext>
            </a:extLst>
          </p:cNvPr>
          <p:cNvSpPr txBox="1"/>
          <p:nvPr/>
        </p:nvSpPr>
        <p:spPr>
          <a:xfrm>
            <a:off x="0" y="1064222"/>
            <a:ext cx="7851795" cy="4652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buNone/>
            </a:pPr>
            <a:r>
              <a:rPr lang="hi-IN" sz="28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महल </a:t>
            </a:r>
            <a:r>
              <a:rPr lang="en-US" sz="32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2</a:t>
            </a:r>
            <a:r>
              <a:rPr lang="hi-IN" sz="28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: भवनमा रहेका प्रतिष्ठान/व्यवसायको क्र.सं.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सम्बन्धित भवनमा रहेका प्रतिष्ठानहरूको सङ्ख्याअनुसार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1, 2, 3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गरी क्रमसङ्ख्या दिनुपर्दछ। प्रत्येक नयाँ भवनका लागि यो क्रम पुनः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बाट सुरु गर्नुपर्दछ। </a:t>
            </a:r>
            <a:endParaRPr lang="ne-NP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खुला आकाशमुनिको व्यवसायको हकमा  भवनमा रहेका प्रतिष्ठान/व्यवसायको क्र.स. “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0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” लेख्नुपर्दछ।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7001FC-F63D-B1A5-63D3-53CE2D88E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448" y="3721163"/>
            <a:ext cx="4118138" cy="26752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C0B0F5-9E9B-A123-1CC2-39A2C20E2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828" y="1043375"/>
            <a:ext cx="4118138" cy="23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9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DA127-D5F7-6FFF-6E85-F8DF2153D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3F948-0D13-34EC-6F23-B68682D15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CE5750-B7DE-CB71-D7A2-C8F034A46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477F81F5-B916-3A6B-2D72-D14B3F7D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02FD49-AE59-A1A9-AB17-797B11DE3851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F67217-F459-DD07-D0E3-1B5196AF56EA}"/>
              </a:ext>
            </a:extLst>
          </p:cNvPr>
          <p:cNvSpPr txBox="1"/>
          <p:nvPr/>
        </p:nvSpPr>
        <p:spPr>
          <a:xfrm>
            <a:off x="324853" y="1043375"/>
            <a:ext cx="7526942" cy="4045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>
              <a:lnSpc>
                <a:spcPct val="150000"/>
              </a:lnSpc>
              <a:spcBef>
                <a:spcPts val="600"/>
              </a:spcBef>
            </a:pPr>
            <a:r>
              <a:rPr lang="hi-IN" sz="2800" b="1" dirty="0">
                <a:latin typeface="Kokila" panose="020B0604020202020204" pitchFamily="34" charset="0"/>
                <a:cs typeface="Kalimati" panose="00000400000000000000" pitchFamily="2"/>
              </a:rPr>
              <a:t>महल </a:t>
            </a:r>
            <a:r>
              <a:rPr lang="en-US" sz="2800" b="1" dirty="0">
                <a:latin typeface="Kokila" panose="020B0604020202020204" pitchFamily="34" charset="0"/>
                <a:cs typeface="Kalimati" panose="00000400000000000000" pitchFamily="2"/>
              </a:rPr>
              <a:t>3</a:t>
            </a:r>
            <a:r>
              <a:rPr lang="hi-IN" sz="2800" b="1" dirty="0">
                <a:latin typeface="Kokila" panose="020B0604020202020204" pitchFamily="34" charset="0"/>
                <a:cs typeface="Kalimati" panose="00000400000000000000" pitchFamily="2"/>
              </a:rPr>
              <a:t>: प्रतिष्ठान क्रमसङ्ख्या</a:t>
            </a:r>
            <a:endParaRPr lang="en-US" sz="2800" b="1" dirty="0">
              <a:latin typeface="Kokila" panose="020B0604020202020204" pitchFamily="34" charset="0"/>
              <a:cs typeface="Kalimati" panose="00000400000000000000" pitchFamily="2"/>
            </a:endParaRPr>
          </a:p>
          <a:p>
            <a:pPr marL="9144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प्रत्येक गणनाक्षेत्रका लागि </a:t>
            </a:r>
            <a:r>
              <a:rPr lang="en-US" sz="2800" dirty="0">
                <a:cs typeface="Kalimati" panose="00000400000000000000" pitchFamily="2"/>
              </a:rPr>
              <a:t>1</a:t>
            </a:r>
            <a:r>
              <a:rPr lang="hi-IN" sz="2800" dirty="0">
                <a:cs typeface="Kalimati" panose="00000400000000000000" pitchFamily="2"/>
              </a:rPr>
              <a:t>देखि सुरु गरी क्रमिक रूपमा </a:t>
            </a:r>
            <a:r>
              <a:rPr lang="ne-NP" sz="2800" dirty="0">
                <a:cs typeface="Kalimati" panose="00000400000000000000" pitchFamily="2"/>
              </a:rPr>
              <a:t>क्रमसङ्ख्या लेख्दै जानुपर्दछ</a:t>
            </a:r>
            <a:r>
              <a:rPr lang="hi-IN" sz="2800" dirty="0">
                <a:cs typeface="Kalimati" panose="00000400000000000000" pitchFamily="2"/>
              </a:rPr>
              <a:t>। </a:t>
            </a:r>
            <a:endParaRPr lang="ne-NP" sz="2800" dirty="0">
              <a:cs typeface="Kalimati" panose="00000400000000000000" pitchFamily="2"/>
            </a:endParaRPr>
          </a:p>
          <a:p>
            <a:pPr marL="9144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यो क्रमसङ्ख्या क्रमश: बढ्दै जान्छ </a:t>
            </a:r>
            <a:r>
              <a:rPr lang="ne-NP" sz="2800" dirty="0">
                <a:cs typeface="Kalimati" panose="00000400000000000000" pitchFamily="2"/>
              </a:rPr>
              <a:t>तर अर्को गणनाक्षेत्र वा गणना उपक्षेत्रमा भने पुन: </a:t>
            </a:r>
            <a:r>
              <a:rPr lang="en-US" sz="2800" dirty="0">
                <a:cs typeface="Kalimati" panose="00000400000000000000" pitchFamily="2"/>
              </a:rPr>
              <a:t>1 </a:t>
            </a:r>
            <a:r>
              <a:rPr lang="ne-NP" sz="2800" dirty="0">
                <a:cs typeface="Kalimati" panose="00000400000000000000" pitchFamily="2"/>
              </a:rPr>
              <a:t>बाट सुरु गर्नुपर्दछ</a:t>
            </a:r>
            <a:r>
              <a:rPr lang="hi-IN" sz="2800" dirty="0">
                <a:cs typeface="Kalimati" panose="00000400000000000000" pitchFamily="2"/>
              </a:rPr>
              <a:t>। 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7D0346-868E-F27C-6588-9F1649D03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448" y="3721163"/>
            <a:ext cx="4118138" cy="26752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D6382CA-D62A-B091-E27E-F0C3B1ABE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828" y="1043375"/>
            <a:ext cx="4118138" cy="234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89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E102C-441C-C4AD-49FB-BE055C5CE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90CD2-34C8-6033-3AEB-8790C3479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389330-1075-B2AF-2D10-7756D4C2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8F8E596-712C-AFBB-F174-D62595C22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67CA13-538C-E299-E9F2-DE94E4760267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C27A34-C3EC-63BE-7164-4376FE9A7D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339" y="887869"/>
            <a:ext cx="3215137" cy="57546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03FC79-95E2-AC71-E1AF-64A15285A1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1407601"/>
            <a:ext cx="3484224" cy="25700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22F7833-7433-42C4-546E-574EEF80D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64" y="4151973"/>
            <a:ext cx="7168046" cy="22380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1C6D00-9210-528C-2703-191077B006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705" y="1394605"/>
            <a:ext cx="3689082" cy="25487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AA3EBE-60F3-E802-C617-7CC5DB5DB9C1}"/>
              </a:ext>
            </a:extLst>
          </p:cNvPr>
          <p:cNvSpPr txBox="1"/>
          <p:nvPr/>
        </p:nvSpPr>
        <p:spPr>
          <a:xfrm>
            <a:off x="9793705" y="6105361"/>
            <a:ext cx="397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dirty="0"/>
              <a:t>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489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81CF7-916F-F605-06CB-406E302DC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94551-410C-66FD-C16A-8B820617A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23C74-09B2-E6E8-B88A-9BCBD8A7E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FBD94C0-956D-74F8-7B02-66FA5A8C3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A3F724-F790-AE74-9CAB-C1CFDB9EB6DE}"/>
              </a:ext>
            </a:extLst>
          </p:cNvPr>
          <p:cNvSpPr txBox="1"/>
          <p:nvPr/>
        </p:nvSpPr>
        <p:spPr>
          <a:xfrm>
            <a:off x="1529604" y="118428"/>
            <a:ext cx="91997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2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200" b="1" cap="all" dirty="0">
                <a:cs typeface="Kalimati" panose="00000400000000000000" pitchFamily="2"/>
              </a:rPr>
              <a:t>...</a:t>
            </a:r>
            <a:endParaRPr lang="en-US" sz="3200" b="1" cap="all" dirty="0">
              <a:cs typeface="Kalimati" panose="00000400000000000000" pitchFamily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0FCB83-8594-2307-4B48-2C03B59E80D3}"/>
              </a:ext>
            </a:extLst>
          </p:cNvPr>
          <p:cNvSpPr txBox="1"/>
          <p:nvPr/>
        </p:nvSpPr>
        <p:spPr>
          <a:xfrm>
            <a:off x="320040" y="1110633"/>
            <a:ext cx="11475720" cy="577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4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: प्रतिष्ठान/व्यवसायको नाम</a:t>
            </a:r>
            <a:endParaRPr 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 algn="just">
              <a:buNone/>
            </a:pPr>
            <a:r>
              <a:rPr lang="en-US" sz="2000" dirty="0">
                <a:latin typeface="Calibri" panose="020F0502020204030204" pitchFamily="34" charset="0"/>
                <a:cs typeface="Kalimati" panose="00000400000000000000" pitchFamily="2"/>
              </a:rPr>
              <a:t>  </a:t>
            </a:r>
          </a:p>
          <a:p>
            <a:pPr marL="0" marR="0" algn="just">
              <a:buNone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प्रतिष्ठानको नाम नेपालीमा मात्र लेख्नुपर्दछ। नाम उल्लेख गर्दा </a:t>
            </a:r>
            <a:r>
              <a:rPr lang="ne-NP" sz="2600" dirty="0" smtClean="0">
                <a:latin typeface="Calibri" panose="020F0502020204030204" pitchFamily="34" charset="0"/>
                <a:cs typeface="Kalimati" panose="00000400000000000000" pitchFamily="2"/>
              </a:rPr>
              <a:t>पुस्तिकाको</a:t>
            </a:r>
            <a:r>
              <a:rPr lang="hi-IN" sz="2600" dirty="0" smtClean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खण्ड २ (प्रश्न नं.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EI1)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को निर्देशन पालना गर्नुपर्दछ।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 algn="just">
              <a:buNone/>
            </a:pPr>
            <a:r>
              <a:rPr lang="en-US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 </a:t>
            </a:r>
          </a:p>
          <a:p>
            <a:pPr marL="0" marR="0">
              <a:buNone/>
            </a:pP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5: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 सम्पर्क व्यक्तिको नाम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थर</a:t>
            </a:r>
            <a:endParaRPr 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प्रतिष्ठान/व्यवसायको सम्पर्क व्यक्तिको नाम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थर लेख्दा यसै पुस्तिकाको भाग ५ को खण्ड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15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 मा निर्देशित गरिएबमोजिम लेख्नुपर्दछ।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2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>
              <a:buNone/>
            </a:pP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6: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 सम्पर्क नम्बर</a:t>
            </a:r>
            <a:endParaRPr 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0" marR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प्रतिष्ठान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/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व्यवसायमा प्रश्नावली भर्ने प्रयोजनका लागि सम्पर्क गरिने व्यक्तिको “सम्पर्क नम्बर” लेख्दा यसै पुस्तिकाको भाग ५ को खण्ड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15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 मा </a:t>
            </a:r>
            <a:r>
              <a:rPr lang="ne-NP" sz="2600" dirty="0">
                <a:latin typeface="Calibri" panose="020F0502020204030204" pitchFamily="34" charset="0"/>
                <a:cs typeface="Kalimati" panose="00000400000000000000" pitchFamily="2"/>
              </a:rPr>
              <a:t>उल्लेख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 गरिएबमोजिम लेख्नुपर्दछ।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2488376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F25BF-6105-D8C3-28D9-9C737F6C5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C4DD9-2DEE-5290-184D-0664F4604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96D1D8-FE8E-F9D5-A0DC-D7DDA0F1B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CBB53E7-87DE-2B57-C10E-52DB40DE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59432-9D46-766E-B4D2-A040071ED9DB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BBD7B0-656B-B3A0-DD6B-DC2FA82FD5B2}"/>
              </a:ext>
            </a:extLst>
          </p:cNvPr>
          <p:cNvSpPr txBox="1"/>
          <p:nvPr/>
        </p:nvSpPr>
        <p:spPr>
          <a:xfrm>
            <a:off x="261620" y="1034941"/>
            <a:ext cx="11770360" cy="601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7: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 इ-सेन्ससमार्फत विवरण भर्नुहुन्छ </a:t>
            </a:r>
            <a:r>
              <a:rPr lang="en-US" sz="2600" b="1" dirty="0">
                <a:latin typeface="Calibri" panose="020F0502020204030204" pitchFamily="34" charset="0"/>
                <a:cs typeface="Kalimati" panose="00000400000000000000" pitchFamily="2"/>
              </a:rPr>
              <a:t>?</a:t>
            </a:r>
            <a:r>
              <a:rPr lang="hi-IN" sz="2600" b="1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endParaRPr 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मुख्य प्रश्नावली भर्नुअगाडि कुनै प्रतिष्ठान/व्यवसायले इ-सेन्सस (अनलाइन)मार्फत विवरण आफैले भर्न चाहेमा यस महलमा कोड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'1'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लेख्नुपर्दछ। 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इ-सेन्ससमा सहभागी नहुनेको हकमा कोड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'2'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भर्नुपर्दछ। इ-सेन्ससमा सहभागी नहुने प्रतिष्ठान/व्यवसायको हकमा महल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8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भर्नुपर्दैन तर महल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9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र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10 </a:t>
            </a: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भने भर्नुपर्दछ। 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600" dirty="0">
                <a:latin typeface="Calibri" panose="020F0502020204030204" pitchFamily="34" charset="0"/>
                <a:cs typeface="Kalimati" panose="00000400000000000000" pitchFamily="2"/>
              </a:rPr>
              <a:t>कुनै प्रतिष्ठान/व्यवसायले इ-सेन्ससमा सहभागी हुन चाहे पनि गणकले मुख्य प्रश्नावलीको अन्तिम पानामा आफ्नो नाम र सम्पर्क नम्बर लेखेर प्रतिष्ठान/व्यवसायलाई दिनुपर्दछ</a:t>
            </a:r>
            <a:r>
              <a:rPr lang="hi-IN" sz="2600" dirty="0" smtClean="0">
                <a:latin typeface="Calibri" panose="020F0502020204030204" pitchFamily="34" charset="0"/>
                <a:cs typeface="Kalimati" panose="00000400000000000000" pitchFamily="2"/>
              </a:rPr>
              <a:t>।</a:t>
            </a:r>
            <a:endParaRPr lang="ne-NP" sz="2600" dirty="0" smtClean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smtClean="0">
                <a:latin typeface="Calibri" panose="020F0502020204030204" pitchFamily="34" charset="0"/>
                <a:cs typeface="Kalimati" panose="00000400000000000000" pitchFamily="2"/>
              </a:rPr>
              <a:t>पर्चामा उल्लेख गर्नुपर्ने विषय समेत लेखेर दिनुपर्दछ।</a:t>
            </a:r>
            <a:r>
              <a:rPr lang="hi-IN" sz="2600" smtClean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 smtClean="0">
                <a:latin typeface="Calibri" panose="020F0502020204030204" pitchFamily="34" charset="0"/>
                <a:cs typeface="Kalimati" panose="00000400000000000000" pitchFamily="2"/>
              </a:rPr>
              <a:t>गणकले </a:t>
            </a:r>
            <a:r>
              <a:rPr lang="ne-NP" sz="2600" dirty="0">
                <a:latin typeface="Calibri" panose="020F0502020204030204" pitchFamily="34" charset="0"/>
                <a:cs typeface="Kalimati" panose="00000400000000000000" pitchFamily="2"/>
              </a:rPr>
              <a:t>उक्त प्रतिष्ठानको सुचिकरण फारामको महल </a:t>
            </a:r>
            <a:r>
              <a:rPr lang="en-US" sz="2600" dirty="0">
                <a:latin typeface="Calibri" panose="020F0502020204030204" pitchFamily="34" charset="0"/>
                <a:cs typeface="Kalimati" panose="00000400000000000000" pitchFamily="2"/>
              </a:rPr>
              <a:t>3</a:t>
            </a:r>
            <a:r>
              <a:rPr lang="ne-NP" sz="2600" dirty="0">
                <a:latin typeface="Calibri" panose="020F0502020204030204" pitchFamily="34" charset="0"/>
                <a:cs typeface="Kalimati" panose="00000400000000000000" pitchFamily="2"/>
              </a:rPr>
              <a:t> बाट प्रतिष्ठान क्रमसङ्ख्या मुख्य प्रश्नावलीको कभर पेजमा लेखेर दिनुपर्दछ। </a:t>
            </a:r>
            <a:endParaRPr lang="en-US" sz="26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760480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EC6A-FEAA-73EE-C511-4A078C76B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BFE75-2CEC-EA00-5C99-649D1BE1A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170DC7-9DE7-2AC9-A8BB-A6695F91B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9FCDF8F-D63A-D014-3EDA-B860608F8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10A2FB-5D8A-3564-0B4A-5F409E85C496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168192-8696-3B56-72A1-A9422350F3AD}"/>
              </a:ext>
            </a:extLst>
          </p:cNvPr>
          <p:cNvSpPr txBox="1"/>
          <p:nvPr/>
        </p:nvSpPr>
        <p:spPr>
          <a:xfrm>
            <a:off x="261620" y="1034941"/>
            <a:ext cx="11770360" cy="5566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hi-IN" sz="27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700" b="1" dirty="0">
                <a:latin typeface="Calibri" panose="020F0502020204030204" pitchFamily="34" charset="0"/>
                <a:cs typeface="Kalimati" panose="00000400000000000000" pitchFamily="2"/>
              </a:rPr>
              <a:t>8:</a:t>
            </a:r>
            <a:r>
              <a:rPr lang="hi-IN" sz="2700" b="1" dirty="0">
                <a:latin typeface="Calibri" panose="020F0502020204030204" pitchFamily="34" charset="0"/>
                <a:cs typeface="Kalimati" panose="00000400000000000000" pitchFamily="2"/>
              </a:rPr>
              <a:t> इ-सेन्ससको युजरनेम</a:t>
            </a:r>
            <a:r>
              <a:rPr lang="en-US" sz="2700" b="1" dirty="0">
                <a:latin typeface="Calibri" panose="020F0502020204030204" pitchFamily="34" charset="0"/>
                <a:cs typeface="Kalimati" panose="00000400000000000000" pitchFamily="2"/>
              </a:rPr>
              <a:t> (username)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इ-सेन्सस (अनलाइन) को माध्यमबाट विवरण भर्न चाहेका प्रतिष्ठान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/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व्यवसायको सञ्चालक वा व्यवस्थापक जस्ता आधिकारिक व्यक्तिलाई 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Username 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दिनुपर्दछ। </a:t>
            </a:r>
            <a:endParaRPr lang="en-US" sz="27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प्रतिष्ठान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/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व्यवसायलाई दिईएको 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Username 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यस महलमा पनि लेख्नुपर्दछ। </a:t>
            </a:r>
            <a:endParaRPr lang="en-US" sz="27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उपलब्ध गराएको 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Username 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सुरक्षित र गोप्य राख्न तथा थप के</a:t>
            </a:r>
            <a:r>
              <a:rPr lang="ne-NP" sz="2700" dirty="0">
                <a:latin typeface="Calibri" panose="020F0502020204030204" pitchFamily="34" charset="0"/>
                <a:cs typeface="Kalimati" panose="00000400000000000000" pitchFamily="2"/>
              </a:rPr>
              <a:t>ही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 कुरा बुझ्नुपर्ने भएमा कार्यालयमा सम्पर्क गर्न टेलिफोन नम्बर समेत दिनुपर्दछ। </a:t>
            </a:r>
            <a:endParaRPr lang="ne-NP" sz="27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गणकले इ-सेन्सस (</a:t>
            </a:r>
            <a:r>
              <a:rPr lang="hi-IN" sz="2700" dirty="0" smtClean="0">
                <a:latin typeface="Calibri" panose="020F0502020204030204" pitchFamily="34" charset="0"/>
                <a:cs typeface="Kalimati" panose="00000400000000000000" pitchFamily="2"/>
              </a:rPr>
              <a:t>अनलाइन)को 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माध्यमबाट विवरण भर्न चाहेका प्रतिष्ठान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/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व्यवसायलाई 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Username 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र</a:t>
            </a:r>
            <a:r>
              <a:rPr lang="en-US" sz="2700" dirty="0">
                <a:latin typeface="Calibri" panose="020F0502020204030204" pitchFamily="34" charset="0"/>
                <a:cs typeface="Kalimati" panose="00000400000000000000" pitchFamily="2"/>
              </a:rPr>
              <a:t> Password</a:t>
            </a:r>
            <a:r>
              <a:rPr lang="hi-IN" sz="2700" dirty="0">
                <a:latin typeface="Calibri" panose="020F0502020204030204" pitchFamily="34" charset="0"/>
                <a:cs typeface="Kalimati" panose="00000400000000000000" pitchFamily="2"/>
              </a:rPr>
              <a:t> का साथै विवरण भर्ने विधि उल्लेख भएको पर्चा समेत उपलव्ध गराउनु पर्दछ।</a:t>
            </a:r>
            <a:endParaRPr lang="en-US" sz="27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41686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980DC-91C3-30C7-6F17-9BD6E9FC7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4B078-9476-37C8-1359-63602F47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8DC7F0-D5FE-DDDD-CAF3-C190DE144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9C8F38E-175C-F3ED-223F-6D0CAA98D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25A2DD-63F2-A837-137F-B3BEDCAEE767}"/>
              </a:ext>
            </a:extLst>
          </p:cNvPr>
          <p:cNvSpPr txBox="1"/>
          <p:nvPr/>
        </p:nvSpPr>
        <p:spPr>
          <a:xfrm>
            <a:off x="1529604" y="118428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86454F-E03B-E595-8E39-76051A6E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1C46D7C-4096-06BA-D555-92CBFA5A5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1" y="1198610"/>
            <a:ext cx="8501379" cy="48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hi-IN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9</a:t>
            </a:r>
            <a:r>
              <a:rPr lang="hi-IN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: जम्मा संलग्न पुरुष</a:t>
            </a:r>
            <a:endParaRPr lang="en-US" alt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marR="0" lvl="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मुख्य प्रश्नावलीको खण्ड ८ (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PE1) 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को महल 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4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 र 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6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 को सङ्ख्या जोडेर यहाँ लेख्नुपर्दछ। प्रत्येक पानाको जोड जम्मा पनि सम्बन्धित महलको अन्तिम लहरमा जोडेर लेख्नुपर्दछ।</a:t>
            </a:r>
            <a:endParaRPr lang="en-US" altLang="en-US" sz="26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R="0"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hi-IN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10 </a:t>
            </a:r>
            <a:r>
              <a:rPr lang="hi-IN" altLang="en-US" sz="2600" b="1" dirty="0">
                <a:latin typeface="Calibri" panose="020F0502020204030204" pitchFamily="34" charset="0"/>
                <a:cs typeface="Kalimati" panose="00000400000000000000" pitchFamily="2"/>
              </a:rPr>
              <a:t>: जम्मा संलग्न महिला</a:t>
            </a:r>
            <a:endParaRPr lang="en-US" altLang="en-US" sz="26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marR="0" lvl="0" indent="-3429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मुख्य प्रश्नालीको खण्ड ८ (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PE1) 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को महल 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5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 र </a:t>
            </a:r>
            <a:r>
              <a:rPr lang="en-US" altLang="en-US" sz="2600" dirty="0">
                <a:latin typeface="Calibri" panose="020F0502020204030204" pitchFamily="34" charset="0"/>
                <a:cs typeface="Kalimati" panose="00000400000000000000" pitchFamily="2"/>
              </a:rPr>
              <a:t>7 </a:t>
            </a:r>
            <a:r>
              <a:rPr lang="hi-IN" altLang="en-US" sz="2600" dirty="0">
                <a:latin typeface="Calibri" panose="020F0502020204030204" pitchFamily="34" charset="0"/>
                <a:cs typeface="Kalimati" panose="00000400000000000000" pitchFamily="2"/>
              </a:rPr>
              <a:t>को सङ्ख्या जोडेर यहाँ लेख्नुपर्दछ। प्रत्येक पानाको जोड जम्मा पनि सम्बन्धित महलको अन्तिम लहरमा जोडेर लेख्नुपर्दछ।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243920-8EBA-613D-6A62-77052F749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0" y="1023585"/>
            <a:ext cx="2898866" cy="564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36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0B83A-C082-C618-0182-F6F1F8FDD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C9BD1-60F6-C90D-6B7C-FCC44922E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266DC3-6D56-5C16-30B0-CF6700227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4340FEA-7EF2-86C0-A930-12A581C5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DC278F-0934-3FB4-BAED-DD47182C21EE}"/>
              </a:ext>
            </a:extLst>
          </p:cNvPr>
          <p:cNvSpPr txBox="1"/>
          <p:nvPr/>
        </p:nvSpPr>
        <p:spPr>
          <a:xfrm>
            <a:off x="1529604" y="118428"/>
            <a:ext cx="91997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2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200" b="1" cap="all" dirty="0">
                <a:cs typeface="Kalimati" panose="00000400000000000000" pitchFamily="2"/>
              </a:rPr>
              <a:t>...</a:t>
            </a:r>
            <a:endParaRPr lang="en-US" sz="3200" b="1" cap="all" dirty="0"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611967-C5FF-6BA4-CA7A-EF7E86691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D8A86DC8-F3F5-216F-B3B0-6CF7570EA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1" y="1577340"/>
            <a:ext cx="8989550" cy="305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hi-IN" sz="2800" b="1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800" b="1" dirty="0">
                <a:latin typeface="Calibri" panose="020F0502020204030204" pitchFamily="34" charset="0"/>
                <a:cs typeface="Kalimati" panose="00000400000000000000" pitchFamily="2"/>
              </a:rPr>
              <a:t>11</a:t>
            </a:r>
            <a:r>
              <a:rPr lang="hi-IN" sz="2800" b="1" dirty="0">
                <a:latin typeface="Calibri" panose="020F0502020204030204" pitchFamily="34" charset="0"/>
                <a:cs typeface="Kalimati" panose="00000400000000000000" pitchFamily="2"/>
              </a:rPr>
              <a:t>: कैफियत</a:t>
            </a:r>
            <a:endParaRPr lang="en-US" sz="2800" b="1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कुनै प्रतिष्ठान/व्यवसायले तत्काल विवरण नदिई अर्को समयमा बोलाएमा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,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पूर्ण विवरण भर्न बाँकी भएमा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,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विवरण सङ्कलनका लागि उपयोगी 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हुने 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सूचना वा जानकारी लगायतका कुरा कैफियत महलमा लेखेर राख्नुपर्दछ।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2A8C8F-8BF2-8577-B2F9-EC0795EED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9632" y="1160462"/>
            <a:ext cx="2210427" cy="389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828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6BF87-DD54-E4D4-9176-BA5A019C7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FB2AF-815E-8B38-017D-1499375DC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DDFD7F-58D6-DB5F-0BE5-70F25ED09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BFE1027-3293-C900-AF64-E51B2C70B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72C2E3-5455-42FD-A498-14986FE8CC57}"/>
              </a:ext>
            </a:extLst>
          </p:cNvPr>
          <p:cNvSpPr txBox="1"/>
          <p:nvPr/>
        </p:nvSpPr>
        <p:spPr>
          <a:xfrm>
            <a:off x="1529604" y="20529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C6D748-386A-F304-6B66-C6B4EFE9B3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B12D1B-3C0D-2035-C0C8-AAC704B6FA44}"/>
              </a:ext>
            </a:extLst>
          </p:cNvPr>
          <p:cNvSpPr txBox="1"/>
          <p:nvPr/>
        </p:nvSpPr>
        <p:spPr>
          <a:xfrm>
            <a:off x="123428" y="1903075"/>
            <a:ext cx="1169845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hi-IN" sz="2700" b="1" dirty="0">
                <a:effectLst/>
                <a:latin typeface="Kokila" panose="020B060402020202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अन्तिम लहर: जम्मा</a:t>
            </a:r>
            <a:endParaRPr lang="en-US" sz="2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सूचीकरण फारामको अन्तिम लहरमा जम्मा जोड निकाल्नुपर्ने महल मात्र ३ ओटा रहेका छन्। महल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7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 मा इ- सेन्ससमार्फत विवरण भर्ने प्रतिष्ठानको सङ्ख्या (कोड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 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भएका मात्र जोड्ने)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,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 महला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  9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 मा जम्मा संलग्न पुरुष र महल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10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 जम्मा संलग्न पुरुष जोडेर यस लहरमा लेख्नुपर्दछ। जम्माको लहरमा छाया पारिएका महलहरू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1, 2, 3, 4, 5, 6, 8  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र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11</a:t>
            </a: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 मा नलेखी खाली छाड्नुपर्दछ।</a:t>
            </a:r>
            <a:endParaRPr lang="en-US" sz="24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latin typeface="Calibri" panose="020F0502020204030204" pitchFamily="34" charset="0"/>
                <a:cs typeface="Kalimati" panose="00000400000000000000" pitchFamily="2"/>
              </a:rPr>
              <a:t>गणना कार्य सम्पन्न भएपछि सूचीकरण फारामको प्रत्येक पानाको जम्मालाई जोडेर गणनाक्षेत्र वा गणना उपक्षेत्रको कुल जम्मा विवरण निकाल्नुपर्दछ। यी विवरणहरूको आधारमा कन्ट्रोल फाराम भर्नुपर्दछ। </a:t>
            </a:r>
            <a:endParaRPr lang="en-US" sz="24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285F2B-FF55-B061-E5D9-EB9C9A4D3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959" y="1200150"/>
            <a:ext cx="10987127" cy="5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405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7B6FD-6222-FE99-8424-D3E1B2765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3B9E6-13F1-F4C2-C446-151BAAB04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E92C17C-CBDF-1989-10B2-AE98E3952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6A782D-34D3-626F-F515-D9DC5C9B55DD}"/>
              </a:ext>
            </a:extLst>
          </p:cNvPr>
          <p:cNvSpPr txBox="1"/>
          <p:nvPr/>
        </p:nvSpPr>
        <p:spPr>
          <a:xfrm>
            <a:off x="1529604" y="118428"/>
            <a:ext cx="91997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200" b="1" cap="all" dirty="0">
                <a:solidFill>
                  <a:srgbClr val="0070C0"/>
                </a:solidFill>
                <a:cs typeface="Kalimati" panose="00000400000000000000" pitchFamily="2"/>
              </a:rPr>
              <a:t>सूचीकरण फाराम भर्ने तरिका</a:t>
            </a:r>
            <a:endParaRPr lang="en-US" sz="3200" b="1" cap="all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146F5F-4BA5-7764-D98A-E50E0B1D45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94D503-8E8B-23F2-33F3-B385C00247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-1777" b="47131"/>
          <a:stretch>
            <a:fillRect/>
          </a:stretch>
        </p:blipFill>
        <p:spPr bwMode="auto">
          <a:xfrm>
            <a:off x="101601" y="1114742"/>
            <a:ext cx="12025085" cy="54063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4463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18598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/>
              <a:t>प्रस्तुतिका विषय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39" y="1292568"/>
            <a:ext cx="9097555" cy="3812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0163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800" dirty="0" smtClean="0"/>
              <a:t>अघिल्लो दिनको गणना क्षेत्र पहिचानको </a:t>
            </a:r>
            <a:r>
              <a:rPr lang="ne-NP" sz="3800" dirty="0" smtClean="0"/>
              <a:t>फिल्ड कार्यको </a:t>
            </a:r>
            <a:r>
              <a:rPr lang="ne-NP" sz="3800" dirty="0" smtClean="0"/>
              <a:t>छलफल</a:t>
            </a:r>
          </a:p>
          <a:p>
            <a:pPr marL="457200" indent="-40163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800" dirty="0" smtClean="0"/>
              <a:t>प्रश्नावली </a:t>
            </a:r>
            <a:r>
              <a:rPr lang="ne-NP" sz="3800" dirty="0"/>
              <a:t>भर्दा ध्यान दिनुपर्ने विषय</a:t>
            </a:r>
            <a:endParaRPr lang="en-US" sz="3800" dirty="0"/>
          </a:p>
          <a:p>
            <a:pPr marL="457200" indent="-40163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800" dirty="0"/>
              <a:t>सूचीकरण फाराम भर्ने तरिका </a:t>
            </a:r>
          </a:p>
          <a:p>
            <a:pPr marL="457200" indent="-40163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800" b="1" dirty="0"/>
              <a:t>मुख्य प्रश्नावलीको आवरण पृष्ठमा भर्नु पर्ने </a:t>
            </a:r>
            <a:r>
              <a:rPr lang="ne-NP" sz="3800" b="1" dirty="0" smtClean="0"/>
              <a:t>विवरण</a:t>
            </a:r>
            <a:endParaRPr lang="ne-NP" sz="3800" dirty="0"/>
          </a:p>
          <a:p>
            <a:pPr marL="457200" indent="-401638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800" b="1" dirty="0"/>
              <a:t>मुख्य प्रश्नावली खण्ड १: </a:t>
            </a:r>
            <a:r>
              <a:rPr lang="ne-NP" sz="3800" dirty="0"/>
              <a:t>प्रतिष्ठान/व्यवसाय रहेको भौगोलिक क्षेत्र तथा सम्पर्क विवरण</a:t>
            </a:r>
            <a:endParaRPr lang="ne-NP" sz="3800" b="1" dirty="0"/>
          </a:p>
          <a:p>
            <a:pPr marL="457200" indent="-457200" algn="just">
              <a:lnSpc>
                <a:spcPct val="150000"/>
              </a:lnSpc>
            </a:pPr>
            <a:endParaRPr lang="ne-NP" sz="3600" b="1" dirty="0"/>
          </a:p>
        </p:txBody>
      </p:sp>
      <p:sp>
        <p:nvSpPr>
          <p:cNvPr id="7" name="Rectangle 6"/>
          <p:cNvSpPr/>
          <p:nvPr/>
        </p:nvSpPr>
        <p:spPr>
          <a:xfrm>
            <a:off x="193041" y="5105399"/>
            <a:ext cx="11897359" cy="13492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ne-NP" sz="2400" b="1" dirty="0">
                <a:cs typeface="Kalimati" panose="00000400000000000000" pitchFamily="2"/>
              </a:rPr>
              <a:t>सन्दर्भ सामाग्रीः </a:t>
            </a:r>
            <a:r>
              <a:rPr lang="ne-NP" sz="2400" b="1" dirty="0">
                <a:solidFill>
                  <a:schemeClr val="bg1"/>
                </a:solidFill>
                <a:cs typeface="Kalimati" panose="00000400000000000000" pitchFamily="2"/>
              </a:rPr>
              <a:t>मुख्य प्रश्नावली (पेज 2), </a:t>
            </a:r>
            <a:r>
              <a:rPr lang="ne-NP" sz="2400" b="1" dirty="0">
                <a:cs typeface="Kalimati" panose="00000400000000000000" pitchFamily="2"/>
              </a:rPr>
              <a:t>गणना पुस्तिका भाग ५ (</a:t>
            </a:r>
            <a:r>
              <a:rPr lang="ne-NP" sz="2400" b="1" dirty="0" smtClean="0">
                <a:cs typeface="Kalimati" panose="00000400000000000000" pitchFamily="2"/>
              </a:rPr>
              <a:t>44-48) </a:t>
            </a:r>
            <a:r>
              <a:rPr lang="ne-NP" sz="2400" b="1" dirty="0">
                <a:cs typeface="Kalimati" panose="00000400000000000000" pitchFamily="2"/>
              </a:rPr>
              <a:t>र भाग ७ </a:t>
            </a:r>
            <a:r>
              <a:rPr lang="ne-NP" sz="2400" b="1" dirty="0" smtClean="0">
                <a:cs typeface="Kalimati" panose="00000400000000000000" pitchFamily="2"/>
              </a:rPr>
              <a:t>सूचिकरण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ne-NP" sz="2400" b="1" dirty="0" smtClean="0">
                <a:cs typeface="Kalimati" panose="00000400000000000000" pitchFamily="2"/>
              </a:rPr>
              <a:t>(119-125), </a:t>
            </a:r>
            <a:r>
              <a:rPr lang="ne-NP" sz="2400" b="1" dirty="0">
                <a:cs typeface="Kalimati" panose="00000400000000000000" pitchFamily="2"/>
              </a:rPr>
              <a:t>अनुसूची 1 </a:t>
            </a:r>
            <a:r>
              <a:rPr lang="ne-NP" sz="2400" b="1" dirty="0" smtClean="0">
                <a:cs typeface="Kalimati" panose="00000400000000000000" pitchFamily="2"/>
              </a:rPr>
              <a:t>(पेज १४०),  </a:t>
            </a:r>
            <a:r>
              <a:rPr lang="ne-NP" sz="2400" b="1" dirty="0">
                <a:cs typeface="Kalimati" panose="00000400000000000000" pitchFamily="2"/>
              </a:rPr>
              <a:t>अनुसूची 2  </a:t>
            </a:r>
            <a:r>
              <a:rPr lang="ne-NP" sz="2400" b="1" dirty="0" smtClean="0">
                <a:cs typeface="Kalimati" panose="00000400000000000000" pitchFamily="2"/>
              </a:rPr>
              <a:t>(पेज १४2-१४३)</a:t>
            </a: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571766-8C13-2FBE-A161-17B5D3F28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6880" y="997621"/>
            <a:ext cx="2598141" cy="395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D8AAB-A824-59E5-FAB7-D6E820D44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E40B7-FC6C-267E-1A4D-2CD146F30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A82A3A6-2301-8E97-7B47-0645F7730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107BE8-B8C8-6F47-DFB4-97500B569F9B}"/>
              </a:ext>
            </a:extLst>
          </p:cNvPr>
          <p:cNvSpPr txBox="1"/>
          <p:nvPr/>
        </p:nvSpPr>
        <p:spPr>
          <a:xfrm>
            <a:off x="1529604" y="118428"/>
            <a:ext cx="919975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200" b="1" cap="all" dirty="0">
                <a:solidFill>
                  <a:srgbClr val="0070C0"/>
                </a:solidFill>
                <a:cs typeface="Kalimati" panose="00000400000000000000" pitchFamily="2"/>
              </a:rPr>
              <a:t>सूचीकरण फाराम भर्ने तरिका</a:t>
            </a:r>
            <a:endParaRPr lang="en-US" sz="3200" b="1" cap="all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1E1C07-B228-8DBE-634D-FCF252DAD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E8C459-738B-08DD-F655-765224B9FE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4" t="50155" b="1428"/>
          <a:stretch>
            <a:fillRect/>
          </a:stretch>
        </p:blipFill>
        <p:spPr bwMode="auto">
          <a:xfrm>
            <a:off x="-192505" y="967672"/>
            <a:ext cx="12323581" cy="5771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30211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6E90C-AACB-1B94-5A23-5851186FE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2F23E-C1A3-4D08-5287-E9025920C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38626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 </a:t>
            </a:r>
            <a:endParaRPr lang="en-US" sz="40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8EA5CE0-4F9B-CEE0-F0CE-41A90C981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3BF193-D9A6-C188-E17A-63BF9BF863A1}"/>
              </a:ext>
            </a:extLst>
          </p:cNvPr>
          <p:cNvSpPr txBox="1"/>
          <p:nvPr/>
        </p:nvSpPr>
        <p:spPr>
          <a:xfrm>
            <a:off x="1508028" y="0"/>
            <a:ext cx="919975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i-IN" sz="3600" b="1" cap="all" dirty="0">
                <a:cs typeface="Kalimati" panose="00000400000000000000" pitchFamily="2"/>
              </a:rPr>
              <a:t>सूचीकरण फाराम भर्ने तरिका</a:t>
            </a:r>
            <a:r>
              <a:rPr lang="ne-NP" sz="3600" b="1" cap="all" dirty="0">
                <a:cs typeface="Kalimati" panose="00000400000000000000" pitchFamily="2"/>
              </a:rPr>
              <a:t>...</a:t>
            </a:r>
            <a:endParaRPr lang="en-US" sz="3600" b="1" cap="all" dirty="0">
              <a:cs typeface="Kalimati" panose="00000400000000000000" pitchFamily="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8166FD-7AFD-F08B-5800-57AE21D3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487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9409EF-8A4F-3777-C287-03993C54BB28}"/>
              </a:ext>
            </a:extLst>
          </p:cNvPr>
          <p:cNvSpPr txBox="1"/>
          <p:nvPr/>
        </p:nvSpPr>
        <p:spPr>
          <a:xfrm>
            <a:off x="225266" y="1002552"/>
            <a:ext cx="11901420" cy="5855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माथिको उदाहरणमा (अघिल्लो स्लाइड)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महल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7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 मा इ- सेन्ससमार्फत विवरण भर्ने प्रतिष्ठानको सङ्ख्या पाना १ मा ६ र पाना २ मा ३ गरी जम्मा ९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,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  महला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  9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मा जम्मा संलग्न पुरुष 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पाना १ मा १८८  र पाना २ मा ३९  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र महल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10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जम्मा संलग्न महिला पाना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मा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129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र पाना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2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मा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37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रहेको छ।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तसर्थ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,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यो गणनाक्षेत्रको कुल जम्मा विवरण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इ- सेन्ससमार्फत विवरण भर्ने प्रतिष्ठानको सङ्ख्या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6+3 = 9,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जम्मा संलग्न पुरुष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188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+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39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=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227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र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जम्मा संलग्न महिला 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129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+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37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 =</a:t>
            </a:r>
            <a:r>
              <a:rPr lang="en-US" sz="2800" dirty="0">
                <a:latin typeface="Calibri" panose="020F0502020204030204" pitchFamily="34" charset="0"/>
                <a:cs typeface="Kalimati" panose="00000400000000000000" pitchFamily="2"/>
              </a:rPr>
              <a:t>166</a:t>
            </a:r>
            <a:r>
              <a:rPr lang="ne-NP" sz="2800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hi-IN" sz="2800" dirty="0">
                <a:latin typeface="Calibri" panose="020F0502020204030204" pitchFamily="34" charset="0"/>
                <a:cs typeface="Kalimati" panose="00000400000000000000" pitchFamily="2"/>
              </a:rPr>
              <a:t>हुन्छ।  </a:t>
            </a:r>
            <a:endParaRPr lang="en-US" sz="2800" dirty="0">
              <a:latin typeface="Calibri" panose="020F0502020204030204" pitchFamily="34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450765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3600" b="1" dirty="0"/>
              <a:t>सूचीकरण कार्य र स्टिकर टाँस्ने 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062" y="1065908"/>
            <a:ext cx="6650254" cy="5082789"/>
          </a:xfrm>
        </p:spPr>
        <p:txBody>
          <a:bodyPr>
            <a:norm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b="1" dirty="0"/>
              <a:t>स्टिकर टाँस्नुको उद्देश्य निम्नानुसार रहेका छन्</a:t>
            </a:r>
            <a:r>
              <a:rPr lang="en-US" b="1" dirty="0"/>
              <a:t>:</a:t>
            </a:r>
          </a:p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कुनै प्रतिष्ठान नछुटोस् र नदोहोरियोस् भ</a:t>
            </a:r>
            <a:r>
              <a:rPr lang="ne-NP" sz="2800" dirty="0"/>
              <a:t>नी सुनिश्चित गर्न र </a:t>
            </a:r>
            <a:endParaRPr lang="en-US" sz="2800" dirty="0"/>
          </a:p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प्रतिष्ठानको गणना भए नभएको अनुगमन</a:t>
            </a:r>
            <a:r>
              <a:rPr lang="ne-NP" sz="2800" dirty="0"/>
              <a:t> गर्न</a:t>
            </a:r>
            <a:r>
              <a:rPr lang="hi-IN" sz="2800" dirty="0"/>
              <a:t>।</a:t>
            </a:r>
            <a:endParaRPr lang="en-US" sz="2800" dirty="0"/>
          </a:p>
          <a:p>
            <a:pPr marL="548640" lvl="1" indent="0">
              <a:lnSpc>
                <a:spcPct val="150000"/>
              </a:lnSpc>
              <a:spcBef>
                <a:spcPts val="600"/>
              </a:spcBef>
              <a:buNone/>
            </a:pPr>
            <a:endParaRPr lang="en-US" sz="2800" b="1" dirty="0"/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F546EA0F-181C-4BA1-A6CA-BACF4F7A2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338" y="1283016"/>
            <a:ext cx="5112084" cy="254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3FFBE4-14FF-E728-8BCE-7D8761698364}"/>
              </a:ext>
            </a:extLst>
          </p:cNvPr>
          <p:cNvSpPr txBox="1">
            <a:spLocks/>
          </p:cNvSpPr>
          <p:nvPr/>
        </p:nvSpPr>
        <p:spPr>
          <a:xfrm>
            <a:off x="7805820" y="4153694"/>
            <a:ext cx="4058118" cy="13086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ne-NP" sz="2400" b="1" i="1" dirty="0">
                <a:solidFill>
                  <a:srgbClr val="0070C0"/>
                </a:solidFill>
              </a:rPr>
              <a:t>सन्दर्भ सामग्री: गणना पुस्तिका, भाग 2 पेज २१ र 22 हेर्नुहोस्  </a:t>
            </a:r>
            <a:endParaRPr lang="en-US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18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1" y="107678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dirty="0"/>
              <a:t>सूचीकरण कार्य र स्टिकर टाँस्ने 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14" y="1237269"/>
            <a:ext cx="12061372" cy="5408080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सम्बन्धित प्रतिष्ठानको गणना कार्य सम्पन्न भएपछि अनिवार्य रूपमा </a:t>
            </a:r>
            <a:r>
              <a:rPr lang="ne-NP" dirty="0"/>
              <a:t>स्टिकर</a:t>
            </a:r>
            <a:r>
              <a:rPr lang="hi-IN" dirty="0"/>
              <a:t> सबैले देख्ने ठाउँमा टास्नु पर्दछ</a:t>
            </a:r>
            <a:r>
              <a:rPr lang="ne-NP" dirty="0"/>
              <a:t>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स्टिकरलाई</a:t>
            </a:r>
            <a:r>
              <a:rPr lang="hi-IN" dirty="0"/>
              <a:t> सकेसम्म सतह मिलेको चिल्लो ठाउँमा राख्दा उपयुक्त हुन्छ</a:t>
            </a:r>
            <a:r>
              <a:rPr lang="ne-NP" dirty="0"/>
              <a:t>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स्टिकर टाँस्नु पूर्व गणकलाई उपलब्ध गराइएको परमानेन्ट मार्करबाट स्टिकरमा प्रतिष्ठानको नाम</a:t>
            </a:r>
            <a:r>
              <a:rPr lang="en-US" dirty="0"/>
              <a:t>,</a:t>
            </a:r>
            <a:r>
              <a:rPr lang="hi-IN" dirty="0"/>
              <a:t>गणना क्षेत्र वा गणना उपक्षेत्र लेख्नुपर्दछ।</a:t>
            </a:r>
            <a:endParaRPr lang="ne-NP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इ-सेन्समा सहभागी हुने प्रतिष्ठानको</a:t>
            </a:r>
            <a:r>
              <a:rPr lang="hi-IN" dirty="0"/>
              <a:t> नामको पछाडि </a:t>
            </a:r>
            <a:r>
              <a:rPr lang="en-US" dirty="0"/>
              <a:t>ON</a:t>
            </a:r>
            <a:r>
              <a:rPr lang="hi-IN" dirty="0"/>
              <a:t> लेख्नुपर्दछ।</a:t>
            </a:r>
            <a:endParaRPr lang="ne-NP" dirty="0"/>
          </a:p>
          <a:p>
            <a:pPr marL="457200" indent="-457200">
              <a:buNone/>
            </a:pPr>
            <a:endParaRPr lang="en-US" b="1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2103281"/>
            <a:ext cx="12090399" cy="4310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687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dirty="0"/>
              <a:t>स्टीकर भर्ने तरिका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238" y="1237269"/>
            <a:ext cx="11095847" cy="54080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pPr marL="0" indent="0" algn="just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0800" y="1236345"/>
            <a:ext cx="11100707" cy="4047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356" y="2023820"/>
            <a:ext cx="5504904" cy="303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3039" y="1236345"/>
            <a:ext cx="6162040" cy="4562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प्रतिष्ठान अवस्थित स्थानीय तहको नाम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वडा नं</a:t>
            </a:r>
            <a:r>
              <a:rPr lang="en-US" sz="2800" dirty="0">
                <a:cs typeface="Kalimati" panose="00000400000000000000" pitchFamily="2"/>
              </a:rPr>
              <a:t>., </a:t>
            </a:r>
            <a:r>
              <a:rPr lang="ne-NP" sz="2800" dirty="0">
                <a:cs typeface="Kalimati" panose="00000400000000000000" pitchFamily="2"/>
              </a:rPr>
              <a:t>गणना क्षेत्र नं</a:t>
            </a:r>
            <a:r>
              <a:rPr lang="en-US" sz="2800" dirty="0">
                <a:cs typeface="Kalimati" panose="00000400000000000000" pitchFamily="2"/>
              </a:rPr>
              <a:t>.,</a:t>
            </a:r>
            <a:r>
              <a:rPr lang="ne-NP" sz="2800" dirty="0">
                <a:cs typeface="Kalimati" panose="00000400000000000000" pitchFamily="2"/>
              </a:rPr>
              <a:t> गणना उपक्षेत्र नं</a:t>
            </a:r>
            <a:r>
              <a:rPr lang="en-US" sz="2800" dirty="0">
                <a:cs typeface="Kalimati" panose="00000400000000000000" pitchFamily="2"/>
              </a:rPr>
              <a:t>.</a:t>
            </a:r>
            <a:r>
              <a:rPr lang="ne-NP" sz="2800" dirty="0">
                <a:cs typeface="Kalimati" panose="00000400000000000000" pitchFamily="2"/>
              </a:rPr>
              <a:t> सम्वन्धित स्थानमा पर्मानेन्ट मार्करले स्पष्ट बुझिनेगरी लेख्नुपर्दछ ।</a:t>
            </a:r>
            <a:endParaRPr lang="en-US" sz="2800" dirty="0">
              <a:cs typeface="Kalimati" panose="00000400000000000000" pitchFamily="2"/>
            </a:endParaRP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प्रतिष्ठानको नाम र प्रतिष्ठानको क्रमसंख्या सम्वन्धित स्थानमा पर्मानेन्ट मार्करले स्पष्ट बुझिनेगरी लेख्नुपर्दछ 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51345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960" y="191912"/>
            <a:ext cx="8006080" cy="741103"/>
          </a:xfrm>
        </p:spPr>
        <p:txBody>
          <a:bodyPr>
            <a:normAutofit/>
          </a:bodyPr>
          <a:lstStyle/>
          <a:p>
            <a:pPr algn="ctr"/>
            <a:r>
              <a:rPr lang="hi-IN" sz="3600" b="1" cap="all" dirty="0"/>
              <a:t> मुख्य प्रश्नावली </a:t>
            </a:r>
            <a:r>
              <a:rPr lang="en-US" sz="3600" b="1" cap="all" dirty="0"/>
              <a:t>(</a:t>
            </a:r>
            <a:r>
              <a:rPr lang="ne-NP" sz="3600" b="1" cap="all" dirty="0"/>
              <a:t>आवरण पृष्ठ</a:t>
            </a:r>
            <a:r>
              <a:rPr lang="en-US" sz="3600" b="1" cap="all" dirty="0"/>
              <a:t>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042" y="1020327"/>
            <a:ext cx="11509022" cy="566849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ne-NP" sz="2400" b="1" dirty="0"/>
              <a:t>आवरण पृष्ठ </a:t>
            </a:r>
            <a:r>
              <a:rPr lang="en-US" sz="2400" b="1" dirty="0"/>
              <a:t>(Cover Page)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579899" y="1974850"/>
            <a:ext cx="1109916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07181" y="1219198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586" y="1539344"/>
            <a:ext cx="5937523" cy="32302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884857"/>
            <a:ext cx="5937524" cy="12129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84" y="1809706"/>
            <a:ext cx="6039816" cy="410862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F888AD4-0D02-E79A-E4B5-1AC4495CAE43}"/>
              </a:ext>
            </a:extLst>
          </p:cNvPr>
          <p:cNvSpPr txBox="1">
            <a:spLocks/>
          </p:cNvSpPr>
          <p:nvPr/>
        </p:nvSpPr>
        <p:spPr>
          <a:xfrm>
            <a:off x="658944" y="5992163"/>
            <a:ext cx="7861508" cy="555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ctr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ne-NP" sz="2400" b="1" i="1" dirty="0">
                <a:solidFill>
                  <a:srgbClr val="0070C0"/>
                </a:solidFill>
              </a:rPr>
              <a:t>सन्दर्भ सामग्री: गणना पुस्तिका, भाग 5 पेज ४४ हेर्नुहोस्  </a:t>
            </a:r>
            <a:endParaRPr lang="en-US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4783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" y="1269999"/>
            <a:ext cx="11903164" cy="5451476"/>
          </a:xfrm>
        </p:spPr>
        <p:txBody>
          <a:bodyPr>
            <a:normAutofit fontScale="92500" lnSpcReduction="20000"/>
          </a:bodyPr>
          <a:lstStyle/>
          <a:p>
            <a:pPr marL="511175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पृष्ठमा आर्थिक गणनाको उद्देश्य</a:t>
            </a:r>
            <a:r>
              <a:rPr lang="en-US" dirty="0"/>
              <a:t>, </a:t>
            </a:r>
            <a:r>
              <a:rPr lang="ne-NP" dirty="0"/>
              <a:t>संकलित तथ्याङ्कको गोपनीयता</a:t>
            </a:r>
            <a:r>
              <a:rPr lang="en-US" dirty="0"/>
              <a:t>, </a:t>
            </a:r>
            <a:r>
              <a:rPr lang="ne-NP" dirty="0"/>
              <a:t>उत्तरदाताको कर्तव्य</a:t>
            </a:r>
            <a:r>
              <a:rPr lang="en-US" dirty="0"/>
              <a:t>, </a:t>
            </a:r>
            <a:r>
              <a:rPr lang="ne-NP" dirty="0"/>
              <a:t>राष्ट्रिय तथ्याङ्क कार्यालयको अनुरोध राखिएका छन्</a:t>
            </a:r>
          </a:p>
          <a:p>
            <a:pPr marL="511175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बारेमा गणक तथा सुपरिवेक्षकले गणनाको समयमा गणना गर्नु अगावै प्रतिष्ठान/व्यवसाय धनीलाई जानकारी गराउनुपर्दछ </a:t>
            </a:r>
          </a:p>
          <a:p>
            <a:pPr marL="511175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यही पृष्ठमा भएका प्रतिष्ठान क्रम संख्या</a:t>
            </a:r>
            <a:r>
              <a:rPr lang="en-US" dirty="0"/>
              <a:t>, </a:t>
            </a:r>
            <a:r>
              <a:rPr lang="ne-NP" dirty="0"/>
              <a:t>गणक/सुपरिवेक्षकको नाम</a:t>
            </a:r>
            <a:r>
              <a:rPr lang="en-US" dirty="0"/>
              <a:t>, </a:t>
            </a:r>
            <a:r>
              <a:rPr lang="ne-NP" dirty="0"/>
              <a:t>गणना/सुपरिवेक्षण मिति जस्ता विवरणहरू राखिएका छन्</a:t>
            </a:r>
            <a:endParaRPr lang="en-US" dirty="0"/>
          </a:p>
          <a:p>
            <a:pPr marL="511175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यस्ता विवरणले सम्बन्धित प्रतिष्ठान/व्यवसायको गणनामा संलग्न व्यक्तिको जानकारी प्राप्त हुन्छ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109916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3291F1-FACF-73E0-022E-3C014C6BD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7041" y="430441"/>
            <a:ext cx="8006080" cy="381111"/>
          </a:xfrm>
        </p:spPr>
        <p:txBody>
          <a:bodyPr>
            <a:normAutofit fontScale="90000"/>
          </a:bodyPr>
          <a:lstStyle/>
          <a:p>
            <a:pPr algn="ctr"/>
            <a:r>
              <a:rPr lang="hi-IN" sz="4000" b="1" cap="all" dirty="0"/>
              <a:t> मुख्य प्रश्नावली </a:t>
            </a:r>
            <a:r>
              <a:rPr lang="en-US" sz="4000" b="1" cap="all" dirty="0"/>
              <a:t>(</a:t>
            </a:r>
            <a:r>
              <a:rPr lang="ne-NP" sz="4000" b="1" cap="all" dirty="0"/>
              <a:t>आवरण पृष्ठ</a:t>
            </a:r>
            <a:r>
              <a:rPr lang="en-US" sz="4000" b="1" cap="all" dirty="0"/>
              <a:t>)…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467873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" y="1120141"/>
            <a:ext cx="11967210" cy="5290640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तथ्याङ्क प्रशोधन गर्ने क्रममा केही अस्पष्टता देखिएमा संलग्न कर्मचारीलाई सम्पर्क गर्ने उद्देश्यले यो पृष्ठ राखिएको हो।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यस पृष्ठमा कार्यालय प्रयोजनका लागि राखिएका कोठाहरूमा गणक तथा सुपरिवेक्षकले विवरण भर्नुपर्दैन।</a:t>
            </a:r>
            <a:endParaRPr lang="en-US" sz="2400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छायाँ पारिएका कोठाहरू तथ्याङ्क प्रविष्टी र तथ्याङ्क प्रशोधन कार्यलाई व्यवस्थित बनाउनका लागि राखिएका हुन्।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यसै पृष्ठको तल्लो भागमा राखिएको प्रदेश</a:t>
            </a:r>
            <a:r>
              <a:rPr lang="en-US" sz="2400" dirty="0"/>
              <a:t>, </a:t>
            </a:r>
            <a:r>
              <a:rPr lang="ne-NP" sz="2400" dirty="0"/>
              <a:t>जिल्ला र</a:t>
            </a:r>
            <a:r>
              <a:rPr lang="en-US" sz="2400" dirty="0"/>
              <a:t> </a:t>
            </a:r>
            <a:r>
              <a:rPr lang="ne-NP" sz="2400" dirty="0"/>
              <a:t>गाँउपालिका/नगरपालिकाको नाम</a:t>
            </a:r>
            <a:r>
              <a:rPr lang="en-US" sz="2400" dirty="0"/>
              <a:t>, </a:t>
            </a:r>
            <a:r>
              <a:rPr lang="ne-NP" sz="2400" dirty="0"/>
              <a:t>वडा नम्बर र गणना क्षेत्र नम्बर खण्ड 1 का विवरण हेरी गणकले उतार गर्नुपर्दछ।</a:t>
            </a:r>
            <a:endParaRPr lang="en-US" sz="2400" dirty="0"/>
          </a:p>
          <a:p>
            <a:endParaRPr lang="ne-NP" sz="2400" b="1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80D5249-3043-251F-E1AA-0153B9C55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2951" y="79375"/>
            <a:ext cx="9678988" cy="823595"/>
          </a:xfrm>
        </p:spPr>
        <p:txBody>
          <a:bodyPr>
            <a:normAutofit/>
          </a:bodyPr>
          <a:lstStyle/>
          <a:p>
            <a:pPr algn="ctr"/>
            <a:r>
              <a:rPr lang="hi-IN" sz="3600" b="1" cap="all" dirty="0"/>
              <a:t> मुख्य प्रश्नावली </a:t>
            </a:r>
            <a:r>
              <a:rPr lang="en-US" sz="3600" b="1" cap="all" dirty="0"/>
              <a:t>(</a:t>
            </a:r>
            <a:r>
              <a:rPr lang="ne-NP" sz="3600" b="1" cap="all" dirty="0"/>
              <a:t>आवरण पृष्ठ</a:t>
            </a:r>
            <a:r>
              <a:rPr lang="en-US" sz="3600" b="1" cap="all" dirty="0"/>
              <a:t>)…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478097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680" y="30479"/>
            <a:ext cx="8422639" cy="996315"/>
          </a:xfrm>
        </p:spPr>
        <p:txBody>
          <a:bodyPr>
            <a:normAutofit/>
          </a:bodyPr>
          <a:lstStyle/>
          <a:p>
            <a:pPr algn="ctr"/>
            <a:r>
              <a:rPr lang="hi-IN" sz="4000" b="1" cap="all" dirty="0"/>
              <a:t>मुख्य प्रश्नावली </a:t>
            </a:r>
            <a:r>
              <a:rPr lang="en-US" sz="4000" b="1" cap="all" dirty="0"/>
              <a:t>(</a:t>
            </a:r>
            <a:r>
              <a:rPr lang="ne-NP" sz="4000" b="1" cap="all" dirty="0"/>
              <a:t>आवरण पृष्ठ</a:t>
            </a:r>
            <a:r>
              <a:rPr lang="en-US" sz="4000" b="1" cap="all" dirty="0"/>
              <a:t>)…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32" y="875029"/>
            <a:ext cx="12001500" cy="584644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sz="2600" b="1" u="sng" dirty="0"/>
              <a:t>प्रतिष्ठान क्रम संख्या </a:t>
            </a:r>
            <a:endParaRPr lang="en-US" sz="2600" u="sng" dirty="0"/>
          </a:p>
          <a:p>
            <a:pPr marL="457200" indent="-40322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प्रत्येक गणना क्षेत्र वा गणना उपक्षेत्रका लागि क्रमसंख्या </a:t>
            </a:r>
            <a:r>
              <a:rPr lang="en-US" sz="2600" dirty="0"/>
              <a:t>001</a:t>
            </a:r>
            <a:r>
              <a:rPr lang="ne-NP" sz="2600" dirty="0"/>
              <a:t> देखि सुरूगरी क्रमबद्ध रूपमा प्रतिष्ठान</a:t>
            </a:r>
            <a:r>
              <a:rPr lang="en-US" sz="2600" dirty="0"/>
              <a:t>/</a:t>
            </a:r>
            <a:r>
              <a:rPr lang="ne-NP" sz="2600" dirty="0"/>
              <a:t>व्यवसायको क्रमसंख्या लेख्दै जानुपुर्दछ।</a:t>
            </a:r>
          </a:p>
          <a:p>
            <a:pPr marL="457200" indent="-40322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</a:t>
            </a:r>
            <a:r>
              <a:rPr lang="en-US" sz="2600" dirty="0"/>
              <a:t>/</a:t>
            </a:r>
            <a:r>
              <a:rPr lang="ne-NP" sz="2600" dirty="0"/>
              <a:t>व्यवसायको क्रमसंख्या हरेक गणना</a:t>
            </a:r>
            <a:r>
              <a:rPr lang="en-US" sz="2600" dirty="0"/>
              <a:t>/</a:t>
            </a:r>
            <a:r>
              <a:rPr lang="ne-NP" sz="2600" dirty="0"/>
              <a:t>उपगणना क्षेत्रको लागि यूनिक नम्बर </a:t>
            </a:r>
            <a:r>
              <a:rPr lang="en-US" sz="2600" dirty="0"/>
              <a:t>(Unique Number)</a:t>
            </a:r>
            <a:r>
              <a:rPr lang="ne-NP" sz="2600" dirty="0"/>
              <a:t> हुने भएकोले दोहोरो हुनुहुँदैन।</a:t>
            </a:r>
          </a:p>
          <a:p>
            <a:pPr marL="457200" indent="-40322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एकै वडामा पनि एक भन्दा धेरै गणना क्षेत्र भएमा प्रत्येक गणना क्षेत्रको लागि क्रमसंख्या </a:t>
            </a:r>
            <a:r>
              <a:rPr lang="en-US" sz="2600" dirty="0"/>
              <a:t>001 </a:t>
            </a:r>
            <a:r>
              <a:rPr lang="ne-NP" sz="2600" dirty="0"/>
              <a:t> देखि नै शुरू गर्नुपर्दछ।</a:t>
            </a:r>
          </a:p>
          <a:p>
            <a:pPr marL="457200" indent="-403225" algn="just">
              <a:lnSpc>
                <a:spcPct val="14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एउटा गणकले एक भन्दा धेरै गणना क्षेत्रमा विवरण संकलन गरेको छ भने प्रत्येक वडाको लागि प्रतिष्ठान क्रमसंख्या </a:t>
            </a:r>
            <a:r>
              <a:rPr lang="en-US" sz="2600" dirty="0"/>
              <a:t>001</a:t>
            </a:r>
            <a:r>
              <a:rPr lang="ne-NP" sz="2600" dirty="0"/>
              <a:t> देखि नै शुरुगर्नु पर्दछ। </a:t>
            </a: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3040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82732-4BCA-FD8B-BD88-54CA353B9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1F7A5-E16F-A01A-0023-4E632813A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6"/>
            <a:ext cx="10046970" cy="610770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/>
              <a:t> खण्ड </a:t>
            </a:r>
            <a:r>
              <a:rPr lang="en-US" sz="3200" b="1" dirty="0"/>
              <a:t>1:</a:t>
            </a:r>
            <a:r>
              <a:rPr lang="ne-NP" sz="3200" b="1" dirty="0"/>
              <a:t> भौगोलिक क्षेत्र तथा सम्पर्क विवरण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B607FB-42E3-A051-9BA5-31E1A1DF6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4431" y="1351279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2991C3-F668-524B-224C-D75D26C7D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3B53B49-70AE-AB1D-AD1D-00478EFFAB8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2FA124A-702D-F930-78D2-60657E633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73376E-33A5-F05A-41FE-4B33520C2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212" y="806033"/>
            <a:ext cx="7252631" cy="5751505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96D88A3-8867-B6F1-8E62-2ACDA8E9DE8A}"/>
              </a:ext>
            </a:extLst>
          </p:cNvPr>
          <p:cNvSpPr txBox="1">
            <a:spLocks/>
          </p:cNvSpPr>
          <p:nvPr/>
        </p:nvSpPr>
        <p:spPr>
          <a:xfrm>
            <a:off x="193041" y="1732547"/>
            <a:ext cx="1792170" cy="39824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ne-NP" sz="2400" b="1" i="1" dirty="0">
                <a:solidFill>
                  <a:srgbClr val="0070C0"/>
                </a:solidFill>
              </a:rPr>
              <a:t>सन्दर्भ सामग्री: गणना पुस्तिका, भाग 5 पेज ४5 – ४८  हेर्नुहोस्  </a:t>
            </a:r>
            <a:endParaRPr lang="en-US" sz="24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0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79375"/>
            <a:ext cx="12090399" cy="84645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/>
              <a:t>सेसनको उद्देश्य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78780" y="1477055"/>
            <a:ext cx="11720180" cy="2849719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आर्थिक गणनाका फारामहरू सही रूपले भर्ने </a:t>
            </a:r>
            <a:r>
              <a:rPr lang="ne-NP" sz="3600" dirty="0" smtClean="0"/>
              <a:t>तरिका बारेमा </a:t>
            </a:r>
            <a:r>
              <a:rPr lang="ne-NP" sz="3600" dirty="0"/>
              <a:t>अवगत गराउनु,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सूचीकरण फाराम भर्ने </a:t>
            </a:r>
            <a:r>
              <a:rPr lang="ne-NP" sz="3600" dirty="0" smtClean="0"/>
              <a:t>तरिका बारेमा </a:t>
            </a:r>
            <a:r>
              <a:rPr lang="ne-NP" sz="3600" dirty="0"/>
              <a:t>अवगत गराउनु,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3600" dirty="0"/>
              <a:t>प्रतिष्ठान/व्यवसाय रहेको भौगोलिक क्षेत्र तथा सम्पर्क विवरण भर्ने  </a:t>
            </a:r>
            <a:r>
              <a:rPr lang="ne-NP" sz="3600" dirty="0" smtClean="0"/>
              <a:t>तरिका बारेमा </a:t>
            </a:r>
            <a:r>
              <a:rPr lang="ne-NP" sz="3600" dirty="0"/>
              <a:t>अवगत गराउनु।</a:t>
            </a:r>
            <a:endParaRPr lang="ne-NP" sz="3600" b="1" dirty="0"/>
          </a:p>
          <a:p>
            <a:pPr marL="457200" indent="-457200" algn="just">
              <a:lnSpc>
                <a:spcPct val="150000"/>
              </a:lnSpc>
            </a:pP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5647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6015B-5980-227E-E345-6F7C4C00B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3FD5B-38AC-F537-325A-D092EB214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298839"/>
            <a:ext cx="11805920" cy="51200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ne-NP" sz="2600" b="1" u="sng" dirty="0"/>
              <a:t>खण्ड </a:t>
            </a:r>
            <a:r>
              <a:rPr lang="en-US" sz="2600" b="1" u="sng" dirty="0"/>
              <a:t>1</a:t>
            </a:r>
            <a:r>
              <a:rPr lang="ne-NP" sz="2600" b="1" u="sng" dirty="0"/>
              <a:t>: प्रतिष्ठान/व्यवसाय रहेको भौगोलिक क्षेत्र तथा सम्पर्क विवरण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ne-NP" sz="2600" u="sng" dirty="0"/>
              <a:t>संकलन गरिने विवरणहरु</a:t>
            </a:r>
            <a:r>
              <a:rPr lang="en-US" sz="2600" dirty="0"/>
              <a:t>:</a:t>
            </a:r>
            <a:r>
              <a:rPr lang="ne-NP" sz="2600" dirty="0"/>
              <a:t> भौगोलिक अवस्थिति, सम्पर्क ठेगाना, गणना क्षेत्र तथा प्लस कोड </a:t>
            </a:r>
            <a:r>
              <a:rPr lang="en-US" sz="2600" dirty="0"/>
              <a:t>(Plus Code)</a:t>
            </a:r>
            <a:r>
              <a:rPr lang="ne-NP" sz="2600" dirty="0"/>
              <a:t> वा भौगोलिक अवस्थिती विन्दु</a:t>
            </a:r>
            <a:r>
              <a:rPr lang="en-US" sz="2600" dirty="0"/>
              <a:t>,</a:t>
            </a:r>
          </a:p>
          <a:p>
            <a:pPr marL="0" indent="0" algn="just">
              <a:lnSpc>
                <a:spcPct val="170000"/>
              </a:lnSpc>
              <a:buNone/>
            </a:pPr>
            <a:r>
              <a:rPr lang="ne-NP" sz="2600" b="1" u="sng" dirty="0"/>
              <a:t>उदेश्य</a:t>
            </a:r>
            <a:r>
              <a:rPr lang="en-US" sz="2600" b="1" dirty="0"/>
              <a:t> : </a:t>
            </a:r>
            <a:r>
              <a:rPr lang="ne-NP" sz="2600" dirty="0"/>
              <a:t>भौगोलिक अवस्थिति, सम्पर्क ठेगाना, गणना क्षेत्र तथा प्लस कोड </a:t>
            </a:r>
            <a:r>
              <a:rPr lang="en-US" sz="2600" dirty="0"/>
              <a:t>(Plus Code)</a:t>
            </a:r>
            <a:r>
              <a:rPr lang="ne-NP" sz="2600" dirty="0"/>
              <a:t> वा भौगोलिक अवस्थिती विन्दु जस्ता विवरणबाट गणनाको समयमा केही कुरा बुझ्न र असामञ्जस्यता देखिएका विवरण सुधार गर्नु।</a:t>
            </a:r>
          </a:p>
          <a:p>
            <a:pPr marL="457200" indent="-403225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endParaRPr lang="ne-NP" sz="2600" dirty="0"/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D7D5DC-FB52-3F8F-DC77-B4E1D2849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CF0B67-0D9D-25D1-0CF6-EA71049CA06B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CB83C93-F8B9-882C-B4EA-E629632C3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3AE6C4-4651-7A38-FE1F-0E9755BFF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03137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FE1BA-ABDE-5796-317E-3627F994F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9E7C3-074B-372F-F4AE-170BFFFFE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331" y="1115122"/>
            <a:ext cx="11452302" cy="517069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खण्ड </a:t>
            </a:r>
            <a:r>
              <a:rPr lang="en-US" b="1" dirty="0"/>
              <a:t>1</a:t>
            </a:r>
            <a:r>
              <a:rPr lang="ne-NP" b="1" dirty="0"/>
              <a:t>: </a:t>
            </a:r>
            <a:r>
              <a:rPr lang="en-US" b="1" dirty="0" err="1"/>
              <a:t>AI1</a:t>
            </a:r>
            <a:r>
              <a:rPr lang="en-US" b="1" dirty="0"/>
              <a:t>.</a:t>
            </a:r>
            <a:r>
              <a:rPr lang="ne-NP" b="1" dirty="0"/>
              <a:t> प्रदेश</a:t>
            </a:r>
            <a:r>
              <a:rPr lang="ne-NP" b="1" u="sng" dirty="0"/>
              <a:t>,</a:t>
            </a:r>
            <a:r>
              <a:rPr lang="ne-NP" b="1" dirty="0"/>
              <a:t>  </a:t>
            </a:r>
            <a:r>
              <a:rPr lang="en-US" b="1" dirty="0"/>
              <a:t>AI2.  </a:t>
            </a:r>
            <a:r>
              <a:rPr lang="ne-NP" b="1" dirty="0"/>
              <a:t>जिल्ला</a:t>
            </a:r>
            <a:endParaRPr lang="ne-NP" b="1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 सञ्चालनमा रहेको प्रदेश र जिल्लाको नाम लेख्नुपर्दछ।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प्रदेश र जिल्लाको गणना पुस्तिको कोड गणना पुस्तिकाको अनुसूची ६ मा दिइएबमोजिम लेख्नुपर्दछ।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b="1" dirty="0" err="1"/>
              <a:t>AI3</a:t>
            </a:r>
            <a:r>
              <a:rPr lang="en-US" b="1" dirty="0"/>
              <a:t>.</a:t>
            </a:r>
            <a:r>
              <a:rPr lang="ne-NP" b="1" dirty="0"/>
              <a:t> गाउँपालिका/नगरपालिका, </a:t>
            </a:r>
            <a:r>
              <a:rPr lang="en-US" b="1" dirty="0"/>
              <a:t> AI4.</a:t>
            </a:r>
            <a:r>
              <a:rPr lang="ne-NP" b="1" dirty="0"/>
              <a:t>वडा नम्बर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गाउँपालिका/नगरपालिका, वडा नम्बरसम्बन्धी विवरण/कोड आर्थिक गणना कार्यालयबाट उपलब्ध गराइए अनुसार उपयुक्त महलहरूमा भर्नुपर्दछ।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B4C78D-4B25-BCE0-0021-49D7473AF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B85748-40B6-B95D-E26A-575E581F15A3}"/>
              </a:ext>
            </a:extLst>
          </p:cNvPr>
          <p:cNvSpPr txBox="1">
            <a:spLocks/>
          </p:cNvSpPr>
          <p:nvPr/>
        </p:nvSpPr>
        <p:spPr>
          <a:xfrm>
            <a:off x="229326" y="1650380"/>
            <a:ext cx="11897360" cy="3813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A4C1A62-CE6E-E330-C6C2-A20ED606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255544-7B4F-AF6D-0F82-04D41858F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293471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867CF-E3FB-61F2-A104-938B7BCC7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7F14F-38B1-BC5E-0E59-A1ED512FC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2808" y="1280160"/>
            <a:ext cx="11733348" cy="474277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b="1" dirty="0" err="1"/>
              <a:t>AI5</a:t>
            </a:r>
            <a:r>
              <a:rPr lang="en-US" b="1" dirty="0"/>
              <a:t>.</a:t>
            </a:r>
            <a:r>
              <a:rPr lang="ne-NP" b="1" dirty="0"/>
              <a:t> गाउँबस्ती/टोलको नाम, </a:t>
            </a:r>
            <a:r>
              <a:rPr lang="en-US" b="1" dirty="0" err="1"/>
              <a:t>AI6</a:t>
            </a:r>
            <a:r>
              <a:rPr lang="en-US" b="1" dirty="0"/>
              <a:t>.</a:t>
            </a:r>
            <a:r>
              <a:rPr lang="ne-NP" b="1" dirty="0"/>
              <a:t> गणना क्षेत्र नम्बर, </a:t>
            </a:r>
            <a:r>
              <a:rPr lang="en-US" b="1" dirty="0" err="1"/>
              <a:t>AI7</a:t>
            </a:r>
            <a:r>
              <a:rPr lang="ne-NP" b="1" dirty="0"/>
              <a:t>. गणना उपक्षेत्र नम्बर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 रहेको गाउँबस्ती वा टोलको नाम </a:t>
            </a:r>
            <a:r>
              <a:rPr lang="ne-NP" dirty="0" smtClean="0"/>
              <a:t>लेख्नुपर्दछ</a:t>
            </a:r>
            <a:r>
              <a:rPr lang="ne-NP" dirty="0"/>
              <a:t>।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नम्बर र गणना उपक्षेत्र सम्बन्धी विवरण/कोड आर्थिक गणना कार्यालयबाट उपलब्ध गराइए अनुसार उपयुक्त महलहरूमा भर्नुपर्दछ।</a:t>
            </a:r>
          </a:p>
          <a:p>
            <a:pPr marL="457200" indent="-45720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गणना उपक्षेत्र लागु नहुने भएमा वा नभएमा शून्य </a:t>
            </a:r>
            <a:r>
              <a:rPr lang="en-US" dirty="0"/>
              <a:t>(0) </a:t>
            </a:r>
            <a:r>
              <a:rPr lang="ne-NP" dirty="0"/>
              <a:t>लेख्नुपर्दछ।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885335-52A8-6076-B977-68C82AA54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943F278-D2B3-D6AD-B50A-1A9BEFAFA0F7}"/>
              </a:ext>
            </a:extLst>
          </p:cNvPr>
          <p:cNvSpPr txBox="1">
            <a:spLocks/>
          </p:cNvSpPr>
          <p:nvPr/>
        </p:nvSpPr>
        <p:spPr>
          <a:xfrm>
            <a:off x="229326" y="1650380"/>
            <a:ext cx="11897360" cy="3813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FC2B292-3C53-3FAF-491D-63B76E70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CDE134-2600-2630-F9C6-860AAC6DC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479895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BD500-FAFC-21B9-4598-C0793C70A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907E5-C3D3-9841-A4D7-1BCE6848F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26" y="1103970"/>
            <a:ext cx="11733348" cy="518185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2600" b="1" dirty="0"/>
              <a:t>AI8.</a:t>
            </a:r>
            <a:r>
              <a:rPr lang="ne-NP" sz="2600" b="1" dirty="0"/>
              <a:t> मार्ग/गल्ली/सडक</a:t>
            </a:r>
            <a:r>
              <a:rPr lang="en-US" sz="2600" b="1" dirty="0"/>
              <a:t>/</a:t>
            </a:r>
            <a:r>
              <a:rPr lang="ne-NP" sz="2600" b="1" dirty="0"/>
              <a:t>क्षेत्र </a:t>
            </a:r>
            <a:endParaRPr lang="ne-NP" sz="2600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प्रतिष्ठान/व्यवसाय रहेको मार्ग/गल्ली/सडक/क्षेत्रको नाम सम्बन्धित महलमा लेख्नुपर्दछ। </a:t>
            </a:r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यदि प्रतिष्ठान/व्यवसाय रहने मार्ग/गल्ली/सडक/ क्षेत्रको नाम रहेनछ भने त्यो बाटो कहाँ जाने भनेर चिनिन्छ सो नाम उल्लेख गर्नुपर्दछ।</a:t>
            </a:r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औद्योगिक क्षेत्र वा औद्योगिक कोरिडोर वा विशेष आर्थिक क्षेत्रमा सञ्चालित प्रतिष्ठान/व्यवसायको सन्दर्भमा मार्ग/गल्ली/सडक/क्षेत्रको नाम लेख्दा औद्योगिक क्षेत्र वा औद्योगिक कोरिडोर वा विशेष आर्थिक क्षेत्रको नाम नै लेख्नुपर्दछ। </a:t>
            </a:r>
            <a:endParaRPr lang="en-US" sz="2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8EA385-97E3-5849-4FCE-BC13E5F88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5AB2418-A1FC-C0EE-C33D-1AF9B1682E3D}"/>
              </a:ext>
            </a:extLst>
          </p:cNvPr>
          <p:cNvSpPr txBox="1">
            <a:spLocks/>
          </p:cNvSpPr>
          <p:nvPr/>
        </p:nvSpPr>
        <p:spPr>
          <a:xfrm>
            <a:off x="229326" y="1650380"/>
            <a:ext cx="11897360" cy="3813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22199B4-F418-18A2-6BD5-B23832EEC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7E2EBD-EE6E-08C3-0D0A-96EC6DCA1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497894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DE61E-2A30-4896-A071-0EE3764AF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D7769B-912F-4E83-1115-21BE3D79C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26" y="1103970"/>
            <a:ext cx="11733348" cy="518185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30000"/>
              </a:lnSpc>
              <a:buNone/>
            </a:pPr>
            <a:r>
              <a:rPr lang="en-US" b="1" dirty="0"/>
              <a:t>AI9. </a:t>
            </a:r>
            <a:r>
              <a:rPr lang="ne-NP" b="1" dirty="0"/>
              <a:t> प्रतिष्ठान/व्यवसाय रहेको घर नम्बर :      </a:t>
            </a:r>
            <a:endParaRPr lang="en-US" dirty="0"/>
          </a:p>
          <a:p>
            <a:pPr marL="457200" indent="-40322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 सञ्चालनमा रहेको भवनको नम्बर (स्थानीय तहले दिएको घर नम्बर) भएमा मात्र घर नम्बर यहाँ लेख्नुपर्दछ।</a:t>
            </a:r>
            <a:endParaRPr lang="en-US" dirty="0"/>
          </a:p>
          <a:p>
            <a:pPr marL="457200" indent="-40322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घर नम्बर छैन भने “०” लेख्नुपर्दछ।</a:t>
            </a:r>
            <a:endParaRPr lang="en-US" dirty="0"/>
          </a:p>
          <a:p>
            <a:pPr marL="457200" indent="-403225">
              <a:lnSpc>
                <a:spcPct val="120000"/>
              </a:lnSpc>
              <a:buNone/>
            </a:pPr>
            <a:r>
              <a:rPr lang="en-US" b="1" dirty="0"/>
              <a:t>AI10. </a:t>
            </a:r>
            <a:r>
              <a:rPr lang="ne-NP" b="1" dirty="0"/>
              <a:t>व्यावसायिक भवन/कम्प्लेक्स/मलको नाम: </a:t>
            </a:r>
            <a:endParaRPr lang="en-US" dirty="0"/>
          </a:p>
          <a:p>
            <a:pPr marL="457200" indent="-403225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 सञ्चालन गरिएको भवनको नाम उल्लेख गर्नुपर्दछ जस्तैः आर बि कम्प्लेक्स</a:t>
            </a:r>
            <a:r>
              <a:rPr lang="en-US" dirty="0"/>
              <a:t>, </a:t>
            </a:r>
            <a:r>
              <a:rPr lang="ne-NP" dirty="0"/>
              <a:t>स्टार </a:t>
            </a:r>
            <a:r>
              <a:rPr lang="ne-NP" dirty="0" smtClean="0"/>
              <a:t>मल </a:t>
            </a:r>
            <a:r>
              <a:rPr lang="ne-NP" dirty="0"/>
              <a:t>आदि।</a:t>
            </a:r>
            <a:endParaRPr lang="en-US" dirty="0"/>
          </a:p>
          <a:p>
            <a:pPr marL="457200" indent="-403225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प्रतिष्ठान/व्यवसाय सञ्चालन गरेको भवनको नाम छैन भने “</a:t>
            </a:r>
            <a:r>
              <a:rPr lang="en-US" dirty="0"/>
              <a:t>N</a:t>
            </a:r>
            <a:r>
              <a:rPr lang="ne-NP" dirty="0"/>
              <a:t>” लेख्नुपर्दछ।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5F3FAB-6326-D037-27A4-82A65336B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6973DD-4455-CD80-A28B-771BB8B07837}"/>
              </a:ext>
            </a:extLst>
          </p:cNvPr>
          <p:cNvSpPr txBox="1">
            <a:spLocks/>
          </p:cNvSpPr>
          <p:nvPr/>
        </p:nvSpPr>
        <p:spPr>
          <a:xfrm>
            <a:off x="229326" y="1650380"/>
            <a:ext cx="11897360" cy="3813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2759010-0F75-06D2-5AFA-3663BE416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9BEBC7-0FD5-E3C4-32A5-DBE331CC7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341636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640" y="1150620"/>
            <a:ext cx="11389360" cy="5262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AI11. </a:t>
            </a:r>
            <a:r>
              <a:rPr lang="ne-NP" b="1" dirty="0"/>
              <a:t>फ्ल्याट/तला नम्बर:</a:t>
            </a:r>
          </a:p>
          <a:p>
            <a:pPr marL="457200" indent="-403225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 संञ्चालन भएको तला नम्बर उल्लेख गर्नुपर्दछ। </a:t>
            </a:r>
            <a:endParaRPr lang="en-US" dirty="0"/>
          </a:p>
          <a:p>
            <a:pPr marL="457200" indent="-403225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जमिनको सतहमा रहेको तला (भुँइतला) लाई “</a:t>
            </a:r>
            <a:r>
              <a:rPr lang="en-US" dirty="0"/>
              <a:t>00”, </a:t>
            </a:r>
            <a:r>
              <a:rPr lang="ne-NP" dirty="0"/>
              <a:t>पहिलो तलालाई “</a:t>
            </a:r>
            <a:r>
              <a:rPr lang="en-US" dirty="0"/>
              <a:t>01” </a:t>
            </a:r>
            <a:r>
              <a:rPr lang="ne-NP" dirty="0"/>
              <a:t>गर्दै प्रतिष्ठान/व्यवसाय जुन तलामा सञ्चालन छ उक्त तलाको नम्बर लेख्नुपर्दछ। </a:t>
            </a:r>
            <a:endParaRPr lang="en-US" dirty="0"/>
          </a:p>
          <a:p>
            <a:pPr marL="457200" indent="-403225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जमिनको सतह भन्दा मुनिको तलामा प्रतिष्ठान/व्यवसाय सञ्चालन भएको भए क्रमश: -</a:t>
            </a:r>
            <a:r>
              <a:rPr lang="en-US" dirty="0"/>
              <a:t>1, -2 </a:t>
            </a:r>
            <a:r>
              <a:rPr lang="ne-NP" dirty="0"/>
              <a:t>गर्दै लेख्नुपर्दछ।</a:t>
            </a:r>
            <a:endParaRPr lang="en-US" dirty="0"/>
          </a:p>
          <a:p>
            <a:pPr marL="457200" indent="-403225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व्यवसाय खुला जमिनमा सञ्चालन गरेको छ भने “</a:t>
            </a:r>
            <a:r>
              <a:rPr lang="en-US" dirty="0"/>
              <a:t>0</a:t>
            </a:r>
            <a:r>
              <a:rPr lang="ne-NP" dirty="0"/>
              <a:t>” उल्लेख गर्नुपर्दछ।</a:t>
            </a:r>
          </a:p>
          <a:p>
            <a:pPr marL="457200" indent="-45720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एक भन्दा बढी तला वा भवनमा सञ्चालित प्रतिष्ठानको मुख्य प्रशासनिक एकाई वा प्रमुखको कार्यकक्ष रहेको कोठालाई आधार मानेर विवरण भर्नुपर्दछ।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94640" y="1388427"/>
            <a:ext cx="11389360" cy="4940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447040" y="1361440"/>
            <a:ext cx="11582400" cy="5262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23A7A6-EE69-E893-E977-8EA9E8EC1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744834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410" y="1191577"/>
            <a:ext cx="11727179" cy="5233670"/>
          </a:xfrm>
        </p:spPr>
        <p:txBody>
          <a:bodyPr>
            <a:noAutofit/>
          </a:bodyPr>
          <a:lstStyle/>
          <a:p>
            <a:pPr marL="53975" indent="0" algn="just">
              <a:lnSpc>
                <a:spcPct val="150000"/>
              </a:lnSpc>
              <a:buNone/>
            </a:pPr>
            <a:r>
              <a:rPr lang="en-US" b="1" dirty="0" err="1"/>
              <a:t>AI12</a:t>
            </a:r>
            <a:r>
              <a:rPr lang="en-US" b="1" dirty="0"/>
              <a:t>. </a:t>
            </a:r>
            <a:r>
              <a:rPr lang="ne-NP" b="1" dirty="0"/>
              <a:t>पसल/कोठा नम्बर</a:t>
            </a:r>
            <a:endParaRPr lang="ne-NP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एउटै व्यावसायिक भवनको विभिन्न तलाहरूमा सञ्चालित एउटै वा धेरै प्रकारका प्रतिष्ठान/व्यवसायहरूको पसल/कोठा नम्बर पनि राखिएको रहेछ भने विवरण भर्ने प्रतिष्ठान/व्यवसायको पसल/कोठा नम्बर यहाँ उल्लेख गर्नुपर्दछ।</a:t>
            </a:r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तर एकै प्रतिष्ठान/व्यवसायहरूको पसल/कोठा एक भन्दा बढी भएमा मुख्य प्रशासनिक एकाई रहेको कोठा नम्बर उल्लेख गर्नुपर्दछ।</a:t>
            </a:r>
            <a:endParaRPr lang="en-US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प्रतिष्ठान/व्यवसायको पसल नम्बर छैन भने “</a:t>
            </a:r>
            <a:r>
              <a:rPr lang="en-US" dirty="0"/>
              <a:t>0</a:t>
            </a:r>
            <a:r>
              <a:rPr lang="ne-NP" dirty="0"/>
              <a:t>” उल्लेख गर्नुपर्दछ।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4AC6063-4113-0FCF-CFAE-616A36480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278723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71" y="1487454"/>
            <a:ext cx="11910060" cy="47536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AI13 </a:t>
            </a:r>
            <a:r>
              <a:rPr lang="ne-NP" b="1" dirty="0"/>
              <a:t>फोन नम्बर</a:t>
            </a:r>
            <a:endParaRPr lang="en-US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प्रतिष्ठान/व्यवसायले प्रयोग गरिरहेको (चालु अवस्थामा रहेको) टेलिफोन (</a:t>
            </a:r>
            <a:r>
              <a:rPr lang="en-US" dirty="0"/>
              <a:t>Land Line) </a:t>
            </a:r>
            <a:r>
              <a:rPr lang="ne-NP" dirty="0"/>
              <a:t>नम्बर लेख्नुपर्दछ।</a:t>
            </a:r>
            <a:endParaRPr lang="en-US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टेलिफोन (</a:t>
            </a:r>
            <a:r>
              <a:rPr lang="en-US" dirty="0"/>
              <a:t>Land Line) </a:t>
            </a:r>
            <a:r>
              <a:rPr lang="ne-NP" dirty="0"/>
              <a:t>नम्बर नभएमा प्रतिष्ठान/व्यवसायको नामको वा व्यवसाय धनीको मोबाइल नम्बर यहाँ उल्लेख गर्नुपर्दछ।</a:t>
            </a:r>
            <a:endParaRPr lang="en-US" dirty="0"/>
          </a:p>
          <a:p>
            <a:pPr marL="457200" indent="-403225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कुनै पनि किसिमको फोन नम्बर नभएमा फोन नम्बर उल्लेख गर्ने ठाँउमा “</a:t>
            </a:r>
            <a:r>
              <a:rPr lang="en-US" dirty="0"/>
              <a:t>0</a:t>
            </a:r>
            <a:r>
              <a:rPr lang="ne-NP" dirty="0"/>
              <a:t>” लेख्नुपर्दछ।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7360" y="6329363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D18C11-C48F-57C7-201C-C477778D9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219364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85" y="1253331"/>
            <a:ext cx="1189863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AI14. </a:t>
            </a:r>
            <a:r>
              <a:rPr lang="ne-NP" b="1" dirty="0"/>
              <a:t>इमेल: </a:t>
            </a:r>
          </a:p>
          <a:p>
            <a:pPr marL="457200" indent="-40322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प्रतिष्ठान/व्यवसायले प्रयोग गरिरहेको (चालु अवस्थामा रहेको) मुख्य इमेल लेख्नुपर्दछ।</a:t>
            </a:r>
            <a:endParaRPr lang="en-US" dirty="0"/>
          </a:p>
          <a:p>
            <a:pPr marL="457200" indent="-40322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नमूनाको रूपमा </a:t>
            </a:r>
            <a:r>
              <a:rPr lang="en-US" dirty="0">
                <a:hlinkClick r:id="rId2"/>
              </a:rPr>
              <a:t>nepalfurniture@gmail.com</a:t>
            </a:r>
            <a:r>
              <a:rPr lang="ne-NP" dirty="0"/>
              <a:t>, </a:t>
            </a:r>
            <a:r>
              <a:rPr lang="en-US" dirty="0">
                <a:hlinkClick r:id="rId3"/>
              </a:rPr>
              <a:t>abc123@yahoo.com</a:t>
            </a:r>
            <a:r>
              <a:rPr lang="ne-NP" dirty="0"/>
              <a:t> हुन सक्दछ।</a:t>
            </a:r>
            <a:endParaRPr lang="en-US" dirty="0"/>
          </a:p>
          <a:p>
            <a:pPr marL="457200" indent="-403225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प्रतिष्ठान/व्यवसायले इमेल ठेगाना प्रयोग नगरेको भए इमेल उल्लेख गर्ने ठाँउमा “</a:t>
            </a:r>
            <a:r>
              <a:rPr lang="en-US" dirty="0"/>
              <a:t>N</a:t>
            </a:r>
            <a:r>
              <a:rPr lang="ne-NP" dirty="0"/>
              <a:t>” लेख्नुपर्दछ।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endParaRPr kumimoji="0" lang="ne-NP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582654-6E7F-990B-589E-4C711B83F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568758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43280" y="1361440"/>
            <a:ext cx="9885680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0C1B3D-7EF9-3D4E-2D29-3E3348ECB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1581" y="111125"/>
            <a:ext cx="10046970" cy="996315"/>
          </a:xfrm>
        </p:spPr>
        <p:txBody>
          <a:bodyPr>
            <a:normAutofit/>
          </a:bodyPr>
          <a:lstStyle/>
          <a:p>
            <a:pPr algn="ctr"/>
            <a:r>
              <a:rPr lang="ne-NP" sz="3200" dirty="0"/>
              <a:t> खण्ड </a:t>
            </a:r>
            <a:r>
              <a:rPr lang="en-US" sz="3200" dirty="0"/>
              <a:t>1</a:t>
            </a:r>
            <a:r>
              <a:rPr lang="ne-NP" sz="3200" dirty="0"/>
              <a:t> प्रतिष्ठान</a:t>
            </a:r>
            <a:r>
              <a:rPr lang="en-US" sz="3200" dirty="0"/>
              <a:t>/</a:t>
            </a:r>
            <a:r>
              <a:rPr lang="ne-NP" sz="3200" dirty="0"/>
              <a:t>व्यवसाय रहेको भौगोलिक क्षेत्र तथा सम्पर्क विवरण...</a:t>
            </a:r>
            <a:endParaRPr lang="en-US" sz="32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474" y="963986"/>
            <a:ext cx="11839074" cy="5814639"/>
          </a:xfrm>
        </p:spPr>
        <p:txBody>
          <a:bodyPr>
            <a:no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600" b="1" dirty="0"/>
              <a:t>AI15. </a:t>
            </a:r>
            <a:r>
              <a:rPr lang="ne-NP" sz="2600" b="1" dirty="0"/>
              <a:t>वेबसाईट:</a:t>
            </a:r>
            <a:r>
              <a:rPr lang="ne-NP" sz="2600" dirty="0"/>
              <a:t> </a:t>
            </a:r>
            <a:endParaRPr lang="en-US" sz="2600" dirty="0"/>
          </a:p>
          <a:p>
            <a:pPr marL="91440" indent="-40322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प्रतिष्ठान/व्यवसायले प्रयोग गरिरहेको (चालु अवस्थामा रहेको) वेबसाइट लेख्नुपर्दछ। जस्तैः </a:t>
            </a:r>
            <a:r>
              <a:rPr lang="en-US" sz="2600" dirty="0"/>
              <a:t>www.daraz.com.np</a:t>
            </a:r>
          </a:p>
          <a:p>
            <a:pPr marL="91440" indent="-40322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प्रतिष्ठान/व्यवसायले वेबसाइट प्रयोग नगरेको भए वेबसाइट उल्लेख गर्ने ठाँउमा “</a:t>
            </a:r>
            <a:r>
              <a:rPr lang="en-US" sz="2600" dirty="0"/>
              <a:t>N</a:t>
            </a:r>
            <a:r>
              <a:rPr lang="ne-NP" sz="2600" dirty="0"/>
              <a:t>” लेख्नुपर्दछ </a:t>
            </a:r>
            <a:endParaRPr lang="en-US" sz="2600" dirty="0"/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600" b="1" dirty="0"/>
              <a:t>AI16. </a:t>
            </a:r>
            <a:r>
              <a:rPr lang="ne-NP" sz="2600" b="1" dirty="0"/>
              <a:t>प्लस कोडः</a:t>
            </a:r>
            <a:endParaRPr lang="en-US" sz="2600" b="1" dirty="0"/>
          </a:p>
          <a:p>
            <a:pPr marL="91440" indent="-40322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आफूसँग भएको स्मार्ट फोनको सहायताले ११ अंकको प्लस कोड पहिचान गरी गणना गरिने प्रतिष्ठान/व्यवसायको प्लस कोड उल्लेख गर्नुपर्दछ।</a:t>
            </a:r>
          </a:p>
          <a:p>
            <a:pPr marL="91440" indent="-40322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i="1" dirty="0"/>
              <a:t>प्लस कोडबारे यस भन्दा अघिको सत्रमा अध्ययन गरिसकिएको छ |</a:t>
            </a:r>
          </a:p>
          <a:p>
            <a:pPr marL="91440" indent="-403225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86399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79375"/>
            <a:ext cx="12090399" cy="84645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 smtClean="0"/>
              <a:t>गणना क्षेत्र पहिचानको छलफल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78780" y="1477055"/>
            <a:ext cx="11720180" cy="2849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</a:pPr>
            <a:r>
              <a:rPr lang="ne-NP" sz="3600" b="1" dirty="0" smtClean="0"/>
              <a:t>अघिल्लो दिनको फिल्ड अभ्यासको छलफल</a:t>
            </a:r>
            <a:r>
              <a:rPr lang="en-US" sz="3600" b="1" dirty="0" smtClean="0"/>
              <a:t>(</a:t>
            </a:r>
            <a:r>
              <a:rPr lang="ne-NP" sz="3600" b="1" dirty="0" smtClean="0"/>
              <a:t>१० मिनेट</a:t>
            </a:r>
            <a:r>
              <a:rPr lang="en-US" sz="3600" b="1" dirty="0" smtClean="0"/>
              <a:t>)</a:t>
            </a:r>
            <a:endParaRPr lang="ne-NP" sz="3600" b="1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6241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A313C-D5D5-977A-6687-F7237BA38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36524-6568-F696-88D0-B3EE339A8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712513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सत्र पुनरावलोकन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35751-061D-F305-F1F3-F6FD430F4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47C92D-1622-F2AC-EA8F-F4709C3E76C4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DE14FA1-F95A-6BDF-BFFB-EE5C7046E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D2DD7-751E-2348-95BF-BB5E4B6FC72A}"/>
              </a:ext>
            </a:extLst>
          </p:cNvPr>
          <p:cNvSpPr txBox="1">
            <a:spLocks/>
          </p:cNvSpPr>
          <p:nvPr/>
        </p:nvSpPr>
        <p:spPr>
          <a:xfrm>
            <a:off x="272541" y="1198879"/>
            <a:ext cx="11713882" cy="5347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एउटा घरको दुई वटा सटरमध्ये एउटा सटर भाडामा लिई भारत मोतिहारी बस्ने कविन ठाकुरको शैलुन र अर्कोमा घरधनीको किराना पसल रहेको रहेको छ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घर अगाडी बाटो छेउमा साँझमा पल्लो गाउँकी बहिनीले कालिमाटिबाट तरकारी ल्याएर विक्री गर्दछिन् भने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endParaRPr lang="ne-NP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१. सटरमा भएका पसलको भवन क्र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फरक हुन्छ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endParaRPr lang="ne-NP" sz="26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२. सटरमा भएका पसलको प्रतिष्ठान क्र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एउटै हुन्छ?</a:t>
            </a:r>
            <a:endParaRPr lang="ne-NP" sz="26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३. किराना पसलको </a:t>
            </a:r>
            <a:r>
              <a:rPr lang="ne-NP" sz="2600" dirty="0"/>
              <a:t>पसल/कोठा नम्बर कति लेख्नुपर्दछ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४. तरकारी पसलको भवन क्र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र भवनमा रहेको प्रतिष्ठान क्र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कति होला </a:t>
            </a: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8604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690E3-CB49-B03F-3F44-56CD95E0B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E2AAE-139F-6BBE-C557-2C0BB22CA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सत्र पुनरावलोकन...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C40C11-A568-6B30-D5F5-7A410BEAD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E63A359-E522-5F78-6109-24687FC3C2A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BF0949E-1CFF-F2D7-0B5F-A536603C8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8615D-5730-BBBF-8F9F-B6A897959CBB}"/>
              </a:ext>
            </a:extLst>
          </p:cNvPr>
          <p:cNvSpPr txBox="1">
            <a:spLocks/>
          </p:cNvSpPr>
          <p:nvPr/>
        </p:nvSpPr>
        <p:spPr>
          <a:xfrm>
            <a:off x="272541" y="1169216"/>
            <a:ext cx="11713882" cy="5353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एउटा घरको दुई वटा सटरमध्ये एउटा सटर भाडामा लिई भारत मोतिहारी बस्ने कविन ठाकुरको शैलुन र अर्कोमा घरधनीको किराना पसल रहेको रहेको छ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भने घर अगाडी बाटो छेउमा साँझमा पल्लो गाउँकी बहिनीले कालिमा</a:t>
            </a:r>
            <a:r>
              <a:rPr lang="ne-NP" sz="2400" dirty="0">
                <a:solidFill>
                  <a:srgbClr val="0070C0"/>
                </a:solidFill>
              </a:rPr>
              <a:t>टी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बाट तरकारी ल्याएर विक्री गर्दछिन भने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endParaRPr lang="ne-NP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१. सटरमा भएका पसलको भवन क्र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फरक हुन्छ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एउटै हुन्छ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२. सटरमा भएका पसलको प्रतिष्ठान क्र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एउटै हुन्छ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एउटै हुँदैन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३. किराना पसलको </a:t>
            </a:r>
            <a:r>
              <a:rPr lang="ne-NP" sz="2400" dirty="0"/>
              <a:t>पसल/कोठा नम्बर कति लेख्नुपर्दछ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दिइएको भएमा सोही नम्बर लेख्ने। अन्यथा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0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 लेख्ने।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highlight>
                <a:srgbClr val="FFFF00"/>
              </a:highlight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४. तरकारी पसलको भवन क्र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र भवनमा रहेको प्रतिष्ठान क्र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स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कति होला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e-NP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दुवै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0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7305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36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47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8BDF4-2C34-924E-1050-180BCC758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7E434-EF01-D364-56BF-AC923889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254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फाराम भर्दा ध्यान दिनुपर्ने विषयहरू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04080-AC83-1D41-384E-CC2C64ED5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4BEAF7-6F5A-03D1-523E-701F03823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171FAB-0B86-0485-C04E-6C589E3A834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8212A6E-459C-A8BF-343D-C6832544E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EBCEE43-A350-9305-6A1F-2A4537E70844}"/>
              </a:ext>
            </a:extLst>
          </p:cNvPr>
          <p:cNvSpPr txBox="1">
            <a:spLocks/>
          </p:cNvSpPr>
          <p:nvPr/>
        </p:nvSpPr>
        <p:spPr>
          <a:xfrm>
            <a:off x="101600" y="1122997"/>
            <a:ext cx="11988800" cy="52063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01638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सन्दर्भ </a:t>
            </a:r>
            <a:r>
              <a:rPr lang="ne-NP" dirty="0"/>
              <a:t>वर्षः </a:t>
            </a:r>
            <a:r>
              <a:rPr lang="hi-IN" dirty="0"/>
              <a:t>आ.व. २०८</a:t>
            </a:r>
            <a:r>
              <a:rPr lang="ne-NP" dirty="0"/>
              <a:t>१</a:t>
            </a:r>
            <a:r>
              <a:rPr lang="en-US" dirty="0"/>
              <a:t>/</a:t>
            </a:r>
            <a:r>
              <a:rPr lang="hi-IN" dirty="0"/>
              <a:t>८</a:t>
            </a:r>
            <a:r>
              <a:rPr lang="ne-NP" dirty="0"/>
              <a:t>२ (वि</a:t>
            </a:r>
            <a:r>
              <a:rPr lang="en-US" dirty="0"/>
              <a:t>. </a:t>
            </a:r>
            <a:r>
              <a:rPr lang="ne-NP" dirty="0"/>
              <a:t>सं</a:t>
            </a:r>
            <a:r>
              <a:rPr lang="en-US" dirty="0"/>
              <a:t>. </a:t>
            </a:r>
            <a:r>
              <a:rPr lang="ne-NP" dirty="0"/>
              <a:t>२०८१ साउन १ गतेदेखि २०८२ असार मसान्तसम्म) </a:t>
            </a:r>
            <a:r>
              <a:rPr lang="hi-IN" dirty="0"/>
              <a:t>र सन्दर्भ दिन २०८</a:t>
            </a:r>
            <a:r>
              <a:rPr lang="ne-NP" dirty="0"/>
              <a:t>1 </a:t>
            </a:r>
            <a:r>
              <a:rPr lang="hi-IN" dirty="0"/>
              <a:t>साल </a:t>
            </a:r>
            <a:r>
              <a:rPr lang="ne-NP" dirty="0"/>
              <a:t>माघ </a:t>
            </a:r>
            <a:r>
              <a:rPr lang="hi-IN" dirty="0"/>
              <a:t>१ गते तोकिएको छ</a:t>
            </a:r>
            <a:r>
              <a:rPr lang="ne-NP" dirty="0"/>
              <a:t>। </a:t>
            </a:r>
            <a:endParaRPr lang="en-US" dirty="0"/>
          </a:p>
          <a:p>
            <a:pPr marL="457200" indent="-401638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आयव्यय विवरण भर्ने प्रयोजनका लागि </a:t>
            </a:r>
            <a:r>
              <a:rPr lang="hi-IN" dirty="0"/>
              <a:t>सन्दर्भ </a:t>
            </a:r>
            <a:r>
              <a:rPr lang="ne-NP" dirty="0"/>
              <a:t>वर्षलाई आधार बनाउनुपर्दछ भने अन्य विवरणहरू भर्दा </a:t>
            </a:r>
            <a:r>
              <a:rPr lang="hi-IN" dirty="0"/>
              <a:t>सन्दर्भ दिन</a:t>
            </a:r>
            <a:r>
              <a:rPr lang="ne-NP" dirty="0"/>
              <a:t>लाई आधार बनाउनुपर्दछ।</a:t>
            </a:r>
            <a:endParaRPr lang="en-US" dirty="0"/>
          </a:p>
          <a:p>
            <a:pPr marL="457200" indent="-401638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वि.सं. २०८१ माघ २ गते देखि २०८२ असार मसान्तसम्मको अवधिमा सञ्चालनमा आएका प्रतिष्ठानहरुको हकमा आयव्यय विवरण सञ्चालनमा आएको दिनदेखि २०८२ असार मसान्तसम्मको र संलग्न व्यक्तिहरुको विवरण २०८२ असार मसान्तको लेख्नुपर्दछ।  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7180D3-D6FD-5C75-CB3C-D40515544E35}"/>
              </a:ext>
            </a:extLst>
          </p:cNvPr>
          <p:cNvSpPr txBox="1">
            <a:spLocks/>
          </p:cNvSpPr>
          <p:nvPr/>
        </p:nvSpPr>
        <p:spPr>
          <a:xfrm>
            <a:off x="8017726" y="5756730"/>
            <a:ext cx="3804159" cy="544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 algn="ctr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ne-NP" sz="2400" b="1" i="1" dirty="0" smtClean="0">
                <a:solidFill>
                  <a:srgbClr val="00B050"/>
                </a:solidFill>
              </a:rPr>
              <a:t>मुख्य </a:t>
            </a:r>
            <a:r>
              <a:rPr lang="ne-NP" sz="2400" b="1" i="1" dirty="0">
                <a:solidFill>
                  <a:srgbClr val="00B050"/>
                </a:solidFill>
              </a:rPr>
              <a:t>प्रश्नावली पेज 2 हेर्नुहोस्  </a:t>
            </a:r>
            <a:endParaRPr lang="en-US" sz="24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26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CBFA8-26BA-E30B-118B-C5BD73560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114C2-B1CE-1692-160F-EAEB2058B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2545"/>
            <a:ext cx="12090399" cy="84899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फाराम भर्दा ध्यान दिनुपर्ने विषयहरू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33817-063E-5906-8B69-7AC33B36C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240B8C-E163-F000-0306-4F0B95CE8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A8E8932-B431-B4A9-F00F-5328374CB09C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C17601-FE30-F303-94E3-DF0E1BE26D43}"/>
              </a:ext>
            </a:extLst>
          </p:cNvPr>
          <p:cNvSpPr txBox="1">
            <a:spLocks/>
          </p:cNvSpPr>
          <p:nvPr/>
        </p:nvSpPr>
        <p:spPr>
          <a:xfrm>
            <a:off x="101600" y="1191261"/>
            <a:ext cx="12025086" cy="5138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वि.सं. २०८२ असार मसान्तपछि सञ्चालनमा आएका प्रतिष्ठानको हकमा सञ्चालनको दिनदेखि गणनाको दिनसम्मको अवधिलाई सन्दर्भ अवधि मान्नुपर्दछ । यस्ता प्रतिष्ठानको आयव्यय विवरण सञ्चालनको मितिदेखि गणनाको अघिल्लो दिनसम्मको र संलग्न व्यक्तिको विवरण गणनाको अघिल्लो दिनको लेख्नुपर्दछ।</a:t>
            </a:r>
            <a:endParaRPr lang="en-US" sz="2400" dirty="0"/>
          </a:p>
          <a:p>
            <a:pPr marL="457200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विवरण भर्ने समयमा प्रतिष्ठानको लेखापरीक्षण भई नसकेको भए </a:t>
            </a:r>
            <a:r>
              <a:rPr lang="ne-NP" sz="2400" dirty="0"/>
              <a:t>तापनि </a:t>
            </a:r>
            <a:r>
              <a:rPr lang="hi-IN" sz="2400" dirty="0"/>
              <a:t>लेखापरीक्षण नगरिएको हिसाबकिताब</a:t>
            </a:r>
            <a:r>
              <a:rPr lang="ne-NP" sz="2400" dirty="0"/>
              <a:t>कै </a:t>
            </a:r>
            <a:r>
              <a:rPr lang="hi-IN" sz="2400" dirty="0"/>
              <a:t>आधारमा विवरणहरू भर्नुपर्दछ। लेखापरीक्षण</a:t>
            </a:r>
            <a:r>
              <a:rPr lang="ne-NP" sz="2400" dirty="0"/>
              <a:t> गर्नुपर्ने कानूनी दायित्व नभएका </a:t>
            </a:r>
            <a:r>
              <a:rPr lang="hi-IN" sz="2400" dirty="0"/>
              <a:t>प्रतिष्ठानको </a:t>
            </a:r>
            <a:r>
              <a:rPr lang="ne-NP" sz="2400" dirty="0" smtClean="0"/>
              <a:t>हकमा प्रतिष्ठानले राखेको </a:t>
            </a:r>
            <a:r>
              <a:rPr lang="hi-IN" sz="2400" dirty="0" smtClean="0"/>
              <a:t>हिसाबकिताबको </a:t>
            </a:r>
            <a:r>
              <a:rPr lang="hi-IN" sz="2400" dirty="0"/>
              <a:t>आधारमा विवरणहरू भर्नुपर्दछ।</a:t>
            </a:r>
            <a:endParaRPr lang="en-US" sz="24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BCFC50A-3E78-AC95-B4DE-0D043F9A7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02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CB4226-85CA-9613-3FC2-8937EB1DC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4EE10-0BA2-8F97-8C0C-ECA957E8F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254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फाराम भर्दा ध्यान दिनुपर्ने विषयहरू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38E19-98D4-EDA4-1DAE-01BCA075B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7E86E2-B526-903B-9B2B-13B801338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A648C4-FF3C-1BD8-BBCF-CDD7A40797D6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76401D7-0A2B-2E21-6969-CACFDEF3EC19}"/>
              </a:ext>
            </a:extLst>
          </p:cNvPr>
          <p:cNvSpPr txBox="1">
            <a:spLocks/>
          </p:cNvSpPr>
          <p:nvPr/>
        </p:nvSpPr>
        <p:spPr>
          <a:xfrm>
            <a:off x="101600" y="1122997"/>
            <a:ext cx="11988800" cy="529050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सबै विवरणहरू प्रतिष्ठान</a:t>
            </a:r>
            <a:r>
              <a:rPr lang="en-US" dirty="0"/>
              <a:t>/</a:t>
            </a:r>
            <a:r>
              <a:rPr lang="ne-NP" dirty="0"/>
              <a:t>व्यवसायको सञ्चालक, व्यवस्थापक वा आधिकारिक व्यक्तिलाई सोधेर लेख्नुपर्दछ</a:t>
            </a:r>
            <a:r>
              <a:rPr lang="hi-IN" dirty="0"/>
              <a:t>।</a:t>
            </a:r>
            <a:endParaRPr lang="en-US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कार्यालय प्रयोजनका लागि भनेर स्पष्ट छुट्याइएको</a:t>
            </a:r>
            <a:r>
              <a:rPr lang="ne-NP" dirty="0"/>
              <a:t>, </a:t>
            </a:r>
            <a:r>
              <a:rPr lang="hi-IN" dirty="0"/>
              <a:t>लागु नहुने </a:t>
            </a:r>
            <a:r>
              <a:rPr lang="ne-NP" dirty="0"/>
              <a:t>र स्कि</a:t>
            </a:r>
            <a:r>
              <a:rPr lang="hi-IN" dirty="0"/>
              <a:t>प भएको अवस्थामा बाहेक अन्य कुनै पनि कोठा रिक्त हुनुहुँदैन। कुनै प्रश्नमा उत्तर नआउने भए उत्तर लेख्ने कोठामा </a:t>
            </a:r>
            <a:r>
              <a:rPr lang="ne-NP" dirty="0"/>
              <a:t>अक्षरसँग सम्बन्धित हुने भए </a:t>
            </a:r>
            <a:r>
              <a:rPr lang="hi-IN" dirty="0"/>
              <a:t>“</a:t>
            </a:r>
            <a:r>
              <a:rPr lang="en-US" dirty="0"/>
              <a:t>N</a:t>
            </a:r>
            <a:r>
              <a:rPr lang="hi-IN" dirty="0"/>
              <a:t>” </a:t>
            </a:r>
            <a:r>
              <a:rPr lang="ne-NP" dirty="0"/>
              <a:t>र अङ्कसँग सम्बन्धित हुने भए </a:t>
            </a:r>
            <a:r>
              <a:rPr lang="hi-IN" dirty="0"/>
              <a:t>“</a:t>
            </a:r>
            <a:r>
              <a:rPr lang="en-US" dirty="0"/>
              <a:t>0</a:t>
            </a:r>
            <a:r>
              <a:rPr lang="hi-IN" dirty="0"/>
              <a:t>” लेख्नुपर्दछ।</a:t>
            </a:r>
            <a:endParaRPr lang="en-US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प्रश्नावली </a:t>
            </a:r>
            <a:r>
              <a:rPr lang="ne-NP" dirty="0"/>
              <a:t>भर्दा </a:t>
            </a:r>
            <a:r>
              <a:rPr lang="hi-IN" dirty="0"/>
              <a:t>निलो मसी</a:t>
            </a:r>
            <a:r>
              <a:rPr lang="ne-NP" dirty="0"/>
              <a:t> भएको </a:t>
            </a:r>
            <a:r>
              <a:rPr lang="hi-IN" dirty="0"/>
              <a:t>डट्पेन मात्र प्रयोग गर्नुपर्दछ।</a:t>
            </a:r>
            <a:endParaRPr lang="en-US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अक्षरमा उत्तर आउने भए</a:t>
            </a:r>
            <a:r>
              <a:rPr lang="ne-NP" dirty="0"/>
              <a:t>मा </a:t>
            </a:r>
            <a:r>
              <a:rPr lang="hi-IN" dirty="0"/>
              <a:t>सबै अक्षरहरू नेपालीमा लेख्नुपर्दछ। अ</a:t>
            </a:r>
            <a:r>
              <a:rPr lang="ne-NP" dirty="0"/>
              <a:t>ङ्क</a:t>
            </a:r>
            <a:r>
              <a:rPr lang="hi-IN" dirty="0"/>
              <a:t>मा उत्तर आउने भए</a:t>
            </a:r>
            <a:r>
              <a:rPr lang="ne-NP" dirty="0"/>
              <a:t>मा </a:t>
            </a:r>
            <a:r>
              <a:rPr lang="hi-IN" dirty="0"/>
              <a:t>सबै अ</a:t>
            </a:r>
            <a:r>
              <a:rPr lang="ne-NP" dirty="0"/>
              <a:t>ङ्क</a:t>
            </a:r>
            <a:r>
              <a:rPr lang="hi-IN" dirty="0"/>
              <a:t>हरू अनिवार्य </a:t>
            </a:r>
            <a:r>
              <a:rPr lang="ne-NP" dirty="0"/>
              <a:t>रूपमा </a:t>
            </a:r>
            <a:r>
              <a:rPr lang="hi-IN" dirty="0"/>
              <a:t>अ</a:t>
            </a:r>
            <a:r>
              <a:rPr lang="ne-NP" dirty="0"/>
              <a:t>ङ्ग्रे</a:t>
            </a:r>
            <a:r>
              <a:rPr lang="hi-IN" dirty="0"/>
              <a:t>जीमा लेख्नुपर्दछ।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E3D0058-ED0D-8A16-8067-E5CDC6B9C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11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41AB4-19EA-988E-72D6-70B350349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FDF37-51E0-5948-0780-5E968A34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4254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dirty="0"/>
              <a:t>फाराम भर्दा ध्यान दिनुपर्ने विषयहरू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45B0F-66D8-EC9F-3639-F479EA84A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" y="1825625"/>
            <a:ext cx="8973248" cy="2849719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E4372-B482-EE89-9D23-D2FD769E0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DFEB13-BA1F-D7C4-13FC-2980FA53BAF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8F60C8B-0FD1-5108-C359-1A8A4380EC54}"/>
              </a:ext>
            </a:extLst>
          </p:cNvPr>
          <p:cNvSpPr txBox="1">
            <a:spLocks/>
          </p:cNvSpPr>
          <p:nvPr/>
        </p:nvSpPr>
        <p:spPr>
          <a:xfrm>
            <a:off x="101600" y="1122997"/>
            <a:ext cx="11988800" cy="52905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कुनै प्रश्नको उत्तरको विकल्प </a:t>
            </a:r>
            <a:r>
              <a:rPr lang="hi-IN" dirty="0"/>
              <a:t>कोड</a:t>
            </a:r>
            <a:r>
              <a:rPr lang="ne-NP" dirty="0"/>
              <a:t>मा दिएको भएमा </a:t>
            </a:r>
            <a:r>
              <a:rPr lang="hi-IN" dirty="0"/>
              <a:t>प्रश्नको </a:t>
            </a:r>
            <a:r>
              <a:rPr lang="ne-NP" dirty="0"/>
              <a:t>उत्तर </a:t>
            </a:r>
            <a:r>
              <a:rPr lang="hi-IN" dirty="0"/>
              <a:t>लेख्दा उपयुक्त कोडमा गोलो घेरा लगाउनुपर्दछ। </a:t>
            </a:r>
            <a:r>
              <a:rPr lang="ne-NP" dirty="0"/>
              <a:t>बहुउत्तर सम्भव छ भनेको ठाँउमा एकभन्दा बढी उत्तर आउने भएमा उपयुक्त सबै विकल्पमा </a:t>
            </a:r>
            <a:r>
              <a:rPr lang="hi-IN" dirty="0"/>
              <a:t>गोलो घेरा</a:t>
            </a:r>
            <a:r>
              <a:rPr lang="ne-NP" dirty="0"/>
              <a:t> लगाउनुपर्दछ।</a:t>
            </a:r>
            <a:endParaRPr lang="ne-NP" sz="5400" b="1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कुनै विकल्पमा गोलो घेरा लगाइसकेपछि "खुलाउनुहोस्" भन्ने रहेछ भने खाली ठाउँमा उत्तर खुलाउनुपर्दछ।</a:t>
            </a:r>
            <a:endParaRPr lang="en-US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प्रश्नावली</a:t>
            </a:r>
            <a:r>
              <a:rPr lang="ne-NP" dirty="0"/>
              <a:t>मा </a:t>
            </a:r>
            <a:r>
              <a:rPr lang="hi-IN" dirty="0"/>
              <a:t>केरमेट गर्नु परेमा धब्बा हुने गरी केरमेट गर्नु हुँदैन</a:t>
            </a:r>
            <a:r>
              <a:rPr lang="ne-NP" dirty="0"/>
              <a:t>। </a:t>
            </a:r>
            <a:r>
              <a:rPr lang="hi-IN" dirty="0"/>
              <a:t>एउटा धर्कोले मात्र काटी सम्बन्धित </a:t>
            </a:r>
            <a:r>
              <a:rPr lang="ne-NP" dirty="0"/>
              <a:t>स्थान</a:t>
            </a:r>
            <a:r>
              <a:rPr lang="hi-IN" dirty="0"/>
              <a:t>मा सही उत्तर लेख्नुपर्दछ।</a:t>
            </a:r>
            <a:endParaRPr lang="en-US" dirty="0"/>
          </a:p>
          <a:p>
            <a:pPr marL="401638" indent="-401638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प्रश्नावली भर्दा हरेक प्रश्न</a:t>
            </a:r>
            <a:r>
              <a:rPr lang="ne-NP" dirty="0"/>
              <a:t>सँग </a:t>
            </a:r>
            <a:r>
              <a:rPr lang="hi-IN" dirty="0"/>
              <a:t>सम्बन्धित निर्देशनहरू राम्रोसँग अध्ययन गर्नुपर्दछ। 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328E22F-9DA5-4175-C1CA-69B288FA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84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</TotalTime>
  <Words>3649</Words>
  <Application>Microsoft Office PowerPoint</Application>
  <PresentationFormat>Widescreen</PresentationFormat>
  <Paragraphs>384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2" baseType="lpstr">
      <vt:lpstr>Arial</vt:lpstr>
      <vt:lpstr>Calibri</vt:lpstr>
      <vt:lpstr>Calibri Light</vt:lpstr>
      <vt:lpstr>Fontasy Himali</vt:lpstr>
      <vt:lpstr>Kalimati</vt:lpstr>
      <vt:lpstr>Kokila</vt:lpstr>
      <vt:lpstr>Mangal</vt:lpstr>
      <vt:lpstr>Times New Roman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सेसनको उद्देश्य</vt:lpstr>
      <vt:lpstr>गणना क्षेत्र पहिचानको छलफल</vt:lpstr>
      <vt:lpstr>फाराम भर्दा ध्यान दिनुपर्ने विषयहरू</vt:lpstr>
      <vt:lpstr>फाराम भर्दा ध्यान दिनुपर्ने विषयहरू</vt:lpstr>
      <vt:lpstr>फाराम भर्दा ध्यान दिनुपर्ने विषयहरू</vt:lpstr>
      <vt:lpstr>फाराम भर्दा ध्यान दिनुपर्ने विषयहरू</vt:lpstr>
      <vt:lpstr>फाराम भर्दा ध्यान दिनुपर्ने विषयहरू</vt:lpstr>
      <vt:lpstr>सूचीकरण फाराम</vt:lpstr>
      <vt:lpstr> 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सूचीकरण कार्य र स्टिकर टाँस्ने </vt:lpstr>
      <vt:lpstr>सूचीकरण कार्य र स्टिकर टाँस्ने </vt:lpstr>
      <vt:lpstr>स्टीकर भर्ने तरिका</vt:lpstr>
      <vt:lpstr> मुख्य प्रश्नावली (आवरण पृष्ठ)</vt:lpstr>
      <vt:lpstr> मुख्य प्रश्नावली (आवरण पृष्ठ)…</vt:lpstr>
      <vt:lpstr> मुख्य प्रश्नावली (आवरण पृष्ठ)…</vt:lpstr>
      <vt:lpstr>मुख्य प्रश्नावली (आवरण पृष्ठ)…</vt:lpstr>
      <vt:lpstr> खण्ड 1: भौगोलिक क्षेत्र तथा सम्पर्क विवरण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 खण्ड 1 प्रतिष्ठान/व्यवसाय रहेको भौगोलिक क्षेत्र तथा सम्पर्क विवरण...</vt:lpstr>
      <vt:lpstr>सत्र पुनरावलोकन</vt:lpstr>
      <vt:lpstr>सत्र पुनरावलोकन...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176</cp:revision>
  <dcterms:created xsi:type="dcterms:W3CDTF">2025-12-12T08:42:46Z</dcterms:created>
  <dcterms:modified xsi:type="dcterms:W3CDTF">2026-04-03T11:28:09Z</dcterms:modified>
</cp:coreProperties>
</file>