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287" r:id="rId3"/>
    <p:sldId id="288" r:id="rId4"/>
    <p:sldId id="374" r:id="rId5"/>
    <p:sldId id="332" r:id="rId6"/>
    <p:sldId id="333" r:id="rId7"/>
    <p:sldId id="334" r:id="rId8"/>
    <p:sldId id="376" r:id="rId9"/>
    <p:sldId id="363" r:id="rId10"/>
    <p:sldId id="365" r:id="rId11"/>
    <p:sldId id="377" r:id="rId12"/>
    <p:sldId id="366" r:id="rId13"/>
    <p:sldId id="378" r:id="rId14"/>
    <p:sldId id="339" r:id="rId15"/>
    <p:sldId id="340" r:id="rId16"/>
    <p:sldId id="379" r:id="rId17"/>
    <p:sldId id="342" r:id="rId18"/>
    <p:sldId id="343" r:id="rId19"/>
    <p:sldId id="344" r:id="rId20"/>
    <p:sldId id="380" r:id="rId21"/>
    <p:sldId id="345" r:id="rId22"/>
    <p:sldId id="368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4" r:id="rId31"/>
    <p:sldId id="369" r:id="rId32"/>
    <p:sldId id="356" r:id="rId33"/>
    <p:sldId id="357" r:id="rId34"/>
    <p:sldId id="358" r:id="rId35"/>
    <p:sldId id="381" r:id="rId36"/>
    <p:sldId id="359" r:id="rId37"/>
    <p:sldId id="360" r:id="rId38"/>
    <p:sldId id="329" r:id="rId39"/>
    <p:sldId id="382" r:id="rId40"/>
    <p:sldId id="373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3/31/2026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3/31/2026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3/31/2026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DA69A-922B-06E3-2E5F-35775059E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E42B8-8C95-51CD-E557-41BB62A1A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E4B9F-090C-9DCE-AEF1-5F3232145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7A24-17C6-4E8E-9548-A76F07D6BECB}" type="datetime1">
              <a:rPr lang="en-US" smtClean="0"/>
              <a:t>3/31/2026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230CCD-D0EC-76D0-BFCE-EFF4A16A8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3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7B3B5-6A2A-6981-F06A-76D049FFA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26055-4A99-3B87-0FFF-6BAFF3075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DC886-797C-7EB7-713D-D63CA6D3DA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B7D90E-91C4-FCB3-F023-EE2F5E2ED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3EFAC-A481-4767-BC4B-D7500738CAAB}" type="datetime1">
              <a:rPr lang="en-US" smtClean="0"/>
              <a:t>3/31/2026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D94900-FF6B-E841-7CEF-1A83CD9CA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8492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51076-E1D6-10C4-D732-4BBE39DC6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80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29595-1F2D-C939-DFA3-58D18CAA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EA088-E0AB-32B8-766D-2F3E9D233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2A7080-B17D-01D1-854A-CEA6BED623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B2F0CC-FE0D-9842-B372-F38652341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B3372A-5E85-176E-39D3-53B6A18D29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E1BD2B-E1F4-EC64-F0BD-0FFFC9DB2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75CEE-727C-45AE-A9E8-0E28F109F4BE}" type="datetime1">
              <a:rPr lang="en-US" smtClean="0"/>
              <a:t>3/31/2026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8015D7-2D59-1057-6E84-00426D696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1140A8-817C-FA73-F64D-E2DD2E6D1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65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3/31/2026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76095"/>
            <a:ext cx="4962236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060889F8-8AB8-99AC-78FA-0B80045F9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2" y="6335034"/>
            <a:ext cx="489857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10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223184-E969-EC2B-5844-04714E453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71211"/>
            <a:ext cx="10240817" cy="1039742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</a:t>
            </a:r>
            <a:r>
              <a:rPr lang="en-US" sz="3200" dirty="0"/>
              <a:t> </a:t>
            </a:r>
            <a:r>
              <a:rPr lang="ne-NP" sz="3200" dirty="0"/>
              <a:t>(खण्ड </a:t>
            </a:r>
            <a:r>
              <a:rPr lang="en-US" sz="3200" dirty="0"/>
              <a:t>11</a:t>
            </a:r>
            <a:r>
              <a:rPr lang="ne-NP" sz="3200" dirty="0" smtClean="0"/>
              <a:t>)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ne-NP" sz="3200" b="1" dirty="0"/>
              <a:t>प्रतिष्ठान/व्यवसायको लेखा/स्रेस्ता तथा </a:t>
            </a:r>
            <a:r>
              <a:rPr lang="ne-NP" sz="3200" b="1" dirty="0" smtClean="0"/>
              <a:t>बीमासम्बन्धी...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CCB61B-5446-70BD-5406-1F62573687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4951" y="1139222"/>
            <a:ext cx="6699594" cy="73028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16B64B-78A6-3400-25CF-B04E382C7CD2}"/>
              </a:ext>
            </a:extLst>
          </p:cNvPr>
          <p:cNvSpPr txBox="1"/>
          <p:nvPr/>
        </p:nvSpPr>
        <p:spPr>
          <a:xfrm>
            <a:off x="102871" y="1269346"/>
            <a:ext cx="521208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cs typeface="Kalimati" panose="00000400000000000000" pitchFamily="2"/>
              </a:rPr>
              <a:t>AR2.-</a:t>
            </a:r>
            <a:r>
              <a:rPr lang="ne-NP" sz="2400" b="1" dirty="0">
                <a:cs typeface="Kalimati" panose="00000400000000000000" pitchFamily="2"/>
              </a:rPr>
              <a:t> </a:t>
            </a:r>
            <a:r>
              <a:rPr lang="hi-IN" sz="2400" b="1" dirty="0">
                <a:cs typeface="Kalimati" panose="00000400000000000000" pitchFamily="2"/>
              </a:rPr>
              <a:t>लेखा/स्रेस्ताको प्रकार</a:t>
            </a:r>
            <a:endParaRPr lang="en-US" sz="2400" b="1" dirty="0">
              <a:cs typeface="Kalimati" panose="00000400000000000000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D96243-7CBE-0674-E381-B8CC02C8AE70}"/>
              </a:ext>
            </a:extLst>
          </p:cNvPr>
          <p:cNvSpPr txBox="1"/>
          <p:nvPr/>
        </p:nvSpPr>
        <p:spPr>
          <a:xfrm>
            <a:off x="164919" y="2172335"/>
            <a:ext cx="11849626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गणना गर्न लागिएको </a:t>
            </a:r>
            <a:r>
              <a:rPr lang="ne-NP" sz="2800" dirty="0">
                <a:cs typeface="Kalimati" panose="00000400000000000000" pitchFamily="2"/>
              </a:rPr>
              <a:t>प्रतिष्ठान/व्यवसायले </a:t>
            </a:r>
            <a:r>
              <a:rPr lang="hi-IN" sz="2800" dirty="0">
                <a:cs typeface="Kalimati" panose="00000400000000000000" pitchFamily="2"/>
              </a:rPr>
              <a:t>यदि लेखा/</a:t>
            </a:r>
            <a:r>
              <a:rPr lang="ne-NP" sz="2800" dirty="0">
                <a:cs typeface="Kalimati" panose="00000400000000000000" pitchFamily="2"/>
              </a:rPr>
              <a:t>स्रेस्ता</a:t>
            </a:r>
            <a:r>
              <a:rPr lang="hi-IN" sz="2800" dirty="0">
                <a:cs typeface="Kalimati" panose="00000400000000000000" pitchFamily="2"/>
              </a:rPr>
              <a:t> राख्ने गरेको रहेछ भने सामान्य हिसाबकिताब वा </a:t>
            </a:r>
            <a:r>
              <a:rPr lang="ne-NP" sz="2800" dirty="0">
                <a:cs typeface="Kalimati" panose="00000400000000000000" pitchFamily="2"/>
              </a:rPr>
              <a:t>व्यवस्थित आयव्यय विवरण (</a:t>
            </a:r>
            <a:r>
              <a:rPr lang="hi-IN" sz="2800" dirty="0">
                <a:cs typeface="Kalimati" panose="00000400000000000000" pitchFamily="2"/>
              </a:rPr>
              <a:t>वासलात</a:t>
            </a:r>
            <a:r>
              <a:rPr lang="ne-NP" sz="2800" dirty="0">
                <a:cs typeface="Kalimati" panose="00000400000000000000" pitchFamily="2"/>
              </a:rPr>
              <a:t>)</a:t>
            </a:r>
            <a:r>
              <a:rPr lang="hi-IN" sz="2800" dirty="0">
                <a:cs typeface="Kalimati" panose="00000400000000000000" pitchFamily="2"/>
              </a:rPr>
              <a:t> कस्तो प्रकारको हो यकिन गरी उपयुक्त कोडमा गोलो घेरा लगाउनुपर्दछ।</a:t>
            </a:r>
            <a:endParaRPr lang="en-US" sz="2800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</a:pPr>
            <a:r>
              <a:rPr lang="en-US" sz="2800" b="1" dirty="0">
                <a:cs typeface="Kalimati" panose="00000400000000000000" pitchFamily="2"/>
              </a:rPr>
              <a:t>1. </a:t>
            </a:r>
            <a:r>
              <a:rPr lang="hi-IN" sz="2800" b="1" dirty="0">
                <a:cs typeface="Kalimati" panose="00000400000000000000" pitchFamily="2"/>
              </a:rPr>
              <a:t>सामान्य हिसाबकिता</a:t>
            </a:r>
            <a:r>
              <a:rPr lang="ne-NP" sz="2800" b="1" dirty="0">
                <a:cs typeface="Kalimati" panose="00000400000000000000" pitchFamily="2"/>
              </a:rPr>
              <a:t>ब</a:t>
            </a:r>
            <a:endParaRPr lang="en-US" sz="2800" b="1" dirty="0">
              <a:cs typeface="Kalimati" panose="00000400000000000000" pitchFamily="2"/>
            </a:endParaRPr>
          </a:p>
          <a:p>
            <a:pPr marL="914400" lvl="1" indent="-457200">
              <a:lnSpc>
                <a:spcPct val="150000"/>
              </a:lnSpc>
            </a:pPr>
            <a:r>
              <a:rPr lang="en-US" sz="2800" b="1" dirty="0">
                <a:cs typeface="Kalimati" panose="00000400000000000000" pitchFamily="2"/>
              </a:rPr>
              <a:t>2. </a:t>
            </a:r>
            <a:r>
              <a:rPr lang="ne-NP" sz="2800" b="1" dirty="0">
                <a:cs typeface="Kalimati" panose="00000400000000000000" pitchFamily="2"/>
              </a:rPr>
              <a:t>व्यवस्थित आय-व्यय विवरण (</a:t>
            </a:r>
            <a:r>
              <a:rPr lang="hi-IN" sz="2800" b="1" dirty="0">
                <a:cs typeface="Kalimati" panose="00000400000000000000" pitchFamily="2"/>
              </a:rPr>
              <a:t>वासलात</a:t>
            </a:r>
            <a:r>
              <a:rPr lang="ne-NP" sz="2800" b="1" dirty="0">
                <a:cs typeface="Kalimati" panose="00000400000000000000" pitchFamily="2"/>
              </a:rPr>
              <a:t>)</a:t>
            </a:r>
            <a:endParaRPr lang="en-US" sz="2800" b="1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030712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220DE-B824-E423-4698-247CA9E2C5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407872-5530-BBE1-6A98-B5D2B92BD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76095"/>
            <a:ext cx="4962236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9D007511-32B0-F46E-D94F-A395B5935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2" y="6335034"/>
            <a:ext cx="489857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11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DE93E0-791D-0D35-7845-DA077A1B9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71211"/>
            <a:ext cx="10240817" cy="1039742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</a:t>
            </a:r>
            <a:r>
              <a:rPr lang="en-US" sz="3200" dirty="0"/>
              <a:t> </a:t>
            </a:r>
            <a:r>
              <a:rPr lang="ne-NP" sz="3200" dirty="0"/>
              <a:t>(खण्ड </a:t>
            </a:r>
            <a:r>
              <a:rPr lang="en-US" sz="3200" dirty="0"/>
              <a:t>11</a:t>
            </a:r>
            <a:r>
              <a:rPr lang="ne-NP" sz="3200" dirty="0" smtClean="0"/>
              <a:t>)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ne-NP" sz="3200" b="1" dirty="0"/>
              <a:t>प्रतिष्ठान/व्यवसायको लेखा/स्रेस्ता तथा </a:t>
            </a:r>
            <a:r>
              <a:rPr lang="ne-NP" sz="3200" b="1" dirty="0" smtClean="0"/>
              <a:t>बीमासम्बन्धी...</a:t>
            </a:r>
            <a:endParaRPr lang="en-US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052496-B0CA-6DC0-0FF1-7563A0B5E01E}"/>
              </a:ext>
            </a:extLst>
          </p:cNvPr>
          <p:cNvSpPr txBox="1"/>
          <p:nvPr/>
        </p:nvSpPr>
        <p:spPr>
          <a:xfrm>
            <a:off x="208460" y="1110953"/>
            <a:ext cx="11983540" cy="4454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40080" lvl="1" indent="-457200">
              <a:lnSpc>
                <a:spcPct val="130000"/>
              </a:lnSpc>
              <a:spcBef>
                <a:spcPts val="600"/>
              </a:spcBef>
            </a:pPr>
            <a:r>
              <a:rPr lang="en-US" sz="2600" b="1" dirty="0" smtClean="0">
                <a:cs typeface="Kalimati" panose="00000400000000000000" pitchFamily="2"/>
              </a:rPr>
              <a:t>1</a:t>
            </a:r>
            <a:r>
              <a:rPr lang="en-US" sz="2600" b="1" dirty="0">
                <a:cs typeface="Kalimati" panose="00000400000000000000" pitchFamily="2"/>
              </a:rPr>
              <a:t>. </a:t>
            </a:r>
            <a:r>
              <a:rPr lang="hi-IN" sz="2600" b="1" dirty="0">
                <a:cs typeface="Kalimati" panose="00000400000000000000" pitchFamily="2"/>
              </a:rPr>
              <a:t>सामान्य हिसाबकिता</a:t>
            </a:r>
            <a:r>
              <a:rPr lang="ne-NP" sz="2600" b="1" dirty="0">
                <a:cs typeface="Kalimati" panose="00000400000000000000" pitchFamily="2"/>
              </a:rPr>
              <a:t>ब</a:t>
            </a:r>
            <a:endParaRPr lang="en-US" sz="2600" b="1" dirty="0">
              <a:cs typeface="Kalimati" panose="00000400000000000000" pitchFamily="2"/>
            </a:endParaRPr>
          </a:p>
          <a:p>
            <a:pPr marL="64008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प्रतिष्ठान/व्यवसायले</a:t>
            </a:r>
            <a:r>
              <a:rPr lang="hi-IN" sz="2600" dirty="0">
                <a:cs typeface="Kalimati" panose="00000400000000000000" pitchFamily="2"/>
              </a:rPr>
              <a:t> दैनिक खर्च तथा आम्दानीको हिसाबकिताब टिपोटका  रूपमा मात्र राखेका हिसाबकिताब सामान्य हिसाबकिताब </a:t>
            </a:r>
            <a:r>
              <a:rPr lang="ne-NP" sz="2600" dirty="0">
                <a:cs typeface="Kalimati" panose="00000400000000000000" pitchFamily="2"/>
              </a:rPr>
              <a:t>मान्नु</a:t>
            </a:r>
            <a:r>
              <a:rPr lang="hi-IN" sz="2600" dirty="0">
                <a:cs typeface="Kalimati" panose="00000400000000000000" pitchFamily="2"/>
              </a:rPr>
              <a:t>पर्दछ।</a:t>
            </a:r>
            <a:endParaRPr lang="en-US" sz="2600" dirty="0">
              <a:cs typeface="Kalimati" panose="00000400000000000000" pitchFamily="2"/>
            </a:endParaRPr>
          </a:p>
          <a:p>
            <a:pPr marL="640080" lvl="1" indent="-457200">
              <a:lnSpc>
                <a:spcPct val="130000"/>
              </a:lnSpc>
              <a:spcBef>
                <a:spcPts val="600"/>
              </a:spcBef>
            </a:pPr>
            <a:r>
              <a:rPr lang="en-US" sz="2600" b="1" dirty="0">
                <a:cs typeface="Kalimati" panose="00000400000000000000" pitchFamily="2"/>
              </a:rPr>
              <a:t>2. </a:t>
            </a:r>
            <a:r>
              <a:rPr lang="ne-NP" sz="2600" b="1" dirty="0">
                <a:cs typeface="Kalimati" panose="00000400000000000000" pitchFamily="2"/>
              </a:rPr>
              <a:t>व्यवस्थित आय-व्यय विवरण </a:t>
            </a:r>
            <a:r>
              <a:rPr lang="ne-NP" sz="2600" b="1" dirty="0" smtClean="0">
                <a:cs typeface="Kalimati" panose="00000400000000000000" pitchFamily="2"/>
              </a:rPr>
              <a:t>(</a:t>
            </a:r>
            <a:r>
              <a:rPr lang="hi-IN" sz="2600" b="1" dirty="0" smtClean="0">
                <a:cs typeface="Kalimati" panose="00000400000000000000" pitchFamily="2"/>
              </a:rPr>
              <a:t>वासलात</a:t>
            </a:r>
            <a:r>
              <a:rPr lang="ne-NP" sz="2600" b="1" dirty="0">
                <a:cs typeface="Kalimati" panose="00000400000000000000" pitchFamily="2"/>
              </a:rPr>
              <a:t>)</a:t>
            </a:r>
            <a:endParaRPr lang="en-US" sz="2600" b="1" dirty="0">
              <a:cs typeface="Kalimati" panose="00000400000000000000" pitchFamily="2"/>
            </a:endParaRPr>
          </a:p>
          <a:p>
            <a:pPr marL="640080" lvl="1" indent="-4572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प्रतिष्ठान/व्यवसायले </a:t>
            </a:r>
            <a:r>
              <a:rPr lang="hi-IN" sz="2600" dirty="0">
                <a:cs typeface="Kalimati" panose="00000400000000000000" pitchFamily="2"/>
              </a:rPr>
              <a:t>वि</a:t>
            </a:r>
            <a:r>
              <a:rPr lang="ne-NP" sz="2600" dirty="0">
                <a:cs typeface="Kalimati" panose="00000400000000000000" pitchFamily="2"/>
              </a:rPr>
              <a:t>त्ती</a:t>
            </a:r>
            <a:r>
              <a:rPr lang="hi-IN" sz="2600" dirty="0">
                <a:cs typeface="Kalimati" panose="00000400000000000000" pitchFamily="2"/>
              </a:rPr>
              <a:t>य अवस्था झल्कने गरी कम्पनीको नाफा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नोक्सान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सम्पत्ति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दायित्व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खर्च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आम्दानी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hi-IN" sz="2600" dirty="0">
                <a:cs typeface="Kalimati" panose="00000400000000000000" pitchFamily="2"/>
              </a:rPr>
              <a:t>कर तिरेको रकम आदि जस्ता वि</a:t>
            </a:r>
            <a:r>
              <a:rPr lang="ne-NP" sz="2600" dirty="0">
                <a:cs typeface="Kalimati" panose="00000400000000000000" pitchFamily="2"/>
              </a:rPr>
              <a:t>त्ती</a:t>
            </a:r>
            <a:r>
              <a:rPr lang="hi-IN" sz="2600" dirty="0">
                <a:cs typeface="Kalimati" panose="00000400000000000000" pitchFamily="2"/>
              </a:rPr>
              <a:t>य विवरणह</a:t>
            </a:r>
            <a:r>
              <a:rPr lang="ne-NP" sz="2600" dirty="0">
                <a:cs typeface="Kalimati" panose="00000400000000000000" pitchFamily="2"/>
              </a:rPr>
              <a:t>रू</a:t>
            </a:r>
            <a:r>
              <a:rPr lang="hi-IN" sz="2600" dirty="0">
                <a:cs typeface="Kalimati" panose="00000400000000000000" pitchFamily="2"/>
              </a:rPr>
              <a:t>को हिसाबकिताब</a:t>
            </a:r>
            <a:r>
              <a:rPr lang="ne-NP" sz="2600" dirty="0">
                <a:cs typeface="Kalimati" panose="00000400000000000000" pitchFamily="2"/>
              </a:rPr>
              <a:t> उल्लेख भएको </a:t>
            </a:r>
            <a:r>
              <a:rPr lang="ne-NP" sz="2600" dirty="0" smtClean="0">
                <a:cs typeface="Kalimati" panose="00000400000000000000" pitchFamily="2"/>
              </a:rPr>
              <a:t>मास्केवारी तथा </a:t>
            </a:r>
            <a:r>
              <a:rPr lang="hi-IN" sz="2600" dirty="0" smtClean="0">
                <a:cs typeface="Kalimati" panose="00000400000000000000" pitchFamily="2"/>
              </a:rPr>
              <a:t>वासलात </a:t>
            </a:r>
            <a:r>
              <a:rPr lang="hi-IN" sz="2600" dirty="0">
                <a:cs typeface="Kalimati" panose="00000400000000000000" pitchFamily="2"/>
              </a:rPr>
              <a:t>(</a:t>
            </a:r>
            <a:r>
              <a:rPr lang="en-US" sz="2600" dirty="0">
                <a:cs typeface="Kalimati" panose="00000400000000000000" pitchFamily="2"/>
              </a:rPr>
              <a:t>Balance sheet</a:t>
            </a:r>
            <a:r>
              <a:rPr lang="ne-NP" sz="2600" dirty="0">
                <a:cs typeface="Kalimati" panose="00000400000000000000" pitchFamily="2"/>
              </a:rPr>
              <a:t>) राख्ने गरेको भए मात्र व्यवस्थित आय व्यय विवरण (वासलात) भएको मान्नुपर्दछ।</a:t>
            </a:r>
          </a:p>
        </p:txBody>
      </p:sp>
    </p:spTree>
    <p:extLst>
      <p:ext uri="{BB962C8B-B14F-4D97-AF65-F5344CB8AC3E}">
        <p14:creationId xmlns:p14="http://schemas.microsoft.com/office/powerpoint/2010/main" val="4045873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026" y="1066801"/>
            <a:ext cx="5161836" cy="911859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000" b="1" dirty="0"/>
              <a:t>AR3. </a:t>
            </a:r>
            <a:r>
              <a:rPr lang="ne-NP" sz="2000" b="1" dirty="0"/>
              <a:t>यस प्रतिष्ठान/व्यवसायले आफ्नो व्यवसायको बीमा गरेको छ ? </a:t>
            </a:r>
            <a:endParaRPr lang="en-US" sz="2000" b="1" dirty="0"/>
          </a:p>
          <a:p>
            <a:pPr marL="13140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1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67DD7716-48BA-EF6C-D64D-DA2E3F6B5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2" y="6335034"/>
            <a:ext cx="489857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12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29976E5-0D4A-BE15-F1E7-088FBAD35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71211"/>
            <a:ext cx="10240817" cy="995589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</a:t>
            </a:r>
            <a:r>
              <a:rPr lang="en-US" sz="3200" dirty="0"/>
              <a:t> </a:t>
            </a:r>
            <a:r>
              <a:rPr lang="ne-NP" sz="3200" dirty="0"/>
              <a:t>(खण्ड </a:t>
            </a:r>
            <a:r>
              <a:rPr lang="en-US" sz="3200" dirty="0"/>
              <a:t>11</a:t>
            </a:r>
            <a:r>
              <a:rPr lang="ne-NP" sz="3200" dirty="0" smtClean="0"/>
              <a:t>)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ne-NP" sz="3200" b="1" dirty="0"/>
              <a:t>प्रतिष्ठान/व्यवसायको लेखा/स्रेस्ता तथा </a:t>
            </a:r>
            <a:r>
              <a:rPr lang="ne-NP" sz="3200" b="1" dirty="0" smtClean="0"/>
              <a:t>बीमासम्बन्धी...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3F3A4F-513D-3E37-3BE7-C8C8070F3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6348" y="1066800"/>
            <a:ext cx="6731626" cy="73663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01BFED0-E005-14D7-CD8C-D14CE6A61992}"/>
              </a:ext>
            </a:extLst>
          </p:cNvPr>
          <p:cNvSpPr txBox="1"/>
          <p:nvPr/>
        </p:nvSpPr>
        <p:spPr>
          <a:xfrm>
            <a:off x="43540" y="1978660"/>
            <a:ext cx="12034433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3075" indent="-473075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व्यवसायको ब</a:t>
            </a:r>
            <a:r>
              <a:rPr lang="ne-NP" sz="2400" dirty="0">
                <a:cs typeface="Kalimati" panose="00000400000000000000" pitchFamily="2"/>
              </a:rPr>
              <a:t>ी</a:t>
            </a:r>
            <a:r>
              <a:rPr lang="hi-IN" sz="2400" dirty="0">
                <a:cs typeface="Kalimati" panose="00000400000000000000" pitchFamily="2"/>
              </a:rPr>
              <a:t>मा  भन्नाले कुनै व्यवसाय सञ्चालनका क्रममा आउन सक्ने जोखिम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क्षति वा हानीबाट आर्थिक सुरक्षा प्रदान गर्ने कार्यलाई जनाउँछ।</a:t>
            </a:r>
            <a:endParaRPr lang="en-US" sz="2400" dirty="0">
              <a:cs typeface="Kalimati" panose="00000400000000000000" pitchFamily="2"/>
            </a:endParaRPr>
          </a:p>
          <a:p>
            <a:pPr marL="473075" indent="-473075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यसले आगलागी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चोरी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दुर्घटना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hi-IN" sz="2400" dirty="0">
                <a:cs typeface="Kalimati" panose="00000400000000000000" pitchFamily="2"/>
              </a:rPr>
              <a:t>प्राकृतिक विप</a:t>
            </a:r>
            <a:r>
              <a:rPr lang="ne-NP" sz="2400" dirty="0" smtClean="0">
                <a:cs typeface="Kalimati" panose="00000400000000000000" pitchFamily="2"/>
              </a:rPr>
              <a:t>द</a:t>
            </a:r>
            <a:r>
              <a:rPr lang="en-US" sz="2400" dirty="0" smtClean="0">
                <a:cs typeface="Kalimati" panose="00000400000000000000" pitchFamily="2"/>
              </a:rPr>
              <a:t> </a:t>
            </a:r>
            <a:r>
              <a:rPr lang="hi-IN" sz="2400" dirty="0">
                <a:cs typeface="Kalimati" panose="00000400000000000000" pitchFamily="2"/>
              </a:rPr>
              <a:t>जस्ता जोखिमबाट व्यवसायलाई सुरक्षित राख्दछ।</a:t>
            </a:r>
            <a:endParaRPr lang="en-US" sz="2400" dirty="0">
              <a:cs typeface="Kalimati" panose="00000400000000000000" pitchFamily="2"/>
            </a:endParaRPr>
          </a:p>
          <a:p>
            <a:pPr marL="473075" indent="-473075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कुनै </a:t>
            </a:r>
            <a:r>
              <a:rPr lang="ne-NP" sz="2400" dirty="0" smtClean="0">
                <a:cs typeface="Kalimati" panose="00000400000000000000" pitchFamily="2"/>
              </a:rPr>
              <a:t>प्रतिष्ठान/व्यवसायले </a:t>
            </a:r>
            <a:r>
              <a:rPr lang="ne-NP" sz="2400" dirty="0">
                <a:cs typeface="Kalimati" panose="00000400000000000000" pitchFamily="2"/>
              </a:rPr>
              <a:t>व्यवसायसँग सम्बन्धित कर्मचारी/कामदार</a:t>
            </a:r>
            <a:r>
              <a:rPr lang="en-US" sz="2400" dirty="0">
                <a:cs typeface="Kalimati" panose="00000400000000000000" pitchFamily="2"/>
              </a:rPr>
              <a:t>,</a:t>
            </a:r>
            <a:r>
              <a:rPr lang="ne-NP" sz="2400" dirty="0">
                <a:cs typeface="Kalimati" panose="00000400000000000000" pitchFamily="2"/>
              </a:rPr>
              <a:t> भवन/उपकरण</a:t>
            </a:r>
            <a:r>
              <a:rPr lang="en-US" sz="2400" dirty="0">
                <a:cs typeface="Kalimati" panose="00000400000000000000" pitchFamily="2"/>
              </a:rPr>
              <a:t>,</a:t>
            </a:r>
            <a:r>
              <a:rPr lang="ne-NP" sz="2400" dirty="0">
                <a:cs typeface="Kalimati" panose="00000400000000000000" pitchFamily="2"/>
              </a:rPr>
              <a:t> मालसामान आदिमध्ये सबै वा कुनै एकको बिमा गरेको रहेछ भने व्यवसायको बिमा गरेको मान्नुपर्दछ।</a:t>
            </a:r>
            <a:endParaRPr lang="en-US" sz="2400" dirty="0">
              <a:cs typeface="Kalimati" panose="00000400000000000000" pitchFamily="2"/>
            </a:endParaRPr>
          </a:p>
          <a:p>
            <a:pPr marL="473075" indent="-473075" algn="just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ne-NP" sz="2400" dirty="0" smtClean="0">
                <a:cs typeface="Kalimati" panose="00000400000000000000" pitchFamily="2"/>
              </a:rPr>
              <a:t>यहाँ </a:t>
            </a:r>
            <a:r>
              <a:rPr lang="hi-IN" sz="2400" dirty="0">
                <a:cs typeface="Kalimati" panose="00000400000000000000" pitchFamily="2"/>
              </a:rPr>
              <a:t>सञ्चालकको व्यक्तिगत </a:t>
            </a:r>
            <a:r>
              <a:rPr lang="en-US" sz="2400" dirty="0">
                <a:cs typeface="Kalimati" panose="00000400000000000000" pitchFamily="2"/>
              </a:rPr>
              <a:t>'</a:t>
            </a:r>
            <a:r>
              <a:rPr lang="hi-IN" sz="2400" dirty="0">
                <a:cs typeface="Kalimati" panose="00000400000000000000" pitchFamily="2"/>
              </a:rPr>
              <a:t>जीवन बीमा</a:t>
            </a:r>
            <a:r>
              <a:rPr lang="en-US" sz="2400" dirty="0">
                <a:cs typeface="Kalimati" panose="00000400000000000000" pitchFamily="2"/>
              </a:rPr>
              <a:t>' </a:t>
            </a:r>
            <a:r>
              <a:rPr lang="ne-NP" sz="2400" dirty="0">
                <a:cs typeface="Kalimati" panose="00000400000000000000" pitchFamily="2"/>
              </a:rPr>
              <a:t> </a:t>
            </a:r>
            <a:r>
              <a:rPr lang="hi-IN" sz="2400" dirty="0">
                <a:cs typeface="Kalimati" panose="00000400000000000000" pitchFamily="2"/>
              </a:rPr>
              <a:t>लाई समावेश </a:t>
            </a:r>
            <a:r>
              <a:rPr lang="ne-NP" sz="2400" dirty="0">
                <a:cs typeface="Kalimati" panose="00000400000000000000" pitchFamily="2"/>
              </a:rPr>
              <a:t>गर्नु हुँदैन।</a:t>
            </a:r>
          </a:p>
        </p:txBody>
      </p:sp>
    </p:spTree>
    <p:extLst>
      <p:ext uri="{BB962C8B-B14F-4D97-AF65-F5344CB8AC3E}">
        <p14:creationId xmlns:p14="http://schemas.microsoft.com/office/powerpoint/2010/main" val="2987639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2931D-EDDF-0311-9F0B-89DC78D9C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814D22-B25A-2FA4-8299-91E93C31BA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267" y="1261111"/>
            <a:ext cx="11807465" cy="4773929"/>
          </a:xfrm>
        </p:spPr>
        <p:txBody>
          <a:bodyPr>
            <a:noAutofit/>
          </a:bodyPr>
          <a:lstStyle/>
          <a:p>
            <a:pPr marL="18288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2400" b="1" dirty="0"/>
              <a:t>AR3. </a:t>
            </a:r>
            <a:r>
              <a:rPr lang="ne-NP" sz="2400" b="1" dirty="0"/>
              <a:t>यस प्रतिष्ठान/व्यवसायले आफ्नो व्यवसायको बीमा गरेको छ ? ...</a:t>
            </a:r>
          </a:p>
          <a:p>
            <a:pPr marL="18288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यस प्रश्नमा बिमाको रकम वा प्रिमियम नसोधी केवल बिमाको अवस्था मात्र यकिन गर्नुपर्दछ। </a:t>
            </a:r>
          </a:p>
          <a:p>
            <a:pPr marL="18288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उत्तरदाताले प्रतिष्ठान/व्यवसायको बिमा गरेको छ भनी जानकारी दिएमा त्यसलाई नै आधिकारिक मान्नुपर्दछ। </a:t>
            </a:r>
          </a:p>
          <a:p>
            <a:pPr marL="18288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उत्तरदातालाई यस प्रतिष्ठानको नाममा कुनै पनि प्रकारको व्यावसायिक बिमा गरिएको छ छैन भनी सिधा र स्पष्ट प्रश्न सोध्नुपर्दछ। </a:t>
            </a:r>
          </a:p>
          <a:p>
            <a:pPr marL="18288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बिमा गरेको भए कोड </a:t>
            </a:r>
            <a:r>
              <a:rPr lang="en-US" dirty="0" smtClean="0"/>
              <a:t>1 </a:t>
            </a:r>
            <a:r>
              <a:rPr lang="ne-NP" dirty="0" smtClean="0"/>
              <a:t>र </a:t>
            </a:r>
            <a:r>
              <a:rPr lang="ne-NP" dirty="0"/>
              <a:t>नगरेको भए कोड </a:t>
            </a:r>
            <a:r>
              <a:rPr lang="en-US" dirty="0"/>
              <a:t>2</a:t>
            </a:r>
            <a:r>
              <a:rPr lang="ne-NP" dirty="0" smtClean="0"/>
              <a:t> </a:t>
            </a:r>
            <a:r>
              <a:rPr lang="ne-NP" dirty="0"/>
              <a:t>मा गोलो घेरा लगाउनुपर्दछ। </a:t>
            </a:r>
          </a:p>
          <a:p>
            <a:pPr marL="182880" lvl="1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यो महल खाली छोड्नुहुँदैन।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3344FD-7C74-9C2B-8043-F82CCF23D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D03B2F6A-BF04-DE9C-89F1-E2DE55A4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2" y="6335034"/>
            <a:ext cx="489857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13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B34C4-074A-FF19-BCD8-46F7E60D3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71211"/>
            <a:ext cx="10240817" cy="995589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</a:t>
            </a:r>
            <a:r>
              <a:rPr lang="en-US" sz="3200" dirty="0"/>
              <a:t> </a:t>
            </a:r>
            <a:r>
              <a:rPr lang="ne-NP" sz="3200" dirty="0"/>
              <a:t>(खण्ड </a:t>
            </a:r>
            <a:r>
              <a:rPr lang="en-US" sz="3200" dirty="0"/>
              <a:t>11</a:t>
            </a:r>
            <a:r>
              <a:rPr lang="ne-NP" sz="3200" dirty="0" smtClean="0"/>
              <a:t>)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ne-NP" sz="3200" b="1" dirty="0"/>
              <a:t>प्रतिष्ठान/व्यवसायको लेखा/स्रेस्ता तथा </a:t>
            </a:r>
            <a:r>
              <a:rPr lang="ne-NP" sz="3200" b="1" dirty="0" smtClean="0"/>
              <a:t>बीमासम्बन्धी...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31589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82093"/>
            <a:ext cx="10175503" cy="93572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 smtClean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</a:t>
            </a:r>
            <a:r>
              <a:rPr lang="hi-IN" sz="3200" b="1" dirty="0"/>
              <a:t> बिक्री</a:t>
            </a:r>
            <a:endParaRPr lang="en-US" sz="3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712381" y="1361440"/>
            <a:ext cx="10016579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C408117-B9E3-B245-F87E-B9F9A5067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1101951"/>
            <a:ext cx="11824608" cy="5035960"/>
          </a:xfrm>
        </p:spPr>
        <p:txBody>
          <a:bodyPr>
            <a:normAutofit/>
          </a:bodyPr>
          <a:lstStyle/>
          <a:p>
            <a:pPr marL="457200" lvl="1" indent="-457200">
              <a:lnSpc>
                <a:spcPct val="150000"/>
              </a:lnSpc>
              <a:buNone/>
            </a:pPr>
            <a:r>
              <a:rPr lang="ne-NP" b="1" u="sng" dirty="0"/>
              <a:t>विवरण </a:t>
            </a:r>
            <a:r>
              <a:rPr lang="ne-NP" b="1" u="sng" dirty="0" smtClean="0"/>
              <a:t>सङ्कलन </a:t>
            </a:r>
            <a:r>
              <a:rPr lang="ne-NP" b="1" u="sng" dirty="0"/>
              <a:t>गर्नुको उद्देश्य</a:t>
            </a:r>
            <a:endParaRPr lang="en-US" u="sng" dirty="0"/>
          </a:p>
          <a:p>
            <a:pPr marL="457200" lvl="1" indent="-457200" defTabSz="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प्रतिष्ठान/व्यवसायले तलब ज्यालामा गरेको खर्च अनुमान गर्नु,</a:t>
            </a:r>
          </a:p>
          <a:p>
            <a:pPr marL="457200" lvl="1" indent="-457200" defTabSz="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प्रतिष्ठान/व्यवसायले गरेको मध्यवर्ती उपभोग खर्च अनुमान गर्नु,</a:t>
            </a:r>
          </a:p>
          <a:p>
            <a:pPr marL="457200" lvl="1" indent="-457200" defTabSz="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प्रतिष्ठान/व्यवसायको कुल उत्पादन अनुमान गर्नु,</a:t>
            </a:r>
          </a:p>
          <a:p>
            <a:pPr marL="457200" lvl="1" indent="-457200" defTabSz="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प्रतिष्ठान/व्यवसायको कुल मूल्य अभिवृद्धि अनुमान गर्नु</a:t>
            </a:r>
            <a:r>
              <a:rPr lang="en-US" dirty="0"/>
              <a:t>, </a:t>
            </a:r>
          </a:p>
          <a:p>
            <a:pPr marL="457200" lvl="1" indent="-457200" defTabSz="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प्रतिष्ठान/व्यवसायको लागत र उत्पादन अनुपात अनुमान गर्नु।</a:t>
            </a:r>
          </a:p>
          <a:p>
            <a:pPr marL="457200" indent="-457200">
              <a:lnSpc>
                <a:spcPct val="150000"/>
              </a:lnSpc>
              <a:buNone/>
            </a:pPr>
            <a:r>
              <a:rPr lang="ne-NP" sz="2400" b="1" i="1" dirty="0"/>
              <a:t>नोटः </a:t>
            </a:r>
            <a:r>
              <a:rPr lang="ne-NP" sz="2400" i="1" dirty="0"/>
              <a:t>कुल मूल्य अभिवृद्धिबाट कुल गार्हस्थ्य उत्पादन </a:t>
            </a:r>
            <a:r>
              <a:rPr lang="en-US" sz="2400" i="1" dirty="0"/>
              <a:t>(Gross Domestic </a:t>
            </a:r>
            <a:r>
              <a:rPr lang="en-US" sz="2400" i="1" dirty="0" smtClean="0"/>
              <a:t>Product)</a:t>
            </a:r>
            <a:r>
              <a:rPr lang="ne-NP" sz="2400" i="1" dirty="0" smtClean="0"/>
              <a:t> </a:t>
            </a:r>
            <a:r>
              <a:rPr lang="ne-NP" sz="2400" i="1" dirty="0"/>
              <a:t>अनुमान गर्न सकिन्छ।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3B58D864-078D-819E-C422-08DEE0721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2" y="6335034"/>
            <a:ext cx="489857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14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3638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907" y="1388427"/>
            <a:ext cx="10634256" cy="5333048"/>
          </a:xfrm>
        </p:spPr>
        <p:txBody>
          <a:bodyPr>
            <a:normAutofit/>
          </a:bodyPr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1752B2B1-C5FF-3CAE-979C-1630F4BDF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2" y="6335034"/>
            <a:ext cx="489857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15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0314DC-4D7C-4975-66CC-704B2F6AE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908" y="136525"/>
            <a:ext cx="10193050" cy="634181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7502376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1DB39-B734-402D-60E3-FAF0B9AC2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507297-102B-764D-CEFB-FA97B2EF4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55F96FC3-4E14-A863-DD47-845C8BD4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2" y="6335034"/>
            <a:ext cx="489857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16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178888-BD1C-C1A1-C98C-5B791570C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4231" y="79375"/>
            <a:ext cx="10175503" cy="88995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2800" dirty="0"/>
              <a:t>मुख्य प्रश्नावली (खण्ड </a:t>
            </a:r>
            <a:r>
              <a:rPr lang="en-US" sz="2800" dirty="0"/>
              <a:t>12</a:t>
            </a:r>
            <a:r>
              <a:rPr lang="ne-NP" sz="2800" dirty="0" smtClean="0"/>
              <a:t>)</a:t>
            </a:r>
            <a:r>
              <a:rPr lang="ne-NP" sz="2800" dirty="0"/>
              <a:t/>
            </a:r>
            <a:br>
              <a:rPr lang="ne-NP" sz="2800" dirty="0"/>
            </a:br>
            <a:r>
              <a:rPr lang="hi-IN" sz="2800" b="1" dirty="0"/>
              <a:t>आर्थिक वर्ष २०८१/८२ को वार्षिक सञ्चालन खर्च </a:t>
            </a:r>
            <a:r>
              <a:rPr lang="ne-NP" sz="2800" b="1" dirty="0"/>
              <a:t>र </a:t>
            </a:r>
            <a:r>
              <a:rPr lang="hi-IN" sz="2800" b="1" dirty="0"/>
              <a:t>बिक्री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E7E030A-8876-67F3-78EE-76FED9F5EB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467" y="1600745"/>
            <a:ext cx="11670030" cy="4491711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गणना गरिने प्रतिष्ठान/व्यवसाय मुख्य कार्यालय भए यसका शाखा वा उपशाखा कार्यालयहरू सहितको </a:t>
            </a:r>
            <a:r>
              <a:rPr lang="hi-IN" dirty="0" smtClean="0"/>
              <a:t>एकमु</a:t>
            </a:r>
            <a:r>
              <a:rPr lang="ne-NP" dirty="0" smtClean="0"/>
              <a:t>ष्ट</a:t>
            </a:r>
            <a:r>
              <a:rPr lang="hi-IN" dirty="0" smtClean="0"/>
              <a:t> </a:t>
            </a:r>
            <a:r>
              <a:rPr lang="hi-IN" dirty="0"/>
              <a:t>सञ्चालन खर्च र बिक्रीबाट प्राप्त रकम भर्नुपर्दछ</a:t>
            </a:r>
            <a:r>
              <a:rPr lang="ne-NP" dirty="0" smtClean="0"/>
              <a:t>।</a:t>
            </a:r>
            <a:endParaRPr lang="en-US" dirty="0" smtClean="0"/>
          </a:p>
          <a:p>
            <a:pPr marL="457200" lvl="4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/>
              <a:t>यो प्रश्न </a:t>
            </a:r>
            <a:r>
              <a:rPr lang="hi-IN" sz="2600" b="1" dirty="0"/>
              <a:t>एकल एकाइ </a:t>
            </a:r>
            <a:r>
              <a:rPr lang="hi-IN" sz="2600" dirty="0"/>
              <a:t>वा </a:t>
            </a:r>
            <a:r>
              <a:rPr lang="hi-IN" sz="2600" b="1" dirty="0"/>
              <a:t>मुख्य कार्यालय</a:t>
            </a:r>
            <a:r>
              <a:rPr lang="hi-IN" sz="2600" dirty="0"/>
              <a:t>का रूपमा रहेका व्यावसायिक प्रतिष्ठान</a:t>
            </a:r>
            <a:r>
              <a:rPr lang="ne-NP" sz="2600" dirty="0"/>
              <a:t>/व्यवसाय</a:t>
            </a:r>
            <a:r>
              <a:rPr lang="hi-IN" sz="2600" dirty="0"/>
              <a:t>लाई मात्र सोध्नुपर्दछ</a:t>
            </a:r>
            <a:r>
              <a:rPr lang="ne-NP" sz="2600" dirty="0"/>
              <a:t>।</a:t>
            </a:r>
          </a:p>
          <a:p>
            <a:pPr marL="457200" lvl="4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/>
              <a:t>यी प्रश्नहरू सकभर प्रतिष्ठानले </a:t>
            </a:r>
            <a:r>
              <a:rPr lang="ne-NP" sz="2600" dirty="0"/>
              <a:t>राखेको </a:t>
            </a:r>
            <a:r>
              <a:rPr lang="ne-NP" sz="2600" b="1" dirty="0"/>
              <a:t>हिसाबकिताब वा </a:t>
            </a:r>
            <a:r>
              <a:rPr lang="hi-IN" sz="2600" b="1" dirty="0"/>
              <a:t>वासलातमा </a:t>
            </a:r>
            <a:r>
              <a:rPr lang="hi-IN" sz="2600" dirty="0"/>
              <a:t>आधारित भएर भर्नुपर्दछ</a:t>
            </a:r>
            <a:r>
              <a:rPr lang="ne-NP" sz="2600" dirty="0"/>
              <a:t>।</a:t>
            </a:r>
          </a:p>
          <a:p>
            <a:pPr marL="0" indent="0" algn="just">
              <a:lnSpc>
                <a:spcPct val="170000"/>
              </a:lnSpc>
              <a:spcBef>
                <a:spcPts val="600"/>
              </a:spcBef>
              <a:buNone/>
            </a:pPr>
            <a:r>
              <a:rPr lang="ne-NP" dirty="0" smtClean="0"/>
              <a:t> </a:t>
            </a:r>
            <a:endParaRPr lang="en-US" dirty="0"/>
          </a:p>
          <a:p>
            <a:pPr marL="457200" indent="-457200" algn="just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068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353BAD-7735-6179-9692-E8A774B9A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4ADBD-C94A-4248-5E85-0502F2DEF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2614" y="0"/>
            <a:ext cx="10175503" cy="91503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2800" dirty="0"/>
              <a:t/>
            </a:r>
            <a:br>
              <a:rPr lang="ne-NP" sz="2800" dirty="0"/>
            </a:br>
            <a:r>
              <a:rPr lang="ne-NP" sz="2800" dirty="0"/>
              <a:t>मुख्य प्रश्नावली (खण्ड </a:t>
            </a:r>
            <a:r>
              <a:rPr lang="en-US" sz="2800" dirty="0"/>
              <a:t>12</a:t>
            </a:r>
            <a:r>
              <a:rPr lang="ne-NP" sz="2800" dirty="0" smtClean="0"/>
              <a:t>)</a:t>
            </a:r>
            <a:r>
              <a:rPr lang="ne-NP" sz="2800" dirty="0"/>
              <a:t/>
            </a:r>
            <a:br>
              <a:rPr lang="ne-NP" sz="2800" dirty="0"/>
            </a:br>
            <a:r>
              <a:rPr lang="hi-IN" sz="2800" b="1" dirty="0"/>
              <a:t>आर्थिक वर्ष २०८१/८२ को वार्षिक सञ्चालन खर्च </a:t>
            </a:r>
            <a:r>
              <a:rPr lang="ne-NP" sz="2800" b="1" dirty="0"/>
              <a:t>र </a:t>
            </a:r>
            <a:r>
              <a:rPr lang="hi-IN" sz="2800" b="1" dirty="0"/>
              <a:t>बिक्री</a:t>
            </a:r>
            <a:r>
              <a:rPr lang="en-US" sz="3200" b="1" dirty="0"/>
              <a:t/>
            </a:r>
            <a:br>
              <a:rPr lang="en-US" sz="3200" b="1" dirty="0"/>
            </a:b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6936E7-3DC1-9D25-F916-058BC9416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CD25255-0C89-63AC-1168-1C872D96878B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27FE196B-E629-CD26-0DF7-A46D93013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2" y="6335034"/>
            <a:ext cx="489857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17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B428CF16-BF87-CA68-F533-E0F10132D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41" y="966789"/>
            <a:ext cx="12104918" cy="4445184"/>
          </a:xfrm>
        </p:spPr>
        <p:txBody>
          <a:bodyPr>
            <a:noAutofit/>
          </a:bodyPr>
          <a:lstStyle/>
          <a:p>
            <a:pPr marL="457200" lvl="4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 smtClean="0"/>
              <a:t>वार्षिक </a:t>
            </a:r>
            <a:r>
              <a:rPr lang="hi-IN" sz="2600" dirty="0"/>
              <a:t>लेखा प</a:t>
            </a:r>
            <a:r>
              <a:rPr lang="ne-NP" sz="2600" dirty="0"/>
              <a:t>री</a:t>
            </a:r>
            <a:r>
              <a:rPr lang="hi-IN" sz="2600" dirty="0"/>
              <a:t>क्षण गरिएको र व्यवस्थित लेखा/स्रेस्ता राख्ने प्रतिष्ठानहरूको सन्दर्भमा लेखा स्रेस्ता अभिलेख</a:t>
            </a:r>
            <a:r>
              <a:rPr lang="ne-NP" sz="2600" dirty="0"/>
              <a:t>का आधारमा </a:t>
            </a:r>
            <a:r>
              <a:rPr lang="hi-IN" sz="2600" dirty="0"/>
              <a:t>विवरण </a:t>
            </a:r>
            <a:r>
              <a:rPr lang="ne-NP" sz="2600" dirty="0"/>
              <a:t>भर्नुपर्दछ वा उतार गर्नुपर्दछ</a:t>
            </a:r>
            <a:r>
              <a:rPr lang="en-US" sz="2600" dirty="0"/>
              <a:t>| </a:t>
            </a:r>
            <a:endParaRPr lang="en-US" sz="2600" dirty="0" smtClean="0"/>
          </a:p>
          <a:p>
            <a:pPr marL="0" lvl="4" indent="0" algn="just">
              <a:lnSpc>
                <a:spcPct val="120000"/>
              </a:lnSpc>
              <a:spcBef>
                <a:spcPts val="600"/>
              </a:spcBef>
              <a:buNone/>
            </a:pPr>
            <a:endParaRPr lang="ne-NP" sz="2600" dirty="0"/>
          </a:p>
          <a:p>
            <a:pPr marL="457200" lvl="4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/>
              <a:t>वासलातबाट भर्दा आर्थिक वर्ष </a:t>
            </a:r>
            <a:r>
              <a:rPr lang="hi-IN" sz="2600" b="1" dirty="0"/>
              <a:t>२०८१/८२</a:t>
            </a:r>
            <a:r>
              <a:rPr lang="hi-IN" sz="2600" dirty="0"/>
              <a:t> को वासलात प्रयोग गर्नुपर्दछ</a:t>
            </a:r>
            <a:r>
              <a:rPr lang="ne-NP" sz="2600" dirty="0" smtClean="0"/>
              <a:t>।</a:t>
            </a:r>
            <a:endParaRPr lang="en-US" sz="2600" dirty="0" smtClean="0"/>
          </a:p>
          <a:p>
            <a:pPr marL="0" lvl="4" indent="0" algn="just">
              <a:lnSpc>
                <a:spcPct val="120000"/>
              </a:lnSpc>
              <a:spcBef>
                <a:spcPts val="600"/>
              </a:spcBef>
              <a:buNone/>
            </a:pPr>
            <a:endParaRPr lang="ne-NP" sz="2600" dirty="0"/>
          </a:p>
          <a:p>
            <a:pPr marL="457200" lvl="4" indent="-457200" algn="just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 smtClean="0"/>
              <a:t>त्यस </a:t>
            </a:r>
            <a:r>
              <a:rPr lang="hi-IN" sz="2600" dirty="0"/>
              <a:t>प्रतिष्ठानले वासलात वा लेखा परिक्षण (अडिट) प्रतिवेदन उपलब्ध गराउन सक्दैन भने </a:t>
            </a:r>
            <a:r>
              <a:rPr lang="ne-NP" sz="2600" dirty="0"/>
              <a:t>पनि </a:t>
            </a:r>
            <a:r>
              <a:rPr lang="hi-IN" sz="2600" dirty="0"/>
              <a:t>आ.व. २०८१/८२ को </a:t>
            </a:r>
            <a:r>
              <a:rPr lang="ne-NP" sz="2600" dirty="0"/>
              <a:t>सञ्चालन </a:t>
            </a:r>
            <a:r>
              <a:rPr lang="hi-IN" sz="2600" dirty="0"/>
              <a:t>खर्च</a:t>
            </a:r>
            <a:r>
              <a:rPr lang="ne-NP" sz="2600" dirty="0"/>
              <a:t> र बिक्री रकम</a:t>
            </a:r>
            <a:r>
              <a:rPr lang="hi-IN" sz="2600" dirty="0"/>
              <a:t>को विवरण उल्लेख गर्नुपर्दछ। </a:t>
            </a:r>
            <a:endParaRPr lang="ne-NP" sz="2600" dirty="0"/>
          </a:p>
        </p:txBody>
      </p:sp>
    </p:spTree>
    <p:extLst>
      <p:ext uri="{BB962C8B-B14F-4D97-AF65-F5344CB8AC3E}">
        <p14:creationId xmlns:p14="http://schemas.microsoft.com/office/powerpoint/2010/main" val="38733717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41" y="1111068"/>
            <a:ext cx="11957960" cy="5218295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ne-NP" dirty="0" smtClean="0"/>
              <a:t>मौसम अनुसार</a:t>
            </a:r>
            <a:r>
              <a:rPr lang="hi-IN" dirty="0" smtClean="0"/>
              <a:t> </a:t>
            </a:r>
            <a:r>
              <a:rPr lang="hi-IN" dirty="0"/>
              <a:t>सञ्चालन हुने प्रतिष्ठानको लागि वार्षिक </a:t>
            </a:r>
            <a:r>
              <a:rPr lang="ne-NP" dirty="0"/>
              <a:t>सञ्चालन</a:t>
            </a:r>
            <a:r>
              <a:rPr lang="hi-IN" dirty="0"/>
              <a:t> खर्च</a:t>
            </a:r>
            <a:r>
              <a:rPr lang="ne-NP" dirty="0"/>
              <a:t> र बिक्री रकम</a:t>
            </a:r>
            <a:r>
              <a:rPr lang="hi-IN" dirty="0"/>
              <a:t>को विवरण भर्दा </a:t>
            </a:r>
            <a:r>
              <a:rPr lang="ne-NP" dirty="0" smtClean="0"/>
              <a:t>वर्षभरि </a:t>
            </a:r>
            <a:r>
              <a:rPr lang="hi-IN" dirty="0"/>
              <a:t>जति अवधि सञ्चालन भएको छ सोह</a:t>
            </a:r>
            <a:r>
              <a:rPr lang="ne-NP" dirty="0"/>
              <a:t>ी</a:t>
            </a:r>
            <a:r>
              <a:rPr lang="hi-IN" dirty="0"/>
              <a:t> अ</a:t>
            </a:r>
            <a:r>
              <a:rPr lang="ne-NP" dirty="0"/>
              <a:t>व</a:t>
            </a:r>
            <a:r>
              <a:rPr lang="hi-IN" dirty="0"/>
              <a:t>धिको विवरण </a:t>
            </a:r>
            <a:r>
              <a:rPr lang="hi-IN" dirty="0" smtClean="0"/>
              <a:t>भर्नुपर्दछ</a:t>
            </a:r>
            <a:r>
              <a:rPr lang="ne-NP" dirty="0"/>
              <a:t>।</a:t>
            </a:r>
            <a:r>
              <a:rPr lang="hi-IN" dirty="0"/>
              <a:t> </a:t>
            </a:r>
            <a:endParaRPr lang="ne-NP" dirty="0"/>
          </a:p>
          <a:p>
            <a:pPr marL="457200" lvl="1" indent="-457200" algn="just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जस्तैः कुनै प्रतिष्ठान ६ महिनामात्र सञ्चालन भ</a:t>
            </a:r>
            <a:r>
              <a:rPr lang="ne-NP" sz="2800" dirty="0"/>
              <a:t>र्</a:t>
            </a:r>
            <a:r>
              <a:rPr lang="hi-IN" sz="2800" dirty="0"/>
              <a:t>इ बाँकी छ महिना बन्द भएको अवस्था हो भने प्रतिष्ठान सञ्चालन भएको ६ महिना अवधिको</a:t>
            </a:r>
            <a:r>
              <a:rPr lang="en-US" sz="2800" dirty="0"/>
              <a:t> </a:t>
            </a:r>
            <a:r>
              <a:rPr lang="hi-IN" sz="2800" dirty="0"/>
              <a:t>मात्र हिसाबकिताबलाई नै वार्षिक विवरणका रूपमा भर्नुपर्दछ</a:t>
            </a:r>
            <a:r>
              <a:rPr lang="ne-NP" sz="2800" dirty="0"/>
              <a:t>।</a:t>
            </a:r>
          </a:p>
          <a:p>
            <a:pPr marL="457200" indent="-457200" algn="just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ne-NP" dirty="0"/>
              <a:t>मौसमी (</a:t>
            </a:r>
            <a:r>
              <a:rPr lang="hi-IN" dirty="0"/>
              <a:t>सिजनल</a:t>
            </a:r>
            <a:r>
              <a:rPr lang="ne-NP" dirty="0"/>
              <a:t>)</a:t>
            </a:r>
            <a:r>
              <a:rPr lang="hi-IN" dirty="0"/>
              <a:t> प्रतिष्ठानको सन्दर्भमा व्यवसाय निश्चित समयसम्म सञ्चालन भए पनि</a:t>
            </a:r>
            <a:r>
              <a:rPr lang="ne-NP" dirty="0"/>
              <a:t> सञ्चालन</a:t>
            </a:r>
            <a:r>
              <a:rPr lang="hi-IN" dirty="0"/>
              <a:t> खर्च</a:t>
            </a:r>
            <a:r>
              <a:rPr lang="ne-NP" dirty="0"/>
              <a:t>,</a:t>
            </a:r>
            <a:r>
              <a:rPr lang="hi-IN" dirty="0"/>
              <a:t> </a:t>
            </a:r>
            <a:r>
              <a:rPr lang="ne-NP" dirty="0"/>
              <a:t>बिक्री </a:t>
            </a:r>
            <a:r>
              <a:rPr lang="hi-IN" dirty="0"/>
              <a:t>आम्दानी </a:t>
            </a:r>
            <a:r>
              <a:rPr lang="ne-NP" dirty="0"/>
              <a:t>व</a:t>
            </a:r>
            <a:r>
              <a:rPr lang="hi-IN" dirty="0" smtClean="0"/>
              <a:t>र्षभर</a:t>
            </a:r>
            <a:r>
              <a:rPr lang="ne-NP" dirty="0"/>
              <a:t>ि</a:t>
            </a:r>
            <a:r>
              <a:rPr lang="hi-IN" dirty="0" smtClean="0"/>
              <a:t> </a:t>
            </a:r>
            <a:r>
              <a:rPr lang="hi-IN" dirty="0"/>
              <a:t>नै भएको </a:t>
            </a:r>
            <a:r>
              <a:rPr lang="hi-IN" dirty="0" smtClean="0"/>
              <a:t>हुनसक्दछ</a:t>
            </a:r>
            <a:r>
              <a:rPr lang="ne-NP" dirty="0"/>
              <a:t>।</a:t>
            </a:r>
            <a:r>
              <a:rPr lang="hi-IN" dirty="0"/>
              <a:t> </a:t>
            </a:r>
            <a:endParaRPr lang="ne-NP" dirty="0"/>
          </a:p>
          <a:p>
            <a:pPr marL="457200" indent="-457200" algn="just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hi-IN" dirty="0"/>
              <a:t>यस</a:t>
            </a:r>
            <a:r>
              <a:rPr lang="ne-NP" dirty="0"/>
              <a:t>्तो</a:t>
            </a:r>
            <a:r>
              <a:rPr lang="hi-IN" dirty="0"/>
              <a:t> अवस्था</a:t>
            </a:r>
            <a:r>
              <a:rPr lang="ne-NP" dirty="0"/>
              <a:t>मा व</a:t>
            </a:r>
            <a:r>
              <a:rPr lang="hi-IN" dirty="0"/>
              <a:t>र्ष</a:t>
            </a:r>
            <a:r>
              <a:rPr lang="ne-NP" dirty="0"/>
              <a:t>भरीको आम्दानी तथा खर्चको</a:t>
            </a:r>
            <a:r>
              <a:rPr lang="hi-IN" dirty="0"/>
              <a:t> विवरण भर्नुपर्दछ</a:t>
            </a:r>
            <a:r>
              <a:rPr lang="en-US" dirty="0"/>
              <a:t>| </a:t>
            </a:r>
            <a:endParaRPr lang="en-US" sz="3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712381" y="1361440"/>
            <a:ext cx="10016579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630CB5F5-FFC0-56FC-FF01-4F76BA5C3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18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E66B5F-4BFC-9EAE-2512-7CC17A1E1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98198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6838896B-1FDB-84C6-E460-F7CCEE2E4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19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6C65FC-04CF-78C2-4842-E77330130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endParaRPr lang="en-US" sz="32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7086" y="1111068"/>
            <a:ext cx="11937274" cy="5406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ne-NP" b="1" dirty="0">
                <a:solidFill>
                  <a:srgbClr val="0070C0"/>
                </a:solidFill>
              </a:rPr>
              <a:t>सन्दर्भ वर्ष र सन्दर्भ अवधि: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यस खण्डका लागि २०८१ श्रावण १ गते देखि २०८२ आषाढ मसान्त (आ.व.२०८१/८२) सम्मको अवधिलाई सन्दर्भ वर्ष मान्नुपर्दछ।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 smtClean="0"/>
              <a:t>वि.सं</a:t>
            </a:r>
            <a:r>
              <a:rPr lang="hi-IN" dirty="0"/>
              <a:t>. २०८१ माघ २ गतेदेखि २०८२ असार मसान्तसम्मको अवधिमा सञ्चालनमा आएका प्रतिष्ठानहरूको हकमा आयव्यय विवरण सञ्चालनमा आएको दिनदेखि २०८२ असार मसान्तसम्मको लेख्नुपर्दछ।</a:t>
            </a:r>
            <a:endParaRPr lang="ne-NP" dirty="0"/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वि.सं. २०८२ असार मसान्तपछि सञ्चालनमा आएका प्रतिष्ठानको हकमा आयव्यय विवरण सञ्चालनको मितिदेखि गणनाको अघिल्लो दिनसम्मको लेख्नुपर्दछ। </a:t>
            </a:r>
            <a:endParaRPr lang="ne-NP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36514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86982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828673" y="1585912"/>
            <a:ext cx="10525127" cy="4770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133474" y="261257"/>
            <a:ext cx="10402743" cy="60089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ne-NP" b="1" dirty="0"/>
              <a:t>राष्ट्रिय आर्थिक गणना, २०८२</a:t>
            </a:r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endParaRPr lang="ne-NP" b="1" dirty="0"/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endParaRPr lang="ne-NP" b="1" dirty="0"/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ne-NP" sz="3600" b="1" dirty="0"/>
              <a:t>गणक तथा सुपरिवेक्षक तालिम कार्यक्रम</a:t>
            </a:r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ne-NP" b="1" dirty="0"/>
              <a:t/>
            </a:r>
            <a:br>
              <a:rPr lang="ne-NP" b="1" dirty="0"/>
            </a:br>
            <a:r>
              <a:rPr lang="ne-NP" b="1" dirty="0"/>
              <a:t>मितिः २०८२ चैत २९</a:t>
            </a:r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endParaRPr lang="ne-NP" b="1" dirty="0"/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ne-NP" b="1" dirty="0"/>
              <a:t>चौथो दिन</a:t>
            </a:r>
            <a:r>
              <a:rPr lang="en-US" b="1" dirty="0"/>
              <a:t> </a:t>
            </a:r>
            <a:r>
              <a:rPr lang="ne-NP" b="1" dirty="0"/>
              <a:t>- दोस्रो सत्र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sz="4400" b="1" dirty="0">
                <a:solidFill>
                  <a:schemeClr val="accent1"/>
                </a:solidFill>
              </a:rPr>
              <a:t>मुख्य प्रश्नावलीको खण्ड </a:t>
            </a:r>
            <a:r>
              <a:rPr lang="en-US" sz="4400" b="1" dirty="0">
                <a:solidFill>
                  <a:schemeClr val="accent1"/>
                </a:solidFill>
              </a:rPr>
              <a:t>11</a:t>
            </a:r>
            <a:r>
              <a:rPr lang="ne-NP" sz="4400" b="1" dirty="0">
                <a:solidFill>
                  <a:schemeClr val="accent1"/>
                </a:solidFill>
              </a:rPr>
              <a:t> र </a:t>
            </a:r>
            <a:r>
              <a:rPr lang="en-US" sz="4400" b="1" dirty="0">
                <a:solidFill>
                  <a:schemeClr val="accent1"/>
                </a:solidFill>
              </a:rPr>
              <a:t>12</a:t>
            </a:r>
            <a:endParaRPr lang="ne-NP" sz="4400" b="1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ne-NP" sz="4000" b="1" dirty="0"/>
          </a:p>
        </p:txBody>
      </p:sp>
    </p:spTree>
    <p:extLst>
      <p:ext uri="{BB962C8B-B14F-4D97-AF65-F5344CB8AC3E}">
        <p14:creationId xmlns:p14="http://schemas.microsoft.com/office/powerpoint/2010/main" val="775153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BD154-1279-D7E0-C6A9-CE2EEBBF8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D9803F-FD23-D99E-A0ED-4591C66D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44FFF7E6-0167-59A6-19FB-8F4A12B21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20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378E26-605A-4F47-C1E7-BBA29D1C0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endParaRPr lang="en-US" sz="32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7255835-0903-4B8D-9A68-2262D166805B}"/>
              </a:ext>
            </a:extLst>
          </p:cNvPr>
          <p:cNvSpPr txBox="1">
            <a:spLocks/>
          </p:cNvSpPr>
          <p:nvPr/>
        </p:nvSpPr>
        <p:spPr>
          <a:xfrm>
            <a:off x="102870" y="1280161"/>
            <a:ext cx="11875770" cy="32689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8640"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रकमको विवरण भर्दा कमाको (</a:t>
            </a:r>
            <a:r>
              <a:rPr lang="en-US" sz="2800" dirty="0"/>
              <a:t>,</a:t>
            </a:r>
            <a:r>
              <a:rPr lang="ne-NP" sz="2800" dirty="0"/>
              <a:t>)</a:t>
            </a:r>
            <a:r>
              <a:rPr lang="en-US" sz="2800" dirty="0"/>
              <a:t> </a:t>
            </a:r>
            <a:r>
              <a:rPr lang="hi-IN" sz="2800" dirty="0"/>
              <a:t>प्रयोग</a:t>
            </a:r>
            <a:r>
              <a:rPr lang="ne-NP" sz="2800" dirty="0"/>
              <a:t> </a:t>
            </a:r>
            <a:r>
              <a:rPr lang="hi-IN" sz="2800" dirty="0"/>
              <a:t>गर</a:t>
            </a:r>
            <a:r>
              <a:rPr lang="ne-NP" sz="2800" dirty="0"/>
              <a:t>ी</a:t>
            </a:r>
            <a:r>
              <a:rPr lang="hi-IN" sz="2800" dirty="0"/>
              <a:t> भर्नुपर्दछ</a:t>
            </a:r>
            <a:r>
              <a:rPr lang="ne-NP" sz="2800" dirty="0"/>
              <a:t>।</a:t>
            </a:r>
            <a:r>
              <a:rPr lang="hi-IN" sz="2800" dirty="0"/>
              <a:t> </a:t>
            </a:r>
            <a:endParaRPr lang="ne-NP" sz="2800" dirty="0"/>
          </a:p>
          <a:p>
            <a:pPr marL="548640"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जस्तैः </a:t>
            </a:r>
            <a:r>
              <a:rPr lang="ne-NP" sz="2800" dirty="0"/>
              <a:t>सञ्चालन </a:t>
            </a:r>
            <a:r>
              <a:rPr lang="hi-IN" sz="2800" dirty="0"/>
              <a:t>खर्च रकम १२ लाख ३४ हजार रूपैया रहेछ भने </a:t>
            </a:r>
            <a:r>
              <a:rPr lang="en-US" sz="2800" dirty="0">
                <a:solidFill>
                  <a:schemeClr val="accent1"/>
                </a:solidFill>
              </a:rPr>
              <a:t>12,34,000</a:t>
            </a:r>
            <a:r>
              <a:rPr lang="hi-IN" sz="2800" dirty="0"/>
              <a:t> लेख्नुपर्दछ</a:t>
            </a:r>
            <a:r>
              <a:rPr lang="ne-NP" sz="2800" dirty="0"/>
              <a:t>।</a:t>
            </a:r>
          </a:p>
          <a:p>
            <a:pPr marL="548640"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/>
              <a:t>रकमका विवरणहरू अक्षरमा पनि लेख्नुपर्दछ</a:t>
            </a:r>
            <a:r>
              <a:rPr lang="ne-NP" sz="2800" dirty="0"/>
              <a:t>,</a:t>
            </a:r>
            <a:r>
              <a:rPr lang="hi-IN" sz="2800" dirty="0"/>
              <a:t> जस्तै: </a:t>
            </a:r>
            <a:r>
              <a:rPr lang="hi-IN" sz="2800" b="1" dirty="0"/>
              <a:t>बाह्र लाख चौँतीस हजार</a:t>
            </a:r>
            <a:r>
              <a:rPr lang="ne-NP" sz="2800" b="1" dirty="0"/>
              <a:t>।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645251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6E08CA-6795-02E7-AFBB-F2D58A55F321}"/>
              </a:ext>
            </a:extLst>
          </p:cNvPr>
          <p:cNvSpPr txBox="1"/>
          <p:nvPr/>
        </p:nvSpPr>
        <p:spPr>
          <a:xfrm>
            <a:off x="194310" y="2636340"/>
            <a:ext cx="11841479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n-US" sz="2800" b="1" dirty="0">
                <a:cs typeface="Kalimati" panose="00000400000000000000" pitchFamily="2"/>
              </a:rPr>
              <a:t>ES1.: </a:t>
            </a:r>
            <a:r>
              <a:rPr lang="hi-IN" sz="2800" b="1" dirty="0">
                <a:cs typeface="Kalimati" panose="00000400000000000000" pitchFamily="2"/>
              </a:rPr>
              <a:t>आर्थिक वर्ष २०८१/८२ को वार्षिक तलब खर्च</a:t>
            </a:r>
            <a:r>
              <a:rPr lang="hi-IN" sz="2800" dirty="0">
                <a:cs typeface="Kalimati" panose="00000400000000000000" pitchFamily="2"/>
              </a:rPr>
              <a:t> </a:t>
            </a:r>
            <a:r>
              <a:rPr lang="ne-NP" sz="2000" i="1" dirty="0">
                <a:cs typeface="Kalimati" panose="00000400000000000000" pitchFamily="2"/>
              </a:rPr>
              <a:t>(यस अन्तर्गत तलबी भर्पाइबाट वार्षिक रूपमा प्रदान गरिएका तलब, सञ्चयकोष, नागरिक लगानी कोष, सामाजिक सुरक्षा कोष, जीवन बीमा, अन्य भत्ता समेत समावेश गर्नुपर्दछ) </a:t>
            </a:r>
            <a:endParaRPr lang="ne-NP" sz="2800" dirty="0">
              <a:cs typeface="Kalimati" panose="00000400000000000000" pitchFamily="2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713896B4-BA48-C409-DF54-25404C1B6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21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F63CF15-B334-3859-5D1B-E4C9A3CB6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endParaRPr 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43540" y="3873893"/>
            <a:ext cx="117537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प्रतिष्ठानमा नियमित रूपमा काम गर्ने तलबी कर्मचारीहरू</a:t>
            </a:r>
            <a:r>
              <a:rPr lang="ne-NP" sz="2800" dirty="0">
                <a:cs typeface="Kalimati" panose="00000400000000000000" pitchFamily="2"/>
              </a:rPr>
              <a:t>लाई</a:t>
            </a:r>
            <a:r>
              <a:rPr lang="hi-IN" sz="2800" dirty="0">
                <a:cs typeface="Kalimati" panose="00000400000000000000" pitchFamily="2"/>
              </a:rPr>
              <a:t> सन्दर्भ वर्ष (आ.व. २०८१/८२) भित्र प्रदान गरिएको </a:t>
            </a:r>
            <a:r>
              <a:rPr lang="ne-NP" sz="2800" dirty="0" smtClean="0">
                <a:cs typeface="Kalimati" panose="00000400000000000000" pitchFamily="2"/>
              </a:rPr>
              <a:t>जम्मा</a:t>
            </a:r>
            <a:r>
              <a:rPr lang="hi-IN" sz="2800" dirty="0" smtClean="0">
                <a:cs typeface="Kalimati" panose="00000400000000000000" pitchFamily="2"/>
              </a:rPr>
              <a:t> </a:t>
            </a:r>
            <a:r>
              <a:rPr lang="hi-IN" sz="2800" dirty="0">
                <a:cs typeface="Kalimati" panose="00000400000000000000" pitchFamily="2"/>
              </a:rPr>
              <a:t>तलब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hi-IN" sz="2800" dirty="0">
                <a:cs typeface="Kalimati" panose="00000400000000000000" pitchFamily="2"/>
              </a:rPr>
              <a:t>भत्ता तथा अन्य सुविधामा भएको वार्षिक खर्च र</a:t>
            </a:r>
            <a:r>
              <a:rPr lang="ne-NP" sz="2800" dirty="0">
                <a:cs typeface="Kalimati" panose="00000400000000000000" pitchFamily="2"/>
              </a:rPr>
              <a:t>ु</a:t>
            </a:r>
            <a:r>
              <a:rPr lang="hi-IN" sz="2800" dirty="0">
                <a:cs typeface="Kalimati" panose="00000400000000000000" pitchFamily="2"/>
              </a:rPr>
              <a:t>पैयाँ (अङ्क र अक्षर दुवैमा) मा उल्लेख गर्नुपर्दछ</a:t>
            </a:r>
            <a:r>
              <a:rPr lang="ne-NP" sz="2800" dirty="0">
                <a:cs typeface="Kalimati" panose="00000400000000000000" pitchFamily="2"/>
              </a:rPr>
              <a:t>।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C846684-B5E0-0D5B-234A-78E6D3669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072" y="1111068"/>
            <a:ext cx="9958854" cy="132352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7239786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8F00BA0-3C80-BAAF-CAFD-9319F0A69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" y="1111068"/>
            <a:ext cx="11901351" cy="5230224"/>
          </a:xfrm>
        </p:spPr>
        <p:txBody>
          <a:bodyPr>
            <a:normAutofit fontScale="92500" lnSpcReduction="10000"/>
          </a:bodyPr>
          <a:lstStyle/>
          <a:p>
            <a:pPr marL="457200" indent="-457200" algn="just">
              <a:lnSpc>
                <a:spcPct val="150000"/>
              </a:lnSpc>
              <a:buNone/>
            </a:pPr>
            <a:r>
              <a:rPr lang="en-US" sz="2600" b="1" dirty="0"/>
              <a:t>ES1.: </a:t>
            </a:r>
            <a:r>
              <a:rPr lang="hi-IN" sz="2600" b="1" dirty="0"/>
              <a:t>आर्थिक वर्ष २०८१/८२ को वार्षिक तलब खर्च</a:t>
            </a:r>
            <a:r>
              <a:rPr lang="ne-NP" sz="2600" b="1" dirty="0"/>
              <a:t>...</a:t>
            </a:r>
            <a:endParaRPr lang="ne-NP" sz="2600" dirty="0"/>
          </a:p>
          <a:p>
            <a:pPr marL="731520"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यस प्रश्नका विवरण भर्दा खण्ड </a:t>
            </a:r>
            <a:r>
              <a:rPr lang="en-US" sz="2600" dirty="0"/>
              <a:t>8 </a:t>
            </a:r>
            <a:r>
              <a:rPr lang="ne-NP" sz="2600" dirty="0"/>
              <a:t>अन्तर्गतका कार्यरत तलबी कर्मचारी तथा कामदारहरू (</a:t>
            </a:r>
            <a:r>
              <a:rPr lang="en-US" sz="2600" dirty="0"/>
              <a:t>B</a:t>
            </a:r>
            <a:r>
              <a:rPr lang="ne-NP" sz="2600" dirty="0"/>
              <a:t>) लाई भुक्तान गरिएको खर्च मात्र समावेश गर्नुपर्दछ।</a:t>
            </a:r>
          </a:p>
          <a:p>
            <a:pPr marL="731520"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/>
              <a:t>मुख्य कार्यालयको हकमा भने आफु मातहतका शाखा, उपशाखामा कार्यरत कर्मचारीलाई दिइएको तलब समेत जोडेर लेख्नुपर्दछ।</a:t>
            </a:r>
            <a:endParaRPr lang="ne-NP" sz="2600" dirty="0"/>
          </a:p>
          <a:p>
            <a:pPr marL="731520"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/>
              <a:t>तलबी भर्पार्इबाटै कर्मचारीलाई दि</a:t>
            </a:r>
            <a:r>
              <a:rPr lang="ne-NP" sz="2600" dirty="0"/>
              <a:t>ए</a:t>
            </a:r>
            <a:r>
              <a:rPr lang="hi-IN" sz="2600" dirty="0"/>
              <a:t>को तलब</a:t>
            </a:r>
            <a:r>
              <a:rPr lang="ne-NP" sz="2600" dirty="0"/>
              <a:t> तथा  </a:t>
            </a:r>
            <a:r>
              <a:rPr lang="hi-IN" sz="2600" dirty="0"/>
              <a:t>विभिन्न भत्ता (जस्तै: महँगी भत्ता</a:t>
            </a:r>
            <a:r>
              <a:rPr lang="en-US" sz="2600" dirty="0"/>
              <a:t>, </a:t>
            </a:r>
            <a:r>
              <a:rPr lang="hi-IN" sz="2600" dirty="0"/>
              <a:t>फिल्ड भत्ता </a:t>
            </a:r>
            <a:r>
              <a:rPr lang="ne-NP" sz="2600" dirty="0"/>
              <a:t>आदि)</a:t>
            </a:r>
            <a:r>
              <a:rPr lang="hi-IN" sz="2600" dirty="0"/>
              <a:t> र </a:t>
            </a:r>
            <a:r>
              <a:rPr lang="ne-NP" sz="2600" dirty="0"/>
              <a:t>चाडपर्व खर्च</a:t>
            </a:r>
            <a:r>
              <a:rPr lang="hi-IN" sz="2600" dirty="0"/>
              <a:t>को कुल वार्षिक भुक्तानी गरेको रकम </a:t>
            </a:r>
            <a:r>
              <a:rPr lang="ne-NP" sz="2600" dirty="0"/>
              <a:t>यहाँ </a:t>
            </a:r>
            <a:r>
              <a:rPr lang="hi-IN" sz="2600" dirty="0"/>
              <a:t>उल्लेख</a:t>
            </a:r>
            <a:r>
              <a:rPr lang="ne-NP" sz="2600" dirty="0"/>
              <a:t> गर्नुपर्दछ</a:t>
            </a:r>
            <a:r>
              <a:rPr lang="hi-IN" sz="2600" dirty="0"/>
              <a:t>।</a:t>
            </a:r>
            <a:endParaRPr lang="ne-NP" sz="2600" dirty="0"/>
          </a:p>
          <a:p>
            <a:pPr marL="731520"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600" dirty="0"/>
              <a:t>यस खण्डमा कर्मचारी सञ्चय कोष</a:t>
            </a:r>
            <a:r>
              <a:rPr lang="en-US" sz="2600" dirty="0"/>
              <a:t>, </a:t>
            </a:r>
            <a:r>
              <a:rPr lang="hi-IN" sz="2600" dirty="0"/>
              <a:t>नाग</a:t>
            </a:r>
            <a:r>
              <a:rPr lang="ne-NP" sz="2600" dirty="0"/>
              <a:t>रि</a:t>
            </a:r>
            <a:r>
              <a:rPr lang="hi-IN" sz="2600" dirty="0"/>
              <a:t>क लगानी कोष तथा सामाजिक सुरक्षा कोषमा थप गरिएको रकम समेत वार्षिक तलबमा उल्लेख भएको हुनुपर्दछ। </a:t>
            </a:r>
            <a:endParaRPr lang="ne-NP" sz="2600" dirty="0"/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C12222E8-F83E-4739-1FFB-3EABE18D1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22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EA7A2D9-4537-5F10-2BF0-26ABA5B2D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190246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8F00BA0-3C80-BAAF-CAFD-9319F0A69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42" y="1111068"/>
            <a:ext cx="12017830" cy="5230224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b="1" dirty="0"/>
              <a:t>ES1.: </a:t>
            </a:r>
            <a:r>
              <a:rPr lang="hi-IN" b="1" dirty="0"/>
              <a:t>आर्थिक वर्ष २०८१/८२ को वार्षिक तलब खर्च</a:t>
            </a:r>
            <a:r>
              <a:rPr lang="ne-NP" b="1" dirty="0"/>
              <a:t>...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तलबी भर्पार्इबाट प्रतिष्ठानले भुक्तानी गरेका </a:t>
            </a:r>
            <a:r>
              <a:rPr lang="hi-IN" dirty="0" smtClean="0"/>
              <a:t>कर्मचारी</a:t>
            </a:r>
            <a:r>
              <a:rPr lang="ne-NP" dirty="0" smtClean="0"/>
              <a:t>को</a:t>
            </a:r>
            <a:r>
              <a:rPr lang="hi-IN" dirty="0" smtClean="0"/>
              <a:t> </a:t>
            </a:r>
            <a:r>
              <a:rPr lang="hi-IN" dirty="0"/>
              <a:t>जीवन ब</a:t>
            </a:r>
            <a:r>
              <a:rPr lang="ne-NP" dirty="0"/>
              <a:t>ी</a:t>
            </a:r>
            <a:r>
              <a:rPr lang="hi-IN" dirty="0"/>
              <a:t>मा प्रिमियम</a:t>
            </a:r>
            <a:r>
              <a:rPr lang="en-US" dirty="0"/>
              <a:t>,</a:t>
            </a:r>
            <a:r>
              <a:rPr lang="hi-IN" dirty="0"/>
              <a:t> औषधी उपचार खर्च</a:t>
            </a:r>
            <a:r>
              <a:rPr lang="en-US" dirty="0"/>
              <a:t>,</a:t>
            </a:r>
            <a:r>
              <a:rPr lang="hi-IN" dirty="0"/>
              <a:t> आवास सुविधा खर्च</a:t>
            </a:r>
            <a:r>
              <a:rPr lang="en-US" dirty="0"/>
              <a:t>,</a:t>
            </a:r>
            <a:r>
              <a:rPr lang="hi-IN" dirty="0"/>
              <a:t> यातायात खर्च</a:t>
            </a:r>
            <a:r>
              <a:rPr lang="en-US" dirty="0"/>
              <a:t>,</a:t>
            </a:r>
            <a:r>
              <a:rPr lang="hi-IN" dirty="0"/>
              <a:t> पोशाक खर्च</a:t>
            </a:r>
            <a:r>
              <a:rPr lang="en-US" dirty="0"/>
              <a:t>,</a:t>
            </a:r>
            <a:r>
              <a:rPr lang="hi-IN" dirty="0"/>
              <a:t> खाना तथा खाजा खर्च</a:t>
            </a:r>
            <a:r>
              <a:rPr lang="en-US" dirty="0"/>
              <a:t>,</a:t>
            </a:r>
            <a:r>
              <a:rPr lang="hi-IN" dirty="0"/>
              <a:t> कर्मचारी बोनस</a:t>
            </a:r>
            <a:r>
              <a:rPr lang="en-US" dirty="0"/>
              <a:t>,</a:t>
            </a:r>
            <a:r>
              <a:rPr lang="hi-IN" dirty="0"/>
              <a:t> उपदान लगायतका खर्चहरू जोडेर एकमु</a:t>
            </a:r>
            <a:r>
              <a:rPr lang="ne-NP" dirty="0"/>
              <a:t>ष्ठ</a:t>
            </a:r>
            <a:r>
              <a:rPr lang="hi-IN" dirty="0"/>
              <a:t> </a:t>
            </a:r>
            <a:r>
              <a:rPr lang="hi-IN" dirty="0" smtClean="0"/>
              <a:t>रूपमा </a:t>
            </a:r>
            <a:r>
              <a:rPr lang="hi-IN" dirty="0"/>
              <a:t>उल्लेख गर्नुपर्दछ।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>
                <a:solidFill>
                  <a:srgbClr val="0070C0"/>
                </a:solidFill>
              </a:rPr>
              <a:t>माथि उल्लिखित कुनै पनि सुविधा जिन्सीमा उपलब्ध गराएको भए यहाँ उल्लेख नगरी </a:t>
            </a:r>
            <a:r>
              <a:rPr lang="en-US" dirty="0" err="1">
                <a:solidFill>
                  <a:srgbClr val="0070C0"/>
                </a:solidFill>
              </a:rPr>
              <a:t>ES3</a:t>
            </a:r>
            <a:r>
              <a:rPr lang="ne-NP" dirty="0">
                <a:solidFill>
                  <a:srgbClr val="0070C0"/>
                </a:solidFill>
              </a:rPr>
              <a:t> अन्तर्गत समावेश गर्नुपर्दछ।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खण्ड </a:t>
            </a:r>
            <a:r>
              <a:rPr lang="en-US" dirty="0"/>
              <a:t>8 </a:t>
            </a:r>
            <a:r>
              <a:rPr lang="ne-NP" dirty="0"/>
              <a:t>अन्तर्गतका ज्यालादारी तथा संस्थागत करार (</a:t>
            </a:r>
            <a:r>
              <a:rPr lang="en-US" dirty="0"/>
              <a:t>C</a:t>
            </a:r>
            <a:r>
              <a:rPr lang="ne-NP" dirty="0"/>
              <a:t>) लाई भुक्तानी गरिएको खर्च यहाँ समावेश नगरी यसै खण्डको आर्थिक वर्ष २०८१/८२ को वार्षिक व्यवसाय सञ्चालन (तलब वाहेकको) खर्च (</a:t>
            </a:r>
            <a:r>
              <a:rPr lang="en-US" dirty="0" smtClean="0"/>
              <a:t>ES3</a:t>
            </a:r>
            <a:r>
              <a:rPr lang="ne-NP" dirty="0" smtClean="0"/>
              <a:t>) </a:t>
            </a:r>
            <a:r>
              <a:rPr lang="ne-NP" dirty="0"/>
              <a:t>मा राख्नुपर्दछ।</a:t>
            </a:r>
            <a:endParaRPr lang="en-US" dirty="0"/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C12222E8-F83E-4739-1FFB-3EABE18D1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23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EA7A2D9-4537-5F10-2BF0-26ABA5B2D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838573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D951CE78-481C-2211-AF10-676886FC0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24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F4D3AC7-BF10-861A-1B9F-7EB48582A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endParaRPr 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1657350" y="1677987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2870" y="2158320"/>
            <a:ext cx="11843659" cy="3933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cs typeface="Kalimati" pitchFamily="2"/>
              </a:rPr>
              <a:t>ES2. </a:t>
            </a:r>
            <a:r>
              <a:rPr lang="hi-IN" sz="2400" b="1" dirty="0">
                <a:cs typeface="Kalimati" pitchFamily="2"/>
              </a:rPr>
              <a:t>खरिद गरिएकै हालतमा बिक्री </a:t>
            </a:r>
            <a:r>
              <a:rPr lang="ne-NP" sz="2400" b="1" dirty="0">
                <a:cs typeface="Kalimati" pitchFamily="2"/>
              </a:rPr>
              <a:t>भएका व</a:t>
            </a:r>
            <a:r>
              <a:rPr lang="hi-IN" sz="2400" b="1" dirty="0">
                <a:cs typeface="Kalimati" pitchFamily="2"/>
              </a:rPr>
              <a:t>स्तुको </a:t>
            </a:r>
            <a:r>
              <a:rPr lang="ne-NP" sz="2400" b="1" dirty="0">
                <a:cs typeface="Kalimati" pitchFamily="2"/>
              </a:rPr>
              <a:t>खरिद गर्दा लागेको खर्च </a:t>
            </a:r>
            <a:r>
              <a:rPr lang="hi-IN" sz="2400" b="1" dirty="0">
                <a:cs typeface="Kalimati" pitchFamily="2"/>
              </a:rPr>
              <a:t>रकम</a:t>
            </a:r>
            <a:endParaRPr lang="ne-NP" sz="2400" b="1" dirty="0">
              <a:cs typeface="Kalimati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यस प्रश्नमार्फत प्रतिष्ठानले सन्दर्भ वर्षमा खरिद गरिएकै हालतमा बिक्री गरेका वस्तुको </a:t>
            </a:r>
            <a:r>
              <a:rPr lang="ne-NP" sz="2400" dirty="0">
                <a:cs typeface="Kalimati" panose="00000400000000000000" pitchFamily="2"/>
              </a:rPr>
              <a:t>खरिद गर्दा लागेको खर्च रकम</a:t>
            </a:r>
            <a:r>
              <a:rPr lang="hi-IN" sz="2400" dirty="0">
                <a:cs typeface="Kalimati" panose="00000400000000000000" pitchFamily="2"/>
              </a:rPr>
              <a:t> सङ्कलन </a:t>
            </a:r>
            <a:r>
              <a:rPr lang="ne-NP" sz="2400" dirty="0">
                <a:cs typeface="Kalimati" panose="00000400000000000000" pitchFamily="2"/>
              </a:rPr>
              <a:t>गर्नुपर्दछ।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सामान्यतया</a:t>
            </a:r>
            <a:r>
              <a:rPr lang="hi-IN" sz="2400" dirty="0">
                <a:cs typeface="Kalimati" panose="00000400000000000000" pitchFamily="2"/>
              </a:rPr>
              <a:t> थोक बिक्रेता तथा खुद्रा बिक्रेताहरूले खरिद गरिएकै हालतमा वस्तु बिक्री गर्दछन्</a:t>
            </a:r>
            <a:r>
              <a:rPr lang="ne-NP" sz="2400" dirty="0">
                <a:cs typeface="Kalimati" panose="00000400000000000000" pitchFamily="2"/>
              </a:rPr>
              <a:t>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अन्य प्रतिष्ठानहरूले पनि यस्तो क्रियाकलाप गरेका हुन सक्छन्।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विवरण सङ्कलन गर्न लागिएका सबै प्रतिष्ठानहरूलार्इ यो प्रश्न सोधेर विवरण सङ्कलन गर्नुपर्दछ</a:t>
            </a:r>
            <a:r>
              <a:rPr lang="ne-NP" sz="2400" dirty="0">
                <a:cs typeface="Kalimati" panose="00000400000000000000" pitchFamily="2"/>
              </a:rPr>
              <a:t>।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FF6F87B-2C84-270D-DC69-7558DF618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1" y="1021510"/>
            <a:ext cx="9145188" cy="95651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773383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F11EC0-A497-5885-48C0-17A911519515}"/>
              </a:ext>
            </a:extLst>
          </p:cNvPr>
          <p:cNvSpPr txBox="1"/>
          <p:nvPr/>
        </p:nvSpPr>
        <p:spPr>
          <a:xfrm>
            <a:off x="204382" y="1110553"/>
            <a:ext cx="11797118" cy="4732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" algn="just">
              <a:lnSpc>
                <a:spcPct val="130000"/>
              </a:lnSpc>
              <a:spcBef>
                <a:spcPts val="600"/>
              </a:spcBef>
            </a:pPr>
            <a:r>
              <a:rPr lang="en-US" sz="2600" b="1" dirty="0">
                <a:cs typeface="Kalimati" pitchFamily="2"/>
              </a:rPr>
              <a:t>ES2. </a:t>
            </a:r>
            <a:r>
              <a:rPr lang="hi-IN" sz="2600" b="1" dirty="0">
                <a:cs typeface="Kalimati" pitchFamily="2"/>
              </a:rPr>
              <a:t>खरिद गरिएकै हालतमा बिक्री </a:t>
            </a:r>
            <a:r>
              <a:rPr lang="ne-NP" sz="2600" b="1" dirty="0">
                <a:cs typeface="Kalimati" pitchFamily="2"/>
              </a:rPr>
              <a:t>भएका व</a:t>
            </a:r>
            <a:r>
              <a:rPr lang="hi-IN" sz="2600" b="1" dirty="0">
                <a:cs typeface="Kalimati" pitchFamily="2"/>
              </a:rPr>
              <a:t>स्तुको </a:t>
            </a:r>
            <a:r>
              <a:rPr lang="ne-NP" sz="2600" b="1" dirty="0">
                <a:cs typeface="Kalimati" pitchFamily="2"/>
              </a:rPr>
              <a:t>खरिद गर्दा लागेको खर्च </a:t>
            </a:r>
            <a:r>
              <a:rPr lang="hi-IN" sz="2600" b="1" dirty="0">
                <a:cs typeface="Kalimati" pitchFamily="2"/>
              </a:rPr>
              <a:t>रकम</a:t>
            </a:r>
            <a:r>
              <a:rPr lang="ne-NP" sz="2600" b="1" dirty="0">
                <a:cs typeface="Kalimati" pitchFamily="2"/>
              </a:rPr>
              <a:t> ...</a:t>
            </a:r>
            <a:endParaRPr lang="en-US" sz="2600" dirty="0">
              <a:cs typeface="Kalimati" pitchFamily="2"/>
            </a:endParaRPr>
          </a:p>
          <a:p>
            <a:pPr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सन्दर्भ वर्षमा खरिद गरिएकै हालतमा बिक्री भएका वस्तुहरूको</a:t>
            </a:r>
            <a:r>
              <a:rPr lang="ne-NP" sz="2800" dirty="0">
                <a:cs typeface="Kalimati" panose="00000400000000000000" pitchFamily="2"/>
              </a:rPr>
              <a:t> मात्र</a:t>
            </a:r>
            <a:r>
              <a:rPr lang="hi-IN" sz="2800" dirty="0">
                <a:cs typeface="Kalimati" panose="00000400000000000000" pitchFamily="2"/>
              </a:rPr>
              <a:t> </a:t>
            </a:r>
            <a:r>
              <a:rPr lang="ne-NP" sz="2800" dirty="0">
                <a:cs typeface="Kalimati" panose="00000400000000000000" pitchFamily="2"/>
              </a:rPr>
              <a:t>खरिद गर्दा लागेको </a:t>
            </a:r>
            <a:r>
              <a:rPr lang="hi-IN" sz="2800" dirty="0">
                <a:cs typeface="Kalimati" panose="00000400000000000000" pitchFamily="2"/>
              </a:rPr>
              <a:t>एकमुष्ठ</a:t>
            </a:r>
            <a:r>
              <a:rPr lang="ne-NP" sz="2800" dirty="0">
                <a:cs typeface="Kalimati" panose="00000400000000000000" pitchFamily="2"/>
              </a:rPr>
              <a:t> खरिद</a:t>
            </a:r>
            <a:r>
              <a:rPr lang="hi-IN" sz="2800" dirty="0">
                <a:cs typeface="Kalimati" panose="00000400000000000000" pitchFamily="2"/>
              </a:rPr>
              <a:t> रकम सम्बन्धित स्थानमा अङ्क र अक्षरमा लेख्नुपर्दछ</a:t>
            </a:r>
            <a:r>
              <a:rPr lang="ne-NP" sz="2800" dirty="0">
                <a:cs typeface="Kalimati" panose="00000400000000000000" pitchFamily="2"/>
              </a:rPr>
              <a:t>।</a:t>
            </a:r>
          </a:p>
          <a:p>
            <a:pPr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सन्दर्भ वर्षमा </a:t>
            </a:r>
            <a:r>
              <a:rPr lang="ne-NP" sz="2800" dirty="0">
                <a:cs typeface="Kalimati" panose="00000400000000000000" pitchFamily="2"/>
              </a:rPr>
              <a:t>खरिद गरिएकै हालतमा </a:t>
            </a:r>
            <a:r>
              <a:rPr lang="hi-IN" sz="2800" dirty="0">
                <a:cs typeface="Kalimati" panose="00000400000000000000" pitchFamily="2"/>
              </a:rPr>
              <a:t>बिक्री </a:t>
            </a:r>
            <a:r>
              <a:rPr lang="ne-NP" sz="2800" dirty="0">
                <a:cs typeface="Kalimati" panose="00000400000000000000" pitchFamily="2"/>
              </a:rPr>
              <a:t>गर्ने प्रयोजन बाहेकका वस्तुको खरिद रकम यहाँ समावेश नगरी </a:t>
            </a:r>
            <a:r>
              <a:rPr lang="en-US" sz="2800" dirty="0">
                <a:cs typeface="Kalimati" panose="00000400000000000000" pitchFamily="2"/>
              </a:rPr>
              <a:t>ES3</a:t>
            </a:r>
            <a:r>
              <a:rPr lang="ne-NP" sz="2800" dirty="0">
                <a:cs typeface="Kalimati" panose="00000400000000000000" pitchFamily="2"/>
              </a:rPr>
              <a:t> व्यवसाय सञ्चालन (तलब बाहेकको)  खर्चअन्तर्गत राख्नुपर्दछ</a:t>
            </a:r>
            <a:r>
              <a:rPr lang="hi-IN" sz="2800" dirty="0">
                <a:cs typeface="Kalimati" panose="00000400000000000000" pitchFamily="2"/>
              </a:rPr>
              <a:t>।</a:t>
            </a:r>
            <a:endParaRPr lang="ne-NP" sz="2800" dirty="0">
              <a:cs typeface="Kalimati" panose="00000400000000000000" pitchFamily="2"/>
            </a:endParaRPr>
          </a:p>
          <a:p>
            <a:pPr lvl="1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सन्दर्भ वर्षमा खरिद भएका तर बिक्री नभएका वस्तुको खरिद रकम समावेश गर्नु हुँदैन।</a:t>
            </a:r>
            <a:endParaRPr lang="en-US" sz="3200" dirty="0">
              <a:cs typeface="Kalimati" panose="00000400000000000000" pitchFamily="2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97B9732F-7057-09F7-F78C-19C496D2C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25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FD93395-B648-9858-65A1-04C49F427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703274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8F64F16-C06B-8E59-767A-B3C18EBB75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829" y="1127573"/>
            <a:ext cx="7037070" cy="996315"/>
          </a:xfrm>
        </p:spPr>
        <p:txBody>
          <a:bodyPr>
            <a:normAutofit/>
          </a:bodyPr>
          <a:lstStyle/>
          <a:p>
            <a:pPr marL="9144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b="1" dirty="0"/>
              <a:t>ES3. </a:t>
            </a:r>
            <a:r>
              <a:rPr lang="hi-IN" b="1" dirty="0"/>
              <a:t>आर्थिक वर्ष २०८१/८२ को वार्षिक</a:t>
            </a:r>
            <a:r>
              <a:rPr lang="ne-NP" b="1" dirty="0"/>
              <a:t> व्यवसाय </a:t>
            </a:r>
            <a:r>
              <a:rPr lang="hi-IN" b="1" dirty="0"/>
              <a:t>सञ्चालन </a:t>
            </a:r>
            <a:r>
              <a:rPr lang="en-US" b="1" dirty="0"/>
              <a:t>(</a:t>
            </a:r>
            <a:r>
              <a:rPr lang="ne-NP" b="1" dirty="0"/>
              <a:t>तलब बाहेकको</a:t>
            </a:r>
            <a:r>
              <a:rPr lang="en-US" b="1" dirty="0"/>
              <a:t>)</a:t>
            </a:r>
            <a:r>
              <a:rPr lang="hi-IN" b="1" dirty="0"/>
              <a:t> खर्च</a:t>
            </a:r>
            <a:r>
              <a:rPr lang="hi-IN" dirty="0"/>
              <a:t> </a:t>
            </a:r>
            <a:endParaRPr lang="ne-NP" dirty="0"/>
          </a:p>
          <a:p>
            <a:pPr marL="91440" indent="0" algn="just">
              <a:lnSpc>
                <a:spcPct val="100000"/>
              </a:lnSpc>
              <a:spcBef>
                <a:spcPts val="600"/>
              </a:spcBef>
              <a:buNone/>
            </a:pPr>
            <a:endParaRPr lang="ne-NP" dirty="0"/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54AE58CC-B7AC-8E37-A925-6A91C3B47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26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FA06A9-7774-AB83-EE41-A61B67275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29829" y="2503171"/>
            <a:ext cx="12018630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8640"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यस प्रश्नमार्फत प्रतिष्ठानले सन्दर्भ वर्षमा गरेको मध्यवर्ती उपभोग खर्चको विवरण सङ्कलन </a:t>
            </a:r>
            <a:r>
              <a:rPr lang="ne-NP" sz="2400" dirty="0">
                <a:cs typeface="Kalimati" panose="00000400000000000000" pitchFamily="2"/>
              </a:rPr>
              <a:t>गर्न खोजिएको छ।</a:t>
            </a:r>
            <a:r>
              <a:rPr lang="hi-IN" sz="2400" dirty="0">
                <a:cs typeface="Kalimati" panose="00000400000000000000" pitchFamily="2"/>
              </a:rPr>
              <a:t> </a:t>
            </a:r>
            <a:endParaRPr lang="en-US" sz="2400" dirty="0">
              <a:cs typeface="Kalimati" panose="00000400000000000000" pitchFamily="2"/>
            </a:endParaRPr>
          </a:p>
          <a:p>
            <a:pPr marL="548640"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 smtClean="0">
                <a:cs typeface="Kalimati" panose="00000400000000000000" pitchFamily="2"/>
              </a:rPr>
              <a:t>सञ्चालन </a:t>
            </a:r>
            <a:r>
              <a:rPr lang="ne-NP" sz="2400" dirty="0">
                <a:cs typeface="Kalimati" panose="00000400000000000000" pitchFamily="2"/>
              </a:rPr>
              <a:t>खर्च तथा कच्चा </a:t>
            </a:r>
            <a:r>
              <a:rPr lang="ne-NP" sz="2400" dirty="0" smtClean="0">
                <a:cs typeface="Kalimati" panose="00000400000000000000" pitchFamily="2"/>
              </a:rPr>
              <a:t>पदार्थहरू </a:t>
            </a:r>
            <a:r>
              <a:rPr lang="ne-NP" sz="2400" dirty="0">
                <a:cs typeface="Kalimati" panose="00000400000000000000" pitchFamily="2"/>
              </a:rPr>
              <a:t>जस्तैः सेवा प्रदान गर्दा लागेको खर्च, व्यवसाय सञ्चालन गरिएको भवनको भाडा</a:t>
            </a:r>
            <a:r>
              <a:rPr lang="en-US" sz="2400" dirty="0">
                <a:cs typeface="Kalimati" panose="00000400000000000000" pitchFamily="2"/>
              </a:rPr>
              <a:t>, </a:t>
            </a:r>
            <a:r>
              <a:rPr lang="ne-NP" sz="2400" dirty="0" smtClean="0">
                <a:cs typeface="Kalimati" panose="00000400000000000000" pitchFamily="2"/>
              </a:rPr>
              <a:t>मेशिनरी </a:t>
            </a:r>
            <a:r>
              <a:rPr lang="ne-NP" sz="2400" dirty="0">
                <a:cs typeface="Kalimati" panose="00000400000000000000" pitchFamily="2"/>
              </a:rPr>
              <a:t>तथा औजारको भाडा, पानी, बिजुली आदि जस्ता मध्यवर्ती उपभोग खर्च रकम मात्र समावेश गर्नुपर्दछ तर खरिद गरिएकै हालतमा बिक्री गरिने  वस्तुको खरिद रकम भने यहाँ समावेश नगरी </a:t>
            </a:r>
            <a:r>
              <a:rPr lang="en-US" sz="2400" dirty="0">
                <a:cs typeface="Kalimati" panose="00000400000000000000" pitchFamily="2"/>
              </a:rPr>
              <a:t>ES2. </a:t>
            </a:r>
            <a:r>
              <a:rPr lang="ne-NP" sz="2400" dirty="0">
                <a:cs typeface="Kalimati" panose="00000400000000000000" pitchFamily="2"/>
              </a:rPr>
              <a:t>मा समावेश </a:t>
            </a:r>
            <a:r>
              <a:rPr lang="ne-NP" sz="2400" dirty="0" smtClean="0">
                <a:cs typeface="Kalimati" panose="00000400000000000000" pitchFamily="2"/>
              </a:rPr>
              <a:t>गर्नुपर्दछ</a:t>
            </a:r>
            <a:endParaRPr lang="ne-NP" sz="2400" dirty="0">
              <a:cs typeface="Kalimati" panose="00000400000000000000" pitchFamily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BAD04A6-632E-0650-A1BC-E952C044D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0365" y="1127573"/>
            <a:ext cx="4794496" cy="1111307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558162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B012DB1-0E04-1271-0D36-7169CFC8B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863" y="1591820"/>
            <a:ext cx="11899394" cy="4874294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hi-IN" b="1" dirty="0"/>
              <a:t>मध्यवर्ती उपभोग खर्च</a:t>
            </a:r>
            <a:endParaRPr lang="ne-NP" b="1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वस्तु तथा सेवा उत्पादन गर्न प्रयोग गरिएका कच्चा पदार्थ लगायतका वस्तु तथा सेवाको जम्मा खर्चलार्इ मध्यवर्ती उपभोग खर्च भनिन्छ।</a:t>
            </a:r>
            <a:endParaRPr lang="ne-NP" sz="2400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कच्चा पदार्थ</a:t>
            </a:r>
            <a:r>
              <a:rPr lang="en-US" sz="2400" dirty="0"/>
              <a:t>,</a:t>
            </a:r>
            <a:r>
              <a:rPr lang="hi-IN" sz="2400" dirty="0"/>
              <a:t> भवन तथा मेसिनरी उपकरण भाडा खर्च</a:t>
            </a:r>
            <a:r>
              <a:rPr lang="en-US" sz="2400" dirty="0"/>
              <a:t>, </a:t>
            </a:r>
            <a:r>
              <a:rPr lang="hi-IN" sz="2400" dirty="0"/>
              <a:t>यातायात खर्च</a:t>
            </a:r>
            <a:r>
              <a:rPr lang="en-US" sz="2400" dirty="0"/>
              <a:t>, </a:t>
            </a:r>
            <a:r>
              <a:rPr lang="hi-IN" sz="2400" dirty="0"/>
              <a:t>विद्युत् खर्च</a:t>
            </a:r>
            <a:r>
              <a:rPr lang="en-US" sz="2400" dirty="0"/>
              <a:t>, </a:t>
            </a:r>
            <a:r>
              <a:rPr lang="hi-IN" sz="2400" dirty="0"/>
              <a:t>पानी खर्च</a:t>
            </a:r>
            <a:r>
              <a:rPr lang="en-US" sz="2400" dirty="0"/>
              <a:t>, </a:t>
            </a:r>
            <a:r>
              <a:rPr lang="hi-IN" sz="2400" dirty="0"/>
              <a:t>मसलन्द</a:t>
            </a:r>
            <a:r>
              <a:rPr lang="en-US" sz="2400" dirty="0"/>
              <a:t>,</a:t>
            </a:r>
            <a:r>
              <a:rPr lang="hi-IN" sz="2400" dirty="0"/>
              <a:t> मल</a:t>
            </a:r>
            <a:r>
              <a:rPr lang="en-US" sz="2400" dirty="0"/>
              <a:t>,</a:t>
            </a:r>
            <a:r>
              <a:rPr lang="hi-IN" sz="2400" dirty="0"/>
              <a:t> बीउ</a:t>
            </a:r>
            <a:r>
              <a:rPr lang="en-US" sz="2400" dirty="0"/>
              <a:t>,</a:t>
            </a:r>
            <a:r>
              <a:rPr lang="hi-IN" sz="2400" dirty="0"/>
              <a:t> सञ्चारलगायत अन्य सेवा खर्चहरू मध्यवर्ती </a:t>
            </a:r>
            <a:r>
              <a:rPr lang="hi-IN" sz="2400" dirty="0" smtClean="0"/>
              <a:t>उपभोग</a:t>
            </a:r>
            <a:r>
              <a:rPr lang="ne-NP" sz="2400" dirty="0" smtClean="0"/>
              <a:t> </a:t>
            </a:r>
            <a:r>
              <a:rPr lang="hi-IN" sz="2400" dirty="0" smtClean="0"/>
              <a:t>अन्तर्गत </a:t>
            </a:r>
            <a:r>
              <a:rPr lang="hi-IN" sz="2400" dirty="0"/>
              <a:t>पर्दछन्।</a:t>
            </a:r>
            <a:endParaRPr lang="ne-NP" sz="2400" dirty="0"/>
          </a:p>
          <a:p>
            <a:pPr marL="404813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sz="2400" dirty="0"/>
              <a:t>मध्यवर्ती उपभोग </a:t>
            </a:r>
            <a:r>
              <a:rPr lang="hi-IN" sz="2400" dirty="0" smtClean="0"/>
              <a:t>खर्च</a:t>
            </a:r>
            <a:r>
              <a:rPr lang="ne-NP" sz="2400" dirty="0" smtClean="0"/>
              <a:t> </a:t>
            </a:r>
            <a:r>
              <a:rPr lang="hi-IN" sz="2400" dirty="0" smtClean="0"/>
              <a:t>अन्तर्गत </a:t>
            </a:r>
            <a:r>
              <a:rPr lang="hi-IN" sz="2400" dirty="0"/>
              <a:t>वस्तु तथा सेवा उत्पादन प्रक्रियामा प्रयोग भएका हुन्छन् र त्यस्ता वस्तु तथा सेवाको आर्थिक मूल्य अन्तिम उत्पादन (वस्तु तथा</a:t>
            </a:r>
            <a:r>
              <a:rPr lang="ne-NP" sz="2400" dirty="0"/>
              <a:t> </a:t>
            </a:r>
            <a:r>
              <a:rPr lang="hi-IN" sz="2400" dirty="0"/>
              <a:t>सेवा)</a:t>
            </a:r>
            <a:r>
              <a:rPr lang="ne-NP" sz="2400" dirty="0"/>
              <a:t>मा</a:t>
            </a:r>
            <a:r>
              <a:rPr lang="hi-IN" sz="2400" dirty="0"/>
              <a:t> परिणत भर्इ जान्छन्।</a:t>
            </a:r>
            <a:endParaRPr lang="ne-NP" sz="2400" dirty="0"/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6A22D12F-1207-4952-CCD6-31427D25C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27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DBB26A-5037-2AD4-6449-F5AE123C1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endParaRPr lang="en-US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AB1BEF-32B6-BA31-87CA-A264E81987CC}"/>
              </a:ext>
            </a:extLst>
          </p:cNvPr>
          <p:cNvSpPr txBox="1"/>
          <p:nvPr/>
        </p:nvSpPr>
        <p:spPr>
          <a:xfrm>
            <a:off x="172863" y="1046018"/>
            <a:ext cx="113333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cs typeface="Kalimati" panose="00000400000000000000" pitchFamily="2"/>
              </a:rPr>
              <a:t>ES3. </a:t>
            </a:r>
            <a:r>
              <a:rPr lang="hi-IN" sz="2400" b="1" dirty="0">
                <a:cs typeface="Kalimati" panose="00000400000000000000" pitchFamily="2"/>
              </a:rPr>
              <a:t>आर्थिक वर्ष २०८१/८२ को वार्षिक</a:t>
            </a:r>
            <a:r>
              <a:rPr lang="ne-NP" sz="2400" b="1" dirty="0">
                <a:cs typeface="Kalimati" panose="00000400000000000000" pitchFamily="2"/>
              </a:rPr>
              <a:t> व्यवसाय </a:t>
            </a:r>
            <a:r>
              <a:rPr lang="hi-IN" sz="2400" b="1" dirty="0">
                <a:cs typeface="Kalimati" panose="00000400000000000000" pitchFamily="2"/>
              </a:rPr>
              <a:t>सञ्चालन </a:t>
            </a:r>
            <a:r>
              <a:rPr lang="en-US" sz="2400" b="1" dirty="0">
                <a:cs typeface="Kalimati" panose="00000400000000000000" pitchFamily="2"/>
              </a:rPr>
              <a:t>(</a:t>
            </a:r>
            <a:r>
              <a:rPr lang="ne-NP" sz="2400" b="1" dirty="0">
                <a:cs typeface="Kalimati" panose="00000400000000000000" pitchFamily="2"/>
              </a:rPr>
              <a:t>तलब बाहेकको</a:t>
            </a:r>
            <a:r>
              <a:rPr lang="en-US" sz="2400" b="1" dirty="0">
                <a:cs typeface="Kalimati" panose="00000400000000000000" pitchFamily="2"/>
              </a:rPr>
              <a:t>)</a:t>
            </a:r>
            <a:r>
              <a:rPr lang="hi-IN" sz="2400" b="1" dirty="0">
                <a:cs typeface="Kalimati" panose="00000400000000000000" pitchFamily="2"/>
              </a:rPr>
              <a:t> खर्च</a:t>
            </a:r>
            <a:r>
              <a:rPr lang="hi-IN" sz="2400" dirty="0">
                <a:cs typeface="Kalimati" panose="00000400000000000000" pitchFamily="2"/>
              </a:rPr>
              <a:t> </a:t>
            </a:r>
            <a:r>
              <a:rPr lang="ne-NP" sz="2400" dirty="0">
                <a:cs typeface="Kalimati" panose="00000400000000000000" pitchFamily="2"/>
              </a:rPr>
              <a:t>...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1355182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712381" y="1361440"/>
            <a:ext cx="10016579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5776" y="4348502"/>
            <a:ext cx="11333337" cy="2044086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i-I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Kalimati" panose="00000400000000000000" pitchFamily="2"/>
              </a:rPr>
              <a:t>मध्यवर्ती उपभोग अन्तर्गत स्थिर पुँजीको उपभोग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Kalimati" panose="00000400000000000000" pitchFamily="2"/>
              </a:rPr>
              <a:t>,</a:t>
            </a:r>
            <a:r>
              <a:rPr kumimoji="0" lang="ne-NP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Kalimati" panose="00000400000000000000" pitchFamily="2"/>
              </a:rPr>
              <a:t> जमिन खरिद/भाडा,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Kalimati" panose="00000400000000000000" pitchFamily="2"/>
              </a:rPr>
              <a:t> </a:t>
            </a:r>
            <a:r>
              <a:rPr kumimoji="0" lang="hi-I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Kalimati" panose="00000400000000000000" pitchFamily="2"/>
              </a:rPr>
              <a:t>तलब, सरकारलाई तिरेका कर, पुँजिगत वस्तु खरिद रकम, दान, चन्दा, उपहार, छाता संगठनलार्इ तिरेका सदस्यता शुल्क आदि समावेश गर्नु हु</a:t>
            </a:r>
            <a:r>
              <a:rPr kumimoji="0" lang="ne-NP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Kalimati" panose="00000400000000000000" pitchFamily="2"/>
              </a:rPr>
              <a:t>ँ</a:t>
            </a:r>
            <a:r>
              <a:rPr kumimoji="0" lang="hi-I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Kalimati" panose="00000400000000000000" pitchFamily="2"/>
              </a:rPr>
              <a:t>दैन।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Kalimati" panose="00000400000000000000" pitchFamily="2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82BEE81-5F95-CD7C-71D8-746A7B264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776" y="2163083"/>
            <a:ext cx="11333337" cy="2031325"/>
          </a:xfrm>
          <a:ln w="57150"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hi-IN" i="1" dirty="0">
                <a:solidFill>
                  <a:prstClr val="black"/>
                </a:solidFill>
                <a:latin typeface="Calibri" panose="020F0502020204030204"/>
                <a:cs typeface="Kalimati" panose="00000400000000000000" pitchFamily="2"/>
              </a:rPr>
              <a:t>प्रतिष्ठानले सन्दर्भ वर्षमा गरेको सबै प्रकारका मध्यवर्ती उपभोगको खर्चलार्इ मात्र एकमुष्ठ रूपमा हिसाब गरी आएको कुल रकम अङ्क र अक्षर दुवैमा सम्बन्धित स्थानमा लेख्नु पर्दछ</a:t>
            </a:r>
            <a:r>
              <a:rPr lang="ne-NP" i="1" dirty="0">
                <a:solidFill>
                  <a:prstClr val="black"/>
                </a:solidFill>
                <a:latin typeface="Calibri" panose="020F0502020204030204"/>
                <a:cs typeface="Kalimati" panose="00000400000000000000" pitchFamily="2"/>
              </a:rPr>
              <a:t>।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2FBB938B-A7BB-793D-C10D-A73F0F819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28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1447C7-B317-5B85-55AF-5A77B8E6D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endParaRPr lang="en-US" sz="3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D95B32-BA1D-114C-95FF-7D96E94A34B3}"/>
              </a:ext>
            </a:extLst>
          </p:cNvPr>
          <p:cNvSpPr txBox="1"/>
          <p:nvPr/>
        </p:nvSpPr>
        <p:spPr>
          <a:xfrm>
            <a:off x="261257" y="1487455"/>
            <a:ext cx="113333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cs typeface="Kalimati" panose="00000400000000000000" pitchFamily="2"/>
              </a:rPr>
              <a:t>ES3. </a:t>
            </a:r>
            <a:r>
              <a:rPr lang="hi-IN" sz="2400" b="1" dirty="0">
                <a:cs typeface="Kalimati" panose="00000400000000000000" pitchFamily="2"/>
              </a:rPr>
              <a:t>आर्थिक वर्ष २०८१/८२ को वार्षिक</a:t>
            </a:r>
            <a:r>
              <a:rPr lang="ne-NP" sz="2400" b="1" dirty="0">
                <a:cs typeface="Kalimati" panose="00000400000000000000" pitchFamily="2"/>
              </a:rPr>
              <a:t> व्यवसाय </a:t>
            </a:r>
            <a:r>
              <a:rPr lang="hi-IN" sz="2400" b="1" dirty="0">
                <a:cs typeface="Kalimati" panose="00000400000000000000" pitchFamily="2"/>
              </a:rPr>
              <a:t>सञ्चालन </a:t>
            </a:r>
            <a:r>
              <a:rPr lang="en-US" sz="2400" b="1" dirty="0">
                <a:cs typeface="Kalimati" panose="00000400000000000000" pitchFamily="2"/>
              </a:rPr>
              <a:t>(</a:t>
            </a:r>
            <a:r>
              <a:rPr lang="ne-NP" sz="2400" b="1" dirty="0">
                <a:cs typeface="Kalimati" panose="00000400000000000000" pitchFamily="2"/>
              </a:rPr>
              <a:t>तलब बाहेकको</a:t>
            </a:r>
            <a:r>
              <a:rPr lang="en-US" sz="2400" b="1" dirty="0">
                <a:cs typeface="Kalimati" panose="00000400000000000000" pitchFamily="2"/>
              </a:rPr>
              <a:t>)</a:t>
            </a:r>
            <a:r>
              <a:rPr lang="hi-IN" sz="2400" b="1" dirty="0">
                <a:cs typeface="Kalimati" panose="00000400000000000000" pitchFamily="2"/>
              </a:rPr>
              <a:t> खर्च</a:t>
            </a:r>
            <a:r>
              <a:rPr lang="hi-IN" sz="2400" dirty="0">
                <a:cs typeface="Kalimati" panose="00000400000000000000" pitchFamily="2"/>
              </a:rPr>
              <a:t> </a:t>
            </a:r>
            <a:r>
              <a:rPr lang="ne-NP" sz="2400" dirty="0">
                <a:cs typeface="Kalimati" panose="00000400000000000000" pitchFamily="2"/>
              </a:rPr>
              <a:t>...</a:t>
            </a:r>
            <a:endParaRPr lang="en-US" sz="24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5974831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BDFDCD2-5D66-4414-3C5E-8FEC28B89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1" y="1058129"/>
            <a:ext cx="6829236" cy="1330741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b="1" dirty="0"/>
              <a:t>ES4. </a:t>
            </a:r>
            <a:r>
              <a:rPr lang="hi-IN" b="1" dirty="0"/>
              <a:t>खरिद गरिएकै हालतमा बिक्री </a:t>
            </a:r>
            <a:r>
              <a:rPr lang="ne-NP" b="1" dirty="0"/>
              <a:t>भएका व</a:t>
            </a:r>
            <a:r>
              <a:rPr lang="hi-IN" b="1" dirty="0"/>
              <a:t>स्तुको </a:t>
            </a:r>
            <a:r>
              <a:rPr lang="ne-NP" b="1" dirty="0"/>
              <a:t>बिक्रीबाट प्राप्त</a:t>
            </a:r>
            <a:r>
              <a:rPr lang="hi-IN" b="1" dirty="0"/>
              <a:t> रकम</a:t>
            </a:r>
            <a:endParaRPr lang="en-US" dirty="0"/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CC1C39E2-618F-B816-3229-EE3D5ED4D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29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3E81BD-510F-530C-8C8B-E00DE46CC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endParaRPr lang="en-US" sz="3200" dirty="0"/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CBDFDCD2-5D66-4414-3C5E-8FEC28B894F7}"/>
              </a:ext>
            </a:extLst>
          </p:cNvPr>
          <p:cNvSpPr txBox="1">
            <a:spLocks/>
          </p:cNvSpPr>
          <p:nvPr/>
        </p:nvSpPr>
        <p:spPr>
          <a:xfrm>
            <a:off x="304800" y="2473008"/>
            <a:ext cx="11810999" cy="38563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i-IN" dirty="0"/>
              <a:t>यस प्रश्नमार्फत प्रतिष्ठानले सन्दर्भ वर्षमा खरिद गरिएकै हालतमा बिक्री गरेका वस्तुको बिक्रीबाट प्राप्त रकम सङ्कलन गर्न खोजिएको हो</a:t>
            </a:r>
            <a:r>
              <a:rPr lang="ne-NP" dirty="0" smtClean="0"/>
              <a:t>।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तथ्याङ्क सङ्कलन गर्न लागिएका सबै प्रतिष्ठानहरूलार्इ यो प्रश्न सोधेर विवरण सङ्कलन गर्नुपर्दछ</a:t>
            </a:r>
            <a:r>
              <a:rPr lang="ne-NP" dirty="0"/>
              <a:t>।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dirty="0"/>
              <a:t>सन्दर्भ वर्ष (आ.व. ०८१/८२) मा खरिद गरिएकै हालतमा बिक्री भएका वस्तुहरूको बिक्रीबाट प्राप्त एकमुस्ट रकम सम्बन्धित स्थानमा अङ्क र अक्षरमा लेख्नुपर्दछ। </a:t>
            </a:r>
            <a:endParaRPr lang="en-US" dirty="0"/>
          </a:p>
          <a:p>
            <a:pPr marL="0" indent="0" algn="just">
              <a:lnSpc>
                <a:spcPct val="150000"/>
              </a:lnSpc>
              <a:buNone/>
            </a:pPr>
            <a:endParaRPr lang="ne-NP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6B9695-C586-A64F-8E06-88ED94199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419" y="1130466"/>
            <a:ext cx="4892040" cy="84374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979641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b="1"/>
              <a:t>प्रस्तुतिका विषय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825625"/>
            <a:ext cx="11028217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203200" y="1005840"/>
            <a:ext cx="8723630" cy="27089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b="1" dirty="0" smtClean="0"/>
              <a:t>खण्ड </a:t>
            </a:r>
            <a:r>
              <a:rPr lang="en-US" b="1" dirty="0" smtClean="0"/>
              <a:t>11</a:t>
            </a:r>
            <a:r>
              <a:rPr lang="ne-NP" b="1" dirty="0"/>
              <a:t>: प्रतिष्ठान/व्यवसायको लेखा/स्रेस्ता तथा बीमासम्बन्धी व्यवस्था </a:t>
            </a:r>
          </a:p>
          <a:p>
            <a:pPr marL="4572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b="1" dirty="0"/>
              <a:t>खण्ड </a:t>
            </a:r>
            <a:r>
              <a:rPr lang="en-US" b="1" dirty="0"/>
              <a:t>12</a:t>
            </a:r>
            <a:r>
              <a:rPr lang="ne-NP" b="1" dirty="0"/>
              <a:t>: आर्थिक वर्ष २०८१/८२ को वार्षिक सञ्चालन खर्च र बिक्री </a:t>
            </a:r>
          </a:p>
        </p:txBody>
      </p:sp>
      <p:sp>
        <p:nvSpPr>
          <p:cNvPr id="7" name="Rectangle 6"/>
          <p:cNvSpPr/>
          <p:nvPr/>
        </p:nvSpPr>
        <p:spPr>
          <a:xfrm>
            <a:off x="394576" y="5425346"/>
            <a:ext cx="8723629" cy="9460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sz="2800" dirty="0">
                <a:cs typeface="Kalimati" panose="00000400000000000000" pitchFamily="2"/>
              </a:rPr>
              <a:t>सन्दर्भ सामाग्रीः गणना पुस्तिका भाग ५ </a:t>
            </a:r>
            <a:r>
              <a:rPr lang="en-US" sz="2800" dirty="0">
                <a:cs typeface="Kalimati" panose="00000400000000000000" pitchFamily="2"/>
              </a:rPr>
              <a:t>(</a:t>
            </a:r>
            <a:r>
              <a:rPr lang="ne-NP" sz="2800" dirty="0" smtClean="0">
                <a:cs typeface="Kalimati" panose="00000400000000000000" pitchFamily="2"/>
              </a:rPr>
              <a:t>पेजः </a:t>
            </a:r>
            <a:r>
              <a:rPr lang="ne-NP" sz="2800" dirty="0">
                <a:cs typeface="Kalimati" panose="00000400000000000000" pitchFamily="2"/>
              </a:rPr>
              <a:t>९3 -९९</a:t>
            </a:r>
            <a:r>
              <a:rPr lang="en-US" sz="2800" dirty="0">
                <a:cs typeface="Kalimati" panose="00000400000000000000" pitchFamily="2"/>
              </a:rPr>
              <a:t>)</a:t>
            </a:r>
          </a:p>
          <a:p>
            <a:pPr algn="ctr"/>
            <a:r>
              <a:rPr lang="ne-NP" sz="2800" dirty="0">
                <a:cs typeface="Kalimati" panose="00000400000000000000" pitchFamily="2"/>
              </a:rPr>
              <a:t>मुख्य प्रश्नावली </a:t>
            </a:r>
            <a:r>
              <a:rPr lang="ne-NP" sz="2800" dirty="0" smtClean="0">
                <a:cs typeface="Kalimati" panose="00000400000000000000" pitchFamily="2"/>
              </a:rPr>
              <a:t>पेजः </a:t>
            </a:r>
            <a:r>
              <a:rPr lang="ne-NP" sz="2800" dirty="0">
                <a:cs typeface="Kalimati" panose="00000400000000000000" pitchFamily="2"/>
              </a:rPr>
              <a:t>7 </a:t>
            </a:r>
            <a:endParaRPr lang="en-US" sz="2800" dirty="0">
              <a:cs typeface="Kalimati" panose="00000400000000000000" pitchFamily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E8AB18-B0A7-888E-1955-D897755E24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430" y="1130298"/>
            <a:ext cx="2970530" cy="4126859"/>
          </a:xfrm>
          <a:prstGeom prst="rect">
            <a:avLst/>
          </a:prstGeom>
        </p:spPr>
      </p:pic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5835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A4DCE2-CA44-9343-A508-26129C45FBA5}"/>
              </a:ext>
            </a:extLst>
          </p:cNvPr>
          <p:cNvSpPr txBox="1"/>
          <p:nvPr/>
        </p:nvSpPr>
        <p:spPr>
          <a:xfrm>
            <a:off x="148590" y="1242237"/>
            <a:ext cx="11910059" cy="5352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en-US" sz="2400" b="1" dirty="0">
                <a:cs typeface="Kalimati" panose="00000400000000000000" pitchFamily="2"/>
              </a:rPr>
              <a:t>ES5: </a:t>
            </a:r>
            <a:r>
              <a:rPr lang="hi-IN" sz="2400" b="1" dirty="0">
                <a:cs typeface="Kalimati" panose="00000400000000000000" pitchFamily="2"/>
              </a:rPr>
              <a:t>आर्थिक वर्ष २०८१/८२ को वार्षिक उत्पादन</a:t>
            </a:r>
            <a:r>
              <a:rPr lang="hi-IN" sz="2400" dirty="0">
                <a:cs typeface="Kalimati" panose="00000400000000000000" pitchFamily="2"/>
              </a:rPr>
              <a:t> </a:t>
            </a:r>
            <a:endParaRPr lang="en-US" sz="2400" dirty="0">
              <a:cs typeface="Kalimati" panose="00000400000000000000" pitchFamily="2"/>
            </a:endParaRPr>
          </a:p>
          <a:p>
            <a:pPr marL="0" indent="0" algn="just">
              <a:lnSpc>
                <a:spcPct val="170000"/>
              </a:lnSpc>
              <a:buNone/>
            </a:pPr>
            <a:endParaRPr lang="en-US" sz="2000" i="1" dirty="0">
              <a:cs typeface="Kalimati" panose="00000400000000000000" pitchFamily="2"/>
            </a:endParaRPr>
          </a:p>
          <a:p>
            <a:pPr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व्यवसायले सञ्चालन गरेका क्रियाकलापबाट उत्पादित सबै वस्तु तथा सेवाको जम्मा मूल्य यहाँ समावेश गर्नुपर्दछ तर खरिद गरिएकै हालतमा बिक्री भएका वस्तुको बिक्रीबाट प्राप्त रकम यहाँ समावेश नगरी </a:t>
            </a:r>
            <a:r>
              <a:rPr lang="en-US" sz="2400" dirty="0">
                <a:cs typeface="Kalimati" panose="00000400000000000000" pitchFamily="2"/>
              </a:rPr>
              <a:t>ES4. </a:t>
            </a:r>
            <a:r>
              <a:rPr lang="hi-IN" sz="2400" dirty="0">
                <a:cs typeface="Kalimati" panose="00000400000000000000" pitchFamily="2"/>
              </a:rPr>
              <a:t>मा समावेश </a:t>
            </a:r>
            <a:r>
              <a:rPr lang="hi-IN" sz="2400" dirty="0" smtClean="0">
                <a:cs typeface="Kalimati" panose="00000400000000000000" pitchFamily="2"/>
              </a:rPr>
              <a:t>गर्नुपर्दछ</a:t>
            </a:r>
            <a:r>
              <a:rPr lang="ne-NP" sz="2400" dirty="0">
                <a:cs typeface="Kalimati" panose="00000400000000000000" pitchFamily="2"/>
              </a:rPr>
              <a:t>।</a:t>
            </a:r>
            <a:endParaRPr lang="en-US" sz="2400" dirty="0">
              <a:cs typeface="Kalimati" panose="00000400000000000000" pitchFamily="2"/>
            </a:endParaRPr>
          </a:p>
          <a:p>
            <a:pPr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यस प्रश्नमार्फत प्रतिष्ठानले सन्दर्भ वर्षमा उत्पादन गरेको वस्तु तथा सेवाको कुल उत्पादनको विवरण सङ्कलन गर्नुपर्दछ</a:t>
            </a:r>
            <a:r>
              <a:rPr lang="ne-NP" sz="2400" dirty="0">
                <a:cs typeface="Kalimati" panose="00000400000000000000" pitchFamily="2"/>
              </a:rPr>
              <a:t>।</a:t>
            </a:r>
          </a:p>
          <a:p>
            <a:pPr lvl="1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hi-IN" sz="2400" dirty="0">
                <a:cs typeface="Kalimati" panose="00000400000000000000" pitchFamily="2"/>
              </a:rPr>
              <a:t>कुल उत्पादन भनेको प्रतिष्ठानले </a:t>
            </a:r>
            <a:r>
              <a:rPr lang="hi-IN" sz="2400" b="1" dirty="0">
                <a:cs typeface="Kalimati" panose="00000400000000000000" pitchFamily="2"/>
              </a:rPr>
              <a:t>सन्दर्भ </a:t>
            </a:r>
            <a:r>
              <a:rPr lang="hi-IN" sz="2400" b="1" dirty="0" smtClean="0">
                <a:cs typeface="Kalimati" panose="00000400000000000000" pitchFamily="2"/>
              </a:rPr>
              <a:t>वर्षभर</a:t>
            </a:r>
            <a:r>
              <a:rPr lang="ne-NP" sz="2400" b="1" dirty="0" smtClean="0">
                <a:cs typeface="Kalimati" panose="00000400000000000000" pitchFamily="2"/>
              </a:rPr>
              <a:t>ि</a:t>
            </a:r>
            <a:r>
              <a:rPr lang="hi-IN" sz="2400" b="1" dirty="0" smtClean="0">
                <a:cs typeface="Kalimati" panose="00000400000000000000" pitchFamily="2"/>
              </a:rPr>
              <a:t> </a:t>
            </a:r>
            <a:r>
              <a:rPr lang="hi-IN" sz="2400" b="1" dirty="0">
                <a:cs typeface="Kalimati" panose="00000400000000000000" pitchFamily="2"/>
              </a:rPr>
              <a:t>उत्पादन गरेका वस्तु तथा सेवाको जम्मा मूल्य हो</a:t>
            </a:r>
            <a:r>
              <a:rPr lang="ne-NP" sz="2400" b="1" dirty="0">
                <a:cs typeface="Kalimati" panose="00000400000000000000" pitchFamily="2"/>
              </a:rPr>
              <a:t>।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7F4BBA80-6BE8-A3A9-CC20-FFEFB9BDA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30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4FB442-5855-BAA8-514E-5BE241DB5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0C26B4-A794-BF9C-356B-DF6E66A2D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719" y="1140462"/>
            <a:ext cx="5667103" cy="996314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5302819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A4DCE2-CA44-9343-A508-26129C45FBA5}"/>
              </a:ext>
            </a:extLst>
          </p:cNvPr>
          <p:cNvSpPr txBox="1"/>
          <p:nvPr/>
        </p:nvSpPr>
        <p:spPr>
          <a:xfrm>
            <a:off x="228599" y="1242237"/>
            <a:ext cx="11807191" cy="4411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en-US" sz="2800" b="1" dirty="0">
                <a:cs typeface="Kalimati" panose="00000400000000000000" pitchFamily="2"/>
              </a:rPr>
              <a:t>ES5: </a:t>
            </a:r>
            <a:r>
              <a:rPr lang="hi-IN" sz="2800" b="1" dirty="0">
                <a:cs typeface="Kalimati" panose="00000400000000000000" pitchFamily="2"/>
              </a:rPr>
              <a:t>आर्थिक वर्ष २०८१/८२ को वार्षिक उत्पादन</a:t>
            </a:r>
            <a:r>
              <a:rPr lang="hi-IN" sz="2800" dirty="0">
                <a:cs typeface="Kalimati" panose="00000400000000000000" pitchFamily="2"/>
              </a:rPr>
              <a:t> </a:t>
            </a:r>
            <a:r>
              <a:rPr lang="ne-NP" sz="2800" dirty="0">
                <a:cs typeface="Kalimati" panose="00000400000000000000" pitchFamily="2"/>
              </a:rPr>
              <a:t>...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कुल उत्पादन सन्दर्भ अवधिमा उत्पादित वस्तु तथा सेवाको परिमाणलाई प्रति एकाइ मूल्यले गुणन गरेर निकाल्न सकिन्छ। 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कुल उत्पादन = जम्मा उत्पादन परिमाण </a:t>
            </a:r>
            <a:r>
              <a:rPr lang="en-US" sz="2800" dirty="0">
                <a:cs typeface="Kalimati" panose="00000400000000000000" pitchFamily="2"/>
              </a:rPr>
              <a:t>X</a:t>
            </a:r>
            <a:r>
              <a:rPr lang="hi-IN" sz="2800" dirty="0">
                <a:cs typeface="Kalimati" panose="00000400000000000000" pitchFamily="2"/>
              </a:rPr>
              <a:t> प्रति एकाइ मूल्य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hi-IN" sz="2800" dirty="0">
                <a:cs typeface="Kalimati" panose="00000400000000000000" pitchFamily="2"/>
              </a:rPr>
              <a:t>प्रतिष्ठानले सन्दर्भ वर्षमा उत्पादन गरेका सबै वस्तु तथा सेवाको</a:t>
            </a:r>
            <a:r>
              <a:rPr lang="ne-NP" sz="2800" dirty="0">
                <a:cs typeface="Kalimati" panose="00000400000000000000" pitchFamily="2"/>
              </a:rPr>
              <a:t> जम्मा</a:t>
            </a:r>
            <a:r>
              <a:rPr lang="hi-IN" sz="2800" dirty="0">
                <a:cs typeface="Kalimati" panose="00000400000000000000" pitchFamily="2"/>
              </a:rPr>
              <a:t> मुल्य </a:t>
            </a:r>
            <a:r>
              <a:rPr lang="ne-NP" sz="2800" dirty="0">
                <a:cs typeface="Kalimati" panose="00000400000000000000" pitchFamily="2"/>
              </a:rPr>
              <a:t>सोधेर </a:t>
            </a:r>
            <a:r>
              <a:rPr lang="hi-IN" sz="2800" dirty="0">
                <a:cs typeface="Kalimati" panose="00000400000000000000" pitchFamily="2"/>
              </a:rPr>
              <a:t>सम्बन्धित स्थानमा अङ्क र अक्षर दुवैमा उल्लेख गर्नुपर्दछ</a:t>
            </a:r>
            <a:r>
              <a:rPr lang="ne-NP" sz="2800" dirty="0">
                <a:cs typeface="Kalimati" panose="00000400000000000000" pitchFamily="2"/>
              </a:rPr>
              <a:t>।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7F4BBA80-6BE8-A3A9-CC20-FFEFB9BDA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31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4FB442-5855-BAA8-514E-5BE241DB5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14753"/>
            <a:ext cx="10175503" cy="99631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 (खण्ड </a:t>
            </a:r>
            <a:r>
              <a:rPr lang="en-US" sz="3200" dirty="0"/>
              <a:t>12</a:t>
            </a:r>
            <a:r>
              <a:rPr lang="ne-NP" sz="3200" dirty="0" smtClean="0"/>
              <a:t>)</a:t>
            </a:r>
            <a:r>
              <a:rPr lang="ne-NP" sz="3200" dirty="0"/>
              <a:t/>
            </a:r>
            <a:br>
              <a:rPr lang="ne-NP" sz="3200" dirty="0"/>
            </a:br>
            <a:r>
              <a:rPr lang="hi-IN" sz="3200" b="1" dirty="0"/>
              <a:t>आर्थिक वर्ष २०८१/८२ को वार्षिक सञ्चालन खर्च </a:t>
            </a:r>
            <a:r>
              <a:rPr lang="ne-NP" sz="3200" b="1" dirty="0"/>
              <a:t>र </a:t>
            </a:r>
            <a:r>
              <a:rPr lang="hi-IN" sz="3200" b="1" dirty="0"/>
              <a:t>बिक्री</a:t>
            </a:r>
            <a:r>
              <a:rPr lang="en-US" sz="3200" b="1" dirty="0"/>
              <a:t>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342447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39" y="36512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मुख्य प्रश्नावली(खण्ड </a:t>
            </a:r>
            <a:r>
              <a:rPr lang="en-US" sz="4000" dirty="0"/>
              <a:t>12</a:t>
            </a:r>
            <a:r>
              <a:rPr lang="ne-NP" sz="4000" dirty="0" smtClean="0"/>
              <a:t>)...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630397" y="1966579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A3E28E2-076C-3B91-249C-5D254687A3F5}"/>
              </a:ext>
            </a:extLst>
          </p:cNvPr>
          <p:cNvSpPr txBox="1">
            <a:spLocks/>
          </p:cNvSpPr>
          <p:nvPr/>
        </p:nvSpPr>
        <p:spPr>
          <a:xfrm>
            <a:off x="2592883" y="1280160"/>
            <a:ext cx="6255573" cy="710918"/>
          </a:xfrm>
          <a:prstGeom prst="rect">
            <a:avLst/>
          </a:prstGeom>
          <a:ln w="38100" cap="flat" cmpd="sng" algn="ctr">
            <a:solidFill>
              <a:schemeClr val="accent1"/>
            </a:solidFill>
            <a:prstDash val="solid"/>
            <a:miter lim="800000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e-NP">
                <a:solidFill>
                  <a:srgbClr val="0070C0"/>
                </a:solidFill>
                <a:cs typeface="Kalimati" panose="00000400000000000000" pitchFamily="2"/>
              </a:rPr>
              <a:t>खण्ड १२ का विवरण भर्ने केही उदाहरणः</a:t>
            </a:r>
            <a:endParaRPr lang="en-US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A83D036D-DC83-CB37-5FA0-89888E9AF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32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65FA80-E86B-A5E5-1464-22915769E6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62" y="2173605"/>
            <a:ext cx="11695840" cy="376964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761766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39" y="365126"/>
            <a:ext cx="7345681" cy="632476"/>
          </a:xfrm>
        </p:spPr>
        <p:txBody>
          <a:bodyPr>
            <a:normAutofit fontScale="90000"/>
          </a:bodyPr>
          <a:lstStyle/>
          <a:p>
            <a:pPr algn="ctr"/>
            <a:r>
              <a:rPr lang="ne-NP" sz="4000" dirty="0"/>
              <a:t>मुख्य प्रश्नावली(खण्ड </a:t>
            </a:r>
            <a:r>
              <a:rPr lang="en-US" sz="4000" dirty="0"/>
              <a:t>12</a:t>
            </a:r>
            <a:r>
              <a:rPr lang="ne-NP" sz="4000" dirty="0" smtClean="0"/>
              <a:t>)...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7AE6380-2095-22A2-3BDF-1C25D19A428C}"/>
              </a:ext>
            </a:extLst>
          </p:cNvPr>
          <p:cNvSpPr txBox="1">
            <a:spLocks/>
          </p:cNvSpPr>
          <p:nvPr/>
        </p:nvSpPr>
        <p:spPr>
          <a:xfrm>
            <a:off x="2922492" y="1081738"/>
            <a:ext cx="6255573" cy="731280"/>
          </a:xfrm>
          <a:prstGeom prst="rect">
            <a:avLst/>
          </a:prstGeom>
          <a:ln w="38100" cap="flat" cmpd="sng" algn="ctr">
            <a:solidFill>
              <a:schemeClr val="accent1"/>
            </a:solidFill>
            <a:prstDash val="solid"/>
            <a:miter lim="800000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e-NP" dirty="0">
                <a:solidFill>
                  <a:srgbClr val="0070C0"/>
                </a:solidFill>
                <a:cs typeface="Kalimati" panose="00000400000000000000" pitchFamily="2"/>
              </a:rPr>
              <a:t>खण्ड १२ का विवरण भर्ने केही उदाहरणः</a:t>
            </a:r>
            <a:endParaRPr lang="en-US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A5E4FB7C-86B5-3039-4512-22A480EA4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33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B17BB1-9731-9378-2F50-EF19112B6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03" y="1893888"/>
            <a:ext cx="11850593" cy="390556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670397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39" y="365126"/>
            <a:ext cx="7345681" cy="640856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मुख्य प्रश्नावली(खण्ड </a:t>
            </a:r>
            <a:r>
              <a:rPr lang="en-US" sz="4000" dirty="0"/>
              <a:t>12</a:t>
            </a:r>
            <a:r>
              <a:rPr lang="ne-NP" sz="4000" dirty="0" smtClean="0"/>
              <a:t>)...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132D14B-82FE-ED13-653D-753CE7CE4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9731" y="1090118"/>
            <a:ext cx="6255573" cy="710918"/>
          </a:xfr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ne-NP" dirty="0">
                <a:solidFill>
                  <a:srgbClr val="0070C0"/>
                </a:solidFill>
                <a:cs typeface="Kalimati" panose="00000400000000000000" pitchFamily="2"/>
              </a:rPr>
              <a:t>खण्ड १२ का विवरण भर्ने केही उदाहरणः</a:t>
            </a:r>
            <a:endParaRPr lang="en-US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B059C1F9-4A1A-2739-9C3B-8564A665A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34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8BADE3-586B-E6AA-1B79-76E9F13CD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1021"/>
            <a:ext cx="11978640" cy="3958753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399257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E7418-3B13-29DB-7328-2FFE0ABAD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C3B6C-8557-318A-5328-3E492C3E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39" y="365125"/>
            <a:ext cx="7345681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मुख्य प्रश्नावली(खण्ड </a:t>
            </a:r>
            <a:r>
              <a:rPr lang="en-US" sz="4000" dirty="0"/>
              <a:t>12</a:t>
            </a:r>
            <a:r>
              <a:rPr lang="ne-NP" sz="4000" dirty="0" smtClean="0"/>
              <a:t>)...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633896-C450-BAA0-2A80-95DF882FA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25F7F87-C3D9-5677-8909-551B0F7DD333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890840B-FC35-8841-33C8-F5F4201D0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9731" y="1090118"/>
            <a:ext cx="6255573" cy="710918"/>
          </a:xfr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ne-NP" dirty="0">
                <a:solidFill>
                  <a:srgbClr val="0070C0"/>
                </a:solidFill>
                <a:cs typeface="Kalimati" panose="00000400000000000000" pitchFamily="2"/>
              </a:rPr>
              <a:t>खण्ड १२ का विवरण भर्ने केही उदाहरणः</a:t>
            </a:r>
            <a:endParaRPr lang="en-US" dirty="0">
              <a:solidFill>
                <a:srgbClr val="0070C0"/>
              </a:solidFill>
              <a:cs typeface="Kalimati" panose="00000400000000000000" pitchFamily="2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D6CAB2DA-C380-55B5-76D0-CDD213DA4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35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AD724A2-11C5-6F5C-290E-CCD4583C2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31" y="1955164"/>
            <a:ext cx="11953325" cy="366839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451826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A3690095-6F43-97AA-CE81-3FABD2014B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2673818"/>
              </p:ext>
            </p:extLst>
          </p:nvPr>
        </p:nvGraphicFramePr>
        <p:xfrm>
          <a:off x="125730" y="960389"/>
          <a:ext cx="9063990" cy="5331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4380">
                  <a:extLst>
                    <a:ext uri="{9D8B030D-6E8A-4147-A177-3AD203B41FA5}">
                      <a16:colId xmlns:a16="http://schemas.microsoft.com/office/drawing/2014/main" val="1520466966"/>
                    </a:ext>
                  </a:extLst>
                </a:gridCol>
                <a:gridCol w="7096667">
                  <a:extLst>
                    <a:ext uri="{9D8B030D-6E8A-4147-A177-3AD203B41FA5}">
                      <a16:colId xmlns:a16="http://schemas.microsoft.com/office/drawing/2014/main" val="2663392740"/>
                    </a:ext>
                  </a:extLst>
                </a:gridCol>
                <a:gridCol w="1212943">
                  <a:extLst>
                    <a:ext uri="{9D8B030D-6E8A-4147-A177-3AD203B41FA5}">
                      <a16:colId xmlns:a16="http://schemas.microsoft.com/office/drawing/2014/main" val="603759251"/>
                    </a:ext>
                  </a:extLst>
                </a:gridCol>
              </a:tblGrid>
              <a:tr h="569037">
                <a:tc>
                  <a:txBody>
                    <a:bodyPr/>
                    <a:lstStyle/>
                    <a:p>
                      <a:pPr marL="91440" algn="ctr">
                        <a:spcBef>
                          <a:spcPts val="600"/>
                        </a:spcBef>
                      </a:pPr>
                      <a:r>
                        <a:rPr lang="ne-NP" sz="1800" dirty="0">
                          <a:cs typeface="Kalimati" panose="00000400000000000000" pitchFamily="2"/>
                        </a:rPr>
                        <a:t>क्र.सं.</a:t>
                      </a:r>
                      <a:endParaRPr lang="en-US" sz="18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 algn="ctr">
                        <a:spcBef>
                          <a:spcPts val="600"/>
                        </a:spcBef>
                      </a:pPr>
                      <a:r>
                        <a:rPr lang="ne-NP" sz="1800" dirty="0">
                          <a:cs typeface="Kalimati" panose="00000400000000000000" pitchFamily="2"/>
                        </a:rPr>
                        <a:t>विवरण</a:t>
                      </a:r>
                      <a:endParaRPr lang="en-US" sz="18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 algn="ctr">
                        <a:spcBef>
                          <a:spcPts val="600"/>
                        </a:spcBef>
                      </a:pPr>
                      <a:r>
                        <a:rPr lang="ne-NP" sz="1400" dirty="0">
                          <a:solidFill>
                            <a:schemeClr val="bg1"/>
                          </a:solidFill>
                          <a:cs typeface="Kalimati" panose="00000400000000000000" pitchFamily="2"/>
                        </a:rPr>
                        <a:t>संलग्न गर्नुपर्ने </a:t>
                      </a:r>
                      <a:r>
                        <a:rPr lang="ne-NP" sz="1400" dirty="0">
                          <a:cs typeface="Kalimati" panose="00000400000000000000" pitchFamily="2"/>
                        </a:rPr>
                        <a:t>प्रश्न</a:t>
                      </a:r>
                      <a:endParaRPr lang="en-US" sz="1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9765142"/>
                  </a:ext>
                </a:extLst>
              </a:tr>
              <a:tr h="429167"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१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सोल्टी होटल भित्रको सोभनियर पसलबाट बिक्री भएको पेन्टिङको खरिद मूल्य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5312910"/>
                  </a:ext>
                </a:extLst>
              </a:tr>
              <a:tr h="740756"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२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सृजना बोडिङ स्कुलले सिभिल सेक्यूरिटिबाट सुरक्षा गार्ड </a:t>
                      </a:r>
                      <a:r>
                        <a:rPr lang="ne-NP" sz="1600" dirty="0" smtClean="0">
                          <a:cs typeface="Kalimati" panose="00000400000000000000" pitchFamily="2"/>
                        </a:rPr>
                        <a:t>मगाए वापत </a:t>
                      </a:r>
                      <a:r>
                        <a:rPr lang="ne-NP" sz="1600" dirty="0">
                          <a:cs typeface="Kalimati" panose="00000400000000000000" pitchFamily="2"/>
                        </a:rPr>
                        <a:t>सेक्यूरिटिलार्इ तिरेको रकम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653854"/>
                  </a:ext>
                </a:extLst>
              </a:tr>
              <a:tr h="429167"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३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कान्तिपुर पब्लिकेशनले टोनर तथा पेपर खरिद गर्दा लागेको खर्च रकम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782807"/>
                  </a:ext>
                </a:extLst>
              </a:tr>
              <a:tr h="429167"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४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ऋषि चिया पसलले खरिद गरेको फ्रिजको खरिद रकम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4293110"/>
                  </a:ext>
                </a:extLst>
              </a:tr>
              <a:tr h="429167"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५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जनसेवा कृषि सहकारीले खेती गर्न भाडामा लिएको जमिनको भाडा रकम 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endParaRPr lang="en-US" sz="160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7129766"/>
                  </a:ext>
                </a:extLst>
              </a:tr>
              <a:tr h="429167"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६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सुमनाले रोपार्इ गर्नका लागि ल्याएको गोरूको ज्याला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7260569"/>
                  </a:ext>
                </a:extLst>
              </a:tr>
              <a:tr h="429167"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७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ताजा भोजनालयले बिक्री गरेको चुरोटको बिक्री रकम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320150"/>
                  </a:ext>
                </a:extLst>
              </a:tr>
              <a:tr h="517010"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८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श्याम च्याउखेती फर्मले वार्षिक उत्पादन गरेको १००० के.जी. च्याउको मूल्य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651631"/>
                  </a:ext>
                </a:extLst>
              </a:tr>
              <a:tr h="429167"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९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रम्भा कन्सट्रक्शनले खरिद गरेको पेचकसको खरिद रकम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072625"/>
                  </a:ext>
                </a:extLst>
              </a:tr>
              <a:tr h="429167"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१०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r>
                        <a:rPr lang="ne-NP" sz="1600" dirty="0">
                          <a:cs typeface="Kalimati" panose="00000400000000000000" pitchFamily="2"/>
                        </a:rPr>
                        <a:t>चन्दा रियलस्टेटले अमिनलार्इ तिरेको पटके पारिश्रमिक (कहिलेकाँही मात्र)</a:t>
                      </a: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>
                        <a:spcBef>
                          <a:spcPts val="600"/>
                        </a:spcBef>
                      </a:pPr>
                      <a:endParaRPr lang="en-US" sz="16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3628614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B39DD0-B65F-B108-EDCF-A30AAE0BB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C08505-ADD0-FE88-ECFC-4B5697C0F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314" y="160020"/>
            <a:ext cx="10175503" cy="61722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2400" dirty="0"/>
              <a:t>मुख्य प्रश्नावली (खण्ड </a:t>
            </a:r>
            <a:r>
              <a:rPr lang="en-US" sz="2400" dirty="0"/>
              <a:t>12</a:t>
            </a:r>
            <a:r>
              <a:rPr lang="ne-NP" sz="2400" dirty="0"/>
              <a:t/>
            </a:r>
            <a:br>
              <a:rPr lang="ne-NP" sz="2400" dirty="0"/>
            </a:br>
            <a:r>
              <a:rPr lang="hi-IN" sz="2400" b="1" dirty="0"/>
              <a:t>आर्थिक वर्ष २०८१/८२ को वार्षिक सञ्चालन खर्च </a:t>
            </a:r>
            <a:r>
              <a:rPr lang="ne-NP" sz="2400" b="1" dirty="0"/>
              <a:t>र </a:t>
            </a:r>
            <a:r>
              <a:rPr lang="hi-IN" sz="2400" b="1" dirty="0"/>
              <a:t>बिक्री</a:t>
            </a:r>
            <a:r>
              <a:rPr lang="en-US" sz="2400" b="1" dirty="0"/>
              <a:t>: </a:t>
            </a:r>
            <a:r>
              <a:rPr lang="ne-NP" sz="2400" b="1" dirty="0"/>
              <a:t> </a:t>
            </a:r>
            <a:r>
              <a:rPr lang="ne-NP" sz="2400" b="1" dirty="0" smtClean="0"/>
              <a:t>प्रश्न</a:t>
            </a:r>
            <a:endParaRPr lang="en-US" sz="2400" dirty="0"/>
          </a:p>
        </p:txBody>
      </p:sp>
      <p:sp>
        <p:nvSpPr>
          <p:cNvPr id="8" name="Scroll: Vertical 7">
            <a:extLst>
              <a:ext uri="{FF2B5EF4-FFF2-40B4-BE49-F238E27FC236}">
                <a16:creationId xmlns:a16="http://schemas.microsoft.com/office/drawing/2014/main" id="{901AE72E-DC8A-FF1D-AC19-8E8935EAB529}"/>
              </a:ext>
            </a:extLst>
          </p:cNvPr>
          <p:cNvSpPr/>
          <p:nvPr/>
        </p:nvSpPr>
        <p:spPr>
          <a:xfrm>
            <a:off x="8824504" y="1060087"/>
            <a:ext cx="3918856" cy="5637893"/>
          </a:xfrm>
          <a:prstGeom prst="vertic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dirty="0" err="1">
                <a:cs typeface="Kalimati" panose="00000400000000000000" pitchFamily="2"/>
              </a:rPr>
              <a:t>ES1</a:t>
            </a:r>
            <a:r>
              <a:rPr lang="en-US" dirty="0">
                <a:cs typeface="Kalimati" panose="00000400000000000000" pitchFamily="2"/>
              </a:rPr>
              <a:t>. </a:t>
            </a:r>
            <a:r>
              <a:rPr lang="ne-NP" dirty="0">
                <a:cs typeface="Kalimati" panose="00000400000000000000" pitchFamily="2"/>
              </a:rPr>
              <a:t>तलब</a:t>
            </a:r>
            <a:endParaRPr lang="en-US" dirty="0">
              <a:cs typeface="Kalimati" panose="00000400000000000000" pitchFamily="2"/>
            </a:endParaRPr>
          </a:p>
          <a:p>
            <a:pPr>
              <a:lnSpc>
                <a:spcPct val="150000"/>
              </a:lnSpc>
            </a:pPr>
            <a:r>
              <a:rPr lang="en-US" dirty="0" err="1">
                <a:cs typeface="Kalimati" panose="00000400000000000000" pitchFamily="2"/>
              </a:rPr>
              <a:t>ES2</a:t>
            </a:r>
            <a:r>
              <a:rPr lang="en-US" dirty="0">
                <a:cs typeface="Kalimati" panose="00000400000000000000" pitchFamily="2"/>
              </a:rPr>
              <a:t>.</a:t>
            </a:r>
            <a:r>
              <a:rPr lang="ne-NP" dirty="0">
                <a:cs typeface="Kalimati" panose="00000400000000000000" pitchFamily="2"/>
              </a:rPr>
              <a:t> खरिद गरिएकै हालतमा बिक्री भएका वस्तुको खरिद गर्दा लागेको खर्च रकम</a:t>
            </a:r>
            <a:endParaRPr lang="en-US" dirty="0">
              <a:cs typeface="Kalimati" panose="00000400000000000000" pitchFamily="2"/>
            </a:endParaRPr>
          </a:p>
          <a:p>
            <a:pPr>
              <a:lnSpc>
                <a:spcPct val="150000"/>
              </a:lnSpc>
            </a:pPr>
            <a:r>
              <a:rPr lang="en-US" dirty="0" err="1">
                <a:cs typeface="Kalimati" panose="00000400000000000000" pitchFamily="2"/>
              </a:rPr>
              <a:t>ES3</a:t>
            </a:r>
            <a:r>
              <a:rPr lang="en-US" dirty="0">
                <a:cs typeface="Kalimati" panose="00000400000000000000" pitchFamily="2"/>
              </a:rPr>
              <a:t>.</a:t>
            </a:r>
            <a:r>
              <a:rPr lang="ne-NP" dirty="0">
                <a:cs typeface="Kalimati" panose="00000400000000000000" pitchFamily="2"/>
              </a:rPr>
              <a:t> सञ्चालन (तलब बाहेकको) खर्च</a:t>
            </a:r>
            <a:endParaRPr lang="en-US" dirty="0">
              <a:cs typeface="Kalimati" panose="00000400000000000000" pitchFamily="2"/>
            </a:endParaRPr>
          </a:p>
          <a:p>
            <a:pPr>
              <a:lnSpc>
                <a:spcPct val="150000"/>
              </a:lnSpc>
            </a:pPr>
            <a:r>
              <a:rPr lang="en-US" dirty="0" err="1">
                <a:cs typeface="Kalimati" panose="00000400000000000000" pitchFamily="2"/>
              </a:rPr>
              <a:t>ES4</a:t>
            </a:r>
            <a:r>
              <a:rPr lang="en-US" dirty="0">
                <a:cs typeface="Kalimati" panose="00000400000000000000" pitchFamily="2"/>
              </a:rPr>
              <a:t>.</a:t>
            </a:r>
            <a:r>
              <a:rPr lang="ne-NP" dirty="0">
                <a:cs typeface="Kalimati" panose="00000400000000000000" pitchFamily="2"/>
              </a:rPr>
              <a:t> खरिद गरिएकै हालतमा बिक्री भएका वस्तुको बिक्रीबाट प्राप्त रकम</a:t>
            </a:r>
            <a:endParaRPr lang="en-US" dirty="0">
              <a:cs typeface="Kalimati" panose="00000400000000000000" pitchFamily="2"/>
            </a:endParaRPr>
          </a:p>
          <a:p>
            <a:pPr>
              <a:lnSpc>
                <a:spcPct val="150000"/>
              </a:lnSpc>
            </a:pPr>
            <a:r>
              <a:rPr lang="en-US" dirty="0" err="1">
                <a:cs typeface="Kalimati" panose="00000400000000000000" pitchFamily="2"/>
              </a:rPr>
              <a:t>ES5</a:t>
            </a:r>
            <a:r>
              <a:rPr lang="en-US" dirty="0">
                <a:cs typeface="Kalimati" panose="00000400000000000000" pitchFamily="2"/>
              </a:rPr>
              <a:t>.</a:t>
            </a:r>
            <a:r>
              <a:rPr lang="ne-NP" dirty="0">
                <a:cs typeface="Kalimati" panose="00000400000000000000" pitchFamily="2"/>
              </a:rPr>
              <a:t> उत्पादन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DBD6D012-A169-8191-4589-3929DD40C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36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3494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8143FD-E3D1-21C4-4094-B6A973056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2B4126D4-D602-0668-0464-FDD377EA43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162175"/>
              </p:ext>
            </p:extLst>
          </p:nvPr>
        </p:nvGraphicFramePr>
        <p:xfrm>
          <a:off x="106326" y="1040130"/>
          <a:ext cx="8917932" cy="5714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6216">
                  <a:extLst>
                    <a:ext uri="{9D8B030D-6E8A-4147-A177-3AD203B41FA5}">
                      <a16:colId xmlns:a16="http://schemas.microsoft.com/office/drawing/2014/main" val="1520466966"/>
                    </a:ext>
                  </a:extLst>
                </a:gridCol>
                <a:gridCol w="7003105">
                  <a:extLst>
                    <a:ext uri="{9D8B030D-6E8A-4147-A177-3AD203B41FA5}">
                      <a16:colId xmlns:a16="http://schemas.microsoft.com/office/drawing/2014/main" val="2663392740"/>
                    </a:ext>
                  </a:extLst>
                </a:gridCol>
                <a:gridCol w="988611">
                  <a:extLst>
                    <a:ext uri="{9D8B030D-6E8A-4147-A177-3AD203B41FA5}">
                      <a16:colId xmlns:a16="http://schemas.microsoft.com/office/drawing/2014/main" val="603759251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pPr marL="182880" algn="ctr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क्र.सं.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 algn="ctr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विवरण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 algn="ctr">
                        <a:spcBef>
                          <a:spcPts val="600"/>
                        </a:spcBef>
                      </a:pPr>
                      <a:r>
                        <a:rPr lang="ne-NP" sz="1400" dirty="0">
                          <a:cs typeface="Kalimati" panose="00000400000000000000" pitchFamily="2"/>
                        </a:rPr>
                        <a:t>संलग्न गर्नुपर्ने प्रश्न</a:t>
                      </a:r>
                      <a:endParaRPr lang="en-US" sz="1400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9765142"/>
                  </a:ext>
                </a:extLst>
              </a:tr>
              <a:tr h="424305"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१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सोल्टी होटल भित्रको सोभनियर पसलबाट बिक्री भएको पेन्टिङको खरिद मूल्य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 algn="ctr">
                        <a:spcBef>
                          <a:spcPts val="600"/>
                        </a:spcBef>
                      </a:pPr>
                      <a:r>
                        <a:rPr lang="en-US" dirty="0" err="1">
                          <a:cs typeface="Kalimati" panose="00000400000000000000" pitchFamily="2"/>
                        </a:rPr>
                        <a:t>ES2</a:t>
                      </a:r>
                      <a:r>
                        <a:rPr lang="en-US" dirty="0">
                          <a:cs typeface="Kalimati" panose="00000400000000000000" pitchFamily="2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5312910"/>
                  </a:ext>
                </a:extLst>
              </a:tr>
              <a:tr h="732362"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२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सृजना बोडिङ स्कुलले सिभिल सेक्यूरिटिबाट सुरक्षा गार्ड मगाएबापत सेक्यूरिटिलार्इ तिरेको रकम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 algn="ctr">
                        <a:spcBef>
                          <a:spcPts val="600"/>
                        </a:spcBef>
                      </a:pPr>
                      <a:r>
                        <a:rPr lang="en-US" dirty="0" err="1">
                          <a:cs typeface="Kalimati" panose="00000400000000000000" pitchFamily="2"/>
                        </a:rPr>
                        <a:t>ES3</a:t>
                      </a:r>
                      <a:r>
                        <a:rPr lang="en-US" dirty="0">
                          <a:cs typeface="Kalimati" panose="00000400000000000000" pitchFamily="2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653854"/>
                  </a:ext>
                </a:extLst>
              </a:tr>
              <a:tr h="424305"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३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कान्तिपुर पब्लिकेशनले टोनर तथा पेपर खरिद गर्दा लागेको खर्च रकम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 algn="ctr">
                        <a:spcBef>
                          <a:spcPts val="600"/>
                        </a:spcBef>
                      </a:pPr>
                      <a:r>
                        <a:rPr lang="en-US" dirty="0" err="1">
                          <a:cs typeface="Kalimati" panose="00000400000000000000" pitchFamily="2"/>
                        </a:rPr>
                        <a:t>ES3</a:t>
                      </a:r>
                      <a:r>
                        <a:rPr lang="en-US" dirty="0">
                          <a:cs typeface="Kalimati" panose="00000400000000000000" pitchFamily="2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782807"/>
                  </a:ext>
                </a:extLst>
              </a:tr>
              <a:tr h="424305"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४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ऋषि चिया पसलले खरिद गरेको फ्रिजको खरिद रकम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 algn="ctr">
                        <a:spcBef>
                          <a:spcPts val="600"/>
                        </a:spcBef>
                      </a:pP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4293110"/>
                  </a:ext>
                </a:extLst>
              </a:tr>
              <a:tr h="424305"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५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जनसेवा कृषि सहकारीले खेती गर्न भाडामा लिएको जमिनको भाडा रकम 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 algn="ctr">
                        <a:spcBef>
                          <a:spcPts val="600"/>
                        </a:spcBef>
                      </a:pPr>
                      <a:endParaRPr lang="en-US">
                        <a:cs typeface="Kalimati" panose="00000400000000000000" pitchFamily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7129766"/>
                  </a:ext>
                </a:extLst>
              </a:tr>
              <a:tr h="424305"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६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सुमनाले रोपार्इ गर्नका लागि ल्याएको गोरूको ज्याला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 algn="ctr">
                        <a:spcBef>
                          <a:spcPts val="600"/>
                        </a:spcBef>
                      </a:pPr>
                      <a:r>
                        <a:rPr lang="en-US" dirty="0" err="1">
                          <a:cs typeface="Kalimati" panose="00000400000000000000" pitchFamily="2"/>
                        </a:rPr>
                        <a:t>ES3</a:t>
                      </a:r>
                      <a:r>
                        <a:rPr lang="en-US" dirty="0">
                          <a:cs typeface="Kalimati" panose="00000400000000000000" pitchFamily="2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7260569"/>
                  </a:ext>
                </a:extLst>
              </a:tr>
              <a:tr h="424305"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७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ताजा भोजनालयले बिक्री गरेको चुरोटको बिक्री रकम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 algn="ctr">
                        <a:spcBef>
                          <a:spcPts val="600"/>
                        </a:spcBef>
                      </a:pPr>
                      <a:r>
                        <a:rPr lang="en-US" dirty="0" err="1">
                          <a:cs typeface="Kalimati" panose="00000400000000000000" pitchFamily="2"/>
                        </a:rPr>
                        <a:t>ES4</a:t>
                      </a:r>
                      <a:r>
                        <a:rPr lang="en-US" dirty="0">
                          <a:cs typeface="Kalimati" panose="00000400000000000000" pitchFamily="2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320150"/>
                  </a:ext>
                </a:extLst>
              </a:tr>
              <a:tr h="424305"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८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श्याम च्याउखेती फर्मले वार्षिक उत्पादन गरेको १००० के.जी. च्याउको मूल्य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 algn="ctr">
                        <a:spcBef>
                          <a:spcPts val="600"/>
                        </a:spcBef>
                      </a:pPr>
                      <a:r>
                        <a:rPr lang="en-US" dirty="0" err="1">
                          <a:cs typeface="Kalimati" panose="00000400000000000000" pitchFamily="2"/>
                        </a:rPr>
                        <a:t>ES5</a:t>
                      </a:r>
                      <a:r>
                        <a:rPr lang="en-US" dirty="0">
                          <a:cs typeface="Kalimati" panose="00000400000000000000" pitchFamily="2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8651631"/>
                  </a:ext>
                </a:extLst>
              </a:tr>
              <a:tr h="424305"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९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रम्भा कन्सट्रक्शनले खरिद गरेको पेचकसको खरिद रकम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 algn="ctr">
                        <a:spcBef>
                          <a:spcPts val="600"/>
                        </a:spcBef>
                      </a:pPr>
                      <a:r>
                        <a:rPr lang="en-US" dirty="0" err="1">
                          <a:cs typeface="Kalimati" panose="00000400000000000000" pitchFamily="2"/>
                        </a:rPr>
                        <a:t>ES3</a:t>
                      </a:r>
                      <a:r>
                        <a:rPr lang="en-US" dirty="0">
                          <a:cs typeface="Kalimati" panose="00000400000000000000" pitchFamily="2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072625"/>
                  </a:ext>
                </a:extLst>
              </a:tr>
              <a:tr h="424305"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१०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>
                        <a:spcBef>
                          <a:spcPts val="600"/>
                        </a:spcBef>
                      </a:pPr>
                      <a:r>
                        <a:rPr lang="ne-NP" dirty="0">
                          <a:cs typeface="Kalimati" panose="00000400000000000000" pitchFamily="2"/>
                        </a:rPr>
                        <a:t>चन्दा रियलस्टेटले अमिनलार्इ तिरेको पटके पारिश्रमिक (कहिलेकाँही मात्र)</a:t>
                      </a:r>
                      <a:endParaRPr lang="en-US" dirty="0">
                        <a:cs typeface="Kalimati" panose="00000400000000000000" pitchFamily="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2880" algn="ctr">
                        <a:spcBef>
                          <a:spcPts val="600"/>
                        </a:spcBef>
                      </a:pPr>
                      <a:r>
                        <a:rPr lang="en-US" dirty="0" err="1">
                          <a:cs typeface="Kalimati" panose="00000400000000000000" pitchFamily="2"/>
                        </a:rPr>
                        <a:t>ES3</a:t>
                      </a:r>
                      <a:r>
                        <a:rPr lang="en-US" dirty="0">
                          <a:cs typeface="Kalimati" panose="00000400000000000000" pitchFamily="2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3628614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7037CC-DCE4-A6B3-D224-6B26CA7A2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7AF785F-4F47-1E29-D916-43D22872C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874" y="79375"/>
            <a:ext cx="10175503" cy="57921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2000" dirty="0"/>
              <a:t>मुख्य प्रश्नावली (खण्ड </a:t>
            </a:r>
            <a:r>
              <a:rPr lang="en-US" sz="2000" dirty="0"/>
              <a:t>12</a:t>
            </a:r>
            <a:r>
              <a:rPr lang="ne-NP" sz="2000" dirty="0" smtClean="0"/>
              <a:t>)</a:t>
            </a:r>
            <a:r>
              <a:rPr lang="ne-NP" sz="2000" dirty="0"/>
              <a:t/>
            </a:r>
            <a:br>
              <a:rPr lang="ne-NP" sz="2000" dirty="0"/>
            </a:br>
            <a:r>
              <a:rPr lang="hi-IN" sz="2000" b="1" dirty="0"/>
              <a:t>आर्थिक वर्ष २०८१/८२ को वार्षिक सञ्चालन खर्च </a:t>
            </a:r>
            <a:r>
              <a:rPr lang="ne-NP" sz="2000" b="1" dirty="0"/>
              <a:t>र </a:t>
            </a:r>
            <a:r>
              <a:rPr lang="hi-IN" sz="2000" b="1" dirty="0"/>
              <a:t>बिक्री</a:t>
            </a:r>
            <a:r>
              <a:rPr lang="ne-NP" sz="2000" b="1" dirty="0"/>
              <a:t>: उत्तर </a:t>
            </a:r>
            <a:endParaRPr lang="en-US" sz="2000" dirty="0"/>
          </a:p>
        </p:txBody>
      </p:sp>
      <p:sp>
        <p:nvSpPr>
          <p:cNvPr id="8" name="Scroll: Vertical 7">
            <a:extLst>
              <a:ext uri="{FF2B5EF4-FFF2-40B4-BE49-F238E27FC236}">
                <a16:creationId xmlns:a16="http://schemas.microsoft.com/office/drawing/2014/main" id="{AE121622-4E26-B4F5-6AEB-1BF8F821370A}"/>
              </a:ext>
            </a:extLst>
          </p:cNvPr>
          <p:cNvSpPr/>
          <p:nvPr/>
        </p:nvSpPr>
        <p:spPr>
          <a:xfrm>
            <a:off x="8675914" y="1632857"/>
            <a:ext cx="3918856" cy="4723493"/>
          </a:xfrm>
          <a:prstGeom prst="vertic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dirty="0" err="1">
                <a:cs typeface="Kalimati" panose="00000400000000000000" pitchFamily="2"/>
              </a:rPr>
              <a:t>ES1</a:t>
            </a:r>
            <a:r>
              <a:rPr lang="en-US" dirty="0">
                <a:cs typeface="Kalimati" panose="00000400000000000000" pitchFamily="2"/>
              </a:rPr>
              <a:t>. </a:t>
            </a:r>
            <a:r>
              <a:rPr lang="ne-NP" dirty="0">
                <a:cs typeface="Kalimati" panose="00000400000000000000" pitchFamily="2"/>
              </a:rPr>
              <a:t>तलब</a:t>
            </a:r>
            <a:endParaRPr lang="en-US" dirty="0">
              <a:cs typeface="Kalimati" panose="00000400000000000000" pitchFamily="2"/>
            </a:endParaRPr>
          </a:p>
          <a:p>
            <a:pPr>
              <a:lnSpc>
                <a:spcPct val="150000"/>
              </a:lnSpc>
            </a:pPr>
            <a:r>
              <a:rPr lang="en-US" dirty="0" err="1">
                <a:cs typeface="Kalimati" panose="00000400000000000000" pitchFamily="2"/>
              </a:rPr>
              <a:t>ES2</a:t>
            </a:r>
            <a:r>
              <a:rPr lang="en-US" dirty="0">
                <a:cs typeface="Kalimati" panose="00000400000000000000" pitchFamily="2"/>
              </a:rPr>
              <a:t>.</a:t>
            </a:r>
            <a:r>
              <a:rPr lang="ne-NP" dirty="0">
                <a:cs typeface="Kalimati" panose="00000400000000000000" pitchFamily="2"/>
              </a:rPr>
              <a:t> खरिद गरिएकै हालतमा बिक्री भएका वस्तुको खरिद गर्दा लागेको खर्च रकम</a:t>
            </a:r>
            <a:endParaRPr lang="en-US" dirty="0">
              <a:cs typeface="Kalimati" panose="00000400000000000000" pitchFamily="2"/>
            </a:endParaRPr>
          </a:p>
          <a:p>
            <a:pPr>
              <a:lnSpc>
                <a:spcPct val="150000"/>
              </a:lnSpc>
            </a:pPr>
            <a:r>
              <a:rPr lang="en-US" dirty="0" err="1">
                <a:cs typeface="Kalimati" panose="00000400000000000000" pitchFamily="2"/>
              </a:rPr>
              <a:t>ES3</a:t>
            </a:r>
            <a:r>
              <a:rPr lang="en-US" dirty="0">
                <a:cs typeface="Kalimati" panose="00000400000000000000" pitchFamily="2"/>
              </a:rPr>
              <a:t>.</a:t>
            </a:r>
            <a:r>
              <a:rPr lang="ne-NP" dirty="0">
                <a:cs typeface="Kalimati" panose="00000400000000000000" pitchFamily="2"/>
              </a:rPr>
              <a:t> सञ्चालन (तलब बाहेकको) खर्च</a:t>
            </a:r>
            <a:endParaRPr lang="en-US" dirty="0">
              <a:cs typeface="Kalimati" panose="00000400000000000000" pitchFamily="2"/>
            </a:endParaRPr>
          </a:p>
          <a:p>
            <a:pPr>
              <a:lnSpc>
                <a:spcPct val="150000"/>
              </a:lnSpc>
            </a:pPr>
            <a:r>
              <a:rPr lang="en-US" dirty="0" err="1">
                <a:cs typeface="Kalimati" panose="00000400000000000000" pitchFamily="2"/>
              </a:rPr>
              <a:t>ES4</a:t>
            </a:r>
            <a:r>
              <a:rPr lang="en-US" dirty="0">
                <a:cs typeface="Kalimati" panose="00000400000000000000" pitchFamily="2"/>
              </a:rPr>
              <a:t>.</a:t>
            </a:r>
            <a:r>
              <a:rPr lang="ne-NP" dirty="0">
                <a:cs typeface="Kalimati" panose="00000400000000000000" pitchFamily="2"/>
              </a:rPr>
              <a:t> खरिद गरिएकै हालतमा बिक्री भएका वस्तुको बिक्रीबाट प्राप्त रकम</a:t>
            </a:r>
            <a:endParaRPr lang="en-US" dirty="0">
              <a:cs typeface="Kalimati" panose="00000400000000000000" pitchFamily="2"/>
            </a:endParaRPr>
          </a:p>
          <a:p>
            <a:pPr>
              <a:lnSpc>
                <a:spcPct val="150000"/>
              </a:lnSpc>
            </a:pPr>
            <a:r>
              <a:rPr lang="en-US" dirty="0" err="1">
                <a:cs typeface="Kalimati" panose="00000400000000000000" pitchFamily="2"/>
              </a:rPr>
              <a:t>ES5</a:t>
            </a:r>
            <a:r>
              <a:rPr lang="en-US" dirty="0">
                <a:cs typeface="Kalimati" panose="00000400000000000000" pitchFamily="2"/>
              </a:rPr>
              <a:t>.</a:t>
            </a:r>
            <a:r>
              <a:rPr lang="ne-NP" dirty="0">
                <a:cs typeface="Kalimati" panose="00000400000000000000" pitchFamily="2"/>
              </a:rPr>
              <a:t> उत्पादन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B9EAF690-7789-D042-9ABC-C1CF8F22C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06200" y="6335034"/>
            <a:ext cx="642259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37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031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CCE79-798A-6E57-FB0B-00683274B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सत्र पुनरावलोकन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097281"/>
            <a:ext cx="10591337" cy="361188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dirty="0"/>
              <a:t>लेखा</a:t>
            </a:r>
            <a:r>
              <a:rPr lang="en-US" dirty="0"/>
              <a:t>/</a:t>
            </a:r>
            <a:r>
              <a:rPr lang="ne-NP" dirty="0"/>
              <a:t>स्रेस्ता भन्नाले के बुझिन्छ ?</a:t>
            </a:r>
          </a:p>
          <a:p>
            <a:pPr marL="18288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खण्ड १२ को </a:t>
            </a:r>
            <a:r>
              <a:rPr lang="en-US" dirty="0"/>
              <a:t>ES1 </a:t>
            </a:r>
            <a:r>
              <a:rPr lang="ne-NP" dirty="0"/>
              <a:t>मा कस्ता खर्चहरु </a:t>
            </a:r>
            <a:r>
              <a:rPr lang="ne-NP" dirty="0" smtClean="0"/>
              <a:t>समावेश </a:t>
            </a:r>
            <a:r>
              <a:rPr lang="ne-NP" dirty="0"/>
              <a:t>गर्नुपर्छ ?</a:t>
            </a:r>
          </a:p>
          <a:p>
            <a:pPr marL="18288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खण्ड १२ को </a:t>
            </a:r>
            <a:r>
              <a:rPr lang="en-US" dirty="0"/>
              <a:t>ES3 </a:t>
            </a:r>
            <a:r>
              <a:rPr lang="ne-NP" dirty="0"/>
              <a:t>मा कस्ता खर्चहरु समावेश गर्नुपर्छ ?</a:t>
            </a:r>
          </a:p>
          <a:p>
            <a:pPr marL="18288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खण्ड १२ को </a:t>
            </a:r>
            <a:r>
              <a:rPr lang="en-US" dirty="0"/>
              <a:t>ES5 </a:t>
            </a:r>
            <a:r>
              <a:rPr lang="ne-NP" dirty="0"/>
              <a:t>मा कस्ता आम्दानीहरु समावेश गर्नुपर्छ ?</a:t>
            </a:r>
          </a:p>
          <a:p>
            <a:endParaRPr lang="ne-NP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376518" y="2103281"/>
            <a:ext cx="11713882" cy="28497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60000"/>
              </a:lnSpc>
              <a:buNone/>
            </a:pP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38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0097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03409-0C82-8F19-18CB-E9D0E2472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C7F03-1923-2B92-A7EE-7D2098597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sz="4000" dirty="0"/>
              <a:t>सत्र पुनरावलोकन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A3BA65-86CA-7EBF-8E82-A74E935D8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1097280"/>
            <a:ext cx="11805920" cy="510440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400" dirty="0"/>
              <a:t>लेखा</a:t>
            </a:r>
            <a:r>
              <a:rPr lang="en-US" sz="2400" dirty="0"/>
              <a:t>/</a:t>
            </a:r>
            <a:r>
              <a:rPr lang="ne-NP" sz="2400" dirty="0"/>
              <a:t>स्रेस्ता भन्नाले के बुझिन्छ ?</a:t>
            </a:r>
          </a:p>
          <a:p>
            <a:pPr marL="18288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solidFill>
                  <a:srgbClr val="0070C0"/>
                </a:solidFill>
              </a:rPr>
              <a:t> प्रतिष्ठान/व्यवसायले आफ्नो आम्दानी र खर्चको व्यवस्थित हिसाबकिताब राख्ने प्रक्रिया</a:t>
            </a:r>
            <a:endParaRPr lang="ne-NP" sz="2400" i="1" dirty="0">
              <a:solidFill>
                <a:srgbClr val="0070C0"/>
              </a:solidFill>
            </a:endParaRPr>
          </a:p>
          <a:p>
            <a:pPr marL="18288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खण्ड १२ को </a:t>
            </a:r>
            <a:r>
              <a:rPr lang="en-US" sz="2400" dirty="0"/>
              <a:t>ES1 </a:t>
            </a:r>
            <a:r>
              <a:rPr lang="ne-NP" sz="2400" dirty="0"/>
              <a:t>मा कस्ता खर्चहरु समावेस गर्नुपर्छ ?</a:t>
            </a:r>
            <a:r>
              <a:rPr lang="ne-NP" sz="2400" dirty="0">
                <a:solidFill>
                  <a:srgbClr val="0070C0"/>
                </a:solidFill>
              </a:rPr>
              <a:t> </a:t>
            </a:r>
          </a:p>
          <a:p>
            <a:pPr marL="18288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खण्ड १२ को </a:t>
            </a:r>
            <a:r>
              <a:rPr lang="en-US" sz="2400" dirty="0"/>
              <a:t>ES3 </a:t>
            </a:r>
            <a:r>
              <a:rPr lang="ne-NP" sz="2400" dirty="0"/>
              <a:t>मा कस्ता खर्चहरु समावेस गर्नुपर्छ ?</a:t>
            </a:r>
          </a:p>
          <a:p>
            <a:pPr marL="18288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solidFill>
                  <a:srgbClr val="0070C0"/>
                </a:solidFill>
              </a:rPr>
              <a:t>सञ्चालन खर्च तथा कच्चा पदार्थहरू जस्तैः सेवा प्रदान गर्दा लागेको खर्च</a:t>
            </a:r>
            <a:r>
              <a:rPr lang="en-US" sz="2400" dirty="0">
                <a:solidFill>
                  <a:srgbClr val="0070C0"/>
                </a:solidFill>
              </a:rPr>
              <a:t>,</a:t>
            </a:r>
            <a:r>
              <a:rPr lang="ne-NP" sz="2400" dirty="0">
                <a:solidFill>
                  <a:srgbClr val="0070C0"/>
                </a:solidFill>
              </a:rPr>
              <a:t> व्यवसाय सञ्चालन गरिएको भवनको भाडा</a:t>
            </a:r>
            <a:r>
              <a:rPr lang="en-US" sz="2400" dirty="0">
                <a:solidFill>
                  <a:srgbClr val="0070C0"/>
                </a:solidFill>
              </a:rPr>
              <a:t>, </a:t>
            </a:r>
            <a:r>
              <a:rPr lang="ne-NP" sz="2400" dirty="0">
                <a:solidFill>
                  <a:srgbClr val="0070C0"/>
                </a:solidFill>
              </a:rPr>
              <a:t>मेसिनरी तथा औजारको भाडा</a:t>
            </a:r>
            <a:r>
              <a:rPr lang="en-US" sz="2400" dirty="0">
                <a:solidFill>
                  <a:srgbClr val="0070C0"/>
                </a:solidFill>
              </a:rPr>
              <a:t>,</a:t>
            </a:r>
            <a:r>
              <a:rPr lang="ne-NP" sz="2400" dirty="0">
                <a:solidFill>
                  <a:srgbClr val="0070C0"/>
                </a:solidFill>
              </a:rPr>
              <a:t> पानी</a:t>
            </a:r>
            <a:r>
              <a:rPr lang="en-US" sz="2400" dirty="0">
                <a:solidFill>
                  <a:srgbClr val="0070C0"/>
                </a:solidFill>
              </a:rPr>
              <a:t>,</a:t>
            </a:r>
            <a:r>
              <a:rPr lang="ne-NP" sz="2400" dirty="0">
                <a:solidFill>
                  <a:srgbClr val="0070C0"/>
                </a:solidFill>
              </a:rPr>
              <a:t> बिजुली आदि जस्ता मध्यवर्ती उपभोग खर्च रकम </a:t>
            </a:r>
          </a:p>
          <a:p>
            <a:pPr marL="18288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खण्ड १२ को </a:t>
            </a:r>
            <a:r>
              <a:rPr lang="en-US" sz="2400" dirty="0"/>
              <a:t>ES5 </a:t>
            </a:r>
            <a:r>
              <a:rPr lang="ne-NP" sz="2400" dirty="0"/>
              <a:t>मा कस्ता आम्दानीहरु समावेस गर्नुपर्छ ?</a:t>
            </a:r>
          </a:p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hi-IN" sz="2400" i="1" dirty="0">
                <a:solidFill>
                  <a:srgbClr val="0070C0"/>
                </a:solidFill>
              </a:rPr>
              <a:t>व्यवसायले सञ्चालन गरेका क्रियाकलापबाट उत्पादित सबै वस्तु तथा सेवाको जम्मा मूल्य यहाँ समावेश गर्नुपर्दछ </a:t>
            </a:r>
            <a:endParaRPr lang="ne-NP" sz="2400" dirty="0">
              <a:solidFill>
                <a:srgbClr val="0070C0"/>
              </a:solidFill>
            </a:endParaRPr>
          </a:p>
          <a:p>
            <a:endParaRPr lang="ne-NP" sz="2400" b="1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A57070-E0DE-6868-2BF9-0434D71A1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3661280-4488-BCE9-F148-EC563FFA9042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9006734-1D20-B34D-D9F5-73EF219FBCCE}"/>
              </a:ext>
            </a:extLst>
          </p:cNvPr>
          <p:cNvSpPr txBox="1">
            <a:spLocks/>
          </p:cNvSpPr>
          <p:nvPr/>
        </p:nvSpPr>
        <p:spPr>
          <a:xfrm>
            <a:off x="376518" y="2103281"/>
            <a:ext cx="11713882" cy="28497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60000"/>
              </a:lnSpc>
              <a:buNone/>
            </a:pP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A2EE5A3C-2243-6E51-6C5B-0B7BCEC0D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53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9273" y="365126"/>
            <a:ext cx="9679710" cy="676866"/>
          </a:xfrm>
        </p:spPr>
        <p:txBody>
          <a:bodyPr>
            <a:normAutofit fontScale="90000"/>
          </a:bodyPr>
          <a:lstStyle/>
          <a:p>
            <a:pPr algn="ctr"/>
            <a:r>
              <a:rPr lang="ne-NP" dirty="0"/>
              <a:t>सेसनको उद्देश्य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451" y="1219569"/>
            <a:ext cx="11601450" cy="2598051"/>
          </a:xfrm>
        </p:spPr>
        <p:txBody>
          <a:bodyPr>
            <a:normAutofit fontScale="92500"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प्रतिष्ठान/व्यवसायको लेखा/स्रेस्ता तथा बीमासम्बन्धी विवरण भर्ने </a:t>
            </a:r>
            <a:r>
              <a:rPr lang="ne-NP" dirty="0" smtClean="0"/>
              <a:t>तरिका बारेमा </a:t>
            </a:r>
            <a:r>
              <a:rPr lang="ne-NP" dirty="0"/>
              <a:t>अवगत </a:t>
            </a:r>
            <a:r>
              <a:rPr lang="ne-NP" dirty="0" smtClean="0"/>
              <a:t>गराउनु। 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आर्थिक वर्ष २०८१/८२ को वार्षिक सञ्चालन खर्च र बिक्रीको विवरण भर्ने तरिकाको अवगत गराउनु।</a:t>
            </a:r>
          </a:p>
          <a:p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4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0263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40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050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71211"/>
            <a:ext cx="10240817" cy="91155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</a:t>
            </a:r>
            <a:r>
              <a:rPr lang="en-US" sz="3200" dirty="0"/>
              <a:t> </a:t>
            </a:r>
            <a:r>
              <a:rPr lang="ne-NP" sz="3200" dirty="0"/>
              <a:t>(खण्ड </a:t>
            </a:r>
            <a:r>
              <a:rPr lang="en-US" sz="3200" dirty="0" smtClean="0"/>
              <a:t>11</a:t>
            </a:r>
            <a:r>
              <a:rPr lang="ne-NP" sz="3200" dirty="0" smtClean="0"/>
              <a:t>)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ne-NP" sz="3200" b="1" dirty="0"/>
              <a:t>प्रतिष्ठान/व्यवसायको लेखा/स्रेस्ता तथा बीमासम्बन्धी व्यवस्था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907" y="1483392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981074" y="1361440"/>
            <a:ext cx="9747886" cy="4009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0B76A656-F655-83E3-4468-32BF88FE4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2" y="6335034"/>
            <a:ext cx="489857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5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B23445-010C-952F-B915-31922FD37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042" y="1445577"/>
            <a:ext cx="11694805" cy="400910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70149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FF454D-A7E4-AB18-4544-AF5ABCE57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17A24-DCAD-707A-F41A-5B6644115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"/>
            <a:ext cx="10240817" cy="1068224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</a:t>
            </a:r>
            <a:r>
              <a:rPr lang="en-US" sz="3200" dirty="0"/>
              <a:t> </a:t>
            </a:r>
            <a:r>
              <a:rPr lang="ne-NP" sz="3200" dirty="0"/>
              <a:t>(खण्ड </a:t>
            </a:r>
            <a:r>
              <a:rPr lang="en-US" sz="3200" dirty="0"/>
              <a:t>11</a:t>
            </a:r>
            <a:r>
              <a:rPr lang="ne-NP" sz="3200" dirty="0" smtClean="0"/>
              <a:t>)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ne-NP" sz="3200" b="1" dirty="0"/>
              <a:t>प्रतिष्ठान/व्यवसायको लेखा/स्रेस्ता तथा बीमासम्बन्धी व्यवस्था</a:t>
            </a:r>
            <a:endParaRPr lang="en-US" sz="3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8B1513-5BE9-5DEA-24B4-25390B4A7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BD036D-A86A-90AE-91E7-816270544E84}"/>
              </a:ext>
            </a:extLst>
          </p:cNvPr>
          <p:cNvSpPr txBox="1">
            <a:spLocks/>
          </p:cNvSpPr>
          <p:nvPr/>
        </p:nvSpPr>
        <p:spPr>
          <a:xfrm>
            <a:off x="981074" y="1978025"/>
            <a:ext cx="1040274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46BAEC37-A306-151F-AA30-C434B338D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2" y="6335034"/>
            <a:ext cx="489857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6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59DCA24-B2C4-D7E0-4FB1-F30572EDF792}"/>
              </a:ext>
            </a:extLst>
          </p:cNvPr>
          <p:cNvSpPr txBox="1">
            <a:spLocks/>
          </p:cNvSpPr>
          <p:nvPr/>
        </p:nvSpPr>
        <p:spPr>
          <a:xfrm>
            <a:off x="228599" y="1401510"/>
            <a:ext cx="11919859" cy="4564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ne-NP" b="1" dirty="0"/>
              <a:t>विवरण </a:t>
            </a:r>
            <a:r>
              <a:rPr lang="ne-NP" b="1" dirty="0" smtClean="0"/>
              <a:t>सङ्ककलन </a:t>
            </a:r>
            <a:r>
              <a:rPr lang="ne-NP" b="1" dirty="0"/>
              <a:t>गर्नुको </a:t>
            </a:r>
            <a:r>
              <a:rPr lang="ne-NP" b="1" dirty="0" smtClean="0"/>
              <a:t>उद्देश्यः</a:t>
            </a:r>
            <a:endParaRPr lang="ne-NP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प्रतिष्ठान वा व्यवसायले </a:t>
            </a:r>
            <a:r>
              <a:rPr lang="hi-IN" dirty="0"/>
              <a:t>लेखा/स्रेस्ता</a:t>
            </a:r>
            <a:r>
              <a:rPr lang="ne-NP" dirty="0"/>
              <a:t> राखे नराखेको जानकारी लिनु,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 smtClean="0"/>
              <a:t>प्रतिष्ठान </a:t>
            </a:r>
            <a:r>
              <a:rPr lang="ne-NP" dirty="0"/>
              <a:t>वा व्यवसायले बीमा गरे नगरेको जानकारी लिनु,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औपचारिक अर्थतन्त्रको अवस्था मूल्याङ्कन गर्नु। </a:t>
            </a:r>
          </a:p>
        </p:txBody>
      </p:sp>
    </p:spTree>
    <p:extLst>
      <p:ext uri="{BB962C8B-B14F-4D97-AF65-F5344CB8AC3E}">
        <p14:creationId xmlns:p14="http://schemas.microsoft.com/office/powerpoint/2010/main" val="1276718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76095"/>
            <a:ext cx="4962236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060889F8-8AB8-99AC-78FA-0B80045F9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2" y="6335034"/>
            <a:ext cx="489857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7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223184-E969-EC2B-5844-04714E453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71211"/>
            <a:ext cx="10240817" cy="1039742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</a:t>
            </a:r>
            <a:r>
              <a:rPr lang="en-US" sz="3200" dirty="0"/>
              <a:t> </a:t>
            </a:r>
            <a:r>
              <a:rPr lang="ne-NP" sz="3200" dirty="0"/>
              <a:t>(खण्ड </a:t>
            </a:r>
            <a:r>
              <a:rPr lang="en-US" sz="3200" dirty="0"/>
              <a:t>11</a:t>
            </a:r>
            <a:r>
              <a:rPr lang="ne-NP" sz="3200" dirty="0" smtClean="0"/>
              <a:t>)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ne-NP" sz="3200" b="1" dirty="0"/>
              <a:t>प्रतिष्ठान/व्यवसायको लेखा/स्रेस्ता तथा बीमासम्बन्धी</a:t>
            </a:r>
            <a:endParaRPr lang="en-US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16B64B-78A6-3400-25CF-B04E382C7CD2}"/>
              </a:ext>
            </a:extLst>
          </p:cNvPr>
          <p:cNvSpPr txBox="1"/>
          <p:nvPr/>
        </p:nvSpPr>
        <p:spPr>
          <a:xfrm>
            <a:off x="102873" y="1326428"/>
            <a:ext cx="11555729" cy="53322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प्रतिष्ठान/व्यवसायको आम्दानी, खर्च र सम्पत्तिको हिसाबकिताबलाई लेखा</a:t>
            </a:r>
            <a:r>
              <a:rPr lang="en-US" sz="2800" dirty="0">
                <a:cs typeface="Kalimati" panose="00000400000000000000" pitchFamily="2"/>
              </a:rPr>
              <a:t>/</a:t>
            </a:r>
            <a:r>
              <a:rPr lang="ne-NP" sz="2800" dirty="0">
                <a:cs typeface="Kalimati" panose="00000400000000000000" pitchFamily="2"/>
              </a:rPr>
              <a:t>स्रेस्ता भनिन्छ।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बहीखाता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नाफा-नोक्सान विवरण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वासलात र खरिद-बिक्रीको विवरण जस्ता अभिलेखहरू यसमा </a:t>
            </a:r>
            <a:r>
              <a:rPr lang="hi-IN" sz="2800" dirty="0">
                <a:cs typeface="Kalimati" panose="00000400000000000000" pitchFamily="2"/>
              </a:rPr>
              <a:t>पर्दछन्।</a:t>
            </a:r>
            <a:endParaRPr lang="ne-NP" sz="2800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प्रतिष्ठान/व्यवसायहरूले </a:t>
            </a:r>
            <a:r>
              <a:rPr lang="ne-NP" sz="2800" dirty="0" smtClean="0">
                <a:cs typeface="Kalimati" panose="00000400000000000000" pitchFamily="2"/>
              </a:rPr>
              <a:t>आम्दानी-खर्चको </a:t>
            </a:r>
            <a:r>
              <a:rPr lang="ne-NP" sz="2800" dirty="0">
                <a:cs typeface="Kalimati" panose="00000400000000000000" pitchFamily="2"/>
              </a:rPr>
              <a:t>सामान्य टिपोट राखेकोलाई पनि लेखा राखेको मानिन्छ।</a:t>
            </a:r>
          </a:p>
          <a:p>
            <a:pPr marL="457200" indent="-457200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लेखा अभिलेखमा हस्तलिखित </a:t>
            </a:r>
            <a:r>
              <a:rPr lang="ne-NP" sz="2800" dirty="0" smtClean="0">
                <a:cs typeface="Kalimati" panose="00000400000000000000" pitchFamily="2"/>
              </a:rPr>
              <a:t>(लेजर </a:t>
            </a:r>
            <a:r>
              <a:rPr lang="ne-NP" sz="2800" dirty="0">
                <a:cs typeface="Kalimati" panose="00000400000000000000" pitchFamily="2"/>
              </a:rPr>
              <a:t>बुक) वा कम्प्युटराइज्ड (जस्तै: सफ्टवेयर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एक्सेल) माध्यमबाट व्यवसायको आम्दानी खर्चको विवरण राख्ने गरिन्छ।</a:t>
            </a:r>
          </a:p>
        </p:txBody>
      </p:sp>
    </p:spTree>
    <p:extLst>
      <p:ext uri="{BB962C8B-B14F-4D97-AF65-F5344CB8AC3E}">
        <p14:creationId xmlns:p14="http://schemas.microsoft.com/office/powerpoint/2010/main" val="3915638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03BEA-3922-A406-C468-1D388AD36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A7CF6A-FC81-2354-95B9-EB592D5C7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76095"/>
            <a:ext cx="4962236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92E9B18A-D558-A79F-73A0-E656EEA7E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2" y="6335034"/>
            <a:ext cx="489857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8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406F0A-C367-6738-647C-65BDFDDF1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71211"/>
            <a:ext cx="10240817" cy="1039742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</a:t>
            </a:r>
            <a:r>
              <a:rPr lang="en-US" sz="3200" dirty="0"/>
              <a:t> </a:t>
            </a:r>
            <a:r>
              <a:rPr lang="ne-NP" sz="3200" dirty="0"/>
              <a:t>(खण्ड </a:t>
            </a:r>
            <a:r>
              <a:rPr lang="en-US" sz="3200" dirty="0"/>
              <a:t>11</a:t>
            </a:r>
            <a:r>
              <a:rPr lang="ne-NP" sz="3200" dirty="0" smtClean="0"/>
              <a:t>)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ne-NP" sz="3200" b="1" dirty="0"/>
              <a:t>प्रतिष्ठान/व्यवसायको लेखा/स्रेस्ता तथा बीमासम्बन्धी...</a:t>
            </a:r>
            <a:endParaRPr lang="en-US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80E333-562A-BA16-6EDD-F3FB719C5C9F}"/>
              </a:ext>
            </a:extLst>
          </p:cNvPr>
          <p:cNvSpPr txBox="1"/>
          <p:nvPr/>
        </p:nvSpPr>
        <p:spPr>
          <a:xfrm>
            <a:off x="51435" y="1445765"/>
            <a:ext cx="11870056" cy="4562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प्रतिष्ठान/व्यवसायको आम्दानी खर्च र पारिवारिक आम्दानी खर्चको विवरणको अलग अलग रूपमा हिसाब राखेको भएमा मात्र प्रतिष्ठान/व्यवसायको लेखा राखेको मानिन्छ।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जस्तैः रामबहादुरले सञ्चालन गरेको किराना </a:t>
            </a:r>
            <a:r>
              <a:rPr lang="hi-IN" sz="2800" dirty="0">
                <a:cs typeface="Kalimati" panose="00000400000000000000" pitchFamily="2"/>
              </a:rPr>
              <a:t>पसलको</a:t>
            </a:r>
            <a:r>
              <a:rPr lang="ne-NP" sz="2800" dirty="0">
                <a:cs typeface="Kalimati" panose="00000400000000000000" pitchFamily="2"/>
              </a:rPr>
              <a:t> आम्दानी खर्चको विवरण पसलबाट आफ्नो भान्छामा प्रयोग गरिएका दाल चामल आदि वस्तुको विवरणसमेत खुल्ने गरी राखेका छन् भने मात्र व्यवसायको यथार्थ लेखा राखेको मान्नुपर्दछ।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542849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76095"/>
            <a:ext cx="4962236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Mangal" panose="02040503050203030202" pitchFamily="18" charset="0"/>
              </a:rPr>
              <a:t>“अर्थतन्त्र मापनको लागि आर्थिक गणना”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16B64B-78A6-3400-25CF-B04E382C7CD2}"/>
              </a:ext>
            </a:extLst>
          </p:cNvPr>
          <p:cNvSpPr txBox="1"/>
          <p:nvPr/>
        </p:nvSpPr>
        <p:spPr>
          <a:xfrm>
            <a:off x="247815" y="2455505"/>
            <a:ext cx="11776546" cy="4243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600" b="1" dirty="0">
                <a:cs typeface="Kalimati" panose="00000400000000000000" pitchFamily="2"/>
              </a:rPr>
              <a:t>AR1. </a:t>
            </a:r>
            <a:r>
              <a:rPr lang="hi-IN" sz="2600" b="1" dirty="0">
                <a:cs typeface="Kalimati" panose="00000400000000000000" pitchFamily="2"/>
              </a:rPr>
              <a:t>यस प्रतिष्ठान</a:t>
            </a:r>
            <a:r>
              <a:rPr lang="ne-NP" sz="2600" b="1" dirty="0">
                <a:cs typeface="Kalimati" panose="00000400000000000000" pitchFamily="2"/>
              </a:rPr>
              <a:t>/</a:t>
            </a:r>
            <a:r>
              <a:rPr lang="hi-IN" sz="2600" b="1" dirty="0">
                <a:cs typeface="Kalimati" panose="00000400000000000000" pitchFamily="2"/>
              </a:rPr>
              <a:t>व्यवसायले लेखा</a:t>
            </a:r>
            <a:r>
              <a:rPr lang="ne-NP" sz="2600" b="1" dirty="0">
                <a:cs typeface="Kalimati" panose="00000400000000000000" pitchFamily="2"/>
              </a:rPr>
              <a:t>/</a:t>
            </a:r>
            <a:r>
              <a:rPr lang="hi-IN" sz="2600" b="1" dirty="0">
                <a:cs typeface="Kalimati" panose="00000400000000000000" pitchFamily="2"/>
              </a:rPr>
              <a:t>स्रेस्ता राख्ने गरेको छ </a:t>
            </a:r>
            <a:r>
              <a:rPr lang="en-US" sz="2600" b="1" dirty="0">
                <a:cs typeface="Kalimati" panose="00000400000000000000" pitchFamily="2"/>
              </a:rPr>
              <a:t>?</a:t>
            </a:r>
            <a:r>
              <a:rPr lang="ne-NP" sz="2600" dirty="0">
                <a:cs typeface="Kalimati" panose="00000400000000000000" pitchFamily="2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ne-NP" sz="2600" i="1" dirty="0">
                <a:cs typeface="Kalimati" panose="00000400000000000000" pitchFamily="2"/>
              </a:rPr>
              <a:t>(लेखा</a:t>
            </a:r>
            <a:r>
              <a:rPr lang="en-US" sz="2600" i="1" dirty="0">
                <a:cs typeface="Kalimati" panose="00000400000000000000" pitchFamily="2"/>
              </a:rPr>
              <a:t>/</a:t>
            </a:r>
            <a:r>
              <a:rPr lang="ne-NP" sz="2600" i="1" dirty="0">
                <a:cs typeface="Kalimati" panose="00000400000000000000" pitchFamily="2"/>
              </a:rPr>
              <a:t>स्रेस्ता भन्नाले प्रतिष्ठान</a:t>
            </a:r>
            <a:r>
              <a:rPr lang="en-US" sz="2600" i="1" dirty="0">
                <a:cs typeface="Kalimati" panose="00000400000000000000" pitchFamily="2"/>
              </a:rPr>
              <a:t>/</a:t>
            </a:r>
            <a:r>
              <a:rPr lang="ne-NP" sz="2600" i="1" dirty="0">
                <a:cs typeface="Kalimati" panose="00000400000000000000" pitchFamily="2"/>
              </a:rPr>
              <a:t>व्यवसायले आय</a:t>
            </a:r>
            <a:r>
              <a:rPr lang="en-US" sz="2600" i="1" dirty="0">
                <a:cs typeface="Kalimati" panose="00000400000000000000" pitchFamily="2"/>
              </a:rPr>
              <a:t>-</a:t>
            </a:r>
            <a:r>
              <a:rPr lang="ne-NP" sz="2600" i="1" dirty="0">
                <a:cs typeface="Kalimati" panose="00000400000000000000" pitchFamily="2"/>
              </a:rPr>
              <a:t>व्यय विवरण</a:t>
            </a:r>
            <a:r>
              <a:rPr lang="en-US" sz="2600" i="1" dirty="0">
                <a:cs typeface="Kalimati" panose="00000400000000000000" pitchFamily="2"/>
              </a:rPr>
              <a:t>, </a:t>
            </a:r>
            <a:r>
              <a:rPr lang="ne-NP" sz="2600" i="1" dirty="0">
                <a:cs typeface="Kalimati" panose="00000400000000000000" pitchFamily="2"/>
              </a:rPr>
              <a:t>हिसाबकिताव आदि राख्ने कार्यलाई बुझिन्छ) </a:t>
            </a:r>
            <a:endParaRPr lang="en-US" sz="2600" i="1" dirty="0">
              <a:cs typeface="Kalimati" panose="00000400000000000000" pitchFamily="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प्रतिष्ठान/व्यवसायले हिसाबकिताब राख्ने गरेको छ भने कोड </a:t>
            </a:r>
            <a:r>
              <a:rPr lang="en-US" sz="2600" dirty="0">
                <a:cs typeface="Kalimati" panose="00000400000000000000" pitchFamily="2"/>
              </a:rPr>
              <a:t>1</a:t>
            </a:r>
            <a:r>
              <a:rPr lang="ne-NP" sz="2600" dirty="0">
                <a:cs typeface="Kalimati" panose="00000400000000000000" pitchFamily="2"/>
              </a:rPr>
              <a:t> मा गोलो घेरा लगाउनु पर्दछ।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प्रतिष्ठान/व्यवसायले हिसाबकिताब राख्ने गरेको छैन भने कोड </a:t>
            </a:r>
            <a:r>
              <a:rPr lang="en-US" sz="2600" dirty="0">
                <a:cs typeface="Kalimati" panose="00000400000000000000" pitchFamily="2"/>
              </a:rPr>
              <a:t>2</a:t>
            </a:r>
            <a:r>
              <a:rPr lang="ne-NP" sz="2600" dirty="0">
                <a:cs typeface="Kalimati" panose="00000400000000000000" pitchFamily="2"/>
              </a:rPr>
              <a:t> मा गोलो घेरा लगार्इ </a:t>
            </a:r>
            <a:r>
              <a:rPr lang="en-US" sz="2600" dirty="0">
                <a:cs typeface="Kalimati" panose="00000400000000000000" pitchFamily="2"/>
              </a:rPr>
              <a:t>AR3 </a:t>
            </a:r>
            <a:r>
              <a:rPr lang="ne-NP" sz="2600" dirty="0">
                <a:cs typeface="Kalimati" panose="00000400000000000000" pitchFamily="2"/>
              </a:rPr>
              <a:t>को प्रश्न सोध्नुपर्दछ।</a:t>
            </a:r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060889F8-8AB8-99AC-78FA-0B80045F9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2" y="6335034"/>
            <a:ext cx="489857" cy="462644"/>
          </a:xfrm>
        </p:spPr>
        <p:txBody>
          <a:bodyPr/>
          <a:lstStyle/>
          <a:p>
            <a:pPr algn="ctr"/>
            <a:fld id="{3981A1E7-FBCC-4BE9-B724-D2D87968AACE}" type="slidenum">
              <a:rPr lang="en-US" sz="1800" smtClean="0">
                <a:latin typeface="Fontasy Himali" panose="04020500000000000000" pitchFamily="82" charset="0"/>
              </a:rPr>
              <a:pPr algn="ctr"/>
              <a:t>9</a:t>
            </a:fld>
            <a:endParaRPr lang="en-US" sz="1800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223184-E969-EC2B-5844-04714E453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71211"/>
            <a:ext cx="10240817" cy="1039742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ne-NP" sz="3200" dirty="0"/>
              <a:t>मुख्य प्रश्नावली</a:t>
            </a:r>
            <a:r>
              <a:rPr lang="en-US" sz="3200" dirty="0"/>
              <a:t> </a:t>
            </a:r>
            <a:r>
              <a:rPr lang="ne-NP" sz="3200" dirty="0"/>
              <a:t>(खण्ड </a:t>
            </a:r>
            <a:r>
              <a:rPr lang="en-US" sz="3200" dirty="0"/>
              <a:t>11</a:t>
            </a:r>
            <a:r>
              <a:rPr lang="ne-NP" sz="3200" dirty="0" smtClean="0"/>
              <a:t>)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ne-NP" sz="3200" b="1" dirty="0"/>
              <a:t>प्रतिष्ठान/व्यवसायको लेखा/स्रेस्ता तथा </a:t>
            </a:r>
            <a:r>
              <a:rPr lang="ne-NP" sz="3200" b="1" dirty="0" smtClean="0"/>
              <a:t>बीमासम्बन्धी...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549055-C8DC-2D2A-823E-CF3C8D763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318" y="1110953"/>
            <a:ext cx="7943571" cy="1133854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308639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2923</TotalTime>
  <Words>2822</Words>
  <Application>Microsoft Office PowerPoint</Application>
  <PresentationFormat>Widescreen</PresentationFormat>
  <Paragraphs>317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Arial</vt:lpstr>
      <vt:lpstr>Calibri</vt:lpstr>
      <vt:lpstr>Calibri Light</vt:lpstr>
      <vt:lpstr>Fontasy Himali</vt:lpstr>
      <vt:lpstr>Kalimati</vt:lpstr>
      <vt:lpstr>Mangal</vt:lpstr>
      <vt:lpstr>Wingdings</vt:lpstr>
      <vt:lpstr>Office Theme</vt:lpstr>
      <vt:lpstr>राष्ट्रिय आर्थिक गणना, २०८२ </vt:lpstr>
      <vt:lpstr>PowerPoint Presentation</vt:lpstr>
      <vt:lpstr>प्रस्तुतिका विषय</vt:lpstr>
      <vt:lpstr>सेसनको उद्देश्य</vt:lpstr>
      <vt:lpstr>मुख्य प्रश्नावली (खण्ड 11) प्रतिष्ठान/व्यवसायको लेखा/स्रेस्ता तथा बीमासम्बन्धी व्यवस्था</vt:lpstr>
      <vt:lpstr>मुख्य प्रश्नावली (खण्ड 11) प्रतिष्ठान/व्यवसायको लेखा/स्रेस्ता तथा बीमासम्बन्धी व्यवस्था</vt:lpstr>
      <vt:lpstr>मुख्य प्रश्नावली (खण्ड 11) प्रतिष्ठान/व्यवसायको लेखा/स्रेस्ता तथा बीमासम्बन्धी</vt:lpstr>
      <vt:lpstr>मुख्य प्रश्नावली (खण्ड 11) प्रतिष्ठान/व्यवसायको लेखा/स्रेस्ता तथा बीमासम्बन्धी...</vt:lpstr>
      <vt:lpstr>मुख्य प्रश्नावली (खण्ड 11) प्रतिष्ठान/व्यवसायको लेखा/स्रेस्ता तथा बीमासम्बन्धी...</vt:lpstr>
      <vt:lpstr>मुख्य प्रश्नावली (खण्ड 11) प्रतिष्ठान/व्यवसायको लेखा/स्रेस्ता तथा बीमासम्बन्धी...</vt:lpstr>
      <vt:lpstr>मुख्य प्रश्नावली (खण्ड 11) प्रतिष्ठान/व्यवसायको लेखा/स्रेस्ता तथा बीमासम्बन्धी...</vt:lpstr>
      <vt:lpstr>मुख्य प्रश्नावली (खण्ड 11) प्रतिष्ठान/व्यवसायको लेखा/स्रेस्ता तथा बीमासम्बन्धी...</vt:lpstr>
      <vt:lpstr>मुख्य प्रश्नावली (खण्ड 11) प्रतिष्ठान/व्यवसायको लेखा/स्रेस्ता तथा बीमासम्बन्धी...</vt:lpstr>
      <vt:lpstr>मुख्य प्रश्नावली (खण्ड 12) आर्थिक वर्ष २०८१/८२ को वार्षिक सञ्चालन खर्च र बिक्री</vt:lpstr>
      <vt:lpstr>PowerPoint Presentation</vt:lpstr>
      <vt:lpstr>मुख्य प्रश्नावली (खण्ड 12) आर्थिक वर्ष २०८१/८२ को वार्षिक सञ्चालन खर्च र बिक्री</vt:lpstr>
      <vt:lpstr> मुख्य प्रश्नावली (खण्ड 12) आर्थिक वर्ष २०८१/८२ को वार्षिक सञ्चालन खर्च र बिक्री </vt:lpstr>
      <vt:lpstr>मुख्य प्रश्नावली (खण्ड 12) आर्थिक वर्ष २०८१/८२ को वार्षिक सञ्चालन खर्च र बिक्री</vt:lpstr>
      <vt:lpstr>मुख्य प्रश्नावली (खण्ड 12) आर्थिक वर्ष २०८१/८२ को वार्षिक सञ्चालन खर्च र बिक्री</vt:lpstr>
      <vt:lpstr>मुख्य प्रश्नावली (खण्ड 12) आर्थिक वर्ष २०८१/८२ को वार्षिक सञ्चालन खर्च र बिक्री</vt:lpstr>
      <vt:lpstr>मुख्य प्रश्नावली (खण्ड 12) आर्थिक वर्ष २०८१/८२ को वार्षिक सञ्चालन खर्च र बिक्री</vt:lpstr>
      <vt:lpstr>मुख्य प्रश्नावली (खण्ड 12) आर्थिक वर्ष २०८१/८२ को वार्षिक सञ्चालन खर्च र बिक्री</vt:lpstr>
      <vt:lpstr>मुख्य प्रश्नावली (खण्ड 12) आर्थिक वर्ष २०८१/८२ को वार्षिक सञ्चालन खर्च र बिक्री</vt:lpstr>
      <vt:lpstr>मुख्य प्रश्नावली (खण्ड 12) आर्थिक वर्ष २०८१/८२ को वार्षिक सञ्चालन खर्च र बिक्री</vt:lpstr>
      <vt:lpstr>मुख्य प्रश्नावली (खण्ड 12) आर्थिक वर्ष २०८१/८२ को वार्षिक सञ्चालन खर्च र बिक्री</vt:lpstr>
      <vt:lpstr>मुख्य प्रश्नावली (खण्ड 12) आर्थिक वर्ष २०८१/८२ को वार्षिक सञ्चालन खर्च र बिक्री</vt:lpstr>
      <vt:lpstr>मुख्य प्रश्नावली (खण्ड 12) आर्थिक वर्ष २०८१/८२ को वार्षिक सञ्चालन खर्च र बिक्री</vt:lpstr>
      <vt:lpstr>मुख्य प्रश्नावली (खण्ड 12) आर्थिक वर्ष २०८१/८२ को वार्षिक सञ्चालन खर्च र बिक्री</vt:lpstr>
      <vt:lpstr>मुख्य प्रश्नावली (खण्ड 12) आर्थिक वर्ष २०८१/८२ को वार्षिक सञ्चालन खर्च र बिक्री</vt:lpstr>
      <vt:lpstr>मुख्य प्रश्नावली (खण्ड 12) आर्थिक वर्ष २०८१/८२ को वार्षिक सञ्चालन खर्च र बिक्री</vt:lpstr>
      <vt:lpstr>मुख्य प्रश्नावली (खण्ड 12) आर्थिक वर्ष २०८१/८२ को वार्षिक सञ्चालन खर्च र बिक्री…</vt:lpstr>
      <vt:lpstr>मुख्य प्रश्नावली(खण्ड 12)...</vt:lpstr>
      <vt:lpstr>मुख्य प्रश्नावली(खण्ड 12)...</vt:lpstr>
      <vt:lpstr>मुख्य प्रश्नावली(खण्ड 12)...</vt:lpstr>
      <vt:lpstr>मुख्य प्रश्नावली(खण्ड 12)...</vt:lpstr>
      <vt:lpstr>मुख्य प्रश्नावली (खण्ड 12 आर्थिक वर्ष २०८१/८२ को वार्षिक सञ्चालन खर्च र बिक्री:  प्रश्न</vt:lpstr>
      <vt:lpstr>मुख्य प्रश्नावली (खण्ड 12) आर्थिक वर्ष २०८१/८२ को वार्षिक सञ्चालन खर्च र बिक्री: उत्तर </vt:lpstr>
      <vt:lpstr>सत्र पुनरावलोकन</vt:lpstr>
      <vt:lpstr>सत्र पुनरावलोकन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HP</cp:lastModifiedBy>
  <cp:revision>205</cp:revision>
  <dcterms:created xsi:type="dcterms:W3CDTF">2025-12-12T08:42:46Z</dcterms:created>
  <dcterms:modified xsi:type="dcterms:W3CDTF">2026-03-31T09:31:31Z</dcterms:modified>
</cp:coreProperties>
</file>