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webextensions/taskpanes.xml" ContentType="application/vnd.ms-office.webextensiontaskpanes+xml"/>
  <Override PartName="/ppt/webextensions/webextension1.xml" ContentType="application/vnd.ms-office.webextension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thumbnail" Target="docProps/thumbnail.jpeg"/><Relationship Id="rId2" Type="http://schemas.openxmlformats.org/officeDocument/2006/relationships/officeDocument" Target="ppt/presentation.xml"/><Relationship Id="rId1" Type="http://schemas.microsoft.com/office/2011/relationships/webextensiontaskpanes" Target="ppt/webextensions/taskpanes.xml"/><Relationship Id="rId5" Type="http://schemas.openxmlformats.org/officeDocument/2006/relationships/extended-properties" Target="docProps/app.xml"/><Relationship Id="rId4" Type="http://schemas.openxmlformats.org/package/2006/relationships/metadata/core-properties" Target="docProps/core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35"/>
  </p:notesMasterIdLst>
  <p:handoutMasterIdLst>
    <p:handoutMasterId r:id="rId36"/>
  </p:handoutMasterIdLst>
  <p:sldIdLst>
    <p:sldId id="256" r:id="rId2"/>
    <p:sldId id="287" r:id="rId3"/>
    <p:sldId id="288" r:id="rId4"/>
    <p:sldId id="385" r:id="rId5"/>
    <p:sldId id="303" r:id="rId6"/>
    <p:sldId id="387" r:id="rId7"/>
    <p:sldId id="388" r:id="rId8"/>
    <p:sldId id="304" r:id="rId9"/>
    <p:sldId id="305" r:id="rId10"/>
    <p:sldId id="389" r:id="rId11"/>
    <p:sldId id="307" r:id="rId12"/>
    <p:sldId id="372" r:id="rId13"/>
    <p:sldId id="373" r:id="rId14"/>
    <p:sldId id="390" r:id="rId15"/>
    <p:sldId id="374" r:id="rId16"/>
    <p:sldId id="375" r:id="rId17"/>
    <p:sldId id="391" r:id="rId18"/>
    <p:sldId id="392" r:id="rId19"/>
    <p:sldId id="313" r:id="rId20"/>
    <p:sldId id="376" r:id="rId21"/>
    <p:sldId id="377" r:id="rId22"/>
    <p:sldId id="378" r:id="rId23"/>
    <p:sldId id="379" r:id="rId24"/>
    <p:sldId id="380" r:id="rId25"/>
    <p:sldId id="318" r:id="rId26"/>
    <p:sldId id="381" r:id="rId27"/>
    <p:sldId id="320" r:id="rId28"/>
    <p:sldId id="383" r:id="rId29"/>
    <p:sldId id="384" r:id="rId30"/>
    <p:sldId id="382" r:id="rId31"/>
    <p:sldId id="325" r:id="rId32"/>
    <p:sldId id="327" r:id="rId33"/>
    <p:sldId id="386" r:id="rId3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83" autoAdjust="0"/>
    <p:restoredTop sz="94660"/>
  </p:normalViewPr>
  <p:slideViewPr>
    <p:cSldViewPr snapToGrid="0">
      <p:cViewPr varScale="1">
        <p:scale>
          <a:sx n="60" d="100"/>
          <a:sy n="60" d="100"/>
        </p:scale>
        <p:origin x="836" y="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0" d="100"/>
          <a:sy n="60" d="100"/>
        </p:scale>
        <p:origin x="3187" y="48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7D9F67FF-1D40-1511-2A3C-2CF0FCDF3C53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84605B1-DF6E-B563-E8E0-91AF0CB2046E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E2226D5-6491-4FFA-81B5-9D6DBAB0CA4A}" type="datetimeFigureOut">
              <a:rPr lang="en-US" smtClean="0"/>
              <a:t>03-Apr-26</a:t>
            </a:fld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6FE2861-BE86-BB18-80FB-55BB5CAF0299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E086650-CE83-4099-A76F-BA8F7CFC48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296136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E9DDD02-F2F7-44D7-8363-6E1E5D3F252B}" type="datetimeFigureOut">
              <a:rPr lang="en-US" smtClean="0"/>
              <a:t>03-Apr-26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C2819C2-4E46-4F38-8BCA-0C83CF0779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369822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e-NP" dirty="0"/>
              <a:t>ड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4"/>
          </p:nvPr>
        </p:nvSpPr>
        <p:spPr>
          <a:xfrm>
            <a:off x="0" y="8750528"/>
            <a:ext cx="2971800" cy="458787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e-NP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Mangal" panose="02040503050203030202" pitchFamily="18" charset="0"/>
              </a:rPr>
              <a:t>“सही तथ्याङ्क, समृद्ध राष्ट्रको आधार—आर्थिक गणना २०८२.”</a:t>
            </a: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C2819C2-4E46-4F38-8BCA-0C83CF07799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4745436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50C540C-2913-0A25-C9DD-05925DA986D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B155377-27A6-CD32-C5EC-7F0656DCD38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9A92B66-8772-513B-76AB-558C18CC4CA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e-NP" dirty="0"/>
              <a:t>ड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15477F3-F0C1-A998-4649-F05E7C27429A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750528"/>
            <a:ext cx="2971800" cy="458787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e-NP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Mangal" panose="02040503050203030202" pitchFamily="18" charset="0"/>
              </a:rPr>
              <a:t>“सही तथ्याङ्क, समृद्ध राष्ट्रको आधार—आर्थिक गणना २०८२.”</a:t>
            </a: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B1AB192-F01B-43EB-1554-B703FBA0613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C2819C2-4E46-4F38-8BCA-0C83CF07799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28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0030245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66E367A-9F1D-40E5-4AEA-7F5F860519E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B7BDCBA-1276-27ED-AB2C-7273041F05E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7468995-DC09-1283-E4D5-7157B6CC218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e-NP" dirty="0"/>
              <a:t>ड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1B6932E-C142-ED78-AFFF-F97385E181AF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750528"/>
            <a:ext cx="2971800" cy="458787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e-NP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Mangal" panose="02040503050203030202" pitchFamily="18" charset="0"/>
              </a:rPr>
              <a:t>“सही तथ्याङ्क, समृद्ध राष्ट्रको आधार—आर्थिक गणना २०८२.”</a:t>
            </a: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ED5D3E2-DE52-FA80-ACD3-E8024B5690E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C2819C2-4E46-4F38-8BCA-0C83CF07799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29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132654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gi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BEA101-81F9-9C93-DAD6-2823FB51B923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754909" y="1122363"/>
            <a:ext cx="87376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e-NP" dirty="0"/>
              <a:t>राष्ट्रिय आर्थिक गणना</a:t>
            </a:r>
            <a:r>
              <a:rPr lang="en-US" dirty="0"/>
              <a:t>, </a:t>
            </a:r>
            <a:r>
              <a:rPr lang="ne-NP" dirty="0"/>
              <a:t>२०८२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3A7F642-AAB6-95C2-2848-CDAB4840AC0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C254CBB-5AAF-07DC-0439-C362332A81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BFD8A4-364F-42E9-908D-127D8AC2AFA8}" type="datetime1">
              <a:rPr lang="en-US" smtClean="0"/>
              <a:t>03-Apr-26</a:t>
            </a:fld>
            <a:endParaRPr lang="en-US"/>
          </a:p>
        </p:txBody>
      </p:sp>
      <p:pic>
        <p:nvPicPr>
          <p:cNvPr id="7" name="Picture 7">
            <a:extLst>
              <a:ext uri="{FF2B5EF4-FFF2-40B4-BE49-F238E27FC236}">
                <a16:creationId xmlns:a16="http://schemas.microsoft.com/office/drawing/2014/main" id="{604844DA-FCEF-0D15-FABF-0A365158348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158194" y="53567"/>
            <a:ext cx="787362" cy="1068796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1026" name="Picture 2">
            <a:extLst>
              <a:ext uri="{FF2B5EF4-FFF2-40B4-BE49-F238E27FC236}">
                <a16:creationId xmlns:a16="http://schemas.microsoft.com/office/drawing/2014/main" id="{56171F25-939D-0172-D0D1-D7F4E66182F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09" y="136525"/>
            <a:ext cx="1138382" cy="9616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157164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549A76-B8A2-FBED-8E3C-1515FBD66A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39273" y="365125"/>
            <a:ext cx="9679710" cy="643897"/>
          </a:xfrm>
        </p:spPr>
        <p:txBody>
          <a:bodyPr>
            <a:normAutofit/>
          </a:bodyPr>
          <a:lstStyle>
            <a:lvl1pPr>
              <a:defRPr sz="32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AAE5315-D6F7-B262-C576-C46013E0CC5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28674" y="1825625"/>
            <a:ext cx="10402743" cy="4351338"/>
          </a:xfrm>
        </p:spPr>
        <p:txBody>
          <a:bodyPr/>
          <a:lstStyle>
            <a:lvl1pPr>
              <a:defRPr sz="2400"/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F7A874E-C211-9F81-C685-620E30215C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1FD7F3-00FC-4D83-9D22-922B0B9362AA}" type="datetime1">
              <a:rPr lang="en-US" smtClean="0"/>
              <a:t>03-Apr-26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9063938-C2CB-7597-1D22-44E2EEFB77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648364" y="6413500"/>
            <a:ext cx="4962236" cy="365125"/>
          </a:xfrm>
          <a:prstGeom prst="rect">
            <a:avLst/>
          </a:prstGeom>
        </p:spPr>
        <p:txBody>
          <a:bodyPr/>
          <a:lstStyle>
            <a:lvl1pPr>
              <a:defRPr b="1"/>
            </a:lvl1pPr>
          </a:lstStyle>
          <a:p>
            <a:r>
              <a:rPr lang="ne-NP" dirty="0"/>
              <a:t>“अर्थतन्त्र मापनको लागि आर्थिक गणना”</a:t>
            </a:r>
            <a:endParaRPr lang="en-US" b="1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9FA39CC-B5F2-890B-96E8-E9388A537D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Fontasy Himali" panose="04020500000000000000" pitchFamily="82" charset="0"/>
              </a:defRPr>
            </a:lvl1pPr>
          </a:lstStyle>
          <a:p>
            <a:fld id="{3981A1E7-FBCC-4BE9-B724-D2D87968AACE}" type="slidenum">
              <a:rPr lang="en-US" smtClean="0"/>
              <a:pPr/>
              <a:t>‹#›</a:t>
            </a:fld>
            <a:endParaRPr lang="en-US" dirty="0">
              <a:latin typeface="Fontasy Himali" panose="04020500000000000000" pitchFamily="82" charset="0"/>
            </a:endParaRPr>
          </a:p>
        </p:txBody>
      </p:sp>
      <p:pic>
        <p:nvPicPr>
          <p:cNvPr id="7" name="Picture 2">
            <a:extLst>
              <a:ext uri="{FF2B5EF4-FFF2-40B4-BE49-F238E27FC236}">
                <a16:creationId xmlns:a16="http://schemas.microsoft.com/office/drawing/2014/main" id="{DED1A772-CFB8-1195-9BC9-9B2931FCD7E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283" y="90806"/>
            <a:ext cx="1090272" cy="9209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8C45661D-FED6-EFA9-F1F3-535D5645700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388180" y="88025"/>
            <a:ext cx="678481" cy="920997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5E5AAB62-56BE-F456-E165-68E286978C53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alphaModFix amt="1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32671" y="1846005"/>
            <a:ext cx="3716594" cy="3716594"/>
          </a:xfrm>
          <a:prstGeom prst="rect">
            <a:avLst/>
          </a:prstGeom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</p:pic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C47355F6-3A1A-B5E0-46DF-8B106DE519FF}"/>
              </a:ext>
            </a:extLst>
          </p:cNvPr>
          <p:cNvCxnSpPr/>
          <p:nvPr userDrawn="1"/>
        </p:nvCxnSpPr>
        <p:spPr>
          <a:xfrm>
            <a:off x="1339273" y="1001641"/>
            <a:ext cx="9679710" cy="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426545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30082">
              <a:schemeClr val="bg1"/>
            </a:gs>
            <a:gs pos="100000">
              <a:schemeClr val="bg1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17DE9DE-69E2-0C82-8FFC-6804A0DED9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DA8FE5C-98F7-7947-0D38-372A0E799B1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CC9BD89-162D-E710-7057-801C96B3C3E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E59338-B5B6-402C-88E0-14B137813A0E}" type="datetime1">
              <a:rPr lang="en-US" smtClean="0"/>
              <a:t>03-Apr-26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2F7531E-C1EB-5A90-04C4-BB68C80509B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403975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tint val="75000"/>
                  </a:schemeClr>
                </a:solidFill>
                <a:cs typeface="Kalimati" panose="00000400000000000000" pitchFamily="2"/>
              </a:defRPr>
            </a:lvl1pPr>
          </a:lstStyle>
          <a:p>
            <a:r>
              <a:rPr lang="ne-NP" dirty="0"/>
              <a:t>“अर्थतन्त्र मापनको लागि आर्थिक गणना”</a:t>
            </a:r>
            <a:endParaRPr lang="en-US" dirty="0">
              <a:cs typeface="Kalimati" panose="00000400000000000000" pitchFamily="2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23218B7-F542-4BBC-B2B7-B3F20911464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981A1E7-FBCC-4BE9-B724-D2D87968AA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84385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Kalimati" panose="00000400000000000000" pitchFamily="2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Kalimati" panose="00000400000000000000" pitchFamily="2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Kalimati" panose="00000400000000000000" pitchFamily="2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Kalimati" panose="00000400000000000000" pitchFamily="2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Kalimati" panose="00000400000000000000" pitchFamily="2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Kalimati" panose="00000400000000000000" pitchFamily="2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4F74DE-605E-6710-C484-79F164808DF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3998" y="1693591"/>
            <a:ext cx="9144000" cy="648776"/>
          </a:xfrm>
        </p:spPr>
        <p:txBody>
          <a:bodyPr>
            <a:normAutofit fontScale="90000"/>
          </a:bodyPr>
          <a:lstStyle/>
          <a:p>
            <a:r>
              <a:rPr lang="ne-NP" dirty="0"/>
              <a:t>राष्ट्रिय आर्थिक गणना</a:t>
            </a:r>
            <a:r>
              <a:rPr lang="en-US" dirty="0"/>
              <a:t>, </a:t>
            </a:r>
            <a:r>
              <a:rPr lang="ne-NP" dirty="0"/>
              <a:t>२०८२</a:t>
            </a:r>
            <a:br>
              <a:rPr lang="ne-NP" dirty="0"/>
            </a:b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BC05F15-4E7D-BC1B-A787-DAA09CB3877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603522" y="5845841"/>
            <a:ext cx="4984955" cy="1118419"/>
          </a:xfrm>
        </p:spPr>
        <p:txBody>
          <a:bodyPr>
            <a:normAutofit fontScale="92500"/>
          </a:bodyPr>
          <a:lstStyle/>
          <a:p>
            <a:r>
              <a:rPr lang="ne-NP" sz="4400" dirty="0"/>
              <a:t>राष्ट्रिय तथ्याङ्क कार्यालय</a:t>
            </a:r>
          </a:p>
          <a:p>
            <a:endParaRPr lang="en-US" sz="4400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7BA7E85-9929-1901-65FA-906A3A235C7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32671" y="1846005"/>
            <a:ext cx="3716594" cy="3716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882945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2319945-5C71-9C27-A919-4D30039A293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FC8805B-2287-0968-B86B-E9ED129299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e-NP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Mangal" panose="02040503050203030202" pitchFamily="18" charset="0"/>
              </a:rPr>
              <a:t>“अर्थतन्त्र मापनको लागि आर्थिक गणना”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AF9AA7C-C079-CF5D-9465-852747F3DA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981A1E7-FBCC-4BE9-B724-D2D87968AAC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Fontasy Himali" panose="04020500000000000000" pitchFamily="82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Fontasy Himali" panose="04020500000000000000" pitchFamily="82" charset="0"/>
              <a:ea typeface="+mn-ea"/>
              <a:cs typeface="+mn-cs"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6E00A77A-ECD9-C36A-13C4-575CE5EE3C5D}"/>
              </a:ext>
            </a:extLst>
          </p:cNvPr>
          <p:cNvSpPr txBox="1">
            <a:spLocks/>
          </p:cNvSpPr>
          <p:nvPr/>
        </p:nvSpPr>
        <p:spPr>
          <a:xfrm>
            <a:off x="981074" y="1978025"/>
            <a:ext cx="10402743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ne-NP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207310E6-4735-1F42-6EDE-C829437FB6B9}"/>
              </a:ext>
            </a:extLst>
          </p:cNvPr>
          <p:cNvSpPr txBox="1">
            <a:spLocks/>
          </p:cNvSpPr>
          <p:nvPr/>
        </p:nvSpPr>
        <p:spPr>
          <a:xfrm>
            <a:off x="981074" y="1787370"/>
            <a:ext cx="10161847" cy="435133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marR="0" lvl="0" indent="-228600" algn="just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endParaRPr kumimoji="0" lang="ne-NP" sz="3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016FFBCF-1CDB-564A-4385-7B4DC178AC8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506" y="12064"/>
            <a:ext cx="4764094" cy="6657417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F24161AD-9F4D-F70D-1DF3-087067EEB1B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54976" y="-39819"/>
            <a:ext cx="4967482" cy="6761294"/>
          </a:xfrm>
          <a:prstGeom prst="rect">
            <a:avLst/>
          </a:prstGeom>
        </p:spPr>
      </p:pic>
      <p:sp>
        <p:nvSpPr>
          <p:cNvPr id="10" name="Title 1">
            <a:extLst>
              <a:ext uri="{FF2B5EF4-FFF2-40B4-BE49-F238E27FC236}">
                <a16:creationId xmlns:a16="http://schemas.microsoft.com/office/drawing/2014/main" id="{8059B309-4976-9710-71D6-A4186D28F4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52010" y="2103120"/>
            <a:ext cx="2503170" cy="925831"/>
          </a:xfrm>
        </p:spPr>
        <p:txBody>
          <a:bodyPr>
            <a:normAutofit fontScale="90000"/>
          </a:bodyPr>
          <a:lstStyle/>
          <a:p>
            <a:pPr algn="ctr"/>
            <a:r>
              <a:rPr lang="hi-IN" cap="all" dirty="0">
                <a:solidFill>
                  <a:srgbClr val="0070C0"/>
                </a:solidFill>
                <a:highlight>
                  <a:srgbClr val="FFFF00"/>
                </a:highlight>
              </a:rPr>
              <a:t> </a:t>
            </a:r>
            <a:r>
              <a:rPr lang="en-GB" cap="all" dirty="0">
                <a:solidFill>
                  <a:srgbClr val="0070C0"/>
                </a:solidFill>
                <a:highlight>
                  <a:srgbClr val="FFFF00"/>
                </a:highlight>
              </a:rPr>
              <a:t>e</a:t>
            </a:r>
            <a:r>
              <a:rPr lang="ar-SA" cap="all" dirty="0">
                <a:solidFill>
                  <a:srgbClr val="0070C0"/>
                </a:solidFill>
                <a:highlight>
                  <a:srgbClr val="FFFF00"/>
                </a:highlight>
              </a:rPr>
              <a:t>-</a:t>
            </a:r>
            <a:r>
              <a:rPr lang="en-GB" cap="all" dirty="0">
                <a:solidFill>
                  <a:srgbClr val="0070C0"/>
                </a:solidFill>
                <a:highlight>
                  <a:srgbClr val="FFFF00"/>
                </a:highlight>
              </a:rPr>
              <a:t>census </a:t>
            </a:r>
            <a:r>
              <a:rPr lang="ne-NP" cap="all" dirty="0">
                <a:solidFill>
                  <a:srgbClr val="0070C0"/>
                </a:solidFill>
                <a:highlight>
                  <a:srgbClr val="FFFF00"/>
                </a:highlight>
              </a:rPr>
              <a:t>पर्चा</a:t>
            </a:r>
            <a:endParaRPr lang="en-US" cap="all" dirty="0">
              <a:solidFill>
                <a:srgbClr val="0070C0"/>
              </a:solidFill>
              <a:highlight>
                <a:srgbClr val="FFFF00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203247369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7B34AB-DC72-C74B-3CEA-75510D598E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7920" y="166037"/>
            <a:ext cx="10215880" cy="888291"/>
          </a:xfrm>
        </p:spPr>
        <p:txBody>
          <a:bodyPr>
            <a:normAutofit/>
          </a:bodyPr>
          <a:lstStyle/>
          <a:p>
            <a:pPr algn="ctr"/>
            <a:r>
              <a:rPr lang="ne-NP" sz="4000" dirty="0"/>
              <a:t>इ</a:t>
            </a:r>
            <a:r>
              <a:rPr lang="en-US" sz="4000" dirty="0"/>
              <a:t>-</a:t>
            </a:r>
            <a:r>
              <a:rPr lang="ne-NP" sz="4000" dirty="0"/>
              <a:t>सेन्सस </a:t>
            </a:r>
            <a:r>
              <a:rPr lang="hi-IN" sz="4000" cap="all" dirty="0"/>
              <a:t>प्रणाली प्रयोग गर्ने तरिका</a:t>
            </a:r>
            <a:endParaRPr lang="en-US" sz="40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D806714-94D6-1E4C-96BF-64B5D03E91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4310" y="1081315"/>
            <a:ext cx="11997689" cy="5532136"/>
          </a:xfrm>
        </p:spPr>
        <p:txBody>
          <a:bodyPr>
            <a:normAutofit/>
          </a:bodyPr>
          <a:lstStyle/>
          <a:p>
            <a:pPr marL="0" indent="0" algn="just">
              <a:lnSpc>
                <a:spcPct val="150000"/>
              </a:lnSpc>
              <a:buNone/>
            </a:pPr>
            <a:r>
              <a:rPr lang="en-US" b="1" u="sng" dirty="0"/>
              <a:t>E-Census</a:t>
            </a:r>
            <a:r>
              <a:rPr lang="ne-NP" b="1" u="sng" dirty="0"/>
              <a:t> प्रणालीको प्रयोगका </a:t>
            </a:r>
            <a:r>
              <a:rPr lang="ne-NP" b="1" u="sng" dirty="0" smtClean="0"/>
              <a:t>लागि </a:t>
            </a:r>
            <a:r>
              <a:rPr lang="ne-NP" b="1" u="sng" dirty="0"/>
              <a:t>आवश्यकता</a:t>
            </a:r>
          </a:p>
          <a:p>
            <a:pPr marL="457200" indent="-4572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dirty="0"/>
              <a:t>उपकरण </a:t>
            </a:r>
            <a:r>
              <a:rPr lang="en-US" dirty="0"/>
              <a:t>(</a:t>
            </a:r>
            <a:r>
              <a:rPr lang="ne-NP" dirty="0"/>
              <a:t>डेस्कटप वा ल्यापटप वा मोवाइल वा ट्याबलेट</a:t>
            </a:r>
            <a:r>
              <a:rPr lang="en-US" dirty="0"/>
              <a:t>)</a:t>
            </a:r>
            <a:endParaRPr lang="ne-NP" dirty="0"/>
          </a:p>
          <a:p>
            <a:pPr marL="457200" indent="-4572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dirty="0"/>
              <a:t>इन्टरनेट सेवा </a:t>
            </a:r>
          </a:p>
          <a:p>
            <a:pPr marL="457200" indent="-4572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dirty="0"/>
              <a:t>ब्राउजर जस्तैः </a:t>
            </a:r>
            <a:r>
              <a:rPr lang="en-US" dirty="0"/>
              <a:t>Chrome, Firefox,</a:t>
            </a:r>
            <a:r>
              <a:rPr lang="ne-NP" dirty="0"/>
              <a:t> </a:t>
            </a:r>
            <a:r>
              <a:rPr lang="en-US" dirty="0"/>
              <a:t>Safari </a:t>
            </a:r>
            <a:endParaRPr lang="ne-NP" dirty="0"/>
          </a:p>
          <a:p>
            <a:pPr marL="457200" indent="-4572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dirty="0"/>
              <a:t>डोमेन नाम </a:t>
            </a:r>
            <a:r>
              <a:rPr lang="en-US" dirty="0"/>
              <a:t>ecensus.nsonepal.gov.np </a:t>
            </a:r>
            <a:endParaRPr lang="ne-NP" dirty="0"/>
          </a:p>
          <a:p>
            <a:pPr marL="457200" indent="-4572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dirty="0" smtClean="0"/>
              <a:t>प्रयोगकर्ताको नाम (</a:t>
            </a:r>
            <a:r>
              <a:rPr lang="en-US" dirty="0" smtClean="0"/>
              <a:t>user name)</a:t>
            </a:r>
            <a:r>
              <a:rPr lang="ne-NP" dirty="0" smtClean="0"/>
              <a:t>, </a:t>
            </a:r>
            <a:r>
              <a:rPr lang="ne-NP" dirty="0"/>
              <a:t>पासवर्ड</a:t>
            </a:r>
          </a:p>
          <a:p>
            <a:pPr marL="457200" indent="-4572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dirty="0"/>
              <a:t>इ-सेन्सस सहयोगी पर्चा</a:t>
            </a:r>
            <a:endParaRPr lang="en-US" dirty="0"/>
          </a:p>
          <a:p>
            <a:endParaRPr lang="ne-NP" sz="4000" b="1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83B6058-D2F6-A60E-5B33-57855C648F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e-NP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Mangal" panose="02040503050203030202" pitchFamily="18" charset="0"/>
              </a:rPr>
              <a:t>“अर्थतन्त्र मापनको लागि आर्थिक गणना”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49D9B89-AB7E-5A75-369B-036C462C88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981A1E7-FBCC-4BE9-B724-D2D87968AAC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Fontasy Himali" panose="04020500000000000000" pitchFamily="82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Fontasy Himali" panose="04020500000000000000" pitchFamily="82" charset="0"/>
              <a:ea typeface="+mn-ea"/>
              <a:cs typeface="+mn-cs"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DD806714-94D6-1E4C-96BF-64B5D03E9157}"/>
              </a:ext>
            </a:extLst>
          </p:cNvPr>
          <p:cNvSpPr txBox="1">
            <a:spLocks/>
          </p:cNvSpPr>
          <p:nvPr/>
        </p:nvSpPr>
        <p:spPr>
          <a:xfrm>
            <a:off x="981074" y="1978025"/>
            <a:ext cx="10402743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ne-NP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DD806714-94D6-1E4C-96BF-64B5D03E9157}"/>
              </a:ext>
            </a:extLst>
          </p:cNvPr>
          <p:cNvSpPr txBox="1">
            <a:spLocks/>
          </p:cNvSpPr>
          <p:nvPr/>
        </p:nvSpPr>
        <p:spPr>
          <a:xfrm>
            <a:off x="981074" y="1361440"/>
            <a:ext cx="9747886" cy="400910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ne-NP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ne-NP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BC8D9812-FC4E-3DF0-514F-EAB8838E41C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83605" y="2792675"/>
            <a:ext cx="3170195" cy="127265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3440A309-B927-6F37-DC96-4199B1562F6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82674" y="4092312"/>
            <a:ext cx="3071126" cy="127265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CB6DD443-4F3E-272D-51D2-F28EB1998D1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29097" y="5432411"/>
            <a:ext cx="3139712" cy="1204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302241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D806714-94D6-1E4C-96BF-64B5D03E91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4624" y="1426666"/>
            <a:ext cx="11572566" cy="5066210"/>
          </a:xfrm>
        </p:spPr>
        <p:txBody>
          <a:bodyPr>
            <a:normAutofit/>
          </a:bodyPr>
          <a:lstStyle/>
          <a:p>
            <a:pPr marL="0" lvl="0" indent="0" algn="just">
              <a:lnSpc>
                <a:spcPct val="150000"/>
              </a:lnSpc>
              <a:buNone/>
            </a:pPr>
            <a:r>
              <a:rPr lang="ne-NP" b="1" u="sng" dirty="0"/>
              <a:t>इ-सेन्ससमा विवरण भर्नका लागि चरण</a:t>
            </a:r>
          </a:p>
          <a:p>
            <a:pPr marL="0" lvl="0" indent="0">
              <a:lnSpc>
                <a:spcPct val="150000"/>
              </a:lnSpc>
              <a:buNone/>
            </a:pPr>
            <a:r>
              <a:rPr lang="ne-NP" b="1" u="sng" dirty="0"/>
              <a:t>चरण१:</a:t>
            </a:r>
            <a:r>
              <a:rPr lang="ne-NP" b="1" dirty="0"/>
              <a:t> वेबसाइट</a:t>
            </a:r>
          </a:p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dirty="0"/>
              <a:t>कुनै एउटा सर्च ईन्जिन जस्तैः </a:t>
            </a:r>
            <a:r>
              <a:rPr lang="en-US" dirty="0"/>
              <a:t>Chrome, Firefox, Brave, Safari </a:t>
            </a:r>
            <a:r>
              <a:rPr lang="ne-NP" dirty="0"/>
              <a:t> खोल्नुहोस्</a:t>
            </a:r>
            <a:endParaRPr lang="en-US" dirty="0"/>
          </a:p>
          <a:p>
            <a:pPr marL="457200" lvl="0" indent="-4572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sz="2600" dirty="0"/>
              <a:t>प्रयोगकर्ताले ब्राउजरमा </a:t>
            </a:r>
            <a:r>
              <a:rPr lang="en-US" sz="2600" b="1" dirty="0"/>
              <a:t>ecensus.nsonepal.gov.np </a:t>
            </a:r>
            <a:r>
              <a:rPr lang="ne-NP" sz="2600" dirty="0"/>
              <a:t>टाइप गर्नुहोस्</a:t>
            </a:r>
            <a:endParaRPr lang="en-US" dirty="0"/>
          </a:p>
          <a:p>
            <a:pPr marL="0" indent="0">
              <a:buNone/>
            </a:pPr>
            <a:endParaRPr lang="ne-NP" sz="4000" b="1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83B6058-D2F6-A60E-5B33-57855C648F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e-NP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Mangal" panose="02040503050203030202" pitchFamily="18" charset="0"/>
              </a:rPr>
              <a:t>“अर्थतन्त्र मापनको लागि आर्थिक गणना”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49D9B89-AB7E-5A75-369B-036C462C88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981A1E7-FBCC-4BE9-B724-D2D87968AAC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Fontasy Himali" panose="04020500000000000000" pitchFamily="82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Fontasy Himali" panose="04020500000000000000" pitchFamily="82" charset="0"/>
              <a:ea typeface="+mn-ea"/>
              <a:cs typeface="+mn-cs"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DD806714-94D6-1E4C-96BF-64B5D03E9157}"/>
              </a:ext>
            </a:extLst>
          </p:cNvPr>
          <p:cNvSpPr txBox="1">
            <a:spLocks/>
          </p:cNvSpPr>
          <p:nvPr/>
        </p:nvSpPr>
        <p:spPr>
          <a:xfrm>
            <a:off x="981074" y="1978025"/>
            <a:ext cx="10402743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ne-NP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798D684F-F095-9A84-2163-C0D91A22FC0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17428" y="4405750"/>
            <a:ext cx="6557144" cy="2243742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396AA3BB-74F8-5C9D-2712-6EB2BA760AE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75270" y="1224914"/>
            <a:ext cx="3720234" cy="1426691"/>
          </a:xfrm>
          <a:prstGeom prst="rect">
            <a:avLst/>
          </a:prstGeom>
        </p:spPr>
      </p:pic>
      <p:sp>
        <p:nvSpPr>
          <p:cNvPr id="11" name="Title 10">
            <a:extLst>
              <a:ext uri="{FF2B5EF4-FFF2-40B4-BE49-F238E27FC236}">
                <a16:creationId xmlns:a16="http://schemas.microsoft.com/office/drawing/2014/main" id="{5357E52B-BE6A-FCB1-210E-77BB989847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ne-NP" dirty="0"/>
              <a:t>इ</a:t>
            </a:r>
            <a:r>
              <a:rPr lang="en-US" dirty="0"/>
              <a:t>-</a:t>
            </a:r>
            <a:r>
              <a:rPr lang="ne-NP" dirty="0"/>
              <a:t>सेन्सस </a:t>
            </a:r>
            <a:r>
              <a:rPr lang="hi-IN" cap="all" dirty="0"/>
              <a:t>प्रणाली प्रयोग गर्ने तरिका</a:t>
            </a:r>
            <a:r>
              <a:rPr lang="ne-NP" cap="all" dirty="0"/>
              <a:t>...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9449268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D806714-94D6-1E4C-96BF-64B5D03E91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4625" y="1617905"/>
            <a:ext cx="6612742" cy="5225024"/>
          </a:xfrm>
        </p:spPr>
        <p:txBody>
          <a:bodyPr>
            <a:normAutofit/>
          </a:bodyPr>
          <a:lstStyle/>
          <a:p>
            <a:pPr marL="457200" lvl="0" indent="-457200">
              <a:lnSpc>
                <a:spcPct val="150000"/>
              </a:lnSpc>
              <a:buNone/>
            </a:pPr>
            <a:r>
              <a:rPr lang="ne-NP" b="1" u="sng" dirty="0"/>
              <a:t>चरण २:</a:t>
            </a:r>
            <a:r>
              <a:rPr lang="ne-NP" b="1" dirty="0"/>
              <a:t> </a:t>
            </a:r>
            <a:r>
              <a:rPr lang="ne-NP" b="1" dirty="0" smtClean="0"/>
              <a:t>लगइन</a:t>
            </a:r>
            <a:r>
              <a:rPr lang="en-US" b="1" dirty="0" smtClean="0"/>
              <a:t> </a:t>
            </a:r>
            <a:r>
              <a:rPr lang="ne-NP" b="1" dirty="0" smtClean="0"/>
              <a:t>(</a:t>
            </a:r>
            <a:r>
              <a:rPr lang="en-US" b="1" dirty="0"/>
              <a:t>login</a:t>
            </a:r>
            <a:r>
              <a:rPr lang="ne-NP" b="1" dirty="0"/>
              <a:t>)</a:t>
            </a:r>
            <a:endParaRPr lang="en-US" b="1" dirty="0"/>
          </a:p>
          <a:p>
            <a:pPr marL="457200" lvl="0" indent="-4572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sz="2600" b="1" dirty="0"/>
              <a:t>www.ecensus.nsonepal.gov.np</a:t>
            </a:r>
            <a:r>
              <a:rPr lang="ne-NP" sz="2600" b="1" dirty="0"/>
              <a:t> </a:t>
            </a:r>
          </a:p>
          <a:p>
            <a:pPr marL="457200" lvl="0" indent="-457200">
              <a:lnSpc>
                <a:spcPct val="150000"/>
              </a:lnSpc>
              <a:buNone/>
            </a:pPr>
            <a:r>
              <a:rPr lang="ne-NP" sz="2600" dirty="0"/>
              <a:t>   टाइप गरेर इन्टर थिचेपछि यहाँ देखाइएको जस्तो पेज देखिन्छ </a:t>
            </a:r>
            <a:endParaRPr lang="en-US" dirty="0"/>
          </a:p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sz="2400" dirty="0"/>
              <a:t>इ</a:t>
            </a:r>
            <a:r>
              <a:rPr lang="en-US" sz="2400" dirty="0"/>
              <a:t>-</a:t>
            </a:r>
            <a:r>
              <a:rPr lang="ne-NP" sz="2400" dirty="0"/>
              <a:t>सेन्सस सहयोगि पर्चामा </a:t>
            </a:r>
            <a:r>
              <a:rPr lang="hi-IN" sz="2600" dirty="0"/>
              <a:t>उपलब्ध गराईएको प्रयोगकर्ता नाम (</a:t>
            </a:r>
            <a:r>
              <a:rPr lang="en-US" sz="2600" dirty="0"/>
              <a:t>User ID)</a:t>
            </a:r>
            <a:r>
              <a:rPr lang="hi-IN" sz="2600" dirty="0"/>
              <a:t> र </a:t>
            </a:r>
            <a:r>
              <a:rPr lang="en-US" sz="2600" dirty="0"/>
              <a:t>Password</a:t>
            </a:r>
            <a:r>
              <a:rPr lang="hi-IN" sz="2600" dirty="0"/>
              <a:t> प्रविष्ट गरी </a:t>
            </a:r>
            <a:r>
              <a:rPr lang="en-US" sz="2600" dirty="0"/>
              <a:t>Login </a:t>
            </a:r>
            <a:r>
              <a:rPr lang="hi-IN" sz="2600" dirty="0"/>
              <a:t>गर्नुपर्दछ</a:t>
            </a:r>
            <a:endParaRPr lang="en-US" sz="2600" dirty="0"/>
          </a:p>
          <a:p>
            <a:endParaRPr lang="ne-NP" sz="4000" b="1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83B6058-D2F6-A60E-5B33-57855C648F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e-NP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Mangal" panose="02040503050203030202" pitchFamily="18" charset="0"/>
              </a:rPr>
              <a:t>“अर्थतन्त्र मापनको लागि आर्थिक गणना”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49D9B89-AB7E-5A75-369B-036C462C88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981A1E7-FBCC-4BE9-B724-D2D87968AAC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Fontasy Himali" panose="04020500000000000000" pitchFamily="82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Fontasy Himali" panose="04020500000000000000" pitchFamily="82" charset="0"/>
              <a:ea typeface="+mn-ea"/>
              <a:cs typeface="+mn-cs"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DD806714-94D6-1E4C-96BF-64B5D03E9157}"/>
              </a:ext>
            </a:extLst>
          </p:cNvPr>
          <p:cNvSpPr txBox="1">
            <a:spLocks/>
          </p:cNvSpPr>
          <p:nvPr/>
        </p:nvSpPr>
        <p:spPr>
          <a:xfrm>
            <a:off x="981074" y="1978025"/>
            <a:ext cx="10402743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ne-NP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DD806714-94D6-1E4C-96BF-64B5D03E9157}"/>
              </a:ext>
            </a:extLst>
          </p:cNvPr>
          <p:cNvSpPr txBox="1">
            <a:spLocks/>
          </p:cNvSpPr>
          <p:nvPr/>
        </p:nvSpPr>
        <p:spPr>
          <a:xfrm>
            <a:off x="8984512" y="1361441"/>
            <a:ext cx="1744448" cy="37528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ne-NP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ne-NP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endParaRPr kumimoji="0" lang="ne-NP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</p:txBody>
      </p:sp>
      <p:pic>
        <p:nvPicPr>
          <p:cNvPr id="10" name="Image3"/>
          <p:cNvPicPr/>
          <p:nvPr/>
        </p:nvPicPr>
        <p:blipFill>
          <a:blip r:embed="rId2">
            <a:lum/>
            <a:alphaModFix/>
          </a:blip>
          <a:srcRect/>
          <a:stretch>
            <a:fillRect/>
          </a:stretch>
        </p:blipFill>
        <p:spPr>
          <a:xfrm>
            <a:off x="7052102" y="1637071"/>
            <a:ext cx="4866997" cy="4513208"/>
          </a:xfrm>
          <a:prstGeom prst="rect">
            <a:avLst/>
          </a:prstGeom>
          <a:noFill/>
          <a:ln w="38100">
            <a:solidFill>
              <a:schemeClr val="accent1"/>
            </a:solidFill>
          </a:ln>
        </p:spPr>
      </p:pic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8E1F9C14-9D83-5336-1C1C-B53414761CDC}"/>
              </a:ext>
            </a:extLst>
          </p:cNvPr>
          <p:cNvCxnSpPr>
            <a:cxnSpLocks/>
          </p:cNvCxnSpPr>
          <p:nvPr/>
        </p:nvCxnSpPr>
        <p:spPr>
          <a:xfrm flipV="1">
            <a:off x="3794760" y="4046220"/>
            <a:ext cx="3897630" cy="1174709"/>
          </a:xfrm>
          <a:prstGeom prst="straightConnector1">
            <a:avLst/>
          </a:prstGeom>
          <a:ln>
            <a:solidFill>
              <a:srgbClr val="00B0F0"/>
            </a:solidFill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ED4AC688-9B2B-6AC5-5E32-177C756BA900}"/>
              </a:ext>
            </a:extLst>
          </p:cNvPr>
          <p:cNvCxnSpPr>
            <a:cxnSpLocks/>
          </p:cNvCxnSpPr>
          <p:nvPr/>
        </p:nvCxnSpPr>
        <p:spPr>
          <a:xfrm flipV="1">
            <a:off x="5523546" y="5193932"/>
            <a:ext cx="2334290" cy="116539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pic>
        <p:nvPicPr>
          <p:cNvPr id="7" name="Picture 6">
            <a:extLst>
              <a:ext uri="{FF2B5EF4-FFF2-40B4-BE49-F238E27FC236}">
                <a16:creationId xmlns:a16="http://schemas.microsoft.com/office/drawing/2014/main" id="{B8BEC362-6DB4-AA02-DE44-03CFB579873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3980" y="1186222"/>
            <a:ext cx="1868122" cy="1868122"/>
          </a:xfrm>
          <a:prstGeom prst="rect">
            <a:avLst/>
          </a:prstGeom>
        </p:spPr>
      </p:pic>
      <p:sp>
        <p:nvSpPr>
          <p:cNvPr id="13" name="Title 12">
            <a:extLst>
              <a:ext uri="{FF2B5EF4-FFF2-40B4-BE49-F238E27FC236}">
                <a16:creationId xmlns:a16="http://schemas.microsoft.com/office/drawing/2014/main" id="{6BD6AF97-07A0-9771-E3CC-1472870362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42590" y="295084"/>
            <a:ext cx="9679710" cy="643897"/>
          </a:xfrm>
        </p:spPr>
        <p:txBody>
          <a:bodyPr/>
          <a:lstStyle/>
          <a:p>
            <a:pPr algn="ctr"/>
            <a:r>
              <a:rPr lang="ne-NP" dirty="0"/>
              <a:t>इ</a:t>
            </a:r>
            <a:r>
              <a:rPr lang="en-US" dirty="0"/>
              <a:t>-</a:t>
            </a:r>
            <a:r>
              <a:rPr lang="ne-NP" dirty="0"/>
              <a:t>सेन्सस </a:t>
            </a:r>
            <a:r>
              <a:rPr lang="hi-IN" cap="all" dirty="0"/>
              <a:t>प्रणाली प्रयोग गर्ने तरिका</a:t>
            </a:r>
            <a:r>
              <a:rPr lang="ne-NP" cap="all" dirty="0"/>
              <a:t>...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3793445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CF90827-8AD4-CE20-1CCA-AB90473BCA9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087AA6B-C5F0-E081-B0C7-5D1C3AEB6F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e-NP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Mangal" panose="02040503050203030202" pitchFamily="18" charset="0"/>
              </a:rPr>
              <a:t>“अर्थतन्त्र मापनको लागि आर्थिक गणना”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F3CC8C5-A1B5-AC12-E187-339B27DCDC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981A1E7-FBCC-4BE9-B724-D2D87968AAC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Fontasy Himali" panose="04020500000000000000" pitchFamily="82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Fontasy Himali" panose="04020500000000000000" pitchFamily="82" charset="0"/>
              <a:ea typeface="+mn-ea"/>
              <a:cs typeface="+mn-cs"/>
            </a:endParaRP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FDF3019B-D1F8-62D8-D1C4-8788614C7E8F}"/>
              </a:ext>
            </a:extLst>
          </p:cNvPr>
          <p:cNvSpPr txBox="1">
            <a:spLocks/>
          </p:cNvSpPr>
          <p:nvPr/>
        </p:nvSpPr>
        <p:spPr>
          <a:xfrm>
            <a:off x="8984512" y="1361441"/>
            <a:ext cx="1744448" cy="37528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ne-NP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ne-NP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endParaRPr kumimoji="0" lang="ne-NP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</p:txBody>
      </p:sp>
      <p:pic>
        <p:nvPicPr>
          <p:cNvPr id="10" name="Image3">
            <a:extLst>
              <a:ext uri="{FF2B5EF4-FFF2-40B4-BE49-F238E27FC236}">
                <a16:creationId xmlns:a16="http://schemas.microsoft.com/office/drawing/2014/main" id="{600E3E6B-E29E-3C5B-B641-B65939954309}"/>
              </a:ext>
            </a:extLst>
          </p:cNvPr>
          <p:cNvPicPr/>
          <p:nvPr/>
        </p:nvPicPr>
        <p:blipFill>
          <a:blip r:embed="rId2">
            <a:lum/>
            <a:alphaModFix/>
          </a:blip>
          <a:srcRect/>
          <a:stretch>
            <a:fillRect/>
          </a:stretch>
        </p:blipFill>
        <p:spPr>
          <a:xfrm>
            <a:off x="6903512" y="1023118"/>
            <a:ext cx="4866997" cy="4513208"/>
          </a:xfrm>
          <a:prstGeom prst="rect">
            <a:avLst/>
          </a:prstGeom>
          <a:noFill/>
          <a:ln w="38100">
            <a:solidFill>
              <a:schemeClr val="accent1"/>
            </a:solidFill>
          </a:ln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7126D50A-E5D2-ABAD-8FA6-DCCCF1BAC69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2901" y="1023118"/>
            <a:ext cx="3921909" cy="3921909"/>
          </a:xfrm>
          <a:prstGeom prst="rect">
            <a:avLst/>
          </a:prstGeom>
        </p:spPr>
      </p:pic>
      <p:sp>
        <p:nvSpPr>
          <p:cNvPr id="13" name="Title 12">
            <a:extLst>
              <a:ext uri="{FF2B5EF4-FFF2-40B4-BE49-F238E27FC236}">
                <a16:creationId xmlns:a16="http://schemas.microsoft.com/office/drawing/2014/main" id="{1B463703-17D0-391E-68BE-7AB0BFCD35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42590" y="295084"/>
            <a:ext cx="9679710" cy="643897"/>
          </a:xfrm>
        </p:spPr>
        <p:txBody>
          <a:bodyPr/>
          <a:lstStyle/>
          <a:p>
            <a:pPr algn="ctr"/>
            <a:r>
              <a:rPr lang="ne-NP" dirty="0"/>
              <a:t>इ</a:t>
            </a:r>
            <a:r>
              <a:rPr lang="en-US" dirty="0"/>
              <a:t>-</a:t>
            </a:r>
            <a:r>
              <a:rPr lang="ne-NP" dirty="0"/>
              <a:t>सेन्सस </a:t>
            </a:r>
            <a:r>
              <a:rPr lang="hi-IN" cap="all" dirty="0"/>
              <a:t>प्रणाली प्रयोग गर्ने तरिका</a:t>
            </a:r>
            <a:r>
              <a:rPr lang="ne-NP" cap="all" dirty="0"/>
              <a:t>...</a:t>
            </a:r>
            <a:endParaRPr lang="en-US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CD5E9B74-994A-D6F1-34B6-863C682CAF85}"/>
              </a:ext>
            </a:extLst>
          </p:cNvPr>
          <p:cNvSpPr txBox="1"/>
          <p:nvPr/>
        </p:nvSpPr>
        <p:spPr>
          <a:xfrm>
            <a:off x="192891" y="5243938"/>
            <a:ext cx="464840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e-NP" sz="3200" b="1" dirty="0">
                <a:solidFill>
                  <a:srgbClr val="0070C0"/>
                </a:solidFill>
                <a:cs typeface="Kalimati" panose="00000400000000000000" pitchFamily="2"/>
              </a:rPr>
              <a:t>Scan गर्नुहोस् </a:t>
            </a:r>
            <a:endParaRPr lang="en-US" sz="3200" b="1" dirty="0">
              <a:solidFill>
                <a:srgbClr val="0070C0"/>
              </a:solidFill>
              <a:cs typeface="Kalimati" panose="00000400000000000000" pitchFamily="2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2658401-AEE4-5A33-4FB2-1B40C6A69F10}"/>
              </a:ext>
            </a:extLst>
          </p:cNvPr>
          <p:cNvSpPr txBox="1"/>
          <p:nvPr/>
        </p:nvSpPr>
        <p:spPr>
          <a:xfrm>
            <a:off x="6705391" y="5743000"/>
            <a:ext cx="464840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e-NP" sz="3200" b="1" dirty="0">
                <a:solidFill>
                  <a:srgbClr val="0070C0"/>
                </a:solidFill>
                <a:cs typeface="Kalimati" panose="00000400000000000000" pitchFamily="2"/>
              </a:rPr>
              <a:t>यो स्क्रीन देखिन्छ </a:t>
            </a:r>
            <a:endParaRPr lang="en-US" sz="3200" b="1" dirty="0">
              <a:solidFill>
                <a:srgbClr val="0070C0"/>
              </a:solidFill>
              <a:cs typeface="Kalimati" panose="00000400000000000000" pitchFamily="2"/>
            </a:endParaRPr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00FAC0A3-EEE2-1285-C5ED-64DECA5A3C5A}"/>
              </a:ext>
            </a:extLst>
          </p:cNvPr>
          <p:cNvSpPr/>
          <p:nvPr/>
        </p:nvSpPr>
        <p:spPr>
          <a:xfrm>
            <a:off x="4057650" y="2785103"/>
            <a:ext cx="2727751" cy="643897"/>
          </a:xfrm>
          <a:prstGeom prst="rightArrow">
            <a:avLst/>
          </a:prstGeom>
          <a:solidFill>
            <a:schemeClr val="bg1">
              <a:lumMod val="5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445876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4"/>
          <p:cNvPicPr/>
          <p:nvPr/>
        </p:nvPicPr>
        <p:blipFill>
          <a:blip r:embed="rId2">
            <a:lum/>
            <a:alphaModFix/>
          </a:blip>
          <a:srcRect/>
          <a:stretch>
            <a:fillRect/>
          </a:stretch>
        </p:blipFill>
        <p:spPr>
          <a:xfrm>
            <a:off x="7760970" y="2054383"/>
            <a:ext cx="4231639" cy="2749233"/>
          </a:xfrm>
          <a:prstGeom prst="rect">
            <a:avLst/>
          </a:prstGeom>
          <a:noFill/>
          <a:ln w="38100">
            <a:solidFill>
              <a:schemeClr val="accent1"/>
            </a:solidFill>
          </a:ln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67B34AB-DC72-C74B-3CEA-75510D598E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23159" y="136525"/>
            <a:ext cx="7345681" cy="996315"/>
          </a:xfrm>
        </p:spPr>
        <p:txBody>
          <a:bodyPr>
            <a:normAutofit/>
          </a:bodyPr>
          <a:lstStyle/>
          <a:p>
            <a:pPr algn="ctr"/>
            <a:r>
              <a:rPr lang="ne-NP" dirty="0"/>
              <a:t>इ</a:t>
            </a:r>
            <a:r>
              <a:rPr lang="en-US" dirty="0"/>
              <a:t>-</a:t>
            </a:r>
            <a:r>
              <a:rPr lang="ne-NP" dirty="0"/>
              <a:t>सेन्सस </a:t>
            </a:r>
            <a:r>
              <a:rPr lang="hi-IN" cap="all" dirty="0"/>
              <a:t>प्रणाली प्रयोग गर्ने तरिका</a:t>
            </a:r>
            <a:r>
              <a:rPr lang="ne-NP" cap="all" dirty="0"/>
              <a:t>...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D806714-94D6-1E4C-96BF-64B5D03E91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5090" y="1051804"/>
            <a:ext cx="7345681" cy="5561647"/>
          </a:xfrm>
        </p:spPr>
        <p:txBody>
          <a:bodyPr>
            <a:normAutofit fontScale="92500" lnSpcReduction="10000"/>
          </a:bodyPr>
          <a:lstStyle/>
          <a:p>
            <a:pPr marL="0" indent="0" algn="just">
              <a:lnSpc>
                <a:spcPct val="150000"/>
              </a:lnSpc>
              <a:buNone/>
            </a:pPr>
            <a:r>
              <a:rPr lang="ne-NP" sz="2600" b="1" u="sng" dirty="0"/>
              <a:t>चरण ३:</a:t>
            </a:r>
            <a:r>
              <a:rPr lang="ne-NP" sz="2600" b="1" dirty="0"/>
              <a:t> पासवर्ड परिवर्तन</a:t>
            </a:r>
            <a:r>
              <a:rPr lang="en-US" sz="2600" b="1" dirty="0"/>
              <a:t> </a:t>
            </a:r>
          </a:p>
          <a:p>
            <a:pPr marL="514350" indent="-5143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hi-IN" sz="2600" dirty="0"/>
              <a:t>प्रयोगकर्ताले उपलब्ध गराईएको पासवर्ड परिवर्तन गर्नुपर्दछ।यसको लागि </a:t>
            </a:r>
            <a:r>
              <a:rPr lang="en-US" sz="2600" dirty="0"/>
              <a:t>New Password </a:t>
            </a:r>
            <a:r>
              <a:rPr lang="hi-IN" sz="2600" dirty="0"/>
              <a:t>भएको ठाउँमा नयाँ </a:t>
            </a:r>
            <a:r>
              <a:rPr lang="ne-NP" sz="2600" dirty="0"/>
              <a:t>पासवर्ड</a:t>
            </a:r>
            <a:r>
              <a:rPr lang="en-US" sz="2600" dirty="0"/>
              <a:t> </a:t>
            </a:r>
            <a:r>
              <a:rPr lang="hi-IN" sz="2600" dirty="0"/>
              <a:t>राख्नुपर्दछ र उक्त </a:t>
            </a:r>
            <a:r>
              <a:rPr lang="ne-NP" sz="2600" dirty="0"/>
              <a:t>पासवर्ड</a:t>
            </a:r>
            <a:r>
              <a:rPr lang="hi-IN" sz="2600" dirty="0"/>
              <a:t> राख्दा कम्तिमा</a:t>
            </a:r>
            <a:r>
              <a:rPr lang="ne-NP" sz="2600" dirty="0"/>
              <a:t> </a:t>
            </a:r>
            <a:r>
              <a:rPr lang="hi-IN" sz="2600" b="1" dirty="0"/>
              <a:t>४ अक्षर वा अंक वा संकेत </a:t>
            </a:r>
            <a:r>
              <a:rPr lang="hi-IN" sz="2600" dirty="0" smtClean="0"/>
              <a:t>हुनुपर्दछ</a:t>
            </a:r>
            <a:r>
              <a:rPr lang="hi-IN" sz="2600" dirty="0"/>
              <a:t>।नयाँ </a:t>
            </a:r>
            <a:r>
              <a:rPr lang="ne-NP" sz="2600" dirty="0"/>
              <a:t>पासवर्ड </a:t>
            </a:r>
            <a:r>
              <a:rPr lang="hi-IN" sz="2600" dirty="0"/>
              <a:t>राखेपछि  </a:t>
            </a:r>
            <a:r>
              <a:rPr lang="en-US" sz="2600" dirty="0"/>
              <a:t>Reset Password </a:t>
            </a:r>
            <a:r>
              <a:rPr lang="hi-IN" sz="2600" dirty="0"/>
              <a:t>मा क्लिक गर्नु पर्दछ।तत्पश्चात पुन: </a:t>
            </a:r>
            <a:r>
              <a:rPr lang="en-US" sz="2600" dirty="0"/>
              <a:t>login</a:t>
            </a:r>
            <a:r>
              <a:rPr lang="hi-IN" sz="2600" dirty="0"/>
              <a:t> पेज आउँछ।</a:t>
            </a:r>
            <a:endParaRPr lang="ne-NP" sz="2600" dirty="0"/>
          </a:p>
          <a:p>
            <a:pPr marL="514350" indent="-51435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sz="2600" b="1" dirty="0"/>
              <a:t>नोट</a:t>
            </a:r>
            <a:r>
              <a:rPr lang="en-US" sz="2600" b="1" dirty="0"/>
              <a:t>: </a:t>
            </a:r>
            <a:r>
              <a:rPr lang="ne-NP" sz="2600" b="1" dirty="0"/>
              <a:t>नयाँ पासवर्ड आफूले सम्झनको लागि   इ</a:t>
            </a:r>
            <a:r>
              <a:rPr lang="en-US" sz="2600" b="1" dirty="0"/>
              <a:t>-</a:t>
            </a:r>
            <a:r>
              <a:rPr lang="ne-NP" sz="2600" b="1" dirty="0"/>
              <a:t> सेन्सस पर्चामा टिपोट गरि पर्चा सुरक्षित</a:t>
            </a:r>
            <a:r>
              <a:rPr lang="en-US" sz="2600" b="1" dirty="0"/>
              <a:t> (</a:t>
            </a:r>
            <a:r>
              <a:rPr lang="ne-NP" sz="2600" b="1" dirty="0"/>
              <a:t>फोटो खिचेर</a:t>
            </a:r>
            <a:r>
              <a:rPr lang="en-US" sz="2600" b="1" dirty="0"/>
              <a:t>)</a:t>
            </a:r>
            <a:r>
              <a:rPr lang="ne-NP" sz="2600" b="1" dirty="0"/>
              <a:t> </a:t>
            </a:r>
            <a:r>
              <a:rPr lang="ne-NP" sz="2600" b="1" dirty="0" smtClean="0"/>
              <a:t>राख्नुपर्दछ</a:t>
            </a:r>
            <a:r>
              <a:rPr lang="ne-NP" sz="2600" b="1" dirty="0"/>
              <a:t>।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83B6058-D2F6-A60E-5B33-57855C648F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e-NP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Mangal" panose="02040503050203030202" pitchFamily="18" charset="0"/>
              </a:rPr>
              <a:t>“अर्थतन्त्र मापनको लागि आर्थिक गणना”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49D9B89-AB7E-5A75-369B-036C462C88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981A1E7-FBCC-4BE9-B724-D2D87968AAC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Fontasy Himali" panose="04020500000000000000" pitchFamily="82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Fontasy Himali" panose="04020500000000000000" pitchFamily="82" charset="0"/>
              <a:ea typeface="+mn-ea"/>
              <a:cs typeface="+mn-cs"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DD806714-94D6-1E4C-96BF-64B5D03E9157}"/>
              </a:ext>
            </a:extLst>
          </p:cNvPr>
          <p:cNvSpPr txBox="1">
            <a:spLocks/>
          </p:cNvSpPr>
          <p:nvPr/>
        </p:nvSpPr>
        <p:spPr>
          <a:xfrm>
            <a:off x="981074" y="1978025"/>
            <a:ext cx="10402743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ne-NP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</p:txBody>
      </p:sp>
    </p:spTree>
    <p:extLst>
      <p:ext uri="{BB962C8B-B14F-4D97-AF65-F5344CB8AC3E}">
        <p14:creationId xmlns:p14="http://schemas.microsoft.com/office/powerpoint/2010/main" val="233530140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7B34AB-DC72-C74B-3CEA-75510D598E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58240" y="79375"/>
            <a:ext cx="10225577" cy="996315"/>
          </a:xfrm>
        </p:spPr>
        <p:txBody>
          <a:bodyPr>
            <a:normAutofit/>
          </a:bodyPr>
          <a:lstStyle/>
          <a:p>
            <a:pPr algn="ctr"/>
            <a:r>
              <a:rPr lang="ne-NP" dirty="0"/>
              <a:t>इ</a:t>
            </a:r>
            <a:r>
              <a:rPr lang="en-US" dirty="0"/>
              <a:t>-</a:t>
            </a:r>
            <a:r>
              <a:rPr lang="ne-NP" dirty="0"/>
              <a:t>सेन्सस </a:t>
            </a:r>
            <a:r>
              <a:rPr lang="hi-IN" cap="all" dirty="0"/>
              <a:t>प्रणाली प्रयोग गर्ने तरिका</a:t>
            </a:r>
            <a:r>
              <a:rPr lang="ne-NP" cap="all" dirty="0"/>
              <a:t>...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D806714-94D6-1E4C-96BF-64B5D03E91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2891" y="1132840"/>
            <a:ext cx="6613989" cy="5480611"/>
          </a:xfrm>
        </p:spPr>
        <p:txBody>
          <a:bodyPr>
            <a:normAutofit/>
          </a:bodyPr>
          <a:lstStyle/>
          <a:p>
            <a:pPr marL="0" indent="0" algn="just">
              <a:lnSpc>
                <a:spcPct val="150000"/>
              </a:lnSpc>
              <a:buNone/>
            </a:pPr>
            <a:r>
              <a:rPr lang="ne-NP" b="1" u="sng" dirty="0"/>
              <a:t>चरण ४:</a:t>
            </a:r>
            <a:r>
              <a:rPr lang="ne-NP" b="1" dirty="0"/>
              <a:t> पुन</a:t>
            </a:r>
            <a:r>
              <a:rPr lang="en-US" b="1" dirty="0"/>
              <a:t>:</a:t>
            </a:r>
            <a:r>
              <a:rPr lang="ne-NP" b="1" dirty="0"/>
              <a:t> लगइन</a:t>
            </a:r>
            <a:endParaRPr lang="en-US" b="1" dirty="0"/>
          </a:p>
          <a:p>
            <a:pPr marL="457200" indent="-4572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hi-IN" dirty="0"/>
              <a:t>पुरानो </a:t>
            </a:r>
            <a:r>
              <a:rPr lang="en-US" dirty="0"/>
              <a:t>Username</a:t>
            </a:r>
            <a:r>
              <a:rPr lang="hi-IN" dirty="0"/>
              <a:t> र नयाँ पासवर्डको सहायताले पुन: </a:t>
            </a:r>
            <a:r>
              <a:rPr lang="en-US" dirty="0"/>
              <a:t>Login </a:t>
            </a:r>
            <a:r>
              <a:rPr lang="hi-IN" dirty="0"/>
              <a:t>गर्नुपर्दछ।</a:t>
            </a:r>
            <a:endParaRPr lang="ne-NP" dirty="0"/>
          </a:p>
          <a:p>
            <a:pPr marL="457200" indent="-4572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dirty="0"/>
              <a:t>Login </a:t>
            </a:r>
            <a:r>
              <a:rPr lang="hi-IN" dirty="0"/>
              <a:t>भएपश्चात आर्थिक गणनाको उद्देश्य, गोपनियता</a:t>
            </a:r>
            <a:r>
              <a:rPr lang="en-US" dirty="0"/>
              <a:t>,</a:t>
            </a:r>
            <a:r>
              <a:rPr lang="hi-IN" dirty="0"/>
              <a:t> कर्त</a:t>
            </a:r>
            <a:r>
              <a:rPr lang="ne-NP" dirty="0"/>
              <a:t>व्य</a:t>
            </a:r>
            <a:r>
              <a:rPr lang="hi-IN" dirty="0"/>
              <a:t> आदि उल्लेख भएको र अन्त्यमा </a:t>
            </a:r>
            <a:r>
              <a:rPr lang="en-US" dirty="0"/>
              <a:t>Start</a:t>
            </a:r>
            <a:r>
              <a:rPr lang="ne-NP" dirty="0"/>
              <a:t> बटन</a:t>
            </a:r>
            <a:r>
              <a:rPr lang="hi-IN" dirty="0"/>
              <a:t> लेखिएको पेज खुल्दछ </a:t>
            </a:r>
            <a:endParaRPr lang="ne-NP" dirty="0"/>
          </a:p>
          <a:p>
            <a:pPr marL="457200" indent="-4572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dirty="0"/>
              <a:t>यस पृष्ठमा भएको </a:t>
            </a:r>
            <a:r>
              <a:rPr lang="en-US" dirty="0"/>
              <a:t>S</a:t>
            </a:r>
            <a:r>
              <a:rPr lang="en-GB" dirty="0"/>
              <a:t>tart  </a:t>
            </a:r>
            <a:r>
              <a:rPr lang="ne-NP" dirty="0"/>
              <a:t>बटन थिचि </a:t>
            </a:r>
            <a:r>
              <a:rPr lang="ne-NP" b="1" dirty="0"/>
              <a:t>इ-सेन्सस</a:t>
            </a:r>
            <a:r>
              <a:rPr lang="ne-NP" b="1" u="sng" dirty="0"/>
              <a:t> </a:t>
            </a:r>
            <a:r>
              <a:rPr lang="ne-NP" dirty="0"/>
              <a:t>कार्य सुरू गर्नुपर्दछ</a:t>
            </a:r>
            <a:endParaRPr lang="en-US" dirty="0"/>
          </a:p>
          <a:p>
            <a:pPr marL="0" indent="0">
              <a:buNone/>
            </a:pPr>
            <a:endParaRPr lang="ne-NP" sz="4000" b="1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83B6058-D2F6-A60E-5B33-57855C648F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e-NP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Mangal" panose="02040503050203030202" pitchFamily="18" charset="0"/>
              </a:rPr>
              <a:t>“अर्थतन्त्र मापनको लागि आर्थिक गणना”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49D9B89-AB7E-5A75-369B-036C462C88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981A1E7-FBCC-4BE9-B724-D2D87968AAC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Fontasy Himali" panose="04020500000000000000" pitchFamily="82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Fontasy Himali" panose="04020500000000000000" pitchFamily="82" charset="0"/>
              <a:ea typeface="+mn-ea"/>
              <a:cs typeface="+mn-cs"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DD806714-94D6-1E4C-96BF-64B5D03E9157}"/>
              </a:ext>
            </a:extLst>
          </p:cNvPr>
          <p:cNvSpPr txBox="1">
            <a:spLocks/>
          </p:cNvSpPr>
          <p:nvPr/>
        </p:nvSpPr>
        <p:spPr>
          <a:xfrm>
            <a:off x="981074" y="1978025"/>
            <a:ext cx="10402743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ne-NP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DD806714-94D6-1E4C-96BF-64B5D03E9157}"/>
              </a:ext>
            </a:extLst>
          </p:cNvPr>
          <p:cNvSpPr txBox="1">
            <a:spLocks/>
          </p:cNvSpPr>
          <p:nvPr/>
        </p:nvSpPr>
        <p:spPr>
          <a:xfrm>
            <a:off x="329609" y="1361440"/>
            <a:ext cx="11259879" cy="400910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ne-NP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ne-NP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B5F6B73A-4CC9-63C7-0158-E091FE1C3BA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92175" y="2694308"/>
            <a:ext cx="5299825" cy="3635055"/>
          </a:xfrm>
          <a:prstGeom prst="rect">
            <a:avLst/>
          </a:prstGeom>
          <a:ln w="38100">
            <a:solidFill>
              <a:schemeClr val="accent1"/>
            </a:solidFill>
          </a:ln>
        </p:spPr>
      </p:pic>
      <p:cxnSp>
        <p:nvCxnSpPr>
          <p:cNvPr id="10" name="Straight Arrow Connector 9"/>
          <p:cNvCxnSpPr>
            <a:cxnSpLocks/>
          </p:cNvCxnSpPr>
          <p:nvPr/>
        </p:nvCxnSpPr>
        <p:spPr>
          <a:xfrm>
            <a:off x="3648364" y="5177790"/>
            <a:ext cx="3588178" cy="782353"/>
          </a:xfrm>
          <a:prstGeom prst="straightConnector1">
            <a:avLst/>
          </a:prstGeom>
          <a:ln>
            <a:solidFill>
              <a:srgbClr val="00B050"/>
            </a:solidFill>
            <a:tailEnd type="triangle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557784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8F5EE2-EF6B-0921-9A23-66C6A2029DC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DE38C63-0902-99FC-60EA-DF095BF525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58240" y="79375"/>
            <a:ext cx="10225577" cy="996315"/>
          </a:xfrm>
        </p:spPr>
        <p:txBody>
          <a:bodyPr>
            <a:normAutofit/>
          </a:bodyPr>
          <a:lstStyle/>
          <a:p>
            <a:pPr algn="ctr"/>
            <a:r>
              <a:rPr lang="ne-NP" dirty="0"/>
              <a:t>इ</a:t>
            </a:r>
            <a:r>
              <a:rPr lang="en-US" dirty="0"/>
              <a:t>-</a:t>
            </a:r>
            <a:r>
              <a:rPr lang="ne-NP" dirty="0"/>
              <a:t>सेन्सस </a:t>
            </a:r>
            <a:r>
              <a:rPr lang="hi-IN" cap="all" dirty="0"/>
              <a:t>प्रणाली प्रयोग गर्ने तरिका</a:t>
            </a:r>
            <a:r>
              <a:rPr lang="ne-NP" cap="all" dirty="0"/>
              <a:t>...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88CF97B-A9D8-F6BD-BA21-173B8DFAF2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e-NP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Mangal" panose="02040503050203030202" pitchFamily="18" charset="0"/>
              </a:rPr>
              <a:t>“अर्थतन्त्र मापनको लागि आर्थिक गणना”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6134FDF-7FE4-F754-D0F5-0180308DD7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981A1E7-FBCC-4BE9-B724-D2D87968AAC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Fontasy Himali" panose="04020500000000000000" pitchFamily="82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Fontasy Himali" panose="04020500000000000000" pitchFamily="82" charset="0"/>
              <a:ea typeface="+mn-ea"/>
              <a:cs typeface="+mn-cs"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4A5F2E0A-EA97-F231-B037-653F83C2B12B}"/>
              </a:ext>
            </a:extLst>
          </p:cNvPr>
          <p:cNvSpPr txBox="1">
            <a:spLocks/>
          </p:cNvSpPr>
          <p:nvPr/>
        </p:nvSpPr>
        <p:spPr>
          <a:xfrm>
            <a:off x="981074" y="1978025"/>
            <a:ext cx="10402743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ne-NP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C664178F-83AD-F84C-2360-5B0602C51CE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4126" y="1102677"/>
            <a:ext cx="9626800" cy="4886643"/>
          </a:xfrm>
          <a:prstGeom prst="rect">
            <a:avLst/>
          </a:prstGeom>
          <a:ln w="19050">
            <a:solidFill>
              <a:srgbClr val="0070C0"/>
            </a:solidFill>
          </a:ln>
        </p:spPr>
      </p:pic>
      <p:sp>
        <p:nvSpPr>
          <p:cNvPr id="12" name="Oval 11">
            <a:extLst>
              <a:ext uri="{FF2B5EF4-FFF2-40B4-BE49-F238E27FC236}">
                <a16:creationId xmlns:a16="http://schemas.microsoft.com/office/drawing/2014/main" id="{BFD392AC-4A4F-937C-D819-1EDDE8689750}"/>
              </a:ext>
            </a:extLst>
          </p:cNvPr>
          <p:cNvSpPr/>
          <p:nvPr/>
        </p:nvSpPr>
        <p:spPr>
          <a:xfrm>
            <a:off x="1245870" y="5269230"/>
            <a:ext cx="1520190" cy="1144270"/>
          </a:xfrm>
          <a:prstGeom prst="ellipse">
            <a:avLst/>
          </a:prstGeom>
          <a:noFill/>
          <a:ln w="57150">
            <a:solidFill>
              <a:srgbClr val="0070C0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0320589-BF44-511E-471E-FCF2699B2EE9}"/>
              </a:ext>
            </a:extLst>
          </p:cNvPr>
          <p:cNvSpPr txBox="1"/>
          <p:nvPr/>
        </p:nvSpPr>
        <p:spPr>
          <a:xfrm>
            <a:off x="2926080" y="6098530"/>
            <a:ext cx="3749040" cy="46166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r>
              <a:rPr lang="ne-NP" sz="2400" b="1" dirty="0">
                <a:cs typeface="Kalimati" panose="00000400000000000000" pitchFamily="2"/>
              </a:rPr>
              <a:t>Start मा क्लिक गर्नुहोस् </a:t>
            </a:r>
            <a:endParaRPr lang="en-US" sz="2400" b="1" dirty="0">
              <a:cs typeface="Kalimati" panose="00000400000000000000" pitchFamily="2"/>
            </a:endParaRPr>
          </a:p>
        </p:txBody>
      </p:sp>
    </p:spTree>
    <p:extLst>
      <p:ext uri="{BB962C8B-B14F-4D97-AF65-F5344CB8AC3E}">
        <p14:creationId xmlns:p14="http://schemas.microsoft.com/office/powerpoint/2010/main" val="41318939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C5BDA2C-426E-9E87-C363-E1A8B3374E7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2B653C-9E87-5B5C-6821-53E554BB4F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58240" y="79375"/>
            <a:ext cx="10225577" cy="996315"/>
          </a:xfrm>
        </p:spPr>
        <p:txBody>
          <a:bodyPr>
            <a:normAutofit/>
          </a:bodyPr>
          <a:lstStyle/>
          <a:p>
            <a:pPr algn="ctr"/>
            <a:r>
              <a:rPr lang="ne-NP" dirty="0"/>
              <a:t>इ</a:t>
            </a:r>
            <a:r>
              <a:rPr lang="en-US" dirty="0"/>
              <a:t>-</a:t>
            </a:r>
            <a:r>
              <a:rPr lang="ne-NP" dirty="0"/>
              <a:t>सेन्सस </a:t>
            </a:r>
            <a:r>
              <a:rPr lang="hi-IN" cap="all" dirty="0"/>
              <a:t>प्रणाली प्रयोग गर्ने तरिका</a:t>
            </a:r>
            <a:r>
              <a:rPr lang="ne-NP" cap="all" dirty="0"/>
              <a:t>...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E7D361D-8211-2AFD-7AEE-F6B77F2DE48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2891" y="1132841"/>
            <a:ext cx="11817179" cy="3816350"/>
          </a:xfrm>
        </p:spPr>
        <p:txBody>
          <a:bodyPr>
            <a:normAutofit/>
          </a:bodyPr>
          <a:lstStyle/>
          <a:p>
            <a:pPr marL="685800" lvl="0" indent="-457200">
              <a:lnSpc>
                <a:spcPct val="15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ne-NP" sz="2800" dirty="0"/>
              <a:t>प्रश्नावलीको पहिलो पृष्ठमा गणकले उपलब्ध गराउने अनिवार्य सुचनाहरू (प्रदेश</a:t>
            </a:r>
            <a:r>
              <a:rPr lang="en-US" sz="2800" dirty="0"/>
              <a:t>, </a:t>
            </a:r>
            <a:r>
              <a:rPr lang="ne-NP" sz="2800" dirty="0"/>
              <a:t>जिल्ला</a:t>
            </a:r>
            <a:r>
              <a:rPr lang="en-US" sz="2800" dirty="0"/>
              <a:t>, </a:t>
            </a:r>
            <a:r>
              <a:rPr lang="ne-NP" sz="2800" dirty="0"/>
              <a:t>पालिका</a:t>
            </a:r>
            <a:r>
              <a:rPr lang="en-US" sz="2800" dirty="0"/>
              <a:t>, </a:t>
            </a:r>
            <a:r>
              <a:rPr lang="ne-NP" sz="2800" dirty="0"/>
              <a:t>वार्ड</a:t>
            </a:r>
            <a:r>
              <a:rPr lang="en-US" sz="2800" dirty="0"/>
              <a:t>, </a:t>
            </a:r>
            <a:r>
              <a:rPr lang="ne-NP" sz="2800" dirty="0"/>
              <a:t>गणनाक्षेत्र </a:t>
            </a:r>
            <a:r>
              <a:rPr lang="ne-NP" sz="2800" dirty="0" smtClean="0"/>
              <a:t>नम्बर</a:t>
            </a:r>
            <a:r>
              <a:rPr lang="en-US" sz="2800" dirty="0" smtClean="0"/>
              <a:t> </a:t>
            </a:r>
            <a:r>
              <a:rPr lang="ne-NP" sz="2800" dirty="0"/>
              <a:t>र प्लस कोड) भर्नुपर्दछ।</a:t>
            </a:r>
          </a:p>
          <a:p>
            <a:pPr marL="685800" lvl="0" indent="-457200">
              <a:lnSpc>
                <a:spcPct val="15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ne-NP" sz="2800" dirty="0"/>
              <a:t>प्रश्नको अन्तिममा रातो </a:t>
            </a:r>
            <a:r>
              <a:rPr lang="ne-NP" sz="2800" dirty="0" smtClean="0"/>
              <a:t>स्टार</a:t>
            </a:r>
            <a:r>
              <a:rPr lang="ne-NP" sz="2800" dirty="0" smtClean="0">
                <a:solidFill>
                  <a:srgbClr val="FF0000"/>
                </a:solidFill>
              </a:rPr>
              <a:t>*</a:t>
            </a:r>
            <a:r>
              <a:rPr lang="ne-NP" sz="2800" dirty="0" smtClean="0"/>
              <a:t>ले </a:t>
            </a:r>
            <a:r>
              <a:rPr lang="ne-NP" sz="2800" dirty="0"/>
              <a:t>जनाईएका प्रश्नहरू अनिवार्य भर्नुपर्दछ।</a:t>
            </a:r>
          </a:p>
          <a:p>
            <a:pPr marL="685800" lvl="0" indent="-457200">
              <a:lnSpc>
                <a:spcPct val="15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ne-NP" sz="2800" dirty="0"/>
              <a:t>यसैगरी प्रश्नको छेउमा भएका ग्रे रङ्गको अक्षरले प्रश्नसम्बन्धी थप जानकारी प्रदान गर्दछ।</a:t>
            </a:r>
            <a:endParaRPr lang="en-US" sz="2800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5AEB025-6261-C6F5-95F0-43B034C01C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e-NP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Mangal" panose="02040503050203030202" pitchFamily="18" charset="0"/>
              </a:rPr>
              <a:t>“अर्थतन्त्र मापनको लागि आर्थिक गणना”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8017BA1-6E74-6304-1D2A-9AEDDBE5C5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981A1E7-FBCC-4BE9-B724-D2D87968AAC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Fontasy Himali" panose="04020500000000000000" pitchFamily="82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Fontasy Himali" panose="04020500000000000000" pitchFamily="82" charset="0"/>
              <a:ea typeface="+mn-ea"/>
              <a:cs typeface="+mn-cs"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FC08BB85-3DFA-60BA-818A-09B00579833E}"/>
              </a:ext>
            </a:extLst>
          </p:cNvPr>
          <p:cNvSpPr txBox="1">
            <a:spLocks/>
          </p:cNvSpPr>
          <p:nvPr/>
        </p:nvSpPr>
        <p:spPr>
          <a:xfrm>
            <a:off x="981074" y="1978025"/>
            <a:ext cx="10402743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ne-NP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6D198CE0-307C-402A-21A3-F60BAEEAFDB9}"/>
              </a:ext>
            </a:extLst>
          </p:cNvPr>
          <p:cNvSpPr txBox="1">
            <a:spLocks/>
          </p:cNvSpPr>
          <p:nvPr/>
        </p:nvSpPr>
        <p:spPr>
          <a:xfrm>
            <a:off x="329609" y="1361440"/>
            <a:ext cx="11259879" cy="400910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ne-NP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ne-NP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</p:txBody>
      </p:sp>
    </p:spTree>
    <p:extLst>
      <p:ext uri="{BB962C8B-B14F-4D97-AF65-F5344CB8AC3E}">
        <p14:creationId xmlns:p14="http://schemas.microsoft.com/office/powerpoint/2010/main" val="294084259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7B34AB-DC72-C74B-3CEA-75510D598E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78560" y="-44204"/>
            <a:ext cx="10073090" cy="996315"/>
          </a:xfrm>
        </p:spPr>
        <p:txBody>
          <a:bodyPr>
            <a:normAutofit/>
          </a:bodyPr>
          <a:lstStyle/>
          <a:p>
            <a:pPr algn="ctr"/>
            <a:r>
              <a:rPr lang="ne-NP" dirty="0"/>
              <a:t>इ</a:t>
            </a:r>
            <a:r>
              <a:rPr lang="en-US" dirty="0"/>
              <a:t>-</a:t>
            </a:r>
            <a:r>
              <a:rPr lang="ne-NP" dirty="0"/>
              <a:t>सेन्सस </a:t>
            </a:r>
            <a:r>
              <a:rPr lang="hi-IN" cap="all" dirty="0"/>
              <a:t>प्रणाली प्रयोग गर्ने तरिका</a:t>
            </a:r>
            <a:r>
              <a:rPr lang="ne-NP" cap="all" dirty="0"/>
              <a:t>...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D806714-94D6-1E4C-96BF-64B5D03E91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63847" y="1388427"/>
            <a:ext cx="10589953" cy="5225024"/>
          </a:xfrm>
        </p:spPr>
        <p:txBody>
          <a:bodyPr>
            <a:normAutofit/>
          </a:bodyPr>
          <a:lstStyle/>
          <a:p>
            <a:endParaRPr lang="ne-NP" sz="4000" b="1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83B6058-D2F6-A60E-5B33-57855C648F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e-NP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Mangal" panose="02040503050203030202" pitchFamily="18" charset="0"/>
              </a:rPr>
              <a:t>“अर्थतन्त्र मापनको लागि आर्थिक गणना”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49D9B89-AB7E-5A75-369B-036C462C88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981A1E7-FBCC-4BE9-B724-D2D87968AAC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Fontasy Himali" panose="04020500000000000000" pitchFamily="82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Fontasy Himali" panose="04020500000000000000" pitchFamily="82" charset="0"/>
              <a:ea typeface="+mn-ea"/>
              <a:cs typeface="+mn-cs"/>
            </a:endParaRP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DD806714-94D6-1E4C-96BF-64B5D03E9157}"/>
              </a:ext>
            </a:extLst>
          </p:cNvPr>
          <p:cNvSpPr txBox="1">
            <a:spLocks/>
          </p:cNvSpPr>
          <p:nvPr/>
        </p:nvSpPr>
        <p:spPr>
          <a:xfrm>
            <a:off x="329609" y="1361440"/>
            <a:ext cx="11419368" cy="514568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ne-NP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ne-NP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</p:txBody>
      </p:sp>
      <p:pic>
        <p:nvPicPr>
          <p:cNvPr id="9" name="Image6"/>
          <p:cNvPicPr/>
          <p:nvPr/>
        </p:nvPicPr>
        <p:blipFill>
          <a:blip r:embed="rId2">
            <a:lum/>
            <a:alphaModFix/>
          </a:blip>
          <a:srcRect/>
          <a:stretch>
            <a:fillRect/>
          </a:stretch>
        </p:blipFill>
        <p:spPr>
          <a:xfrm>
            <a:off x="5772870" y="1096114"/>
            <a:ext cx="5976107" cy="5152212"/>
          </a:xfrm>
          <a:prstGeom prst="rect">
            <a:avLst/>
          </a:prstGeom>
          <a:noFill/>
          <a:ln w="38100">
            <a:solidFill>
              <a:srgbClr val="0070C0"/>
            </a:solidFill>
          </a:ln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49DA0E28-2C26-E0A1-3D08-6B78A1CDBECF}"/>
              </a:ext>
            </a:extLst>
          </p:cNvPr>
          <p:cNvSpPr txBox="1"/>
          <p:nvPr/>
        </p:nvSpPr>
        <p:spPr>
          <a:xfrm>
            <a:off x="287948" y="1030895"/>
            <a:ext cx="5484922" cy="45243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marR="0" lvl="0" indent="-45720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ne-NP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Kalimati" panose="00000400000000000000" pitchFamily="2"/>
              </a:rPr>
              <a:t>प्रश्नावलीको पहिलो पृष्ठमा</a:t>
            </a:r>
            <a:r>
              <a:rPr kumimoji="0" lang="ne-NP" sz="32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Kalimati" panose="00000400000000000000" pitchFamily="2"/>
              </a:rPr>
              <a:t> </a:t>
            </a:r>
            <a:r>
              <a:rPr kumimoji="0" lang="ne-NP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Kalimati" panose="00000400000000000000" pitchFamily="2"/>
              </a:rPr>
              <a:t>गणकले उपलब्ध गराउने अनिवार्य सुचनाहरू (प्रदेश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Kalimati" panose="00000400000000000000" pitchFamily="2"/>
              </a:rPr>
              <a:t>, </a:t>
            </a:r>
            <a:r>
              <a:rPr kumimoji="0" lang="ne-NP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Kalimati" panose="00000400000000000000" pitchFamily="2"/>
              </a:rPr>
              <a:t>जिल्ला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Kalimati" panose="00000400000000000000" pitchFamily="2"/>
              </a:rPr>
              <a:t>, </a:t>
            </a:r>
            <a:r>
              <a:rPr kumimoji="0" lang="ne-NP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Kalimati" panose="00000400000000000000" pitchFamily="2"/>
              </a:rPr>
              <a:t>पालिका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Kalimati" panose="00000400000000000000" pitchFamily="2"/>
              </a:rPr>
              <a:t>, </a:t>
            </a:r>
            <a:r>
              <a:rPr kumimoji="0" lang="ne-NP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Kalimati" panose="00000400000000000000" pitchFamily="2"/>
              </a:rPr>
              <a:t>वार्ड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Kalimati" panose="00000400000000000000" pitchFamily="2"/>
              </a:rPr>
              <a:t>, </a:t>
            </a:r>
            <a:r>
              <a:rPr kumimoji="0" lang="ne-NP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Kalimati" panose="00000400000000000000" pitchFamily="2"/>
              </a:rPr>
              <a:t>गणना क्षेत्र </a:t>
            </a:r>
            <a:r>
              <a:rPr kumimoji="0" lang="ne-NP" sz="3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Kalimati" panose="00000400000000000000" pitchFamily="2"/>
              </a:rPr>
              <a:t>नम्बर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Kalimati" panose="00000400000000000000" pitchFamily="2"/>
              </a:rPr>
              <a:t> </a:t>
            </a:r>
            <a:r>
              <a:rPr kumimoji="0" lang="ne-NP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Kalimati" panose="00000400000000000000" pitchFamily="2"/>
              </a:rPr>
              <a:t>र प्लस कोड) भर्नुपर्दछ।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</p:txBody>
      </p:sp>
    </p:spTree>
    <p:extLst>
      <p:ext uri="{BB962C8B-B14F-4D97-AF65-F5344CB8AC3E}">
        <p14:creationId xmlns:p14="http://schemas.microsoft.com/office/powerpoint/2010/main" val="10607554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D806714-94D6-1E4C-96BF-64B5D03E915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e-NP" sz="4000" b="1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83B6058-D2F6-A60E-5B33-57855C648F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648364" y="6486982"/>
            <a:ext cx="4962236" cy="365125"/>
          </a:xfrm>
        </p:spPr>
        <p:txBody>
          <a:bodyPr/>
          <a:lstStyle/>
          <a:p>
            <a:r>
              <a:rPr lang="ne-NP" dirty="0"/>
              <a:t>“अर्थतन्त्र मापनको लागि आर्थिक गणना”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49D9B89-AB7E-5A75-369B-036C462C88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17086" y="6285821"/>
            <a:ext cx="609600" cy="544512"/>
          </a:xfrm>
        </p:spPr>
        <p:txBody>
          <a:bodyPr/>
          <a:lstStyle/>
          <a:p>
            <a:pPr algn="ctr"/>
            <a:fld id="{3981A1E7-FBCC-4BE9-B724-D2D87968AACE}" type="slidenum">
              <a:rPr lang="en-US" sz="1800" b="1" smtClean="0">
                <a:latin typeface="Fontasy Himali" panose="04020500000000000000" pitchFamily="82" charset="0"/>
              </a:rPr>
              <a:pPr algn="ctr"/>
              <a:t>2</a:t>
            </a:fld>
            <a:endParaRPr lang="en-US" sz="1800" b="1" dirty="0">
              <a:latin typeface="Fontasy Himali" panose="04020500000000000000" pitchFamily="82" charset="0"/>
            </a:endParaRP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DD806714-94D6-1E4C-96BF-64B5D03E9157}"/>
              </a:ext>
            </a:extLst>
          </p:cNvPr>
          <p:cNvSpPr txBox="1">
            <a:spLocks/>
          </p:cNvSpPr>
          <p:nvPr/>
        </p:nvSpPr>
        <p:spPr>
          <a:xfrm>
            <a:off x="1133474" y="1290320"/>
            <a:ext cx="10402743" cy="49798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endParaRPr lang="ne-NP" sz="3200" b="1" dirty="0" smtClean="0"/>
          </a:p>
          <a:p>
            <a:pPr marL="0" indent="0" algn="ctr">
              <a:buNone/>
            </a:pPr>
            <a:r>
              <a:rPr lang="ne-NP" sz="3200" b="1" dirty="0" smtClean="0"/>
              <a:t>गणक </a:t>
            </a:r>
            <a:r>
              <a:rPr lang="ne-NP" sz="3200" b="1" dirty="0"/>
              <a:t>तथा सुपरिवेक्षक तालिम</a:t>
            </a:r>
          </a:p>
          <a:p>
            <a:pPr marL="0" indent="0" algn="ctr">
              <a:buNone/>
            </a:pPr>
            <a:r>
              <a:rPr lang="ne-NP" sz="3200" b="1" dirty="0"/>
              <a:t/>
            </a:r>
            <a:br>
              <a:rPr lang="ne-NP" sz="3200" b="1" dirty="0"/>
            </a:br>
            <a:r>
              <a:rPr lang="ne-NP" sz="3200" b="1" dirty="0"/>
              <a:t>मितिः २०८२ चैत ३०</a:t>
            </a:r>
          </a:p>
          <a:p>
            <a:pPr marL="0" indent="0" algn="ctr">
              <a:buNone/>
            </a:pPr>
            <a:endParaRPr lang="ne-NP" b="1" dirty="0"/>
          </a:p>
          <a:p>
            <a:pPr marL="0" indent="0" algn="ctr">
              <a:buNone/>
            </a:pPr>
            <a:r>
              <a:rPr lang="ne-NP" b="1" dirty="0"/>
              <a:t>पाँचौ दिन- तेस्रो सत्र</a:t>
            </a:r>
          </a:p>
          <a:p>
            <a:pPr marL="0" indent="0" algn="ctr">
              <a:buNone/>
            </a:pPr>
            <a:endParaRPr lang="en-US" b="1" dirty="0"/>
          </a:p>
          <a:p>
            <a:pPr marL="0" indent="0" algn="ctr">
              <a:buNone/>
            </a:pPr>
            <a:r>
              <a:rPr lang="ne-NP" sz="3600" b="1" dirty="0">
                <a:solidFill>
                  <a:srgbClr val="00B0F0"/>
                </a:solidFill>
              </a:rPr>
              <a:t>इ-सेन्सस भर्ने तरीका </a:t>
            </a:r>
            <a:r>
              <a:rPr lang="ne-NP" sz="3600" b="1" dirty="0" smtClean="0">
                <a:solidFill>
                  <a:srgbClr val="00B0F0"/>
                </a:solidFill>
              </a:rPr>
              <a:t>र वेवपेज</a:t>
            </a:r>
            <a:endParaRPr lang="ne-NP" sz="3600" b="1" dirty="0">
              <a:solidFill>
                <a:srgbClr val="00B0F0"/>
              </a:solidFill>
            </a:endParaRPr>
          </a:p>
          <a:p>
            <a:pPr marL="0" indent="0" algn="ctr">
              <a:buNone/>
            </a:pPr>
            <a:endParaRPr lang="ne-NP" sz="4000" b="1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319C7BC-34D8-92AB-7167-1A5289B77A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1600" y="202565"/>
            <a:ext cx="12090399" cy="843915"/>
          </a:xfrm>
        </p:spPr>
        <p:txBody>
          <a:bodyPr>
            <a:normAutofit/>
          </a:bodyPr>
          <a:lstStyle/>
          <a:p>
            <a:pPr algn="ctr"/>
            <a:r>
              <a:rPr lang="ne-NP" b="1" dirty="0"/>
              <a:t>राष्ट्रिय आर्थिक गणना</a:t>
            </a:r>
            <a:r>
              <a:rPr lang="en-US" b="1" dirty="0"/>
              <a:t>, </a:t>
            </a:r>
            <a:r>
              <a:rPr lang="ne-NP" b="1" dirty="0"/>
              <a:t>२०८२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7515391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7B34AB-DC72-C74B-3CEA-75510D598E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49681" y="109094"/>
            <a:ext cx="10104119" cy="996315"/>
          </a:xfrm>
        </p:spPr>
        <p:txBody>
          <a:bodyPr>
            <a:normAutofit/>
          </a:bodyPr>
          <a:lstStyle/>
          <a:p>
            <a:pPr algn="ctr"/>
            <a:r>
              <a:rPr lang="ne-NP" dirty="0"/>
              <a:t>इ</a:t>
            </a:r>
            <a:r>
              <a:rPr lang="en-US" dirty="0"/>
              <a:t>-</a:t>
            </a:r>
            <a:r>
              <a:rPr lang="ne-NP" dirty="0"/>
              <a:t>सेन्सस </a:t>
            </a:r>
            <a:r>
              <a:rPr lang="hi-IN" cap="all" dirty="0"/>
              <a:t>प्रणाली प्रयोग गर्ने तरिका</a:t>
            </a:r>
            <a:r>
              <a:rPr lang="ne-NP" cap="all" dirty="0"/>
              <a:t>...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D806714-94D6-1E4C-96BF-64B5D03E91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63847" y="1388427"/>
            <a:ext cx="10589953" cy="5225024"/>
          </a:xfrm>
        </p:spPr>
        <p:txBody>
          <a:bodyPr>
            <a:normAutofit/>
          </a:bodyPr>
          <a:lstStyle/>
          <a:p>
            <a:endParaRPr lang="ne-NP" sz="4000" b="1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83B6058-D2F6-A60E-5B33-57855C648F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e-NP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Mangal" panose="02040503050203030202" pitchFamily="18" charset="0"/>
              </a:rPr>
              <a:t>“अर्थतन्त्र मापनको लागि आर्थिक गणना”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49D9B89-AB7E-5A75-369B-036C462C88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981A1E7-FBCC-4BE9-B724-D2D87968AAC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Fontasy Himali" panose="04020500000000000000" pitchFamily="82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Fontasy Himali" panose="04020500000000000000" pitchFamily="82" charset="0"/>
              <a:ea typeface="+mn-ea"/>
              <a:cs typeface="+mn-cs"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DD806714-94D6-1E4C-96BF-64B5D03E9157}"/>
              </a:ext>
            </a:extLst>
          </p:cNvPr>
          <p:cNvSpPr txBox="1">
            <a:spLocks/>
          </p:cNvSpPr>
          <p:nvPr/>
        </p:nvSpPr>
        <p:spPr>
          <a:xfrm>
            <a:off x="832644" y="1361439"/>
            <a:ext cx="5325750" cy="396278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marR="0" lvl="0" indent="-457200" algn="just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ne-NP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Kalimati" panose="00000400000000000000" pitchFamily="2"/>
              </a:rPr>
              <a:t>प्रश्नको अन्तिममा रातो स्टार</a:t>
            </a:r>
            <a:r>
              <a:rPr kumimoji="0" lang="en-US" sz="4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Kalimati" panose="00000400000000000000" pitchFamily="2"/>
              </a:rPr>
              <a:t>*</a:t>
            </a:r>
            <a:r>
              <a:rPr kumimoji="0" lang="ne-NP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Kalimati" panose="00000400000000000000" pitchFamily="2"/>
              </a:rPr>
              <a:t>ले जनाईएका प्रश्नहरू अनिवार्य भर्नुपर्दछ</a:t>
            </a:r>
          </a:p>
          <a:p>
            <a:pPr marL="457200" marR="0" lvl="0" indent="-457200" algn="just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ne-NP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Kalimati" panose="00000400000000000000" pitchFamily="2"/>
              </a:rPr>
              <a:t>यसैगरी प्रश्नको छेउमा भएका ग्रे रङ्गको अक्षरले प्रश्न सम्बन्धी थप जानकारी प्रदान गर्दछ </a:t>
            </a:r>
            <a:endParaRPr kumimoji="0" lang="ne-NP" sz="3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DD806714-94D6-1E4C-96BF-64B5D03E9157}"/>
              </a:ext>
            </a:extLst>
          </p:cNvPr>
          <p:cNvSpPr txBox="1">
            <a:spLocks/>
          </p:cNvSpPr>
          <p:nvPr/>
        </p:nvSpPr>
        <p:spPr>
          <a:xfrm>
            <a:off x="329609" y="1361440"/>
            <a:ext cx="11259879" cy="400910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ne-NP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ne-NP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408A2F6D-DFAF-E8D3-D260-14A53A13BEB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04245" y="1676522"/>
            <a:ext cx="5296492" cy="4480948"/>
          </a:xfrm>
          <a:prstGeom prst="rect">
            <a:avLst/>
          </a:prstGeom>
          <a:ln w="38100">
            <a:solidFill>
              <a:srgbClr val="0070C0"/>
            </a:solidFill>
          </a:ln>
        </p:spPr>
      </p:pic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2D02BABB-80C0-09C8-166C-681BCE1D3964}"/>
              </a:ext>
            </a:extLst>
          </p:cNvPr>
          <p:cNvCxnSpPr>
            <a:cxnSpLocks/>
          </p:cNvCxnSpPr>
          <p:nvPr/>
        </p:nvCxnSpPr>
        <p:spPr>
          <a:xfrm>
            <a:off x="5712542" y="2025445"/>
            <a:ext cx="2369574" cy="747252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A3681B3D-94E5-1E0F-4254-EACA26775C09}"/>
              </a:ext>
            </a:extLst>
          </p:cNvPr>
          <p:cNvCxnSpPr>
            <a:cxnSpLocks/>
          </p:cNvCxnSpPr>
          <p:nvPr/>
        </p:nvCxnSpPr>
        <p:spPr>
          <a:xfrm flipV="1">
            <a:off x="6058823" y="2996994"/>
            <a:ext cx="1276697" cy="325326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04482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7B34AB-DC72-C74B-3CEA-75510D598E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29360" y="150776"/>
            <a:ext cx="10022290" cy="996315"/>
          </a:xfrm>
        </p:spPr>
        <p:txBody>
          <a:bodyPr>
            <a:normAutofit/>
          </a:bodyPr>
          <a:lstStyle/>
          <a:p>
            <a:pPr algn="ctr"/>
            <a:r>
              <a:rPr lang="ne-NP" dirty="0"/>
              <a:t>इ</a:t>
            </a:r>
            <a:r>
              <a:rPr lang="en-US" dirty="0"/>
              <a:t>-</a:t>
            </a:r>
            <a:r>
              <a:rPr lang="ne-NP" dirty="0"/>
              <a:t>सेन्सस </a:t>
            </a:r>
            <a:r>
              <a:rPr lang="hi-IN" cap="all" dirty="0"/>
              <a:t>प्रणाली प्रयोग गर्ने तरिका</a:t>
            </a:r>
            <a:r>
              <a:rPr lang="ne-NP" cap="all" dirty="0"/>
              <a:t>...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D806714-94D6-1E4C-96BF-64B5D03E91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1204241"/>
            <a:ext cx="6062519" cy="5409210"/>
          </a:xfrm>
        </p:spPr>
        <p:txBody>
          <a:bodyPr>
            <a:normAutofit/>
          </a:bodyPr>
          <a:lstStyle/>
          <a:p>
            <a:pPr marL="457200" indent="-4572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sz="2400" dirty="0"/>
              <a:t>यदि अनिवार्य प्रश्नावलीको उत्तर नभरेमा वा असान्दर्भिक उत्तर भरेमा </a:t>
            </a:r>
            <a:r>
              <a:rPr lang="en-US" sz="2400" dirty="0"/>
              <a:t>Error Message </a:t>
            </a:r>
            <a:r>
              <a:rPr lang="ne-NP" sz="2400" dirty="0"/>
              <a:t>देखिन्छ। </a:t>
            </a:r>
          </a:p>
          <a:p>
            <a:pPr marL="457200" indent="-4572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sz="2400" dirty="0"/>
              <a:t>यस्तो अवस्थामा पुन: विवरण सच्याई अगाडि बढन सकिन्छ</a:t>
            </a:r>
          </a:p>
          <a:p>
            <a:pPr marL="457200" indent="-4572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sz="2400" dirty="0"/>
              <a:t>प्रत्येक खण्डको प्रश्न भरिसकेपछि</a:t>
            </a:r>
            <a:r>
              <a:rPr lang="en-US" sz="2400" dirty="0"/>
              <a:t>, </a:t>
            </a:r>
            <a:r>
              <a:rPr lang="ne-NP" sz="2400" dirty="0"/>
              <a:t>सो खण्डको अन्तिममा रहेको </a:t>
            </a:r>
            <a:r>
              <a:rPr lang="en-US" sz="2400" dirty="0"/>
              <a:t>Next </a:t>
            </a:r>
            <a:r>
              <a:rPr lang="ne-NP" sz="2400" dirty="0"/>
              <a:t>बटन थिचि अर्को खण्डमा जानु पर्दछ </a:t>
            </a:r>
            <a:endParaRPr lang="ne-NP" sz="3600" dirty="0"/>
          </a:p>
          <a:p>
            <a:pPr marL="0" indent="0">
              <a:buNone/>
            </a:pPr>
            <a:endParaRPr lang="en-US" sz="2400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83B6058-D2F6-A60E-5B33-57855C648F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e-NP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Mangal" panose="02040503050203030202" pitchFamily="18" charset="0"/>
              </a:rPr>
              <a:t>“अर्थतन्त्र मापनको लागि आर्थिक गणना”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49D9B89-AB7E-5A75-369B-036C462C88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981A1E7-FBCC-4BE9-B724-D2D87968AAC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Fontasy Himali" panose="04020500000000000000" pitchFamily="82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Fontasy Himali" panose="04020500000000000000" pitchFamily="82" charset="0"/>
              <a:ea typeface="+mn-ea"/>
              <a:cs typeface="+mn-cs"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DD806714-94D6-1E4C-96BF-64B5D03E9157}"/>
              </a:ext>
            </a:extLst>
          </p:cNvPr>
          <p:cNvSpPr txBox="1">
            <a:spLocks/>
          </p:cNvSpPr>
          <p:nvPr/>
        </p:nvSpPr>
        <p:spPr>
          <a:xfrm>
            <a:off x="848907" y="1512110"/>
            <a:ext cx="10402743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DD806714-94D6-1E4C-96BF-64B5D03E9157}"/>
              </a:ext>
            </a:extLst>
          </p:cNvPr>
          <p:cNvSpPr txBox="1">
            <a:spLocks/>
          </p:cNvSpPr>
          <p:nvPr/>
        </p:nvSpPr>
        <p:spPr>
          <a:xfrm>
            <a:off x="329609" y="1361440"/>
            <a:ext cx="11419368" cy="514568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ne-NP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ne-NP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4039A9F2-79D8-F6B2-5A00-6C40AA6534F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29482" y="995032"/>
            <a:ext cx="5143946" cy="2682472"/>
          </a:xfrm>
          <a:prstGeom prst="rect">
            <a:avLst/>
          </a:prstGeom>
          <a:ln w="38100">
            <a:solidFill>
              <a:srgbClr val="0070C0"/>
            </a:solidFill>
          </a:ln>
        </p:spPr>
      </p:pic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42746E40-BD05-AA83-CEC0-92E08CAD51B5}"/>
              </a:ext>
            </a:extLst>
          </p:cNvPr>
          <p:cNvCxnSpPr>
            <a:cxnSpLocks/>
          </p:cNvCxnSpPr>
          <p:nvPr/>
        </p:nvCxnSpPr>
        <p:spPr>
          <a:xfrm>
            <a:off x="5831396" y="2314782"/>
            <a:ext cx="4126625" cy="42973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pic>
        <p:nvPicPr>
          <p:cNvPr id="15" name="Picture 14">
            <a:extLst>
              <a:ext uri="{FF2B5EF4-FFF2-40B4-BE49-F238E27FC236}">
                <a16:creationId xmlns:a16="http://schemas.microsoft.com/office/drawing/2014/main" id="{36AC7FE2-0487-2782-3DAE-DE13C085EF4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94708" y="3641148"/>
            <a:ext cx="2508088" cy="2923128"/>
          </a:xfrm>
          <a:prstGeom prst="rect">
            <a:avLst/>
          </a:prstGeom>
          <a:ln w="38100">
            <a:solidFill>
              <a:srgbClr val="0070C0"/>
            </a:solidFill>
          </a:ln>
        </p:spPr>
      </p:pic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234E3177-A420-C0D3-0505-BEC743D559F7}"/>
              </a:ext>
            </a:extLst>
          </p:cNvPr>
          <p:cNvCxnSpPr>
            <a:cxnSpLocks/>
          </p:cNvCxnSpPr>
          <p:nvPr/>
        </p:nvCxnSpPr>
        <p:spPr>
          <a:xfrm>
            <a:off x="3543300" y="5188658"/>
            <a:ext cx="4672123" cy="1017335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5077953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B2CED42-5C1D-FF35-5A8E-9D6DAE75F1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C46054A5-9379-C45F-1485-B5DEBBEA4D2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78823" y="1147091"/>
            <a:ext cx="4160881" cy="4649505"/>
          </a:xfrm>
          <a:prstGeom prst="rect">
            <a:avLst/>
          </a:prstGeom>
          <a:ln w="38100">
            <a:solidFill>
              <a:srgbClr val="0070C0"/>
            </a:solidFill>
          </a:ln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42AE8D9-3028-94D7-0C56-C3CCA410FC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27761" y="79375"/>
            <a:ext cx="10123890" cy="996315"/>
          </a:xfrm>
        </p:spPr>
        <p:txBody>
          <a:bodyPr>
            <a:normAutofit/>
          </a:bodyPr>
          <a:lstStyle/>
          <a:p>
            <a:pPr algn="ctr"/>
            <a:r>
              <a:rPr lang="ne-NP" dirty="0"/>
              <a:t>इ</a:t>
            </a:r>
            <a:r>
              <a:rPr lang="en-US" dirty="0"/>
              <a:t>-</a:t>
            </a:r>
            <a:r>
              <a:rPr lang="ne-NP" dirty="0"/>
              <a:t>सेन्सस </a:t>
            </a:r>
            <a:r>
              <a:rPr lang="hi-IN" cap="all" dirty="0"/>
              <a:t>प्रणाली प्रयोग गर्ने तरिका</a:t>
            </a:r>
            <a:r>
              <a:rPr lang="ne-NP" cap="all" dirty="0"/>
              <a:t>...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1A18956-CCC5-9B38-A957-1033362AE5A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63848" y="1388427"/>
            <a:ext cx="5205702" cy="5225024"/>
          </a:xfrm>
        </p:spPr>
        <p:txBody>
          <a:bodyPr>
            <a:normAutofit/>
          </a:bodyPr>
          <a:lstStyle/>
          <a:p>
            <a:pPr marL="457200" indent="-4572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sz="2400" dirty="0"/>
              <a:t>एक पटक विवरण भरेर </a:t>
            </a:r>
            <a:r>
              <a:rPr lang="en-US" sz="2400" dirty="0"/>
              <a:t>Next </a:t>
            </a:r>
            <a:r>
              <a:rPr lang="ne-NP" sz="2400" dirty="0"/>
              <a:t>थिचेपछि युजरलाई अघिल्लो खण्डमा केही सच्याउनु छ भने</a:t>
            </a:r>
            <a:r>
              <a:rPr lang="en-US" sz="2400" dirty="0"/>
              <a:t> </a:t>
            </a:r>
            <a:r>
              <a:rPr lang="ne-NP" sz="2400" dirty="0"/>
              <a:t>पेजको तल्लो भागमा </a:t>
            </a:r>
            <a:r>
              <a:rPr lang="en-US" sz="2400" dirty="0"/>
              <a:t>Previous </a:t>
            </a:r>
            <a:r>
              <a:rPr lang="ne-NP" sz="2400" dirty="0"/>
              <a:t>बटनमा </a:t>
            </a:r>
            <a:r>
              <a:rPr lang="en-US" sz="2400" dirty="0"/>
              <a:t>Click </a:t>
            </a:r>
            <a:r>
              <a:rPr lang="ne-NP" sz="2400" dirty="0"/>
              <a:t>गर्नुपर्दछ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882CF21-9A96-80A3-9C0D-6A0272987A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e-NP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Mangal" panose="02040503050203030202" pitchFamily="18" charset="0"/>
              </a:rPr>
              <a:t>“अर्थतन्त्र मापनको लागि आर्थिक गणना”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2B27337-4A83-D6F4-EFF7-2A784B3AFC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981A1E7-FBCC-4BE9-B724-D2D87968AAC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Fontasy Himali" panose="04020500000000000000" pitchFamily="82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22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Fontasy Himali" panose="04020500000000000000" pitchFamily="82" charset="0"/>
              <a:ea typeface="+mn-ea"/>
              <a:cs typeface="+mn-cs"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00AAA4EA-27A9-CA47-09D2-437D9C85E846}"/>
              </a:ext>
            </a:extLst>
          </p:cNvPr>
          <p:cNvSpPr txBox="1">
            <a:spLocks/>
          </p:cNvSpPr>
          <p:nvPr/>
        </p:nvSpPr>
        <p:spPr>
          <a:xfrm>
            <a:off x="848907" y="1512110"/>
            <a:ext cx="10402743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</p:txBody>
      </p: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581AE392-4788-7BAE-D1C7-C8F4B367A29D}"/>
              </a:ext>
            </a:extLst>
          </p:cNvPr>
          <p:cNvCxnSpPr>
            <a:cxnSpLocks/>
          </p:cNvCxnSpPr>
          <p:nvPr/>
        </p:nvCxnSpPr>
        <p:spPr>
          <a:xfrm>
            <a:off x="2088174" y="3444850"/>
            <a:ext cx="5552146" cy="2163568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049650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6212F88-57AF-A1F8-7FB0-0F930B91A20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F33F282E-3D8D-A8B6-8A8C-35F98A809D1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22452" y="1882116"/>
            <a:ext cx="4892464" cy="3888763"/>
          </a:xfrm>
          <a:prstGeom prst="rect">
            <a:avLst/>
          </a:prstGeom>
          <a:ln w="38100">
            <a:solidFill>
              <a:srgbClr val="0070C0"/>
            </a:solidFill>
          </a:ln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612A1BD-490C-3AB4-8DFF-EB26F8D478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0321" y="47570"/>
            <a:ext cx="9961330" cy="996315"/>
          </a:xfrm>
        </p:spPr>
        <p:txBody>
          <a:bodyPr>
            <a:normAutofit/>
          </a:bodyPr>
          <a:lstStyle/>
          <a:p>
            <a:pPr algn="ctr"/>
            <a:r>
              <a:rPr lang="ne-NP" dirty="0"/>
              <a:t>इ</a:t>
            </a:r>
            <a:r>
              <a:rPr lang="en-US" dirty="0"/>
              <a:t>-</a:t>
            </a:r>
            <a:r>
              <a:rPr lang="ne-NP" dirty="0"/>
              <a:t>सेन्सस </a:t>
            </a:r>
            <a:r>
              <a:rPr lang="hi-IN" cap="all" dirty="0"/>
              <a:t>प्रणाली प्रयोग गर्ने तरिका</a:t>
            </a:r>
            <a:r>
              <a:rPr lang="ne-NP" cap="all" dirty="0"/>
              <a:t>...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B83C38-C358-7C40-B181-EA3D53755CF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63848" y="2448560"/>
            <a:ext cx="5205702" cy="4164890"/>
          </a:xfrm>
        </p:spPr>
        <p:txBody>
          <a:bodyPr>
            <a:noAutofit/>
          </a:bodyPr>
          <a:lstStyle/>
          <a:p>
            <a:pPr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sz="2400" dirty="0"/>
              <a:t> आवश्यक विवरणहरु सच्याई सकेपछि पहिले </a:t>
            </a:r>
            <a:r>
              <a:rPr lang="en-US" sz="2400" dirty="0"/>
              <a:t>Update Button Click </a:t>
            </a:r>
            <a:r>
              <a:rPr lang="ne-NP" sz="2400" dirty="0"/>
              <a:t> गर्नुपर्दछ।</a:t>
            </a:r>
            <a:r>
              <a:rPr lang="en-US" sz="2400" dirty="0"/>
              <a:t> </a:t>
            </a:r>
            <a:endParaRPr lang="ne-NP" sz="2400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6F9E333-516A-D696-3AA5-01F39F4B28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e-NP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Mangal" panose="02040503050203030202" pitchFamily="18" charset="0"/>
              </a:rPr>
              <a:t>“अर्थतन्त्र मापनको लागि आर्थिक गणना”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12B638C-3A55-4D67-A331-01C69FE1B9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981A1E7-FBCC-4BE9-B724-D2D87968AAC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Fontasy Himali" panose="04020500000000000000" pitchFamily="82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23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Fontasy Himali" panose="04020500000000000000" pitchFamily="82" charset="0"/>
              <a:ea typeface="+mn-ea"/>
              <a:cs typeface="+mn-cs"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75EE45DC-1B88-7C9A-A339-4F73C0355A24}"/>
              </a:ext>
            </a:extLst>
          </p:cNvPr>
          <p:cNvSpPr txBox="1">
            <a:spLocks/>
          </p:cNvSpPr>
          <p:nvPr/>
        </p:nvSpPr>
        <p:spPr>
          <a:xfrm>
            <a:off x="848907" y="1512110"/>
            <a:ext cx="10402743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</p:txBody>
      </p: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A30F89BB-9B71-B178-FE3C-1628C8A2828F}"/>
              </a:ext>
            </a:extLst>
          </p:cNvPr>
          <p:cNvCxnSpPr>
            <a:cxnSpLocks/>
          </p:cNvCxnSpPr>
          <p:nvPr/>
        </p:nvCxnSpPr>
        <p:spPr>
          <a:xfrm>
            <a:off x="2533160" y="3380282"/>
            <a:ext cx="4589000" cy="2251005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5401114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B15A32-C18B-AB32-3925-EFE676C1B2F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>
            <a:extLst>
              <a:ext uri="{FF2B5EF4-FFF2-40B4-BE49-F238E27FC236}">
                <a16:creationId xmlns:a16="http://schemas.microsoft.com/office/drawing/2014/main" id="{00CE41DA-357B-2A75-086A-094DF4E7EC0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17370" y="1311473"/>
            <a:ext cx="3330229" cy="4895275"/>
          </a:xfrm>
          <a:prstGeom prst="rect">
            <a:avLst/>
          </a:prstGeom>
          <a:ln w="38100">
            <a:solidFill>
              <a:srgbClr val="0070C0"/>
            </a:solidFill>
          </a:ln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E47EDA9-8103-BC4C-92BE-2F01CC05A1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98881" y="56063"/>
            <a:ext cx="10052770" cy="996315"/>
          </a:xfrm>
        </p:spPr>
        <p:txBody>
          <a:bodyPr>
            <a:normAutofit/>
          </a:bodyPr>
          <a:lstStyle/>
          <a:p>
            <a:pPr algn="ctr"/>
            <a:r>
              <a:rPr lang="ne-NP" dirty="0"/>
              <a:t>इ</a:t>
            </a:r>
            <a:r>
              <a:rPr lang="en-US" dirty="0"/>
              <a:t>-</a:t>
            </a:r>
            <a:r>
              <a:rPr lang="ne-NP" dirty="0"/>
              <a:t>सेन्सस </a:t>
            </a:r>
            <a:r>
              <a:rPr lang="hi-IN" cap="all" dirty="0"/>
              <a:t>प्रणाली प्रयोग गर्ने तरिका</a:t>
            </a:r>
            <a:r>
              <a:rPr lang="ne-NP" cap="all" dirty="0"/>
              <a:t>...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491606B-7802-ED26-BB08-F9A105DB231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63847" y="1718175"/>
            <a:ext cx="6563763" cy="4191135"/>
          </a:xfrm>
        </p:spPr>
        <p:txBody>
          <a:bodyPr>
            <a:noAutofit/>
          </a:bodyPr>
          <a:lstStyle/>
          <a:p>
            <a:pPr marL="457200" lvl="1" indent="-4572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sz="2800" dirty="0"/>
              <a:t> </a:t>
            </a:r>
            <a:r>
              <a:rPr lang="ne-NP" dirty="0"/>
              <a:t>त्यसपछि</a:t>
            </a:r>
            <a:r>
              <a:rPr lang="en-US" dirty="0"/>
              <a:t> Success! Data is updated </a:t>
            </a:r>
            <a:r>
              <a:rPr lang="ne-NP" dirty="0"/>
              <a:t>भन्ने </a:t>
            </a:r>
            <a:r>
              <a:rPr lang="en-US" dirty="0"/>
              <a:t>Message </a:t>
            </a:r>
            <a:r>
              <a:rPr lang="ne-NP" dirty="0"/>
              <a:t>स्क्रिनको माथिल्लो भागमा देखिन्छ र त्यसपछी</a:t>
            </a:r>
            <a:r>
              <a:rPr lang="en-US" dirty="0"/>
              <a:t> Next Button </a:t>
            </a:r>
            <a:r>
              <a:rPr lang="ne-NP" dirty="0"/>
              <a:t>मा</a:t>
            </a:r>
            <a:r>
              <a:rPr lang="en-US" dirty="0"/>
              <a:t> Click </a:t>
            </a:r>
            <a:r>
              <a:rPr lang="ne-NP" dirty="0"/>
              <a:t> गरेर </a:t>
            </a:r>
            <a:r>
              <a:rPr lang="ne-NP" dirty="0" smtClean="0"/>
              <a:t>अगाड</a:t>
            </a:r>
            <a:r>
              <a:rPr lang="ne-NP" dirty="0"/>
              <a:t>ि</a:t>
            </a:r>
            <a:r>
              <a:rPr lang="ne-NP" dirty="0" smtClean="0"/>
              <a:t> </a:t>
            </a:r>
            <a:r>
              <a:rPr lang="ne-NP" dirty="0"/>
              <a:t>बढ्नुपर्दछ।</a:t>
            </a:r>
          </a:p>
          <a:p>
            <a:pPr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endParaRPr lang="ne-NP" sz="2800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BE871F0-15FA-DAC3-9F55-C01515F789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e-NP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Mangal" panose="02040503050203030202" pitchFamily="18" charset="0"/>
              </a:rPr>
              <a:t>“अर्थतन्त्र मापनको लागि आर्थिक गणना”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269D938-52D3-FAF9-11F4-D748A3C40D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981A1E7-FBCC-4BE9-B724-D2D87968AAC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Fontasy Himali" panose="04020500000000000000" pitchFamily="82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24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Fontasy Himali" panose="04020500000000000000" pitchFamily="82" charset="0"/>
              <a:ea typeface="+mn-ea"/>
              <a:cs typeface="+mn-cs"/>
            </a:endParaRPr>
          </a:p>
        </p:txBody>
      </p: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79E1FDB3-E280-8AA9-36D8-BE6AD3D9DB7F}"/>
              </a:ext>
            </a:extLst>
          </p:cNvPr>
          <p:cNvCxnSpPr>
            <a:cxnSpLocks/>
          </p:cNvCxnSpPr>
          <p:nvPr/>
        </p:nvCxnSpPr>
        <p:spPr>
          <a:xfrm flipV="1">
            <a:off x="6229350" y="1909445"/>
            <a:ext cx="3086100" cy="147955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D364C918-5595-40D8-8D2E-84FD870987BE}"/>
              </a:ext>
            </a:extLst>
          </p:cNvPr>
          <p:cNvCxnSpPr>
            <a:cxnSpLocks/>
          </p:cNvCxnSpPr>
          <p:nvPr/>
        </p:nvCxnSpPr>
        <p:spPr>
          <a:xfrm>
            <a:off x="4094077" y="3409950"/>
            <a:ext cx="6563763" cy="1756410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324508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7B34AB-DC72-C74B-3CEA-75510D598E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61440" y="150776"/>
            <a:ext cx="9753600" cy="996315"/>
          </a:xfrm>
        </p:spPr>
        <p:txBody>
          <a:bodyPr>
            <a:normAutofit/>
          </a:bodyPr>
          <a:lstStyle/>
          <a:p>
            <a:pPr algn="ctr"/>
            <a:r>
              <a:rPr lang="ne-NP" dirty="0"/>
              <a:t>इ</a:t>
            </a:r>
            <a:r>
              <a:rPr lang="en-US" dirty="0"/>
              <a:t>-</a:t>
            </a:r>
            <a:r>
              <a:rPr lang="ne-NP" dirty="0"/>
              <a:t>सेन्सस </a:t>
            </a:r>
            <a:r>
              <a:rPr lang="hi-IN" cap="all" dirty="0"/>
              <a:t>प्रणाली प्रयोग गर्ने तरिका</a:t>
            </a:r>
            <a:r>
              <a:rPr lang="ne-NP" cap="all" dirty="0"/>
              <a:t>...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83B6058-D2F6-A60E-5B33-57855C648F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e-NP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Mangal" panose="02040503050203030202" pitchFamily="18" charset="0"/>
              </a:rPr>
              <a:t>“अर्थतन्त्र मापनको लागि आर्थिक गणना”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49D9B89-AB7E-5A75-369B-036C462C88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981A1E7-FBCC-4BE9-B724-D2D87968AAC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Fontasy Himali" panose="04020500000000000000" pitchFamily="82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25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Fontasy Himali" panose="04020500000000000000" pitchFamily="82" charset="0"/>
              <a:ea typeface="+mn-ea"/>
              <a:cs typeface="+mn-cs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48907" y="1493519"/>
            <a:ext cx="10920303" cy="4616379"/>
          </a:xfrm>
        </p:spPr>
        <p:txBody>
          <a:bodyPr/>
          <a:lstStyle/>
          <a:p>
            <a:pPr marL="0" indent="0">
              <a:lnSpc>
                <a:spcPct val="150000"/>
              </a:lnSpc>
              <a:buNone/>
            </a:pPr>
            <a:r>
              <a:rPr lang="ne-NP" b="1" dirty="0"/>
              <a:t>    खण्ड १५ अन्तिम खण्ड हो ।  </a:t>
            </a:r>
          </a:p>
          <a:p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5513467B-D2C0-998D-F4E0-EF727A64662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9777" y="2695258"/>
            <a:ext cx="10619434" cy="2194277"/>
          </a:xfrm>
          <a:prstGeom prst="rect">
            <a:avLst/>
          </a:prstGeom>
          <a:ln w="38100">
            <a:solidFill>
              <a:srgbClr val="0070C0"/>
            </a:solidFill>
          </a:ln>
        </p:spPr>
      </p:pic>
    </p:spTree>
    <p:extLst>
      <p:ext uri="{BB962C8B-B14F-4D97-AF65-F5344CB8AC3E}">
        <p14:creationId xmlns:p14="http://schemas.microsoft.com/office/powerpoint/2010/main" val="223337519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05C9E5F-4656-45A0-C404-D74CA28C3BC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9B7741-9AA5-CB7C-F187-2F430FD31D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84187" y="204470"/>
            <a:ext cx="10012133" cy="996315"/>
          </a:xfrm>
        </p:spPr>
        <p:txBody>
          <a:bodyPr>
            <a:normAutofit/>
          </a:bodyPr>
          <a:lstStyle/>
          <a:p>
            <a:pPr algn="ctr"/>
            <a:r>
              <a:rPr lang="ne-NP" dirty="0"/>
              <a:t>इ</a:t>
            </a:r>
            <a:r>
              <a:rPr lang="en-US" dirty="0"/>
              <a:t>-</a:t>
            </a:r>
            <a:r>
              <a:rPr lang="ne-NP" dirty="0"/>
              <a:t>सेन्सस </a:t>
            </a:r>
            <a:r>
              <a:rPr lang="hi-IN" cap="all" dirty="0"/>
              <a:t>प्रणाली प्रयोग गर्ने तरिका</a:t>
            </a:r>
            <a:r>
              <a:rPr lang="ne-NP" cap="all" dirty="0"/>
              <a:t>...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6B9A20D-CAEB-DDA8-029A-34D4108309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e-NP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Mangal" panose="02040503050203030202" pitchFamily="18" charset="0"/>
              </a:rPr>
              <a:t>“अर्थतन्त्र मापनको लागि आर्थिक गणना”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FF52C8F-8A9C-78F7-324A-DB945D1D33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981A1E7-FBCC-4BE9-B724-D2D87968AAC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Fontasy Himali" panose="04020500000000000000" pitchFamily="82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26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Fontasy Himali" panose="04020500000000000000" pitchFamily="82" charset="0"/>
              <a:ea typeface="+mn-ea"/>
              <a:cs typeface="+mn-cs"/>
            </a:endParaRP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5B2E4052-5CBB-BFF7-03C8-8788BE9FBD40}"/>
              </a:ext>
            </a:extLst>
          </p:cNvPr>
          <p:cNvSpPr txBox="1">
            <a:spLocks/>
          </p:cNvSpPr>
          <p:nvPr/>
        </p:nvSpPr>
        <p:spPr>
          <a:xfrm>
            <a:off x="329609" y="1361440"/>
            <a:ext cx="11419368" cy="514568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ne-NP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ne-NP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B9E8EEE-467A-123A-5877-FC9E0F30475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1451" y="1229360"/>
            <a:ext cx="11690940" cy="1238531"/>
          </a:xfrm>
        </p:spPr>
        <p:txBody>
          <a:bodyPr>
            <a:normAutofit fontScale="92500"/>
          </a:bodyPr>
          <a:lstStyle/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dirty="0"/>
              <a:t>सबै विवरण भरिसकेपछि </a:t>
            </a:r>
            <a:r>
              <a:rPr lang="en-US" dirty="0"/>
              <a:t>submit</a:t>
            </a:r>
            <a:r>
              <a:rPr lang="ne-NP" dirty="0"/>
              <a:t> गर्नु अगाडि एक पटक सबै खण्ड रूजु गर्ने पेज देखिन्छ।</a:t>
            </a:r>
          </a:p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dirty="0"/>
              <a:t>सबै खण्ड हेरेर ठीक छ भन्ने भएपछी युजरले </a:t>
            </a:r>
            <a:r>
              <a:rPr lang="en-US" dirty="0"/>
              <a:t>Submit </a:t>
            </a:r>
            <a:r>
              <a:rPr lang="ne-NP" dirty="0"/>
              <a:t>बटन थिच्नु पर्दछ। </a:t>
            </a:r>
          </a:p>
          <a:p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B1EB9AE-40F3-9AFF-057A-2EC0DAD8F55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79804" y="2636448"/>
            <a:ext cx="10069173" cy="3748477"/>
          </a:xfrm>
          <a:prstGeom prst="rect">
            <a:avLst/>
          </a:prstGeom>
          <a:ln w="38100">
            <a:solidFill>
              <a:srgbClr val="0070C0"/>
            </a:solidFill>
          </a:ln>
        </p:spPr>
      </p:pic>
    </p:spTree>
    <p:extLst>
      <p:ext uri="{BB962C8B-B14F-4D97-AF65-F5344CB8AC3E}">
        <p14:creationId xmlns:p14="http://schemas.microsoft.com/office/powerpoint/2010/main" val="107853978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7B34AB-DC72-C74B-3CEA-75510D598E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06302" y="79375"/>
            <a:ext cx="10246359" cy="996315"/>
          </a:xfrm>
        </p:spPr>
        <p:txBody>
          <a:bodyPr>
            <a:normAutofit/>
          </a:bodyPr>
          <a:lstStyle/>
          <a:p>
            <a:pPr algn="ctr"/>
            <a:r>
              <a:rPr lang="ne-NP" dirty="0"/>
              <a:t>इ</a:t>
            </a:r>
            <a:r>
              <a:rPr lang="en-US" dirty="0"/>
              <a:t>-</a:t>
            </a:r>
            <a:r>
              <a:rPr lang="ne-NP" dirty="0"/>
              <a:t>सेन्सस </a:t>
            </a:r>
            <a:r>
              <a:rPr lang="hi-IN" cap="all" dirty="0"/>
              <a:t>प्रणाली प्रयोग गर्ने तरिका</a:t>
            </a:r>
            <a:r>
              <a:rPr lang="ne-NP" cap="all" dirty="0"/>
              <a:t>...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83B6058-D2F6-A60E-5B33-57855C648F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e-NP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Mangal" panose="02040503050203030202" pitchFamily="18" charset="0"/>
              </a:rPr>
              <a:t>“अर्थतन्त्र मापनको लागि आर्थिक गणना”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49D9B89-AB7E-5A75-369B-036C462C88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981A1E7-FBCC-4BE9-B724-D2D87968AAC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Fontasy Himali" panose="04020500000000000000" pitchFamily="82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27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Fontasy Himali" panose="04020500000000000000" pitchFamily="82" charset="0"/>
              <a:ea typeface="+mn-ea"/>
              <a:cs typeface="+mn-cs"/>
            </a:endParaRP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DD806714-94D6-1E4C-96BF-64B5D03E9157}"/>
              </a:ext>
            </a:extLst>
          </p:cNvPr>
          <p:cNvSpPr txBox="1">
            <a:spLocks/>
          </p:cNvSpPr>
          <p:nvPr/>
        </p:nvSpPr>
        <p:spPr>
          <a:xfrm>
            <a:off x="329609" y="1361440"/>
            <a:ext cx="11419368" cy="514568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ne-NP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ne-NP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147091"/>
            <a:ext cx="6355080" cy="4198799"/>
          </a:xfrm>
        </p:spPr>
        <p:txBody>
          <a:bodyPr/>
          <a:lstStyle/>
          <a:p>
            <a:pPr marL="457200" lvl="0" indent="-4572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sz="2400" dirty="0"/>
              <a:t>डाटा </a:t>
            </a:r>
            <a:r>
              <a:rPr lang="en-US" sz="2400" dirty="0"/>
              <a:t>Submit</a:t>
            </a:r>
            <a:r>
              <a:rPr lang="ne-NP" sz="2400" dirty="0"/>
              <a:t>  गरिसकेपछि धन्यवाद सहित तल देखिए बमोजिमको सब्मिसन रिफरेन्स नम्बर उपलब्ध </a:t>
            </a:r>
            <a:r>
              <a:rPr lang="ne-NP" sz="2400" dirty="0" smtClean="0"/>
              <a:t>हुन्छ।</a:t>
            </a:r>
            <a:endParaRPr lang="en-US" sz="2400" dirty="0"/>
          </a:p>
          <a:p>
            <a:pPr marL="457200" lvl="0" indent="-4572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sz="2400" dirty="0" smtClean="0"/>
              <a:t>उक्त रिफरेन्स </a:t>
            </a:r>
            <a:r>
              <a:rPr lang="ne-NP" sz="2400" dirty="0"/>
              <a:t>नम्बर आफ्नो अभिलेखमा राख्नसक्नु </a:t>
            </a:r>
            <a:r>
              <a:rPr lang="ne-NP" sz="2400" dirty="0" smtClean="0"/>
              <a:t>हुनेछ। </a:t>
            </a:r>
            <a:endParaRPr lang="en-US" sz="2400" dirty="0"/>
          </a:p>
          <a:p>
            <a:endParaRPr lang="en-US" b="1" dirty="0"/>
          </a:p>
        </p:txBody>
      </p:sp>
      <p:pic>
        <p:nvPicPr>
          <p:cNvPr id="7" name="Image2">
            <a:extLst>
              <a:ext uri="{FF2B5EF4-FFF2-40B4-BE49-F238E27FC236}">
                <a16:creationId xmlns:a16="http://schemas.microsoft.com/office/drawing/2014/main" id="{B35E4983-85CC-3700-5743-2600F0B4C48E}"/>
              </a:ext>
            </a:extLst>
          </p:cNvPr>
          <p:cNvPicPr>
            <a:picLocks/>
          </p:cNvPicPr>
          <p:nvPr/>
        </p:nvPicPr>
        <p:blipFill>
          <a:blip r:embed="rId2">
            <a:lum/>
            <a:alphaModFix/>
          </a:blip>
          <a:srcRect/>
          <a:stretch>
            <a:fillRect/>
          </a:stretch>
        </p:blipFill>
        <p:spPr>
          <a:xfrm>
            <a:off x="6549390" y="1089941"/>
            <a:ext cx="5529196" cy="4255949"/>
          </a:xfrm>
          <a:prstGeom prst="rect">
            <a:avLst/>
          </a:prstGeom>
          <a:noFill/>
          <a:ln w="38100">
            <a:solidFill>
              <a:srgbClr val="0070C0"/>
            </a:solidFill>
          </a:ln>
        </p:spPr>
      </p:pic>
    </p:spTree>
    <p:extLst>
      <p:ext uri="{BB962C8B-B14F-4D97-AF65-F5344CB8AC3E}">
        <p14:creationId xmlns:p14="http://schemas.microsoft.com/office/powerpoint/2010/main" val="317735929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ED3DA7E-117A-F7D6-AAFE-1EA30DB7BF6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1FA415-22DA-462A-F6A8-06F22BA6DD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70000" y="198451"/>
            <a:ext cx="9357015" cy="736841"/>
          </a:xfrm>
        </p:spPr>
        <p:txBody>
          <a:bodyPr>
            <a:normAutofit/>
          </a:bodyPr>
          <a:lstStyle/>
          <a:p>
            <a:pPr algn="ctr"/>
            <a:r>
              <a:rPr lang="hi-IN" b="1" cap="all" dirty="0"/>
              <a:t> </a:t>
            </a:r>
            <a:r>
              <a:rPr lang="hi-IN" cap="all" dirty="0"/>
              <a:t> </a:t>
            </a:r>
            <a:r>
              <a:rPr lang="ne-NP" b="0" dirty="0">
                <a:solidFill>
                  <a:prstClr val="black"/>
                </a:solidFill>
                <a:latin typeface="Calibri" panose="020F0502020204030204"/>
              </a:rPr>
              <a:t>इ-सेन्ससमा ध्यान दिनुपर्ने विषय</a:t>
            </a:r>
            <a:endParaRPr lang="en-US" b="1" cap="all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93955BA-3E12-68C0-D509-1FFF5FE4FA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e-NP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Mangal" panose="02040503050203030202" pitchFamily="18" charset="0"/>
              </a:rPr>
              <a:t>“अर्थतन्त्र मापनको लागि आर्थिक गणना”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E462424-E4D1-25FF-E3AE-557E2FC12F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981A1E7-FBCC-4BE9-B724-D2D87968AAC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Fontasy Himali" panose="04020500000000000000" pitchFamily="82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28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Fontasy Himali" panose="04020500000000000000" pitchFamily="82" charset="0"/>
              <a:ea typeface="+mn-ea"/>
              <a:cs typeface="+mn-cs"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0DE3E7F2-0A82-F082-CCCC-98A4AFE000D6}"/>
              </a:ext>
            </a:extLst>
          </p:cNvPr>
          <p:cNvSpPr txBox="1">
            <a:spLocks/>
          </p:cNvSpPr>
          <p:nvPr/>
        </p:nvSpPr>
        <p:spPr>
          <a:xfrm>
            <a:off x="981074" y="1978025"/>
            <a:ext cx="10402743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ne-NP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B8C8E307-EF34-753A-0876-1AE610DDF317}"/>
              </a:ext>
            </a:extLst>
          </p:cNvPr>
          <p:cNvSpPr txBox="1">
            <a:spLocks/>
          </p:cNvSpPr>
          <p:nvPr/>
        </p:nvSpPr>
        <p:spPr>
          <a:xfrm>
            <a:off x="146685" y="1019429"/>
            <a:ext cx="11898629" cy="551772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dirty="0"/>
              <a:t>वि.सं. २०८३ वैशाख २ गतेदेखि २०८३ असार ७ गतेसम्म स्थलगत तथ्याङ्क सङ्कलन गर्ने कार्य रहेतापनि इ-सेन्सस वा अनलाइन मार्फत भने वि.सं. २०८३ वैशाख २ गतेदेखि २०८३ जेठ मसान्तसम्म विवरण सङ्कलन गरिनेछ।</a:t>
            </a:r>
            <a:endParaRPr lang="en-US" dirty="0"/>
          </a:p>
          <a:p>
            <a:pPr marL="457200" indent="-4572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dirty="0" smtClean="0"/>
              <a:t>इ-सेन्सस </a:t>
            </a:r>
            <a:r>
              <a:rPr lang="ne-NP" dirty="0"/>
              <a:t>आफै भर्छु भनि विवरण टिपाएका प्रतिष्ठानका उत्तरदाताहरूले तोकिएको समयावधिभित्र प्रश्नावली भरे/नभरेको कुरा गणकले जिल्ला आर्थिक कार्यालयसँग समन्वय गरी निश्चित गर्नुपर्दछ।</a:t>
            </a:r>
            <a:endParaRPr lang="en-US" dirty="0"/>
          </a:p>
          <a:p>
            <a:pPr marL="457200" indent="-4572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hi-IN" dirty="0"/>
              <a:t>कुनै प्रतिष्ठान/व्यवसायले इ-सेन्सस मार्फत विवरण दिने भएमा सो सम्बन्धमा </a:t>
            </a:r>
            <a:r>
              <a:rPr lang="ne-NP" dirty="0"/>
              <a:t>गणकले</a:t>
            </a:r>
            <a:r>
              <a:rPr lang="hi-IN" dirty="0"/>
              <a:t> निरन्तर </a:t>
            </a:r>
            <a:r>
              <a:rPr lang="ne-NP" dirty="0"/>
              <a:t>ताकेता</a:t>
            </a:r>
            <a:r>
              <a:rPr lang="en-US" dirty="0"/>
              <a:t> </a:t>
            </a:r>
            <a:r>
              <a:rPr lang="hi-IN" dirty="0"/>
              <a:t>गर्ने र आवश्यक </a:t>
            </a:r>
            <a:r>
              <a:rPr lang="hi-IN" dirty="0" smtClean="0"/>
              <a:t>सहज</a:t>
            </a:r>
            <a:r>
              <a:rPr lang="ne-NP" dirty="0" smtClean="0"/>
              <a:t>ि</a:t>
            </a:r>
            <a:r>
              <a:rPr lang="hi-IN" dirty="0" smtClean="0"/>
              <a:t>करण </a:t>
            </a:r>
            <a:r>
              <a:rPr lang="hi-IN" dirty="0"/>
              <a:t>कार्य </a:t>
            </a:r>
            <a:r>
              <a:rPr lang="ne-NP" dirty="0"/>
              <a:t>गर्नुपर्दछ।</a:t>
            </a:r>
          </a:p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None/>
              <a:tabLst/>
              <a:defRPr/>
            </a:pPr>
            <a:endParaRPr kumimoji="0" lang="ne-NP" sz="3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394763309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A23454F-7A91-D247-A6C8-AD30E6EF1E5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4DB403-A2AB-2A8B-3293-F2DEA6C389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34160" y="382770"/>
            <a:ext cx="9357015" cy="736841"/>
          </a:xfrm>
        </p:spPr>
        <p:txBody>
          <a:bodyPr>
            <a:normAutofit/>
          </a:bodyPr>
          <a:lstStyle/>
          <a:p>
            <a:pPr algn="ctr"/>
            <a:r>
              <a:rPr lang="hi-IN" b="1" cap="all" dirty="0"/>
              <a:t> </a:t>
            </a:r>
            <a:r>
              <a:rPr lang="hi-IN" cap="all" dirty="0"/>
              <a:t> </a:t>
            </a:r>
            <a:r>
              <a:rPr lang="ne-NP" b="0" dirty="0">
                <a:solidFill>
                  <a:prstClr val="black"/>
                </a:solidFill>
                <a:latin typeface="Calibri" panose="020F0502020204030204"/>
              </a:rPr>
              <a:t>इ-सेन्ससमा ध्यान दिनुपर्ने विषय</a:t>
            </a:r>
            <a:endParaRPr lang="en-US" b="1" cap="all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4285E52-5357-2ED7-413B-876FE4E6FD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e-NP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Mangal" panose="02040503050203030202" pitchFamily="18" charset="0"/>
              </a:rPr>
              <a:t>“अर्थतन्त्र मापनको लागि आर्थिक गणना”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AF73C3A-2DC3-089B-BBD8-B8E5B850B5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981A1E7-FBCC-4BE9-B724-D2D87968AAC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Fontasy Himali" panose="04020500000000000000" pitchFamily="82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29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Fontasy Himali" panose="04020500000000000000" pitchFamily="82" charset="0"/>
              <a:ea typeface="+mn-ea"/>
              <a:cs typeface="+mn-cs"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D56864F8-38C2-83A0-5ED5-30953ACC62CD}"/>
              </a:ext>
            </a:extLst>
          </p:cNvPr>
          <p:cNvSpPr txBox="1">
            <a:spLocks/>
          </p:cNvSpPr>
          <p:nvPr/>
        </p:nvSpPr>
        <p:spPr>
          <a:xfrm>
            <a:off x="981074" y="1978025"/>
            <a:ext cx="10402743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ne-NP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9746A03F-DA7B-2B30-7755-444DDF2E79AA}"/>
              </a:ext>
            </a:extLst>
          </p:cNvPr>
          <p:cNvSpPr txBox="1">
            <a:spLocks/>
          </p:cNvSpPr>
          <p:nvPr/>
        </p:nvSpPr>
        <p:spPr>
          <a:xfrm>
            <a:off x="114300" y="1028700"/>
            <a:ext cx="12077700" cy="525321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914400" lvl="1" indent="-4572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sz="2800" dirty="0"/>
              <a:t>जिल्ला आर्थिक गणना कार्यालयले </a:t>
            </a:r>
            <a:r>
              <a:rPr lang="hi-IN" sz="2800" dirty="0"/>
              <a:t>इ-सेन्सस मार्फत विवरण दिन</a:t>
            </a:r>
            <a:r>
              <a:rPr lang="ne-NP" sz="2800" dirty="0"/>
              <a:t> चाहेका प्रतिष्ठानहरुले </a:t>
            </a:r>
            <a:r>
              <a:rPr lang="hi-IN" sz="2800" dirty="0"/>
              <a:t> </a:t>
            </a:r>
            <a:r>
              <a:rPr lang="ne-NP" sz="2800" dirty="0"/>
              <a:t>गणक तथा सुपरिवेक्षक मार्फत लगत राखी सोको प्रगति विवरण राख्नुपर्दछ।</a:t>
            </a:r>
            <a:endParaRPr lang="en-US" sz="2800" dirty="0"/>
          </a:p>
          <a:p>
            <a:pPr marL="914400" lvl="1" indent="-4572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sz="2800" dirty="0"/>
              <a:t>यदि प्रतिष्ठानले सूचीकरण फाराममा इ-सेन्ससबाट विवरण भर्ने भनी जनाएको भए पनि कुनै विवरण भरेको नदेखिएमा वा भर्न नसके वा </a:t>
            </a:r>
            <a:r>
              <a:rPr lang="ne-NP" sz="2800" dirty="0" smtClean="0"/>
              <a:t>नजानेमा</a:t>
            </a:r>
            <a:r>
              <a:rPr lang="pt-BR" sz="2800" dirty="0" smtClean="0"/>
              <a:t> </a:t>
            </a:r>
            <a:r>
              <a:rPr lang="ne-NP" sz="2800" dirty="0"/>
              <a:t>निजसँग सोधखोज गरी गणना अवधि भित्र गणक/सुपरिवेक्षकले कागजी प्रश्नावलीबाट नै विवरण भर्नुपर्दछ।</a:t>
            </a:r>
            <a:endParaRPr kumimoji="0" lang="ne-NP" sz="3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115360144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7B34AB-DC72-C74B-3CEA-75510D598E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1600" y="202565"/>
            <a:ext cx="12090399" cy="996315"/>
          </a:xfrm>
        </p:spPr>
        <p:txBody>
          <a:bodyPr>
            <a:normAutofit/>
          </a:bodyPr>
          <a:lstStyle/>
          <a:p>
            <a:pPr algn="ctr"/>
            <a:r>
              <a:rPr lang="ne-NP"/>
              <a:t>प्रस्तुतिका विषय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83B6058-D2F6-A60E-5B33-57855C648F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e-NP" sz="120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</a:rPr>
              <a:t>“अर्थतन्त्र मापनको लागि आर्थिक गणना”</a:t>
            </a:r>
            <a:endParaRPr kumimoji="0" lang="en-US" sz="120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DD806714-94D6-1E4C-96BF-64B5D03E9157}"/>
              </a:ext>
            </a:extLst>
          </p:cNvPr>
          <p:cNvSpPr txBox="1">
            <a:spLocks/>
          </p:cNvSpPr>
          <p:nvPr/>
        </p:nvSpPr>
        <p:spPr>
          <a:xfrm>
            <a:off x="193040" y="1978025"/>
            <a:ext cx="1189736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ne-NP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DD806714-94D6-1E4C-96BF-64B5D03E9157}"/>
              </a:ext>
            </a:extLst>
          </p:cNvPr>
          <p:cNvSpPr txBox="1">
            <a:spLocks/>
          </p:cNvSpPr>
          <p:nvPr/>
        </p:nvSpPr>
        <p:spPr>
          <a:xfrm>
            <a:off x="721360" y="1198881"/>
            <a:ext cx="11369040" cy="3754120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hi-IN" sz="2400" dirty="0"/>
              <a:t>इ-सेन्सस</a:t>
            </a:r>
            <a:r>
              <a:rPr lang="ne-NP" sz="2400" dirty="0"/>
              <a:t> परिचय</a:t>
            </a:r>
          </a:p>
          <a:p>
            <a:pPr marL="457200" indent="-4572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hi-IN" sz="2400" dirty="0"/>
              <a:t>इ-सेन्सस </a:t>
            </a:r>
            <a:r>
              <a:rPr lang="ne-NP" sz="2400" dirty="0"/>
              <a:t>उद्देश्य</a:t>
            </a:r>
          </a:p>
          <a:p>
            <a:pPr marL="457200" indent="-4572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sz="2400" dirty="0">
                <a:solidFill>
                  <a:prstClr val="black"/>
                </a:solidFill>
              </a:rPr>
              <a:t>इ-सेन्सस </a:t>
            </a:r>
            <a:r>
              <a:rPr lang="ne-NP" sz="2400" cap="all" dirty="0"/>
              <a:t>टोकन</a:t>
            </a:r>
            <a:endParaRPr lang="ne-NP" sz="2400" dirty="0"/>
          </a:p>
          <a:p>
            <a:pPr marL="457200" indent="-4572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sz="2400" dirty="0"/>
              <a:t>इ</a:t>
            </a:r>
            <a:r>
              <a:rPr lang="en-US" sz="2400" dirty="0"/>
              <a:t>-</a:t>
            </a:r>
            <a:r>
              <a:rPr lang="ne-NP" sz="2400" dirty="0"/>
              <a:t>सेन्सस </a:t>
            </a:r>
            <a:r>
              <a:rPr lang="hi-IN" sz="2400" cap="all" dirty="0"/>
              <a:t>प्रणाली प्रयोग गर्ने तरिका</a:t>
            </a:r>
            <a:endParaRPr lang="ne-NP" sz="2400" cap="all" dirty="0"/>
          </a:p>
          <a:p>
            <a:pPr marL="457200" indent="-4572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sz="2400" dirty="0">
                <a:solidFill>
                  <a:prstClr val="black"/>
                </a:solidFill>
              </a:rPr>
              <a:t>इ-सेन्ससमा ध्यान दिनुपर्ने </a:t>
            </a:r>
            <a:r>
              <a:rPr lang="ne-NP" sz="2400" dirty="0" smtClean="0">
                <a:solidFill>
                  <a:prstClr val="black"/>
                </a:solidFill>
              </a:rPr>
              <a:t>विषय</a:t>
            </a:r>
          </a:p>
          <a:p>
            <a:pPr marL="457200" indent="-4572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sz="2400" cap="all" dirty="0" smtClean="0">
                <a:solidFill>
                  <a:prstClr val="black"/>
                </a:solidFill>
              </a:rPr>
              <a:t>वेवपेजको वारेमा जानकारी</a:t>
            </a:r>
            <a:endParaRPr lang="ne-NP" sz="2400" cap="all" dirty="0"/>
          </a:p>
          <a:p>
            <a:pPr marL="457200" indent="-4572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sz="2400" cap="all" dirty="0"/>
              <a:t>कक्षागत अभ्यास</a:t>
            </a:r>
            <a:endParaRPr lang="en-US" sz="2400" dirty="0"/>
          </a:p>
        </p:txBody>
      </p:sp>
      <p:sp>
        <p:nvSpPr>
          <p:cNvPr id="7" name="Rectangle 6"/>
          <p:cNvSpPr/>
          <p:nvPr/>
        </p:nvSpPr>
        <p:spPr>
          <a:xfrm>
            <a:off x="888274" y="5572147"/>
            <a:ext cx="11083986" cy="7050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e-NP" sz="2800" dirty="0">
                <a:cs typeface="Kalimati" panose="00000400000000000000" pitchFamily="2"/>
              </a:rPr>
              <a:t>सन्दर्भ सामाग्रीः  गणना पुस्तिका भाग ९ (</a:t>
            </a:r>
            <a:r>
              <a:rPr lang="ne-NP" sz="2800" dirty="0" smtClean="0">
                <a:cs typeface="Kalimati" panose="00000400000000000000" pitchFamily="2"/>
              </a:rPr>
              <a:t>पेजः </a:t>
            </a:r>
            <a:r>
              <a:rPr lang="ne-NP" sz="2800" dirty="0">
                <a:cs typeface="Kalimati" panose="00000400000000000000" pitchFamily="2"/>
              </a:rPr>
              <a:t>१३५-१३८) र </a:t>
            </a:r>
            <a:r>
              <a:rPr lang="ne-NP" sz="2800" dirty="0" smtClean="0">
                <a:cs typeface="Kalimati" panose="00000400000000000000" pitchFamily="2"/>
              </a:rPr>
              <a:t>कक्षा प्रर्दशन</a:t>
            </a:r>
            <a:endParaRPr lang="en-US" sz="2800" dirty="0">
              <a:cs typeface="Kalimati" panose="00000400000000000000" pitchFamily="2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37E8AB18-B0A7-888E-1955-D897755E24E3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70447" y="1636146"/>
            <a:ext cx="2272319" cy="3156857"/>
          </a:xfrm>
          <a:prstGeom prst="rect">
            <a:avLst/>
          </a:prstGeom>
        </p:spPr>
      </p:pic>
      <p:sp>
        <p:nvSpPr>
          <p:cNvPr id="11" name="Slide Number Placeholder 4">
            <a:extLst>
              <a:ext uri="{FF2B5EF4-FFF2-40B4-BE49-F238E27FC236}">
                <a16:creationId xmlns:a16="http://schemas.microsoft.com/office/drawing/2014/main" id="{66796A8E-3196-7E8B-6BA3-290F0C6249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17086" y="6285821"/>
            <a:ext cx="609600" cy="544512"/>
          </a:xfrm>
        </p:spPr>
        <p:txBody>
          <a:bodyPr/>
          <a:lstStyle/>
          <a:p>
            <a:pPr algn="ctr"/>
            <a:fld id="{3981A1E7-FBCC-4BE9-B724-D2D87968AACE}" type="slidenum">
              <a:rPr lang="en-US" sz="1800" b="1" smtClean="0">
                <a:latin typeface="Fontasy Himali" panose="04020500000000000000" pitchFamily="82" charset="0"/>
              </a:rPr>
              <a:pPr algn="ctr"/>
              <a:t>3</a:t>
            </a:fld>
            <a:endParaRPr lang="en-US" sz="1800" b="1" dirty="0">
              <a:latin typeface="Fontasy Himali" panose="04020500000000000000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31583506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C661D77-8C7D-0E40-E176-19D6FA7CF0C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2C6DBF-D759-F8F7-B425-9A517714F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43298" y="1381940"/>
            <a:ext cx="8923712" cy="766124"/>
          </a:xfrm>
        </p:spPr>
        <p:txBody>
          <a:bodyPr>
            <a:noAutofit/>
          </a:bodyPr>
          <a:lstStyle/>
          <a:p>
            <a:r>
              <a:rPr lang="en-US" sz="2400" b="1" dirty="0"/>
              <a:t>      </a:t>
            </a:r>
            <a:r>
              <a:rPr lang="ne-NP" sz="2400" b="1" dirty="0"/>
              <a:t>वास्तविकता सँग सकेसम्म नजिक हुने गरी </a:t>
            </a:r>
            <a:r>
              <a:rPr lang="en-US" sz="2400" b="1" dirty="0"/>
              <a:t>E-Census </a:t>
            </a:r>
            <a:r>
              <a:rPr lang="ne-NP" sz="2400" b="1" dirty="0"/>
              <a:t>फाराम भर्नुहोस्</a:t>
            </a:r>
            <a:r>
              <a:rPr lang="ne-NP" sz="2400" dirty="0"/>
              <a:t>।</a:t>
            </a:r>
            <a:r>
              <a:rPr lang="en-US" sz="2400" dirty="0"/>
              <a:t/>
            </a:r>
            <a:br>
              <a:rPr lang="en-US" sz="2400" dirty="0"/>
            </a:br>
            <a:endParaRPr lang="en-US" sz="24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9CC008B-E92F-8C3A-DCC2-306799151F1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1470" y="2517848"/>
            <a:ext cx="7875122" cy="2280494"/>
          </a:xfrm>
        </p:spPr>
        <p:txBody>
          <a:bodyPr>
            <a:normAutofit fontScale="92500" lnSpcReduction="20000"/>
          </a:bodyPr>
          <a:lstStyle/>
          <a:p>
            <a:pPr marL="0" indent="0">
              <a:lnSpc>
                <a:spcPct val="150000"/>
              </a:lnSpc>
              <a:buNone/>
            </a:pPr>
            <a:endParaRPr lang="en-US" dirty="0"/>
          </a:p>
          <a:p>
            <a:pPr marL="0" indent="0">
              <a:lnSpc>
                <a:spcPct val="150000"/>
              </a:lnSpc>
              <a:buNone/>
            </a:pPr>
            <a:r>
              <a:rPr lang="en-US" dirty="0"/>
              <a:t>Link: ecensus.nsonepal.gov.np </a:t>
            </a:r>
            <a:r>
              <a:rPr lang="ne-NP" dirty="0"/>
              <a:t>वा </a:t>
            </a:r>
            <a:r>
              <a:rPr lang="en-US" dirty="0"/>
              <a:t>QR Code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US" dirty="0"/>
              <a:t> Username: Nec@2025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US" dirty="0"/>
              <a:t>password: E!c@2o25</a:t>
            </a:r>
            <a:r>
              <a:rPr lang="ne-NP" dirty="0"/>
              <a:t> </a:t>
            </a:r>
            <a:r>
              <a:rPr lang="ne-NP" dirty="0" smtClean="0"/>
              <a:t>(तालिम अवधिसम्मका लागि मात्र)</a:t>
            </a: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8F42DD7-8730-33D0-C03C-55E1C8550B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e-NP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Mangal" panose="02040503050203030202" pitchFamily="18" charset="0"/>
              </a:rPr>
              <a:t>“अर्थतन्त्र मापनको लागि आर्थिक गणना—आर्थिक गणना २०८२.”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D4FE2FA-F441-81C6-BF50-664C36AC9D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981A1E7-FBCC-4BE9-B724-D2D87968AAC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Fontasy Himali" panose="04020500000000000000" pitchFamily="82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30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Fontasy Himali" panose="04020500000000000000" pitchFamily="82" charset="0"/>
              <a:ea typeface="+mn-ea"/>
              <a:cs typeface="+mn-cs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68C829B2-71B0-0629-90C5-A14B8B70B248}"/>
              </a:ext>
            </a:extLst>
          </p:cNvPr>
          <p:cNvSpPr txBox="1">
            <a:spLocks/>
          </p:cNvSpPr>
          <p:nvPr/>
        </p:nvSpPr>
        <p:spPr>
          <a:xfrm>
            <a:off x="1256145" y="79375"/>
            <a:ext cx="9679710" cy="87804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Kalimati" panose="00000400000000000000" pitchFamily="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e-NP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ea typeface="+mj-ea"/>
                <a:cs typeface="Kalimati" panose="00000400000000000000" pitchFamily="2"/>
              </a:rPr>
              <a:t>कक्षागत अभ्यासः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C7EC4FDE-46A7-5EFC-9146-B824997145E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06592" y="2947422"/>
            <a:ext cx="3217397" cy="32173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419045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F51D265-A79E-4C2C-4DE1-BD2BD9702A6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049B93-DB2E-A6E7-1E4D-A45A426126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8158" y="30479"/>
            <a:ext cx="11915683" cy="996315"/>
          </a:xfrm>
        </p:spPr>
        <p:txBody>
          <a:bodyPr>
            <a:normAutofit/>
          </a:bodyPr>
          <a:lstStyle/>
          <a:p>
            <a:pPr algn="ctr"/>
            <a:r>
              <a:rPr lang="ne-NP" sz="3600" b="1" dirty="0">
                <a:solidFill>
                  <a:srgbClr val="0070C0"/>
                </a:solidFill>
              </a:rPr>
              <a:t>राष्ट्रिय </a:t>
            </a:r>
            <a:r>
              <a:rPr lang="ne-NP" sz="3600" b="1" dirty="0"/>
              <a:t>आर्थिक गणना २०८२</a:t>
            </a:r>
            <a:r>
              <a:rPr lang="en-US" sz="3600" b="1" dirty="0"/>
              <a:t>, </a:t>
            </a:r>
            <a:r>
              <a:rPr lang="ne-NP" sz="3600" b="1" dirty="0"/>
              <a:t>को वेबपेज (Web Page)</a:t>
            </a:r>
            <a:endParaRPr lang="en-US" sz="36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A580DA5-2251-82B9-0366-42C4C6F779F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8158" y="1083945"/>
            <a:ext cx="6879862" cy="5272405"/>
          </a:xfrm>
        </p:spPr>
        <p:txBody>
          <a:bodyPr>
            <a:normAutofit fontScale="92500"/>
          </a:bodyPr>
          <a:lstStyle/>
          <a:p>
            <a:pPr marL="457200" indent="-4572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dirty="0"/>
              <a:t>यो वेबपेज राष्ट्रिय आर्थिक गणना २०८२ को आधिकारिक प्लेटफर्म हो।</a:t>
            </a:r>
            <a:endParaRPr lang="en-US" dirty="0"/>
          </a:p>
          <a:p>
            <a:pPr marL="457200" indent="-4572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dirty="0"/>
              <a:t>यो पेजको उद्देश्य निम्न बमोजिम रहेको छ</a:t>
            </a:r>
            <a:r>
              <a:rPr lang="en-US" dirty="0"/>
              <a:t>:</a:t>
            </a:r>
            <a:endParaRPr lang="ne-NP" dirty="0"/>
          </a:p>
          <a:p>
            <a:pPr marL="457200" lvl="1" indent="-4572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b="1" dirty="0"/>
              <a:t>राष्ट्रिय</a:t>
            </a:r>
            <a:r>
              <a:rPr lang="en-US" b="1" dirty="0"/>
              <a:t> </a:t>
            </a:r>
            <a:r>
              <a:rPr lang="ne-NP" b="1" dirty="0"/>
              <a:t>आर्थिक गणना</a:t>
            </a:r>
            <a:r>
              <a:rPr lang="en-US" b="1" dirty="0"/>
              <a:t>,</a:t>
            </a:r>
            <a:r>
              <a:rPr lang="ne-NP" b="1" dirty="0"/>
              <a:t> २०८२ </a:t>
            </a:r>
            <a:r>
              <a:rPr lang="ne-NP" dirty="0"/>
              <a:t>को महत्व</a:t>
            </a:r>
            <a:r>
              <a:rPr lang="en-US" dirty="0"/>
              <a:t>, </a:t>
            </a:r>
            <a:r>
              <a:rPr lang="ne-NP" dirty="0"/>
              <a:t>समयतालिका र प्रक्रियाका बारेमा उद्यमी</a:t>
            </a:r>
            <a:r>
              <a:rPr lang="en-US" dirty="0"/>
              <a:t>, </a:t>
            </a:r>
            <a:r>
              <a:rPr lang="ne-NP" dirty="0"/>
              <a:t>व्यवसायी र सर्वसाधारणलाई जानकारी दिनु।</a:t>
            </a:r>
          </a:p>
          <a:p>
            <a:pPr marL="457200" lvl="1" indent="-4572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b="1" dirty="0"/>
              <a:t>राष्ट्रिय आर्थिक गणना</a:t>
            </a:r>
            <a:r>
              <a:rPr lang="en-US" b="1" dirty="0"/>
              <a:t>,</a:t>
            </a:r>
            <a:r>
              <a:rPr lang="ne-NP" b="1" dirty="0"/>
              <a:t> २०८२</a:t>
            </a:r>
            <a:r>
              <a:rPr lang="en-US" dirty="0"/>
              <a:t> </a:t>
            </a:r>
            <a:r>
              <a:rPr lang="ne-NP" dirty="0"/>
              <a:t>सम्बन्धी सूचना</a:t>
            </a:r>
            <a:r>
              <a:rPr lang="en-US" dirty="0"/>
              <a:t> </a:t>
            </a:r>
            <a:r>
              <a:rPr lang="ne-NP" dirty="0"/>
              <a:t>प्रवाह गर्नु,</a:t>
            </a:r>
          </a:p>
          <a:p>
            <a:pPr marL="457200" lvl="1" indent="-4572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b="1" dirty="0"/>
              <a:t>राष्ट्रिय आर्थिक गणना</a:t>
            </a:r>
            <a:r>
              <a:rPr lang="en-US" b="1" dirty="0"/>
              <a:t>,</a:t>
            </a:r>
            <a:r>
              <a:rPr lang="ne-NP" b="1" dirty="0"/>
              <a:t> २०८२ </a:t>
            </a:r>
            <a:r>
              <a:rPr lang="ne-NP" dirty="0"/>
              <a:t>लाई सहभागितामूलक बनाउनु 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770DE21-6810-9D2A-D98B-58DD6A5318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e-NP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Mangal" panose="02040503050203030202" pitchFamily="18" charset="0"/>
              </a:rPr>
              <a:t>“अर्थतन्त्र मापनको लागि आर्थिक गणना”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458888D-1220-0C0B-8D4C-E2CD69E610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981A1E7-FBCC-4BE9-B724-D2D87968AAC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Fontasy Himali" panose="04020500000000000000" pitchFamily="82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31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Fontasy Himali" panose="04020500000000000000" pitchFamily="82" charset="0"/>
              <a:ea typeface="+mn-ea"/>
              <a:cs typeface="+mn-cs"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F279DAC7-6BCA-225B-71AB-75D7B4F5524A}"/>
              </a:ext>
            </a:extLst>
          </p:cNvPr>
          <p:cNvSpPr txBox="1">
            <a:spLocks/>
          </p:cNvSpPr>
          <p:nvPr/>
        </p:nvSpPr>
        <p:spPr>
          <a:xfrm>
            <a:off x="981074" y="1615440"/>
            <a:ext cx="10402743" cy="471392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None/>
              <a:tabLst/>
              <a:defRPr/>
            </a:pPr>
            <a:endParaRPr kumimoji="0" lang="ne-NP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AF36E13D-DED2-107E-B0A1-0D5D98237A5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88176" y="1026795"/>
            <a:ext cx="4603824" cy="38766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4655772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EAD529-FF3C-3F72-6C75-755A5FE89D4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3885CF-C9F3-10FC-9615-2927345680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8183" y="55580"/>
            <a:ext cx="10575634" cy="826452"/>
          </a:xfrm>
        </p:spPr>
        <p:txBody>
          <a:bodyPr>
            <a:normAutofit/>
          </a:bodyPr>
          <a:lstStyle/>
          <a:p>
            <a:pPr lvl="0" algn="ctr">
              <a:defRPr/>
            </a:pPr>
            <a:r>
              <a:rPr lang="ne-NP" sz="4000" dirty="0"/>
              <a:t>वेबपेजमा राखिएका विषयवस्तु</a:t>
            </a:r>
            <a:endParaRPr lang="en-US" sz="2800" dirty="0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F93DFEC-1F58-8066-A2EB-2E6FE4F04D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e-NP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Mangal" panose="02040503050203030202" pitchFamily="18" charset="0"/>
              </a:rPr>
              <a:t>“अर्थतन्त्र मापनको लागि आर्थिक गणना”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7D9B6BA-67B4-F13D-C9E6-FBF5C4F975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981A1E7-FBCC-4BE9-B724-D2D87968AAC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Fontasy Himali" panose="04020500000000000000" pitchFamily="82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32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Fontasy Himali" panose="04020500000000000000" pitchFamily="82" charset="0"/>
              <a:ea typeface="+mn-ea"/>
              <a:cs typeface="+mn-cs"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AC15676B-EBCD-B14B-9018-832E0984491F}"/>
              </a:ext>
            </a:extLst>
          </p:cNvPr>
          <p:cNvSpPr txBox="1">
            <a:spLocks/>
          </p:cNvSpPr>
          <p:nvPr/>
        </p:nvSpPr>
        <p:spPr>
          <a:xfrm>
            <a:off x="981074" y="1615440"/>
            <a:ext cx="10402743" cy="471392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buNone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899976C4-FB9C-714A-3BBB-436007A36AE1}"/>
              </a:ext>
            </a:extLst>
          </p:cNvPr>
          <p:cNvSpPr txBox="1">
            <a:spLocks/>
          </p:cNvSpPr>
          <p:nvPr/>
        </p:nvSpPr>
        <p:spPr>
          <a:xfrm>
            <a:off x="981074" y="1361440"/>
            <a:ext cx="9747886" cy="400910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None/>
              <a:tabLst/>
              <a:defRPr/>
            </a:pPr>
            <a:endParaRPr kumimoji="0" lang="ne-NP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418A7B50-0D63-6846-2544-AAC808D16FA4}"/>
              </a:ext>
            </a:extLst>
          </p:cNvPr>
          <p:cNvSpPr txBox="1">
            <a:spLocks/>
          </p:cNvSpPr>
          <p:nvPr/>
        </p:nvSpPr>
        <p:spPr>
          <a:xfrm>
            <a:off x="6805075" y="1136031"/>
            <a:ext cx="5074457" cy="471392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50000"/>
              </a:lnSpc>
              <a:buFont typeface="Arial" panose="020B0604020202020204" pitchFamily="34" charset="0"/>
              <a:buNone/>
            </a:pPr>
            <a:endParaRPr lang="ne-NP" dirty="0"/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3A4C5C8A-8DAE-3B91-4E10-6E990204F63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0020" y="931386"/>
            <a:ext cx="11875770" cy="5926614"/>
          </a:xfrm>
        </p:spPr>
        <p:txBody>
          <a:bodyPr numCol="2" spcCol="457200">
            <a:noAutofit/>
          </a:bodyPr>
          <a:lstStyle/>
          <a:p>
            <a:pPr marL="457200" lvl="1" indent="-457200">
              <a:lnSpc>
                <a:spcPct val="13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ne-NP" dirty="0"/>
              <a:t>राष्ट्रिय आर्थिक गणना</a:t>
            </a:r>
            <a:r>
              <a:rPr lang="en-US" dirty="0"/>
              <a:t>,</a:t>
            </a:r>
            <a:r>
              <a:rPr lang="ne-NP" dirty="0"/>
              <a:t> २०८२ को परिचय</a:t>
            </a:r>
            <a:endParaRPr lang="en-US" dirty="0"/>
          </a:p>
          <a:p>
            <a:pPr marL="457200" lvl="1" indent="-457200">
              <a:lnSpc>
                <a:spcPct val="13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ne-NP" dirty="0"/>
              <a:t>डाउनलोड</a:t>
            </a:r>
            <a:endParaRPr lang="en-US" dirty="0"/>
          </a:p>
          <a:p>
            <a:pPr marL="457200" lvl="1" indent="-457200">
              <a:lnSpc>
                <a:spcPct val="13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ne-NP" dirty="0"/>
              <a:t>धेरै सोधिएका प्रश्नहररु</a:t>
            </a:r>
          </a:p>
          <a:p>
            <a:pPr marL="457200" lvl="1" indent="-457200">
              <a:lnSpc>
                <a:spcPct val="13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ne-NP" dirty="0"/>
              <a:t>राष्ट्रिय आर्थिक गणना</a:t>
            </a:r>
            <a:r>
              <a:rPr lang="en-US" dirty="0"/>
              <a:t>,</a:t>
            </a:r>
            <a:r>
              <a:rPr lang="ne-NP" dirty="0"/>
              <a:t> २०७५का प्रतिवेदनहरु</a:t>
            </a:r>
          </a:p>
          <a:p>
            <a:pPr marL="457200" lvl="1" indent="-457200">
              <a:lnSpc>
                <a:spcPct val="13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ne-NP" dirty="0"/>
              <a:t>ग्यालरी</a:t>
            </a:r>
          </a:p>
          <a:p>
            <a:pPr marL="457200" lvl="1" indent="-457200">
              <a:lnSpc>
                <a:spcPct val="13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ne-NP" dirty="0"/>
              <a:t>नेपाल स्तरीय औद्योगिक वर्गीकरण (</a:t>
            </a:r>
            <a:r>
              <a:rPr lang="en-US" dirty="0"/>
              <a:t>NSIC</a:t>
            </a:r>
            <a:r>
              <a:rPr lang="ne-NP" dirty="0"/>
              <a:t>)</a:t>
            </a:r>
          </a:p>
          <a:p>
            <a:pPr marL="457200" lvl="1" indent="-457200">
              <a:lnSpc>
                <a:spcPct val="13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ne-NP" dirty="0"/>
              <a:t>सम्पर्क (</a:t>
            </a:r>
            <a:r>
              <a:rPr lang="en-US" dirty="0"/>
              <a:t>Contact)</a:t>
            </a:r>
            <a:endParaRPr lang="ne-NP" dirty="0"/>
          </a:p>
          <a:p>
            <a:pPr marL="457200" lvl="1" indent="-457200">
              <a:lnSpc>
                <a:spcPct val="13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en-US" dirty="0"/>
              <a:t>E</a:t>
            </a:r>
            <a:r>
              <a:rPr lang="ne-NP" dirty="0"/>
              <a:t> census </a:t>
            </a:r>
          </a:p>
          <a:p>
            <a:pPr marL="457200" lvl="1" indent="-457200">
              <a:lnSpc>
                <a:spcPct val="13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ne-NP" dirty="0"/>
              <a:t>गणना क्षेत्र </a:t>
            </a:r>
          </a:p>
          <a:p>
            <a:pPr marL="457200" lvl="1" indent="-457200">
              <a:lnSpc>
                <a:spcPct val="13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ne-NP" dirty="0"/>
              <a:t>सूचना  </a:t>
            </a:r>
          </a:p>
          <a:p>
            <a:pPr marL="457200" lvl="1" indent="-457200">
              <a:lnSpc>
                <a:spcPct val="13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ne-NP" dirty="0"/>
              <a:t>राष्ट्रिय तथ्यांक कार्यालय लिंक </a:t>
            </a:r>
          </a:p>
          <a:p>
            <a:pPr marL="457200" lvl="1" indent="-457200">
              <a:lnSpc>
                <a:spcPct val="13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ne-NP" dirty="0"/>
              <a:t>राष्ट्रिय आर्थिक गणना प्रचार प्रसार सामग्रीहरु </a:t>
            </a:r>
          </a:p>
          <a:p>
            <a:pPr marL="457200" lvl="1" indent="-457200">
              <a:lnSpc>
                <a:spcPct val="13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ne-NP" dirty="0"/>
              <a:t>आवश्यकता अनुसार अन्य विषयवस्तुहरु </a:t>
            </a:r>
          </a:p>
          <a:p>
            <a:pPr marL="457200" lvl="1" indent="-457200">
              <a:lnSpc>
                <a:spcPct val="13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endParaRPr lang="ne-NP" dirty="0"/>
          </a:p>
          <a:p>
            <a:pPr marL="457200" lvl="1" indent="-457200">
              <a:lnSpc>
                <a:spcPct val="13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endParaRPr lang="ne-NP" dirty="0"/>
          </a:p>
          <a:p>
            <a:pPr marL="457200" lvl="1" indent="-457200">
              <a:lnSpc>
                <a:spcPct val="13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endParaRPr lang="ne-NP" dirty="0"/>
          </a:p>
          <a:p>
            <a:pPr>
              <a:lnSpc>
                <a:spcPct val="15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endParaRPr lang="ne-NP" dirty="0"/>
          </a:p>
        </p:txBody>
      </p:sp>
    </p:spTree>
    <p:extLst>
      <p:ext uri="{BB962C8B-B14F-4D97-AF65-F5344CB8AC3E}">
        <p14:creationId xmlns:p14="http://schemas.microsoft.com/office/powerpoint/2010/main" val="208212205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F40A983-CB20-5925-DCB3-A8DD61FB7E3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2BE918-4F26-421F-8F23-7A33340C49D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17788" y="1570491"/>
            <a:ext cx="10402743" cy="4503738"/>
          </a:xfrm>
        </p:spPr>
        <p:txBody>
          <a:bodyPr/>
          <a:lstStyle/>
          <a:p>
            <a:endParaRPr lang="ne-NP" sz="4000" b="1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D707CBA-5EA2-0112-AE4F-22A031F868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e-NP" sz="120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</a:rPr>
              <a:t>“अर्थतन्त्र मापनको लागि आर्थिक गणना”</a:t>
            </a:r>
            <a:endParaRPr kumimoji="0" lang="en-US" sz="120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D08E446A-E6F7-6946-C425-BE953F186AFD}"/>
              </a:ext>
            </a:extLst>
          </p:cNvPr>
          <p:cNvSpPr txBox="1">
            <a:spLocks/>
          </p:cNvSpPr>
          <p:nvPr/>
        </p:nvSpPr>
        <p:spPr>
          <a:xfrm>
            <a:off x="193040" y="1978025"/>
            <a:ext cx="1189736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ne-NP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3BD94D58-5510-FFBE-D1A6-9444FD537F04}"/>
              </a:ext>
            </a:extLst>
          </p:cNvPr>
          <p:cNvSpPr txBox="1">
            <a:spLocks/>
          </p:cNvSpPr>
          <p:nvPr/>
        </p:nvSpPr>
        <p:spPr>
          <a:xfrm>
            <a:off x="101600" y="4887686"/>
            <a:ext cx="11988800" cy="150223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10000"/>
              </a:lnSpc>
              <a:buNone/>
            </a:pPr>
            <a:r>
              <a:rPr lang="ne-NP" sz="3600" b="1" dirty="0"/>
              <a:t>गुणस्तरीय गणनाको शुभकामना सहित</a:t>
            </a:r>
          </a:p>
          <a:p>
            <a:pPr marL="0" indent="0" algn="ctr">
              <a:lnSpc>
                <a:spcPct val="110000"/>
              </a:lnSpc>
              <a:buNone/>
            </a:pPr>
            <a:r>
              <a:rPr lang="ne-NP" sz="4000" b="1" dirty="0"/>
              <a:t>धन्यवाद!</a:t>
            </a:r>
            <a:endParaRPr lang="en-US" sz="3600" dirty="0"/>
          </a:p>
        </p:txBody>
      </p:sp>
      <p:sp>
        <p:nvSpPr>
          <p:cNvPr id="11" name="Slide Number Placeholder 4">
            <a:extLst>
              <a:ext uri="{FF2B5EF4-FFF2-40B4-BE49-F238E27FC236}">
                <a16:creationId xmlns:a16="http://schemas.microsoft.com/office/drawing/2014/main" id="{15F7AF26-8D9C-4380-428D-35D9C66C08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17086" y="6285821"/>
            <a:ext cx="609600" cy="544512"/>
          </a:xfrm>
        </p:spPr>
        <p:txBody>
          <a:bodyPr/>
          <a:lstStyle/>
          <a:p>
            <a:pPr algn="ctr"/>
            <a:fld id="{3981A1E7-FBCC-4BE9-B724-D2D87968AACE}" type="slidenum">
              <a:rPr lang="en-US" sz="1800" b="1" smtClean="0">
                <a:latin typeface="Fontasy Himali" panose="04020500000000000000" pitchFamily="82" charset="0"/>
              </a:rPr>
              <a:pPr algn="ctr"/>
              <a:t>33</a:t>
            </a:fld>
            <a:endParaRPr lang="en-US" sz="1800" b="1" dirty="0">
              <a:latin typeface="Fontasy Himali" panose="04020500000000000000" pitchFamily="82" charset="0"/>
            </a:endParaRP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EDDB7F48-E704-DE42-BBC1-7F62552C82B9}"/>
              </a:ext>
            </a:extLst>
          </p:cNvPr>
          <p:cNvSpPr txBox="1">
            <a:spLocks/>
          </p:cNvSpPr>
          <p:nvPr/>
        </p:nvSpPr>
        <p:spPr>
          <a:xfrm>
            <a:off x="254000" y="-21768"/>
            <a:ext cx="11988800" cy="936167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60000"/>
              </a:lnSpc>
              <a:buNone/>
            </a:pPr>
            <a:r>
              <a:rPr lang="ne-NP" sz="4000" b="1" dirty="0"/>
              <a:t>छलफल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4A9E70D4-4FC1-79EF-0BD4-3F00ED64FF4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57005" y="1041400"/>
            <a:ext cx="5429795" cy="36198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917835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ne-NP" dirty="0"/>
              <a:t>सेसनको उद्देश्य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hi-IN" sz="2800" dirty="0"/>
              <a:t>इ-सेन्सस</a:t>
            </a:r>
            <a:r>
              <a:rPr lang="ne-NP" sz="2800" dirty="0"/>
              <a:t> </a:t>
            </a:r>
            <a:r>
              <a:rPr lang="ne-NP" sz="2800" dirty="0" smtClean="0"/>
              <a:t>प्रणाली बारे </a:t>
            </a:r>
            <a:r>
              <a:rPr lang="ne-NP" sz="2800" dirty="0"/>
              <a:t>अवगत गराउनु,  </a:t>
            </a:r>
          </a:p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sz="2800" dirty="0"/>
              <a:t>इ-सेन्ससको माध्यमबाट विवरण भर्ने तरिका</a:t>
            </a:r>
            <a:r>
              <a:rPr lang="ne-NP" sz="2800" dirty="0">
                <a:solidFill>
                  <a:srgbClr val="C00000"/>
                </a:solidFill>
              </a:rPr>
              <a:t> </a:t>
            </a:r>
            <a:r>
              <a:rPr lang="ne-NP" sz="2800" dirty="0"/>
              <a:t>बारेमा अवगत गराउनु</a:t>
            </a:r>
            <a:r>
              <a:rPr lang="ne-NP" sz="2800" dirty="0" smtClean="0"/>
              <a:t>।</a:t>
            </a:r>
          </a:p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sz="2800" smtClean="0"/>
              <a:t>वेवपेजको वारेमा अवगत गराउनु।</a:t>
            </a:r>
            <a:endParaRPr lang="en-US" sz="280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e-NP"/>
              <a:t>“अर्थतन्त्र मापनको लागि आर्थिक गणना”</a:t>
            </a:r>
            <a:endParaRPr lang="en-US" b="1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81A1E7-FBCC-4BE9-B724-D2D87968AACE}" type="slidenum">
              <a:rPr lang="en-US" smtClean="0"/>
              <a:pPr/>
              <a:t>4</a:t>
            </a:fld>
            <a:endParaRPr lang="en-US" dirty="0">
              <a:latin typeface="Fontasy Himali" panose="04020500000000000000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2840530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7B34AB-DC72-C74B-3CEA-75510D598E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91953" y="136525"/>
            <a:ext cx="10161847" cy="996315"/>
          </a:xfrm>
        </p:spPr>
        <p:txBody>
          <a:bodyPr>
            <a:normAutofit/>
          </a:bodyPr>
          <a:lstStyle/>
          <a:p>
            <a:pPr algn="ctr"/>
            <a:r>
              <a:rPr lang="hi-IN" b="1" cap="all" dirty="0"/>
              <a:t> </a:t>
            </a:r>
            <a:r>
              <a:rPr lang="ne-NP" b="0" dirty="0">
                <a:solidFill>
                  <a:prstClr val="black"/>
                </a:solidFill>
                <a:latin typeface="Calibri" panose="020F0502020204030204"/>
              </a:rPr>
              <a:t>इ-सेन्सस </a:t>
            </a:r>
            <a:r>
              <a:rPr lang="hi-IN" cap="all" dirty="0"/>
              <a:t>प</a:t>
            </a:r>
            <a:r>
              <a:rPr lang="ne-NP" cap="all" dirty="0"/>
              <a:t>रिचय</a:t>
            </a:r>
            <a:endParaRPr lang="en-US" b="1" cap="all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D806714-94D6-1E4C-96BF-64B5D03E91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8432" y="1346216"/>
            <a:ext cx="10402743" cy="4503738"/>
          </a:xfrm>
        </p:spPr>
        <p:txBody>
          <a:bodyPr/>
          <a:lstStyle/>
          <a:p>
            <a:endParaRPr lang="ne-NP" sz="4000" b="1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83B6058-D2F6-A60E-5B33-57855C648F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e-NP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Mangal" panose="02040503050203030202" pitchFamily="18" charset="0"/>
              </a:rPr>
              <a:t>“अर्थतन्त्र मापनको लागि आर्थिक गणना”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49D9B89-AB7E-5A75-369B-036C462C88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981A1E7-FBCC-4BE9-B724-D2D87968AAC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Fontasy Himali" panose="04020500000000000000" pitchFamily="82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Fontasy Himali" panose="04020500000000000000" pitchFamily="82" charset="0"/>
              <a:ea typeface="+mn-ea"/>
              <a:cs typeface="+mn-cs"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DD806714-94D6-1E4C-96BF-64B5D03E9157}"/>
              </a:ext>
            </a:extLst>
          </p:cNvPr>
          <p:cNvSpPr txBox="1">
            <a:spLocks/>
          </p:cNvSpPr>
          <p:nvPr/>
        </p:nvSpPr>
        <p:spPr>
          <a:xfrm>
            <a:off x="981074" y="1978025"/>
            <a:ext cx="10402743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ne-NP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DD806714-94D6-1E4C-96BF-64B5D03E9157}"/>
              </a:ext>
            </a:extLst>
          </p:cNvPr>
          <p:cNvSpPr txBox="1">
            <a:spLocks/>
          </p:cNvSpPr>
          <p:nvPr/>
        </p:nvSpPr>
        <p:spPr>
          <a:xfrm>
            <a:off x="182880" y="1262079"/>
            <a:ext cx="11852910" cy="37099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lvl="0" indent="-457200" algn="just">
              <a:lnSpc>
                <a:spcPct val="150000"/>
              </a:lnSpc>
              <a:buFont typeface="Wingdings" panose="05000000000000000000" pitchFamily="2" charset="2"/>
              <a:buChar char="Ø"/>
              <a:defRPr/>
            </a:pPr>
            <a:r>
              <a:rPr kumimoji="0" lang="ne-NP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Kalimati" panose="00000400000000000000" pitchFamily="2"/>
              </a:rPr>
              <a:t>मुख्य प्रश्नावलीमा भएका विवरणहरू</a:t>
            </a:r>
            <a:r>
              <a:rPr kumimoji="0" lang="en-US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Kalimati" panose="00000400000000000000" pitchFamily="2"/>
              </a:rPr>
              <a:t>, </a:t>
            </a:r>
            <a:r>
              <a:rPr kumimoji="0" lang="ne-NP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Kalimati" panose="00000400000000000000" pitchFamily="2"/>
              </a:rPr>
              <a:t>प्रतिष्ठान/व्यवसाय आफैले भर्नको लागि राष्ट्रिय तथ्याङ्क कार्यालयले अनलाइन माध्यमबाट विवरण भर्न सक्ने प्लेटफर्म तयार पारेको छ जसलाई गणनाको </a:t>
            </a:r>
            <a:r>
              <a:rPr lang="ne-NP" dirty="0">
                <a:solidFill>
                  <a:prstClr val="black"/>
                </a:solidFill>
              </a:rPr>
              <a:t>इ-सेन्सस</a:t>
            </a:r>
            <a:r>
              <a:rPr kumimoji="0" lang="en-US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Kalimati" panose="00000400000000000000" pitchFamily="2"/>
              </a:rPr>
              <a:t> </a:t>
            </a:r>
            <a:r>
              <a:rPr kumimoji="0" lang="ne-NP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Kalimati" panose="00000400000000000000" pitchFamily="2"/>
              </a:rPr>
              <a:t>प्रणाली भनिन्छ।</a:t>
            </a:r>
            <a:endParaRPr kumimoji="0" lang="en-US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  <a:p>
            <a:pPr marL="457200" marR="0" lvl="0" indent="-457200" algn="just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ne-NP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Kalimati" panose="00000400000000000000" pitchFamily="2"/>
              </a:rPr>
              <a:t>सूचिकरण फाराम भर्ने बेलामा इ-सेन्सस प्रणाली मार्फत विवरण उपलव्ध गराउन इच्छुक प्रतिष्ठान/व्यवसायले यस प्रणालीमा सहभागी </a:t>
            </a:r>
            <a:r>
              <a:rPr kumimoji="0" lang="ne-NP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Kalimati" panose="00000400000000000000" pitchFamily="2"/>
              </a:rPr>
              <a:t>हुनेछन्।</a:t>
            </a:r>
            <a:endParaRPr kumimoji="0" lang="ne-NP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</p:txBody>
      </p:sp>
    </p:spTree>
    <p:extLst>
      <p:ext uri="{BB962C8B-B14F-4D97-AF65-F5344CB8AC3E}">
        <p14:creationId xmlns:p14="http://schemas.microsoft.com/office/powerpoint/2010/main" val="327139401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162064F-7201-AABA-099E-616C99ED670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99554B-DF01-3521-9F42-93981AED6F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91953" y="136525"/>
            <a:ext cx="10161847" cy="996315"/>
          </a:xfrm>
        </p:spPr>
        <p:txBody>
          <a:bodyPr>
            <a:normAutofit/>
          </a:bodyPr>
          <a:lstStyle/>
          <a:p>
            <a:pPr algn="ctr"/>
            <a:r>
              <a:rPr lang="hi-IN" b="1" cap="all" dirty="0"/>
              <a:t> </a:t>
            </a:r>
            <a:r>
              <a:rPr lang="ne-NP" b="0" dirty="0">
                <a:solidFill>
                  <a:prstClr val="black"/>
                </a:solidFill>
                <a:latin typeface="Calibri" panose="020F0502020204030204"/>
              </a:rPr>
              <a:t>इ-सेन्सस </a:t>
            </a:r>
            <a:r>
              <a:rPr lang="hi-IN" cap="all" dirty="0"/>
              <a:t>प</a:t>
            </a:r>
            <a:r>
              <a:rPr lang="ne-NP" cap="all" dirty="0"/>
              <a:t>रिचय...</a:t>
            </a:r>
            <a:endParaRPr lang="en-US" b="1" cap="all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15876E5-3B25-9576-EDC5-C25F3218EFB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8432" y="1346216"/>
            <a:ext cx="10402743" cy="4503738"/>
          </a:xfrm>
        </p:spPr>
        <p:txBody>
          <a:bodyPr/>
          <a:lstStyle/>
          <a:p>
            <a:endParaRPr lang="ne-NP" sz="4000" b="1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21D15A3-B2AB-31F7-9792-80D6CF371D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e-NP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Mangal" panose="02040503050203030202" pitchFamily="18" charset="0"/>
              </a:rPr>
              <a:t>“अर्थतन्त्र मापनको लागि आर्थिक गणना”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550C0FC-2B0B-B35A-AB55-A8A85E4668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981A1E7-FBCC-4BE9-B724-D2D87968AAC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Fontasy Himali" panose="04020500000000000000" pitchFamily="82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Fontasy Himali" panose="04020500000000000000" pitchFamily="82" charset="0"/>
              <a:ea typeface="+mn-ea"/>
              <a:cs typeface="+mn-cs"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8896479C-1BEA-6553-A209-97AF64CD0605}"/>
              </a:ext>
            </a:extLst>
          </p:cNvPr>
          <p:cNvSpPr txBox="1">
            <a:spLocks/>
          </p:cNvSpPr>
          <p:nvPr/>
        </p:nvSpPr>
        <p:spPr>
          <a:xfrm>
            <a:off x="981074" y="1978025"/>
            <a:ext cx="10402743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ne-NP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54AA9DD9-742C-B0EC-EB60-F1C354FD4FA2}"/>
              </a:ext>
            </a:extLst>
          </p:cNvPr>
          <p:cNvSpPr txBox="1">
            <a:spLocks/>
          </p:cNvSpPr>
          <p:nvPr/>
        </p:nvSpPr>
        <p:spPr>
          <a:xfrm>
            <a:off x="0" y="1008046"/>
            <a:ext cx="12035790" cy="5575633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lvl="0" indent="-457200" algn="just">
              <a:lnSpc>
                <a:spcPct val="150000"/>
              </a:lnSpc>
              <a:spcBef>
                <a:spcPts val="600"/>
              </a:spcBef>
              <a:buFont typeface="Wingdings" panose="05000000000000000000" pitchFamily="2" charset="2"/>
              <a:buChar char="Ø"/>
              <a:defRPr/>
            </a:pPr>
            <a:r>
              <a:rPr lang="ne-NP" dirty="0" smtClean="0"/>
              <a:t>गणनाको </a:t>
            </a:r>
            <a:r>
              <a:rPr lang="ne-NP" dirty="0"/>
              <a:t>मुख्य प्रश्नावलीमा भएका विवरणहरू</a:t>
            </a:r>
            <a:r>
              <a:rPr lang="en-US" dirty="0"/>
              <a:t>, </a:t>
            </a:r>
            <a:r>
              <a:rPr lang="ne-NP" dirty="0"/>
              <a:t>प्रतिष्ठान/व्यवसाय आफैले भर्नको लागि राष्ट्रिय तथ्याङ्क कार्यालयले </a:t>
            </a:r>
            <a:r>
              <a:rPr lang="en-US" dirty="0"/>
              <a:t>e-census online form </a:t>
            </a:r>
            <a:r>
              <a:rPr lang="ne-NP" dirty="0"/>
              <a:t>तयार पारेको छ। </a:t>
            </a:r>
          </a:p>
          <a:p>
            <a:pPr marL="457200" lvl="0" indent="-457200" algn="just">
              <a:lnSpc>
                <a:spcPct val="150000"/>
              </a:lnSpc>
              <a:spcBef>
                <a:spcPts val="600"/>
              </a:spcBef>
              <a:buFont typeface="Wingdings" panose="05000000000000000000" pitchFamily="2" charset="2"/>
              <a:buChar char="Ø"/>
              <a:defRPr/>
            </a:pPr>
            <a:r>
              <a:rPr lang="ne-NP" dirty="0"/>
              <a:t>यो प्रणालीलाई प्रयोग गर्नको लागि </a:t>
            </a:r>
            <a:r>
              <a:rPr lang="en-US" dirty="0"/>
              <a:t>desktop </a:t>
            </a:r>
            <a:r>
              <a:rPr lang="ne-NP" dirty="0"/>
              <a:t>वा </a:t>
            </a:r>
            <a:r>
              <a:rPr lang="en-US" dirty="0"/>
              <a:t>laptop computer </a:t>
            </a:r>
            <a:r>
              <a:rPr lang="ne-NP" dirty="0"/>
              <a:t>मा </a:t>
            </a:r>
            <a:r>
              <a:rPr lang="en-US" dirty="0"/>
              <a:t>internet </a:t>
            </a:r>
            <a:r>
              <a:rPr lang="ne-NP" dirty="0"/>
              <a:t>जोडिएको हुनुपर्दछ र कुनै पनि ब्राउजर जस्तैः </a:t>
            </a:r>
            <a:r>
              <a:rPr lang="en-US" dirty="0"/>
              <a:t>Chrome, Firefox, Microsoft Edge, Safari </a:t>
            </a:r>
            <a:r>
              <a:rPr lang="ne-NP" dirty="0"/>
              <a:t>को प्रयोग गरी डोमेन नाम </a:t>
            </a:r>
            <a:r>
              <a:rPr lang="en-US" dirty="0"/>
              <a:t>ecensus.nsonepal.gov.np </a:t>
            </a:r>
            <a:r>
              <a:rPr lang="ne-NP" dirty="0"/>
              <a:t>खोज्नुपर्दछ। </a:t>
            </a:r>
          </a:p>
          <a:p>
            <a:pPr marL="457200" lvl="0" indent="-457200" algn="just">
              <a:lnSpc>
                <a:spcPct val="150000"/>
              </a:lnSpc>
              <a:spcBef>
                <a:spcPts val="600"/>
              </a:spcBef>
              <a:buFont typeface="Wingdings" panose="05000000000000000000" pitchFamily="2" charset="2"/>
              <a:buChar char="Ø"/>
              <a:defRPr/>
            </a:pPr>
            <a:r>
              <a:rPr lang="ne-NP" dirty="0"/>
              <a:t>राष्ट्रिय तथ्याङ्क कार्यालय वा मातहतको कार्यालयबाट तथ्याङ्क सङ्कलनको अवधिमा खटिएका गणक/सुपरिवेक्षकले </a:t>
            </a:r>
            <a:r>
              <a:rPr lang="en-US" dirty="0"/>
              <a:t>e-census online form </a:t>
            </a:r>
            <a:r>
              <a:rPr lang="ne-NP" dirty="0"/>
              <a:t>बाट विवरण भर्न इच्छुक </a:t>
            </a:r>
            <a:r>
              <a:rPr lang="ne-NP" dirty="0" smtClean="0"/>
              <a:t>प्रतिष्ठान/व्यवसायलाई </a:t>
            </a:r>
            <a:r>
              <a:rPr lang="ne-NP" dirty="0"/>
              <a:t>यो </a:t>
            </a:r>
            <a:r>
              <a:rPr lang="en-US" dirty="0"/>
              <a:t>online form </a:t>
            </a:r>
            <a:r>
              <a:rPr lang="ne-NP" dirty="0"/>
              <a:t>भर्नलाई आवश्यक पर्ने विवरण (युजर नेम</a:t>
            </a:r>
            <a:r>
              <a:rPr lang="en-US" dirty="0"/>
              <a:t>,</a:t>
            </a:r>
            <a:r>
              <a:rPr lang="ne-NP" dirty="0"/>
              <a:t> पासवर्ड</a:t>
            </a:r>
            <a:r>
              <a:rPr lang="en-US" dirty="0"/>
              <a:t>,</a:t>
            </a:r>
            <a:r>
              <a:rPr lang="ne-NP" dirty="0"/>
              <a:t> गणकको नाम र सम्पर्क नम्बर लेखिएको प्रश्नावली</a:t>
            </a:r>
            <a:r>
              <a:rPr lang="en-US" dirty="0"/>
              <a:t>,</a:t>
            </a:r>
            <a:r>
              <a:rPr lang="ne-NP" dirty="0"/>
              <a:t> भर्ने तरिका लेखिएको पर्चा) उपलब्ध  </a:t>
            </a:r>
            <a:r>
              <a:rPr lang="ne-NP" dirty="0" smtClean="0"/>
              <a:t>गराउनुपर्दछ। </a:t>
            </a:r>
            <a:endParaRPr lang="ne-NP" dirty="0"/>
          </a:p>
        </p:txBody>
      </p:sp>
    </p:spTree>
    <p:extLst>
      <p:ext uri="{BB962C8B-B14F-4D97-AF65-F5344CB8AC3E}">
        <p14:creationId xmlns:p14="http://schemas.microsoft.com/office/powerpoint/2010/main" val="158235147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E8AB7BA-6EB7-8581-22A8-BC683CEF748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5C363D-BA30-8B36-6740-414814D89D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91953" y="136525"/>
            <a:ext cx="10161847" cy="996315"/>
          </a:xfrm>
        </p:spPr>
        <p:txBody>
          <a:bodyPr>
            <a:normAutofit/>
          </a:bodyPr>
          <a:lstStyle/>
          <a:p>
            <a:pPr algn="ctr"/>
            <a:r>
              <a:rPr lang="hi-IN" b="1" cap="all" dirty="0"/>
              <a:t> </a:t>
            </a:r>
            <a:r>
              <a:rPr lang="ne-NP" b="0" dirty="0">
                <a:solidFill>
                  <a:prstClr val="black"/>
                </a:solidFill>
                <a:latin typeface="Calibri" panose="020F0502020204030204"/>
              </a:rPr>
              <a:t>इ-सेन्सस </a:t>
            </a:r>
            <a:r>
              <a:rPr lang="hi-IN" cap="all" dirty="0"/>
              <a:t>प</a:t>
            </a:r>
            <a:r>
              <a:rPr lang="ne-NP" cap="all" dirty="0"/>
              <a:t>रिचय...</a:t>
            </a:r>
            <a:endParaRPr lang="en-US" b="1" cap="all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2152395-E97A-2179-C73E-4052B43A9FD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8432" y="1346216"/>
            <a:ext cx="10402743" cy="4503738"/>
          </a:xfrm>
        </p:spPr>
        <p:txBody>
          <a:bodyPr/>
          <a:lstStyle/>
          <a:p>
            <a:endParaRPr lang="ne-NP" sz="4000" b="1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6659C23-30C3-ABE8-2DCB-A5AD2047E9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e-NP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Mangal" panose="02040503050203030202" pitchFamily="18" charset="0"/>
              </a:rPr>
              <a:t>“अर्थतन्त्र मापनको लागि आर्थिक गणना”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5984658-DEBF-6DEF-9806-9F7F6B7E5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981A1E7-FBCC-4BE9-B724-D2D87968AAC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Fontasy Himali" panose="04020500000000000000" pitchFamily="82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Fontasy Himali" panose="04020500000000000000" pitchFamily="82" charset="0"/>
              <a:ea typeface="+mn-ea"/>
              <a:cs typeface="+mn-cs"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B2206FDE-A460-B06B-840E-FD6B2DDD957D}"/>
              </a:ext>
            </a:extLst>
          </p:cNvPr>
          <p:cNvSpPr txBox="1">
            <a:spLocks/>
          </p:cNvSpPr>
          <p:nvPr/>
        </p:nvSpPr>
        <p:spPr>
          <a:xfrm>
            <a:off x="981074" y="1978025"/>
            <a:ext cx="10402743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ne-NP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</p:txBody>
      </p:sp>
      <p:pic>
        <p:nvPicPr>
          <p:cNvPr id="8" name="Image3">
            <a:extLst>
              <a:ext uri="{FF2B5EF4-FFF2-40B4-BE49-F238E27FC236}">
                <a16:creationId xmlns:a16="http://schemas.microsoft.com/office/drawing/2014/main" id="{16101AFA-84F8-E1C6-6872-4CFAF19CEB13}"/>
              </a:ext>
            </a:extLst>
          </p:cNvPr>
          <p:cNvPicPr/>
          <p:nvPr/>
        </p:nvPicPr>
        <p:blipFill>
          <a:blip r:embed="rId2">
            <a:lum/>
            <a:alphaModFix/>
          </a:blip>
          <a:srcRect/>
          <a:stretch>
            <a:fillRect/>
          </a:stretch>
        </p:blipFill>
        <p:spPr>
          <a:xfrm>
            <a:off x="841665" y="1103328"/>
            <a:ext cx="10575634" cy="4989513"/>
          </a:xfrm>
          <a:prstGeom prst="rect">
            <a:avLst/>
          </a:prstGeom>
          <a:noFill/>
          <a:ln w="19050">
            <a:solidFill>
              <a:srgbClr val="0070C0"/>
            </a:solidFill>
          </a:ln>
        </p:spPr>
      </p:pic>
    </p:spTree>
    <p:extLst>
      <p:ext uri="{BB962C8B-B14F-4D97-AF65-F5344CB8AC3E}">
        <p14:creationId xmlns:p14="http://schemas.microsoft.com/office/powerpoint/2010/main" val="131619668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85BAB45-E56E-7359-0FB1-4CD30C59FE5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107D9B-4828-8DEC-A13C-5695D793B4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34160" y="382770"/>
            <a:ext cx="9357015" cy="736841"/>
          </a:xfrm>
        </p:spPr>
        <p:txBody>
          <a:bodyPr>
            <a:normAutofit/>
          </a:bodyPr>
          <a:lstStyle/>
          <a:p>
            <a:pPr algn="ctr"/>
            <a:r>
              <a:rPr lang="hi-IN" b="1" cap="all" dirty="0"/>
              <a:t> </a:t>
            </a:r>
            <a:r>
              <a:rPr lang="hi-IN" cap="all" dirty="0"/>
              <a:t> </a:t>
            </a:r>
            <a:r>
              <a:rPr lang="ne-NP" b="0" dirty="0">
                <a:solidFill>
                  <a:prstClr val="black"/>
                </a:solidFill>
                <a:latin typeface="Calibri" panose="020F0502020204030204"/>
              </a:rPr>
              <a:t>इ-सेन्सस </a:t>
            </a:r>
            <a:r>
              <a:rPr lang="ne-NP" b="1" cap="all" dirty="0"/>
              <a:t>उद्देश्य</a:t>
            </a:r>
            <a:endParaRPr lang="en-US" b="1" cap="all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8D5ECF7-47C1-5D2F-7D1A-7725242475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e-NP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Mangal" panose="02040503050203030202" pitchFamily="18" charset="0"/>
              </a:rPr>
              <a:t>“अर्थतन्त्र मापनको लागि आर्थिक गणना”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2BE934B-8A38-3C96-E659-F7913E7454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981A1E7-FBCC-4BE9-B724-D2D87968AAC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Fontasy Himali" panose="04020500000000000000" pitchFamily="82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Fontasy Himali" panose="04020500000000000000" pitchFamily="82" charset="0"/>
              <a:ea typeface="+mn-ea"/>
              <a:cs typeface="+mn-cs"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7BC84A5E-5FCD-C451-C725-F7E6850B0A17}"/>
              </a:ext>
            </a:extLst>
          </p:cNvPr>
          <p:cNvSpPr txBox="1">
            <a:spLocks/>
          </p:cNvSpPr>
          <p:nvPr/>
        </p:nvSpPr>
        <p:spPr>
          <a:xfrm>
            <a:off x="981074" y="1978025"/>
            <a:ext cx="10402743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ne-NP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7F6CDB01-3D14-27D9-9BC0-F6A70A8A4DF4}"/>
              </a:ext>
            </a:extLst>
          </p:cNvPr>
          <p:cNvSpPr txBox="1">
            <a:spLocks/>
          </p:cNvSpPr>
          <p:nvPr/>
        </p:nvSpPr>
        <p:spPr>
          <a:xfrm>
            <a:off x="274320" y="1203749"/>
            <a:ext cx="11635740" cy="435133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marR="0" lvl="0" indent="-457200" algn="just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ne-NP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Kalimati" panose="00000400000000000000" pitchFamily="2"/>
              </a:rPr>
              <a:t>सुविधाजनक तथ्याङ्क सङ्कलन</a:t>
            </a:r>
          </a:p>
          <a:p>
            <a:pPr marL="457200" marR="0" lvl="0" indent="-457200" algn="just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ne-NP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Kalimati" panose="00000400000000000000" pitchFamily="2"/>
              </a:rPr>
              <a:t>समयको बचत</a:t>
            </a:r>
          </a:p>
          <a:p>
            <a:pPr marL="457200" marR="0" lvl="0" indent="-457200" algn="just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ne-NP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Kalimati" panose="00000400000000000000" pitchFamily="2"/>
              </a:rPr>
              <a:t>तथ्याङ्कको शुद्धता</a:t>
            </a:r>
          </a:p>
          <a:p>
            <a:pPr marL="457200" marR="0" lvl="0" indent="-457200" algn="just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ne-NP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Kalimati" panose="00000400000000000000" pitchFamily="2"/>
              </a:rPr>
              <a:t>प्रविधि मैत्री प्रणाली</a:t>
            </a:r>
          </a:p>
          <a:p>
            <a:pPr marL="457200" marR="0" lvl="0" indent="-457200" algn="just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lang="ne-NP" sz="2400" dirty="0" smtClean="0">
                <a:solidFill>
                  <a:prstClr val="black"/>
                </a:solidFill>
                <a:latin typeface="Calibri" panose="020F0502020204030204"/>
              </a:rPr>
              <a:t>छुट्टै विवरण </a:t>
            </a:r>
            <a:r>
              <a:rPr kumimoji="0" lang="ne-NP" sz="2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Kalimati" panose="00000400000000000000" pitchFamily="2"/>
              </a:rPr>
              <a:t>प्रविष्ट</a:t>
            </a:r>
            <a:r>
              <a:rPr lang="ne-NP" sz="2400" noProof="0" dirty="0" smtClean="0">
                <a:solidFill>
                  <a:prstClr val="black"/>
                </a:solidFill>
                <a:latin typeface="Calibri" panose="020F0502020204030204"/>
              </a:rPr>
              <a:t>ि</a:t>
            </a:r>
            <a:r>
              <a:rPr kumimoji="0" lang="ne-NP" sz="2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Kalimati" panose="00000400000000000000" pitchFamily="2"/>
              </a:rPr>
              <a:t> गर्नु नपर्ने</a:t>
            </a:r>
            <a:endParaRPr kumimoji="0" lang="ne-NP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  <a:p>
            <a:pPr marL="457200" marR="0" lvl="0" indent="-457200" algn="just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ne-NP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Kalimati" panose="00000400000000000000" pitchFamily="2"/>
              </a:rPr>
              <a:t>सहज प्रशोधन र विश्लेषण</a:t>
            </a:r>
          </a:p>
          <a:p>
            <a:pPr marL="228600" marR="0" lvl="0" indent="-228600" algn="just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endParaRPr kumimoji="0" lang="ne-NP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  <a:p>
            <a:pPr marL="228600" marR="0" lvl="0" indent="-228600" algn="just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endParaRPr kumimoji="0" lang="ne-NP" sz="3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</p:txBody>
      </p:sp>
    </p:spTree>
    <p:extLst>
      <p:ext uri="{BB962C8B-B14F-4D97-AF65-F5344CB8AC3E}">
        <p14:creationId xmlns:p14="http://schemas.microsoft.com/office/powerpoint/2010/main" val="208908430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37D256C-0BDD-4C82-4C40-92025BE8808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54C922-5079-8AB7-0ACB-2C86E099AE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17492" y="115643"/>
            <a:ext cx="9357015" cy="996315"/>
          </a:xfrm>
        </p:spPr>
        <p:txBody>
          <a:bodyPr>
            <a:normAutofit/>
          </a:bodyPr>
          <a:lstStyle/>
          <a:p>
            <a:pPr algn="ctr"/>
            <a:r>
              <a:rPr lang="hi-IN" cap="all" dirty="0"/>
              <a:t> </a:t>
            </a:r>
            <a:r>
              <a:rPr lang="ne-NP" b="0" dirty="0">
                <a:solidFill>
                  <a:prstClr val="black"/>
                </a:solidFill>
                <a:latin typeface="Calibri" panose="020F0502020204030204"/>
              </a:rPr>
              <a:t>इ-सेन्सस </a:t>
            </a:r>
            <a:r>
              <a:rPr lang="ne-NP" cap="all" dirty="0"/>
              <a:t>टोकन</a:t>
            </a:r>
            <a:endParaRPr lang="en-US" cap="all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96F6ADF-A15C-B08E-220C-5705C63F22B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8432" y="1346216"/>
            <a:ext cx="10402743" cy="4503738"/>
          </a:xfrm>
        </p:spPr>
        <p:txBody>
          <a:bodyPr/>
          <a:lstStyle/>
          <a:p>
            <a:endParaRPr lang="ne-NP" sz="4000" b="1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2BD36D6-83ED-1929-5E34-6EF5CE652C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e-NP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Mangal" panose="02040503050203030202" pitchFamily="18" charset="0"/>
              </a:rPr>
              <a:t>“अर्थतन्त्र मापनको लागि आर्थिक गणना”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684F629-2AAE-4BED-CC18-B576C4EB4A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981A1E7-FBCC-4BE9-B724-D2D87968AAC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Fontasy Himali" panose="04020500000000000000" pitchFamily="82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Fontasy Himali" panose="04020500000000000000" pitchFamily="82" charset="0"/>
              <a:ea typeface="+mn-ea"/>
              <a:cs typeface="+mn-cs"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9FE47964-6469-ACDC-1757-F28BADB9D4C2}"/>
              </a:ext>
            </a:extLst>
          </p:cNvPr>
          <p:cNvSpPr txBox="1">
            <a:spLocks/>
          </p:cNvSpPr>
          <p:nvPr/>
        </p:nvSpPr>
        <p:spPr>
          <a:xfrm>
            <a:off x="981074" y="1978025"/>
            <a:ext cx="10402743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ne-NP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B1664DDF-5109-F528-94A8-E3EB814CE4EB}"/>
              </a:ext>
            </a:extLst>
          </p:cNvPr>
          <p:cNvSpPr txBox="1">
            <a:spLocks/>
          </p:cNvSpPr>
          <p:nvPr/>
        </p:nvSpPr>
        <p:spPr>
          <a:xfrm>
            <a:off x="217170" y="1111958"/>
            <a:ext cx="11852910" cy="563039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lvl="1" indent="-457200" algn="just">
              <a:lnSpc>
                <a:spcPct val="150000"/>
              </a:lnSpc>
              <a:spcBef>
                <a:spcPts val="1000"/>
              </a:spcBef>
              <a:buFont typeface="Wingdings" panose="05000000000000000000" pitchFamily="2" charset="2"/>
              <a:buChar char="Ø"/>
              <a:defRPr/>
            </a:pPr>
            <a:r>
              <a:rPr kumimoji="0" lang="ne-NP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Kalimati" panose="00000400000000000000" pitchFamily="2"/>
              </a:rPr>
              <a:t>२ लाख वटा युजर नेम पासवर्ड भएको टोकनको व्यवस्था गरिएको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Kalimati" panose="00000400000000000000" pitchFamily="2"/>
              </a:rPr>
              <a:t> </a:t>
            </a:r>
            <a:r>
              <a:rPr lang="ne-NP" sz="2800" dirty="0">
                <a:solidFill>
                  <a:prstClr val="black"/>
                </a:solidFill>
                <a:latin typeface="Calibri" panose="020F0502020204030204"/>
              </a:rPr>
              <a:t>छ।</a:t>
            </a:r>
            <a:endParaRPr kumimoji="0" lang="ne-NP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  <a:p>
            <a:pPr marL="457200" lvl="1" indent="-457200" algn="just">
              <a:lnSpc>
                <a:spcPct val="150000"/>
              </a:lnSpc>
              <a:spcBef>
                <a:spcPts val="1000"/>
              </a:spcBef>
              <a:buFont typeface="Wingdings" panose="05000000000000000000" pitchFamily="2" charset="2"/>
              <a:buChar char="Ø"/>
              <a:defRPr/>
            </a:pPr>
            <a:r>
              <a:rPr kumimoji="0" lang="ne-NP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Kalimati" panose="00000400000000000000" pitchFamily="2"/>
              </a:rPr>
              <a:t>हरेक गणकलाई सुरुको पटक ५० वटा टोकन र </a:t>
            </a:r>
            <a:r>
              <a:rPr kumimoji="0" lang="ne-NP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Kalimati" panose="00000400000000000000" pitchFamily="2"/>
              </a:rPr>
              <a:t>त्यसपछि </a:t>
            </a:r>
            <a:r>
              <a:rPr kumimoji="0" lang="ne-NP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Kalimati" panose="00000400000000000000" pitchFamily="2"/>
              </a:rPr>
              <a:t>माग भए बमोजिम हरेक पटक थप ५० टोकन वितरण गरिने</a:t>
            </a:r>
            <a:r>
              <a:rPr lang="ne-NP" sz="2800" dirty="0">
                <a:solidFill>
                  <a:prstClr val="black"/>
                </a:solidFill>
              </a:rPr>
              <a:t>छ।</a:t>
            </a:r>
          </a:p>
          <a:p>
            <a:pPr marL="457200" lvl="1" indent="-457200" algn="just">
              <a:lnSpc>
                <a:spcPct val="150000"/>
              </a:lnSpc>
              <a:spcBef>
                <a:spcPts val="1000"/>
              </a:spcBef>
              <a:buFont typeface="Wingdings" panose="05000000000000000000" pitchFamily="2" charset="2"/>
              <a:buChar char="Ø"/>
              <a:defRPr/>
            </a:pPr>
            <a:r>
              <a:rPr kumimoji="0" lang="ne-NP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Kalimati" panose="00000400000000000000" pitchFamily="2"/>
              </a:rPr>
              <a:t>इ-सेन्सस प्रयोग गर्न चाहने प्रयोगकर्ताको लागि अनलाइन गणना सहयोगी पर्चाको व्यवस्था गरिएको छ।</a:t>
            </a:r>
          </a:p>
          <a:p>
            <a:pPr marL="457200" lvl="1" indent="-457200" algn="just">
              <a:lnSpc>
                <a:spcPct val="150000"/>
              </a:lnSpc>
              <a:buFont typeface="Wingdings" panose="05000000000000000000" pitchFamily="2" charset="2"/>
              <a:buChar char="Ø"/>
              <a:defRPr/>
            </a:pPr>
            <a:r>
              <a:rPr lang="ne-NP" sz="2800" dirty="0">
                <a:solidFill>
                  <a:prstClr val="black"/>
                </a:solidFill>
              </a:rPr>
              <a:t>इ-सेन्सस पर्चामा राष्ट्रिय आर्थिक गणना</a:t>
            </a:r>
            <a:r>
              <a:rPr lang="en-US" sz="2800" dirty="0">
                <a:solidFill>
                  <a:prstClr val="black"/>
                </a:solidFill>
              </a:rPr>
              <a:t>, </a:t>
            </a:r>
            <a:r>
              <a:rPr lang="ne-NP" sz="2800" dirty="0">
                <a:solidFill>
                  <a:prstClr val="black"/>
                </a:solidFill>
              </a:rPr>
              <a:t>२०८२ को परिचय</a:t>
            </a:r>
            <a:r>
              <a:rPr lang="en-US" sz="2800" dirty="0">
                <a:solidFill>
                  <a:prstClr val="black"/>
                </a:solidFill>
              </a:rPr>
              <a:t>, </a:t>
            </a:r>
            <a:r>
              <a:rPr lang="ne-NP" sz="2800" dirty="0">
                <a:solidFill>
                  <a:prstClr val="black"/>
                </a:solidFill>
              </a:rPr>
              <a:t>इ-सेन्सस भर्ने तरिका</a:t>
            </a:r>
            <a:r>
              <a:rPr lang="en-US" sz="2800" dirty="0">
                <a:solidFill>
                  <a:prstClr val="black"/>
                </a:solidFill>
              </a:rPr>
              <a:t>,</a:t>
            </a:r>
            <a:r>
              <a:rPr lang="ne-NP" sz="2800" dirty="0">
                <a:solidFill>
                  <a:prstClr val="black"/>
                </a:solidFill>
              </a:rPr>
              <a:t> इ-सेन्ससमा भर्दा गणकले दिनुपर्ने विवरण र सम्पर्क विवरणहरु समावेश </a:t>
            </a:r>
            <a:r>
              <a:rPr lang="ne-NP" sz="2800" dirty="0" smtClean="0">
                <a:solidFill>
                  <a:prstClr val="black"/>
                </a:solidFill>
              </a:rPr>
              <a:t>छन्।</a:t>
            </a:r>
            <a:endParaRPr kumimoji="0" lang="ne-NP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</p:txBody>
      </p:sp>
    </p:spTree>
    <p:extLst>
      <p:ext uri="{BB962C8B-B14F-4D97-AF65-F5344CB8AC3E}">
        <p14:creationId xmlns:p14="http://schemas.microsoft.com/office/powerpoint/2010/main" val="23080385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webextensions/_rels/taskpanes.xml.rels><?xml version="1.0" encoding="UTF-8" standalone="yes"?>
<Relationships xmlns="http://schemas.openxmlformats.org/package/2006/relationships"><Relationship Id="rId1" Type="http://schemas.microsoft.com/office/2011/relationships/webextension" Target="webextension1.xml"/></Relationships>
</file>

<file path=ppt/webextensions/taskpanes.xml><?xml version="1.0" encoding="utf-8"?>
<wetp:taskpanes xmlns:wetp="http://schemas.microsoft.com/office/webextensions/taskpanes/2010/11">
  <wetp:taskpane dockstate="right" visibility="0" width="438" row="1">
    <wetp:webextensionref xmlns:r="http://schemas.openxmlformats.org/officeDocument/2006/relationships" r:id="rId1"/>
  </wetp:taskpane>
</wetp:taskpanes>
</file>

<file path=ppt/webextensions/webextension1.xml><?xml version="1.0" encoding="utf-8"?>
<we:webextension xmlns:we="http://schemas.microsoft.com/office/webextensions/webextension/2010/11" id="{9B64A9F8-A527-46FB-8E34-DB6608EA9E65}">
  <we:reference id="wa200005566" version="3.0.0.3" store="en-US" storeType="OMEX"/>
  <we:alternateReferences>
    <we:reference id="wa200005566" version="3.0.0.3" store="wa200005566" storeType="OMEX"/>
  </we:alternateReferences>
  <we:properties/>
  <we:bindings/>
  <we:snapshot xmlns:r="http://schemas.openxmlformats.org/officeDocument/2006/relationships"/>
</we:webextension>
</file>

<file path=docProps/app.xml><?xml version="1.0" encoding="utf-8"?>
<Properties xmlns="http://schemas.openxmlformats.org/officeDocument/2006/extended-properties" xmlns:vt="http://schemas.openxmlformats.org/officeDocument/2006/docPropsVTypes">
  <TotalTime>2225</TotalTime>
  <Words>1556</Words>
  <Application>Microsoft Office PowerPoint</Application>
  <PresentationFormat>Widescreen</PresentationFormat>
  <Paragraphs>216</Paragraphs>
  <Slides>33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33</vt:i4>
      </vt:variant>
    </vt:vector>
  </HeadingPairs>
  <TitlesOfParts>
    <vt:vector size="41" baseType="lpstr">
      <vt:lpstr>Arial</vt:lpstr>
      <vt:lpstr>Calibri</vt:lpstr>
      <vt:lpstr>Calibri Light</vt:lpstr>
      <vt:lpstr>Fontasy Himali</vt:lpstr>
      <vt:lpstr>Kalimati</vt:lpstr>
      <vt:lpstr>Mangal</vt:lpstr>
      <vt:lpstr>Wingdings</vt:lpstr>
      <vt:lpstr>Office Theme</vt:lpstr>
      <vt:lpstr>राष्ट्रिय आर्थिक गणना, २०८२ </vt:lpstr>
      <vt:lpstr>राष्ट्रिय आर्थिक गणना, २०८२</vt:lpstr>
      <vt:lpstr>प्रस्तुतिका विषय</vt:lpstr>
      <vt:lpstr>सेसनको उद्देश्य</vt:lpstr>
      <vt:lpstr> इ-सेन्सस परिचय</vt:lpstr>
      <vt:lpstr> इ-सेन्सस परिचय...</vt:lpstr>
      <vt:lpstr> इ-सेन्सस परिचय...</vt:lpstr>
      <vt:lpstr>  इ-सेन्सस उद्देश्य</vt:lpstr>
      <vt:lpstr> इ-सेन्सस टोकन</vt:lpstr>
      <vt:lpstr> e-census पर्चा</vt:lpstr>
      <vt:lpstr>इ-सेन्सस प्रणाली प्रयोग गर्ने तरिका</vt:lpstr>
      <vt:lpstr>इ-सेन्सस प्रणाली प्रयोग गर्ने तरिका...</vt:lpstr>
      <vt:lpstr>इ-सेन्सस प्रणाली प्रयोग गर्ने तरिका...</vt:lpstr>
      <vt:lpstr>इ-सेन्सस प्रणाली प्रयोग गर्ने तरिका...</vt:lpstr>
      <vt:lpstr>इ-सेन्सस प्रणाली प्रयोग गर्ने तरिका...</vt:lpstr>
      <vt:lpstr>इ-सेन्सस प्रणाली प्रयोग गर्ने तरिका...</vt:lpstr>
      <vt:lpstr>इ-सेन्सस प्रणाली प्रयोग गर्ने तरिका...</vt:lpstr>
      <vt:lpstr>इ-सेन्सस प्रणाली प्रयोग गर्ने तरिका...</vt:lpstr>
      <vt:lpstr>इ-सेन्सस प्रणाली प्रयोग गर्ने तरिका...</vt:lpstr>
      <vt:lpstr>इ-सेन्सस प्रणाली प्रयोग गर्ने तरिका...</vt:lpstr>
      <vt:lpstr>इ-सेन्सस प्रणाली प्रयोग गर्ने तरिका...</vt:lpstr>
      <vt:lpstr>इ-सेन्सस प्रणाली प्रयोग गर्ने तरिका...</vt:lpstr>
      <vt:lpstr>इ-सेन्सस प्रणाली प्रयोग गर्ने तरिका...</vt:lpstr>
      <vt:lpstr>इ-सेन्सस प्रणाली प्रयोग गर्ने तरिका...</vt:lpstr>
      <vt:lpstr>इ-सेन्सस प्रणाली प्रयोग गर्ने तरिका...</vt:lpstr>
      <vt:lpstr>इ-सेन्सस प्रणाली प्रयोग गर्ने तरिका...</vt:lpstr>
      <vt:lpstr>इ-सेन्सस प्रणाली प्रयोग गर्ने तरिका...</vt:lpstr>
      <vt:lpstr>  इ-सेन्ससमा ध्यान दिनुपर्ने विषय</vt:lpstr>
      <vt:lpstr>  इ-सेन्ससमा ध्यान दिनुपर्ने विषय</vt:lpstr>
      <vt:lpstr>      वास्तविकता सँग सकेसम्म नजिक हुने गरी E-Census फाराम भर्नुहोस्। </vt:lpstr>
      <vt:lpstr>राष्ट्रिय आर्थिक गणना २०८२, को वेबपेज (Web Page)</vt:lpstr>
      <vt:lpstr>वेबपेजमा राखिएका विषयवस्तु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राष्ट्रिय आर्थिक गणना, २०८२</dc:title>
  <dc:creator>sabindra maharjan</dc:creator>
  <cp:lastModifiedBy>Bishnu</cp:lastModifiedBy>
  <cp:revision>245</cp:revision>
  <dcterms:created xsi:type="dcterms:W3CDTF">2025-12-12T08:42:46Z</dcterms:created>
  <dcterms:modified xsi:type="dcterms:W3CDTF">2026-04-03T09:20:18Z</dcterms:modified>
</cp:coreProperties>
</file>