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256" r:id="rId2"/>
    <p:sldId id="288" r:id="rId3"/>
    <p:sldId id="330" r:id="rId4"/>
    <p:sldId id="333" r:id="rId5"/>
    <p:sldId id="357" r:id="rId6"/>
    <p:sldId id="342" r:id="rId7"/>
    <p:sldId id="335" r:id="rId8"/>
    <p:sldId id="336" r:id="rId9"/>
    <p:sldId id="359" r:id="rId10"/>
    <p:sldId id="361" r:id="rId11"/>
    <p:sldId id="355" r:id="rId12"/>
    <p:sldId id="360" r:id="rId13"/>
    <p:sldId id="326" r:id="rId14"/>
    <p:sldId id="363" r:id="rId15"/>
    <p:sldId id="364" r:id="rId16"/>
    <p:sldId id="365" r:id="rId17"/>
    <p:sldId id="366" r:id="rId18"/>
    <p:sldId id="367" r:id="rId19"/>
    <p:sldId id="368" r:id="rId20"/>
    <p:sldId id="369" r:id="rId21"/>
    <p:sldId id="370" r:id="rId22"/>
    <p:sldId id="371" r:id="rId23"/>
    <p:sldId id="429" r:id="rId24"/>
    <p:sldId id="372" r:id="rId25"/>
    <p:sldId id="402" r:id="rId26"/>
    <p:sldId id="403" r:id="rId27"/>
    <p:sldId id="404" r:id="rId28"/>
    <p:sldId id="405" r:id="rId29"/>
    <p:sldId id="406" r:id="rId30"/>
    <p:sldId id="407" r:id="rId31"/>
    <p:sldId id="408" r:id="rId32"/>
    <p:sldId id="409" r:id="rId33"/>
    <p:sldId id="410" r:id="rId34"/>
    <p:sldId id="411" r:id="rId35"/>
    <p:sldId id="412" r:id="rId36"/>
    <p:sldId id="413" r:id="rId37"/>
    <p:sldId id="414" r:id="rId38"/>
    <p:sldId id="415" r:id="rId39"/>
    <p:sldId id="416" r:id="rId40"/>
    <p:sldId id="417" r:id="rId41"/>
    <p:sldId id="422" r:id="rId42"/>
    <p:sldId id="418" r:id="rId43"/>
    <p:sldId id="419" r:id="rId44"/>
    <p:sldId id="423" r:id="rId45"/>
    <p:sldId id="420" r:id="rId46"/>
    <p:sldId id="421" r:id="rId47"/>
    <p:sldId id="425" r:id="rId48"/>
    <p:sldId id="426" r:id="rId49"/>
    <p:sldId id="427" r:id="rId50"/>
    <p:sldId id="337" r:id="rId51"/>
    <p:sldId id="329" r:id="rId52"/>
    <p:sldId id="424" r:id="rId53"/>
    <p:sldId id="356" r:id="rId5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200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187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D9F67FF-1D40-1511-2A3C-2CF0FCDF3C5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4605B1-DF6E-B563-E8E0-91AF0CB204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226D5-6491-4FFA-81B5-9D6DBAB0CA4A}" type="datetimeFigureOut">
              <a:rPr lang="en-US" smtClean="0"/>
              <a:t>03-Apr-26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FE2861-BE86-BB18-80FB-55BB5CAF029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86650-CE83-4099-A76F-BA8F7CFC48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9613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DDD02-F2F7-44D7-8363-6E1E5D3F252B}" type="datetimeFigureOut">
              <a:rPr lang="en-US" smtClean="0"/>
              <a:t>03-Apr-26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2819C2-4E46-4F38-8BCA-0C83CF077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6982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EA101-81F9-9C93-DAD6-2823FB51B92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54909" y="1122363"/>
            <a:ext cx="8737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A7F642-AAB6-95C2-2848-CDAB4840AC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54CBB-5AAF-07DC-0439-C362332A8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FD8A4-364F-42E9-908D-127D8AC2AFA8}" type="datetime1">
              <a:rPr lang="en-US" smtClean="0"/>
              <a:t>03-Apr-26</a:t>
            </a:fld>
            <a:endParaRPr lang="en-US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604844DA-FCEF-0D15-FABF-0A36515834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8194" y="53567"/>
            <a:ext cx="787362" cy="106879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6171F25-939D-0172-D0D1-D7F4E66182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09" y="136525"/>
            <a:ext cx="1138382" cy="96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71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49A76-B8A2-FBED-8E3C-1515FBD66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365125"/>
            <a:ext cx="967971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AE5315-D6F7-B262-C576-C46013E0C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7A874E-C211-9F81-C685-620E30215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FD7F3-00FC-4D83-9D22-922B0B9362AA}" type="datetime1">
              <a:rPr lang="en-US" smtClean="0"/>
              <a:t>03-Apr-26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63938-C2CB-7597-1D22-44E2EEFB7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13500"/>
            <a:ext cx="4962236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FA39CC-B5F2-890B-96E8-E9388A537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ontasy Himali" panose="04020500000000000000" pitchFamily="82" charset="0"/>
              </a:defRPr>
            </a:lvl1pPr>
          </a:lstStyle>
          <a:p>
            <a:fld id="{3981A1E7-FBCC-4BE9-B724-D2D87968AACE}" type="slidenum">
              <a:rPr lang="en-US" smtClean="0"/>
              <a:pPr/>
              <a:t>‹#›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DED1A772-CFB8-1195-9BC9-9B2931FCD7E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3" y="90806"/>
            <a:ext cx="1090272" cy="92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45661D-FED6-EFA9-F1F3-535D564570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88180" y="88025"/>
            <a:ext cx="678481" cy="92099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5AAB62-56BE-F456-E165-68E286978C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47355F6-3A1A-B5E0-46DF-8B106DE519FF}"/>
              </a:ext>
            </a:extLst>
          </p:cNvPr>
          <p:cNvCxnSpPr/>
          <p:nvPr userDrawn="1"/>
        </p:nvCxnSpPr>
        <p:spPr>
          <a:xfrm>
            <a:off x="1339273" y="1001641"/>
            <a:ext cx="96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654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DA69A-922B-06E3-2E5F-35775059E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E42B8-8C95-51CD-E557-41BB62A1AC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5E4B9F-090C-9DCE-AEF1-5F3232145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7A24-17C6-4E8E-9548-A76F07D6BECB}" type="datetime1">
              <a:rPr lang="en-US" smtClean="0"/>
              <a:t>03-Apr-26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230CCD-D0EC-76D0-BFCE-EFF4A16A8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833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7B3B5-6A2A-6981-F06A-76D049FFA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26055-4A99-3B87-0FFF-6BAFF30758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2DC886-797C-7EB7-713D-D63CA6D3DA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B7D90E-91C4-FCB3-F023-EE2F5E2ED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3EFAC-A481-4767-BC4B-D7500738CAAB}" type="datetime1">
              <a:rPr lang="en-US" smtClean="0"/>
              <a:t>03-Apr-26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D94900-FF6B-E841-7CEF-1A83CD9CA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4925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51076-E1D6-10C4-D732-4BBE39DC6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680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29595-1F2D-C939-DFA3-58D18CAA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EA088-E0AB-32B8-766D-2F3E9D233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2A7080-B17D-01D1-854A-CEA6BED623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B2F0CC-FE0D-9842-B372-F386523418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B3372A-5E85-176E-39D3-53B6A18D29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E1BD2B-E1F4-EC64-F0BD-0FFFC9DB2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75CEE-727C-45AE-A9E8-0E28F109F4BE}" type="datetime1">
              <a:rPr lang="en-US" smtClean="0"/>
              <a:t>03-Apr-26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8015D7-2D59-1057-6E84-00426D696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1140A8-817C-FA73-F64D-E2DD2E6D1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865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82">
              <a:schemeClr val="bg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7DE9DE-69E2-0C82-8FFC-6804A0DED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A8FE5C-98F7-7947-0D38-372A0E799B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9BD89-162D-E710-7057-801C96B3C3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9338-B5B6-402C-88E0-14B137813A0E}" type="datetime1">
              <a:rPr lang="en-US" smtClean="0"/>
              <a:t>03-Apr-26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7531E-C1EB-5A90-04C4-BB68C80509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tint val="75000"/>
                  </a:schemeClr>
                </a:solidFill>
                <a:cs typeface="Kalimati" panose="00000400000000000000" pitchFamily="2"/>
              </a:defRPr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dirty="0">
              <a:cs typeface="Kalimati" panose="00000400000000000000" pitchFamily="2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3218B7-F542-4BBC-B2B7-B3F2091146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3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Kalimati" panose="00000400000000000000" pitchFamily="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F74DE-605E-6710-C484-79F164808D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8" y="1693591"/>
            <a:ext cx="9144000" cy="648776"/>
          </a:xfrm>
        </p:spPr>
        <p:txBody>
          <a:bodyPr>
            <a:normAutofit fontScale="90000"/>
          </a:bodyPr>
          <a:lstStyle/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br>
              <a:rPr lang="ne-NP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C05F15-4E7D-BC1B-A787-DAA09CB38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3522" y="5845841"/>
            <a:ext cx="4984955" cy="1118419"/>
          </a:xfrm>
        </p:spPr>
        <p:txBody>
          <a:bodyPr>
            <a:normAutofit fontScale="92500"/>
          </a:bodyPr>
          <a:lstStyle/>
          <a:p>
            <a:r>
              <a:rPr lang="ne-NP" sz="4400" dirty="0"/>
              <a:t>राष्ट्रिय तथ्याङ्क कार्यालय</a:t>
            </a:r>
          </a:p>
          <a:p>
            <a:endParaRPr lang="en-US" sz="4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BA7E85-9929-1901-65FA-906A3A235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29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3802D-A609-FD5E-8860-496AE59EA3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4762BA-A5A9-3B78-00A3-3316848C8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E74DD06-2178-6D83-4C7A-50D2BDD8493B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BFB5E8A0-E992-2FD8-A3D6-CF3D96283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CD6C290-BAE9-A884-DEE4-45A38B1C31FE}"/>
              </a:ext>
            </a:extLst>
          </p:cNvPr>
          <p:cNvSpPr/>
          <p:nvPr/>
        </p:nvSpPr>
        <p:spPr>
          <a:xfrm>
            <a:off x="101600" y="975360"/>
            <a:ext cx="11931566" cy="124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" algn="just">
              <a:lnSpc>
                <a:spcPct val="130000"/>
              </a:lnSpc>
              <a:spcBef>
                <a:spcPts val="600"/>
              </a:spcBef>
            </a:pPr>
            <a:r>
              <a:rPr lang="hi-IN" sz="2800" b="1" dirty="0">
                <a:solidFill>
                  <a:srgbClr val="0070C0"/>
                </a:solidFill>
                <a:cs typeface="Kalimati" panose="00000400000000000000" pitchFamily="2"/>
              </a:rPr>
              <a:t>प्रतिष्ठान</a:t>
            </a:r>
            <a:r>
              <a:rPr lang="ne-NP" sz="2800" b="1" dirty="0">
                <a:solidFill>
                  <a:srgbClr val="0070C0"/>
                </a:solidFill>
                <a:cs typeface="Kalimati" panose="00000400000000000000" pitchFamily="2"/>
              </a:rPr>
              <a:t>को परिभाषा चित्रमा ....</a:t>
            </a:r>
            <a:endParaRPr lang="en-US" sz="2800" dirty="0">
              <a:solidFill>
                <a:srgbClr val="0070C0"/>
              </a:solidFill>
              <a:cs typeface="Kalimati" panose="00000400000000000000" pitchFamily="2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en-US" sz="2800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CC28CB-B65A-B7B3-D2EE-E81054720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36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3600" b="1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565BBE7-3463-CE58-1FCD-B26E6827B741}"/>
              </a:ext>
            </a:extLst>
          </p:cNvPr>
          <p:cNvGrpSpPr/>
          <p:nvPr/>
        </p:nvGrpSpPr>
        <p:grpSpPr>
          <a:xfrm>
            <a:off x="0" y="2581518"/>
            <a:ext cx="11960895" cy="2860589"/>
            <a:chOff x="101600" y="1778293"/>
            <a:chExt cx="11960895" cy="286058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E8440CE-9E31-A555-DCBC-CEC172CF1F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600" y="1806161"/>
              <a:ext cx="3028882" cy="272706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8CC3DC7-AD1A-72E1-12F1-AE6134D2C2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21922" y="1806161"/>
              <a:ext cx="2951577" cy="2832721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4B14499-D943-BA7F-6BF9-A9502F17CE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51049" y="1845054"/>
              <a:ext cx="2852283" cy="2754934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C8606C2-D1D9-9B28-3D06-6EF5D88360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69815" y="1778293"/>
              <a:ext cx="2892680" cy="27549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5462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5AEB9-C23F-703C-D34E-7AC521037D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35D5F9-0400-3894-42D3-E41330CECB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F57230-BFE3-C8DA-3590-A611B4BF6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FC934FD-6F0F-A489-8E0C-13755AF90CF7}"/>
              </a:ext>
            </a:extLst>
          </p:cNvPr>
          <p:cNvSpPr txBox="1">
            <a:spLocks/>
          </p:cNvSpPr>
          <p:nvPr/>
        </p:nvSpPr>
        <p:spPr>
          <a:xfrm>
            <a:off x="101600" y="1283017"/>
            <a:ext cx="11988800" cy="4277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50000"/>
              </a:lnSpc>
            </a:pPr>
            <a:endParaRPr lang="en-US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80F0876-54BD-F01D-1573-0F950B387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5DE8E9-ABF0-7158-E2B6-94AA056B5219}"/>
              </a:ext>
            </a:extLst>
          </p:cNvPr>
          <p:cNvSpPr/>
          <p:nvPr/>
        </p:nvSpPr>
        <p:spPr>
          <a:xfrm>
            <a:off x="101600" y="1080452"/>
            <a:ext cx="11988800" cy="503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hi-IN" sz="2400" b="1" dirty="0">
                <a:cs typeface="Kalimati" panose="00000400000000000000" pitchFamily="2"/>
              </a:rPr>
              <a:t>कारोवार/उत्पादनस्थलको आधारमा प्रतिष्ठान/</a:t>
            </a:r>
            <a:r>
              <a:rPr lang="ne-NP" sz="2400" b="1" dirty="0">
                <a:cs typeface="Kalimati" panose="00000400000000000000" pitchFamily="2"/>
              </a:rPr>
              <a:t>व्यवसाय</a:t>
            </a:r>
            <a:r>
              <a:rPr lang="hi-IN" sz="2400" b="1" dirty="0">
                <a:cs typeface="Kalimati" panose="00000400000000000000" pitchFamily="2"/>
              </a:rPr>
              <a:t>को प्रकार </a:t>
            </a:r>
            <a:endParaRPr lang="en-US" sz="24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b="1" dirty="0">
                <a:cs typeface="Kalimati" panose="00000400000000000000" pitchFamily="2"/>
              </a:rPr>
              <a:t>स्थिर:</a:t>
            </a:r>
            <a:r>
              <a:rPr lang="ne-NP" sz="2400" dirty="0">
                <a:cs typeface="Kalimati" panose="00000400000000000000" pitchFamily="2"/>
              </a:rPr>
              <a:t> वस्तु तथा सेवा उत्पादन वा बिक्री गर्ने स्थान </a:t>
            </a:r>
            <a:r>
              <a:rPr lang="ne-NP" sz="2400" dirty="0" smtClean="0">
                <a:cs typeface="Kalimati" panose="00000400000000000000" pitchFamily="2"/>
              </a:rPr>
              <a:t>सामान्यतया </a:t>
            </a:r>
            <a:r>
              <a:rPr lang="ne-NP" sz="2400" dirty="0">
                <a:cs typeface="Kalimati" panose="00000400000000000000" pitchFamily="2"/>
              </a:rPr>
              <a:t>२४ सै घण्टा एकै स्थानमा रहने</a:t>
            </a:r>
            <a:r>
              <a:rPr lang="hi-IN" sz="2400" dirty="0">
                <a:cs typeface="Kalimati" panose="00000400000000000000" pitchFamily="2"/>
              </a:rPr>
              <a:t>।</a:t>
            </a:r>
            <a:r>
              <a:rPr lang="ne-NP" sz="2400" dirty="0">
                <a:cs typeface="Kalimati" panose="00000400000000000000" pitchFamily="2"/>
              </a:rPr>
              <a:t> जस्तै: सटरमा रहेको कपडा पसल ।  </a:t>
            </a:r>
            <a:endParaRPr lang="en-US" sz="24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b="1" dirty="0">
                <a:cs typeface="Kalimati" panose="00000400000000000000" pitchFamily="2"/>
              </a:rPr>
              <a:t>चलायमान: </a:t>
            </a:r>
            <a:r>
              <a:rPr lang="ne-NP" sz="2400" dirty="0">
                <a:cs typeface="Kalimati" panose="00000400000000000000" pitchFamily="2"/>
              </a:rPr>
              <a:t>वस्तु तथा सेवा उत्पादन गर्ने स्थान सामान्यतया निश्चित भएको तर प्रतिष्ठान वा व्यवसाय २४ सै घण्टा उक्त स्थानमा नरहने। जस्तै: सडक पेटीमा रहेको कपडा पसल जसले रातीमा कपडा उठाएर घरमा वा गोदाममा राख्दछ।</a:t>
            </a:r>
            <a:endParaRPr lang="en-US" sz="24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b="1" dirty="0">
                <a:cs typeface="Kalimati" panose="00000400000000000000" pitchFamily="2"/>
              </a:rPr>
              <a:t>गतिशील:</a:t>
            </a:r>
            <a:r>
              <a:rPr lang="ne-NP" sz="2400" dirty="0">
                <a:cs typeface="Kalimati" panose="00000400000000000000" pitchFamily="2"/>
              </a:rPr>
              <a:t> </a:t>
            </a:r>
            <a:r>
              <a:rPr lang="en-US" sz="2400" dirty="0">
                <a:cs typeface="Kalimati" panose="00000400000000000000" pitchFamily="2"/>
              </a:rPr>
              <a:t>	</a:t>
            </a:r>
            <a:r>
              <a:rPr lang="hi-IN" sz="2400" dirty="0">
                <a:cs typeface="Kalimati" panose="00000400000000000000" pitchFamily="2"/>
              </a:rPr>
              <a:t>वस्तु तथा सेवा उत्पादन वा बिक्री हुने स्थान निरन्तर रूपमा परिवर्तन भइरहने। जस्तै: साइकल वा ठेला गाडामा तरकारी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फलफूल बेच्दै गर्ने </a:t>
            </a:r>
            <a:r>
              <a:rPr lang="hi-IN" sz="2400" dirty="0" smtClean="0">
                <a:cs typeface="Kalimati" panose="00000400000000000000" pitchFamily="2"/>
              </a:rPr>
              <a:t>व्यापार</a:t>
            </a:r>
            <a:r>
              <a:rPr lang="ne-NP" sz="2400" dirty="0" smtClean="0">
                <a:cs typeface="Kalimati" panose="00000400000000000000" pitchFamily="2"/>
              </a:rPr>
              <a:t>,</a:t>
            </a:r>
            <a:r>
              <a:rPr lang="hi-IN" sz="2400" dirty="0" smtClean="0">
                <a:cs typeface="Kalimati" panose="00000400000000000000" pitchFamily="2"/>
              </a:rPr>
              <a:t> </a:t>
            </a:r>
            <a:r>
              <a:rPr lang="hi-IN" sz="2400" dirty="0">
                <a:cs typeface="Kalimati" panose="00000400000000000000" pitchFamily="2"/>
              </a:rPr>
              <a:t>ठाउँ-ठाउँ डुलेर भाँडा बेच्ने व्यापार।</a:t>
            </a:r>
            <a:endParaRPr lang="en-US" sz="24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F3A0A9E-5483-F8AE-998D-170653697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36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3600" b="1" dirty="0"/>
          </a:p>
        </p:txBody>
      </p:sp>
    </p:spTree>
    <p:extLst>
      <p:ext uri="{BB962C8B-B14F-4D97-AF65-F5344CB8AC3E}">
        <p14:creationId xmlns:p14="http://schemas.microsoft.com/office/powerpoint/2010/main" val="3589626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93C72A-4B3D-7E50-2785-BB506F4A9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06D07A-77E9-D74F-1A36-379217DC7B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DD89D9-B17C-A68A-853A-D2D8A2870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5E9AE69-EEAF-E2B4-2D07-B25B4806F38A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482F2603-8CB9-BBB1-3D5E-B759DDC56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2980856-8F95-8F6B-0019-7CFBC5771E11}"/>
              </a:ext>
            </a:extLst>
          </p:cNvPr>
          <p:cNvSpPr/>
          <p:nvPr/>
        </p:nvSpPr>
        <p:spPr>
          <a:xfrm>
            <a:off x="238760" y="1005703"/>
            <a:ext cx="11805920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ne-NP" sz="2400" b="1" u="sng" dirty="0">
                <a:cs typeface="Kalimati" panose="00000400000000000000" pitchFamily="2"/>
              </a:rPr>
              <a:t>इन्टरप्राइज </a:t>
            </a:r>
            <a:endParaRPr lang="en-US" sz="2400" u="sng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वस्तु तथा सेवा उत्पादन गर्ने क्षमतामा रहेको कुनै संस्थागत एकाइलाई इन्टरप्राइज भनिन्छ। </a:t>
            </a:r>
            <a:endParaRPr lang="ne-NP" sz="24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इन्टरप्राइज भनेको वित्तीय तथा लगानीसम्बन्धी निर्णयहरूमा स्वायत्तता </a:t>
            </a:r>
            <a:r>
              <a:rPr lang="hi-IN" sz="2400" dirty="0" smtClean="0">
                <a:cs typeface="Kalimati" panose="00000400000000000000" pitchFamily="2"/>
              </a:rPr>
              <a:t>भएको</a:t>
            </a:r>
            <a:r>
              <a:rPr lang="en-US" sz="2400" dirty="0" smtClean="0">
                <a:cs typeface="Kalimati" panose="00000400000000000000" pitchFamily="2"/>
              </a:rPr>
              <a:t> </a:t>
            </a:r>
            <a:r>
              <a:rPr lang="hi-IN" sz="2400" dirty="0">
                <a:cs typeface="Kalimati" panose="00000400000000000000" pitchFamily="2"/>
              </a:rPr>
              <a:t>साथै वस्तु तथा सेवा उत्पादनका लागि स्रोत साधनको विनियोजन गर्ने अधिकार र जिम्मेवारी भएको आर्थिक कारोबारी एकाइ हो। </a:t>
            </a:r>
            <a:endParaRPr lang="ne-NP" sz="24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यस्तो इन्टरप्राइज एक वा एकभन्दा बढी उत्पादनमूलक क्रियाकलापमा संलग्न हुनसक्छ।</a:t>
            </a:r>
            <a:endParaRPr lang="ne-NP" sz="24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इन्टरप्राइज आफैँ एक प्रतिष्ठान पनि हो</a:t>
            </a:r>
            <a:r>
              <a:rPr lang="ne-NP" sz="2400" dirty="0">
                <a:cs typeface="Kalimati" panose="00000400000000000000" pitchFamily="2"/>
              </a:rPr>
              <a:t>।</a:t>
            </a: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आर्थिक गणनामा विभिन्न स्थानहरूमा स्थापित इन्टरप्राइजको मुख्य कार्यालय सहित शाखा कार्यालयहरूलाई बेग्लाबेग्लै</a:t>
            </a:r>
            <a:r>
              <a:rPr lang="ne-NP" sz="2400" dirty="0">
                <a:cs typeface="Kalimati" panose="00000400000000000000" pitchFamily="2"/>
              </a:rPr>
              <a:t> </a:t>
            </a:r>
            <a:r>
              <a:rPr lang="hi-IN" sz="2400" dirty="0">
                <a:cs typeface="Kalimati" panose="00000400000000000000" pitchFamily="2"/>
              </a:rPr>
              <a:t>प्रतिष्ठानको रूपमा गणना </a:t>
            </a:r>
            <a:r>
              <a:rPr lang="hi-IN" sz="2400" dirty="0" smtClean="0">
                <a:cs typeface="Kalimati" panose="00000400000000000000" pitchFamily="2"/>
              </a:rPr>
              <a:t>गर्नुपर्दछ</a:t>
            </a:r>
            <a:r>
              <a:rPr lang="ne-NP" sz="2400" dirty="0" smtClean="0">
                <a:cs typeface="Kalimati" panose="00000400000000000000" pitchFamily="2"/>
              </a:rPr>
              <a:t>।</a:t>
            </a:r>
            <a:endParaRPr lang="en-US" sz="24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C9BD84B-949D-1885-B79A-4CD3129CF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25898381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E5C17E-221F-B1EE-B862-BE79FA5E95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B4E78-6C6B-503C-C0AD-BFF71D3D0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5860" y="147003"/>
            <a:ext cx="10187940" cy="835977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  <a:spcBef>
                <a:spcPts val="900"/>
              </a:spcBef>
              <a:tabLst>
                <a:tab pos="137160" algn="l"/>
              </a:tabLst>
              <a:defRPr/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5E2F1-BA15-53A2-F9FA-6FEEA4E390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395" y="995362"/>
            <a:ext cx="11967210" cy="5715635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ne-NP" b="1" dirty="0"/>
              <a:t>प्रतिष्ठान</a:t>
            </a:r>
            <a:r>
              <a:rPr lang="hi-IN" b="1" dirty="0"/>
              <a:t>को प्राङ्गण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प्रतिष्ठान</a:t>
            </a:r>
            <a:r>
              <a:rPr lang="hi-IN" dirty="0"/>
              <a:t>को प्राङ्गणको सन्दर्भमा प्रतिष्ठानले आफ्नो क्रियाकलाप</a:t>
            </a:r>
            <a:r>
              <a:rPr lang="ne-NP" dirty="0"/>
              <a:t> सञ्चालनका लागि ओगटेको स्थानलाई बुझ्नुपर्दछ। </a:t>
            </a:r>
            <a:endParaRPr lang="en-US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आर्थिक गणनाको सन्दर्भमा प्राङ्गण भनेको प्रतिष्ठानको आर्थिक क्रियाकलाप सञ्चालन गरिने स्थल हो।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प्रतिष्ठानले एकै स्थानमा रहेका भवन/जग्गा वा धेरै स्थानमा रहेका भवन/जग्गामा </a:t>
            </a:r>
            <a:r>
              <a:rPr lang="hi-IN" dirty="0"/>
              <a:t>आफ्ना व्यावसायिक आर्थिक क्रियाकलाप सञ्चालन गरेका हुन सक्छन्।</a:t>
            </a:r>
            <a:endParaRPr lang="en-US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कुनै व्यवसाय भवनको एक कोठामा मात्र पनि सञ्चालन गरिएको भए प्रतिष्ठानको प्राङ्गण त्यही कोठाको सीमा घेरालार्इ मान्नु पर्दछ।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4F1ABD-BCB8-6447-15AB-D86E3F0CF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/>
              <a:t>“अर्थतन्त्र मापनको लागि आर्थिक गणना—आर्थिक गणना २०८२.”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D0A1F2-DDF9-1C41-D623-6A5F603D8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pPr/>
              <a:t>13</a:t>
            </a:fld>
            <a:endParaRPr lang="en-US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5124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CC1C53-DCC7-8183-260F-A10B9A3D9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21AF6-01E5-A05C-5C00-7D698E14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5860" y="147003"/>
            <a:ext cx="10187940" cy="835977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  <a:spcBef>
                <a:spcPts val="900"/>
              </a:spcBef>
              <a:tabLst>
                <a:tab pos="137160" algn="l"/>
              </a:tabLst>
              <a:defRPr/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54D3F0-5C27-678E-5BC9-3D84AF9696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870" y="1062990"/>
            <a:ext cx="11967210" cy="529336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ne-NP" b="1" dirty="0"/>
              <a:t>प्रतिष्ठान</a:t>
            </a:r>
            <a:r>
              <a:rPr lang="hi-IN" b="1" dirty="0"/>
              <a:t>को प्राङ्गण</a:t>
            </a:r>
            <a:r>
              <a:rPr lang="ne-NP" b="1" dirty="0"/>
              <a:t>...</a:t>
            </a:r>
            <a:endParaRPr lang="hi-IN" b="1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जस्तै: कुनै विद्यालय एक भन्दा बढी भवनहरूमा सञ्चालन भएका हुन सक्दछन्। </a:t>
            </a:r>
            <a:endParaRPr lang="en-US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यसरी </a:t>
            </a:r>
            <a:r>
              <a:rPr lang="ne-NP" dirty="0"/>
              <a:t>छरिएका भवनहरू तथा जग्गाहरूमा </a:t>
            </a:r>
            <a:r>
              <a:rPr lang="hi-IN" dirty="0"/>
              <a:t>प्रतिष्ठानले एउटै व्यवस्थापन अन्तर्गत आफ्नो क्रियाकलाप सञ्चालन गरेको छ भने त्यस्ता व्यवसाय सञ्चालित भवनहरूको समूहलाई एकै प्राङ्गण मानी एउटै प्रतिष्ठानको रूपमा गणना गर्नुपर्दछ। </a:t>
            </a:r>
            <a:endParaRPr lang="en-US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कुनै व्यवसाय भवनको एक कोठामा मात्र पनि सञ्चालन गरिएको भए प्रतिष्ठानको प्राङ्गण त्यही कोठाको सीमा घेरालार्इ मान्नु पर्दछ।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32F4ED-131D-9CB2-A6C3-3DD75231D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/>
              <a:t>“अर्थतन्त्र मापनको लागि आर्थिक गणना—आर्थिक गणना २०८२.”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ED2E7-F937-70F3-2517-2CC77098A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pPr/>
              <a:t>14</a:t>
            </a:fld>
            <a:endParaRPr lang="en-US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6169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64452-6E63-6DB5-21DC-86698688DB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9E95E-74D3-E9AE-37F7-CBE81BC76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5860" y="147003"/>
            <a:ext cx="10187940" cy="835977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  <a:spcBef>
                <a:spcPts val="900"/>
              </a:spcBef>
              <a:tabLst>
                <a:tab pos="137160" algn="l"/>
              </a:tabLst>
              <a:defRPr/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F4601-8F29-1AD4-A2B1-E69D12C342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870" y="1062990"/>
            <a:ext cx="11967210" cy="529336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ne-NP" b="1" dirty="0"/>
              <a:t>प्रतिष्ठान</a:t>
            </a:r>
            <a:r>
              <a:rPr lang="hi-IN" b="1" dirty="0"/>
              <a:t>को प्राङ्गण</a:t>
            </a:r>
            <a:r>
              <a:rPr lang="ne-NP" b="1" dirty="0"/>
              <a:t>...</a:t>
            </a:r>
          </a:p>
          <a:p>
            <a:pPr marL="0" indent="0">
              <a:lnSpc>
                <a:spcPct val="150000"/>
              </a:lnSpc>
              <a:buNone/>
            </a:pPr>
            <a:endParaRPr lang="hi-IN" b="1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9398816-4F2F-C9FB-E5AD-D41ADEA6B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/>
              <a:t>“अर्थतन्त्र मापनको लागि आर्थिक गणना—आर्थिक गणना २०८२.”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E3920F-E6AE-7524-2011-3C4A3629C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pPr/>
              <a:t>15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03FD2F36-018B-44FE-7ACE-4E21E70ADB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1" y="2090738"/>
            <a:ext cx="5539740" cy="3010064"/>
          </a:xfrm>
          <a:prstGeom prst="rect">
            <a:avLst/>
          </a:prstGeom>
        </p:spPr>
      </p:pic>
      <p:pic>
        <p:nvPicPr>
          <p:cNvPr id="6" name="Content Placeholder 6">
            <a:extLst>
              <a:ext uri="{FF2B5EF4-FFF2-40B4-BE49-F238E27FC236}">
                <a16:creationId xmlns:a16="http://schemas.microsoft.com/office/drawing/2014/main" id="{FD9077B9-706C-32B1-7AA8-D06D01084D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56448"/>
            <a:ext cx="5486400" cy="2995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3752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E77E0C-83F9-3E8B-359C-2CCBAB942F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992D4F-1034-C4DA-85F9-35345E4EB7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EB085B-4440-7C91-3C05-58564C9DA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C91431F-E3B2-D698-C6D9-3AECD2150F49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A0838B26-ECAE-D625-850A-F1FBB44E4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6F0DA9-1C00-5F14-1332-7360A7414054}"/>
              </a:ext>
            </a:extLst>
          </p:cNvPr>
          <p:cNvSpPr/>
          <p:nvPr/>
        </p:nvSpPr>
        <p:spPr>
          <a:xfrm>
            <a:off x="238760" y="1005703"/>
            <a:ext cx="11851640" cy="5648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hi-IN" sz="2600" b="1" dirty="0">
                <a:cs typeface="Kalimati" panose="00000400000000000000" pitchFamily="2"/>
              </a:rPr>
              <a:t>प्रतिष्ठानका केही उदाहरणहरू</a:t>
            </a:r>
            <a:r>
              <a:rPr lang="ne-NP" sz="2600" b="1" dirty="0">
                <a:cs typeface="Kalimati" panose="00000400000000000000" pitchFamily="2"/>
              </a:rPr>
              <a:t>:</a:t>
            </a:r>
          </a:p>
          <a:p>
            <a:pPr marL="457200" lvl="0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>
                <a:cs typeface="Kalimati" panose="00000400000000000000" pitchFamily="2"/>
              </a:rPr>
              <a:t>बजारको कुनै स्थान वा आसपास क्षेत्रका आंशिक वा पूरै भाग वा पूरै ब्लक ओगटी सञ्चालित प्रत्येक पसल</a:t>
            </a:r>
            <a:r>
              <a:rPr lang="en-GB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होटेल वा रेष्टुरेन्टहरू आदि जस्ता व्यवसायहरू</a:t>
            </a:r>
            <a:endParaRPr lang="en-US" sz="2600" dirty="0">
              <a:cs typeface="Kalimati" panose="00000400000000000000" pitchFamily="2"/>
            </a:endParaRPr>
          </a:p>
          <a:p>
            <a:pPr marL="457200" lvl="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>
                <a:cs typeface="Kalimati" panose="00000400000000000000" pitchFamily="2"/>
              </a:rPr>
              <a:t>ठूला होटेलका भवन वा यसको कुनै भागमा र ठूला उद्योग वा कलकारखानाको हाताभित्र</a:t>
            </a:r>
            <a:r>
              <a:rPr lang="en-GB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यस्तै अस्पताल</a:t>
            </a:r>
            <a:r>
              <a:rPr lang="en-GB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विश्वविद्यालय</a:t>
            </a:r>
            <a:r>
              <a:rPr lang="en-GB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विद्यालय भवन जस्ता प्रतिष्ठानको कुनै स्थानमा कसैले आफ्नै व्यवस्थापनमा सञ्चालन गरिएका पसल</a:t>
            </a:r>
            <a:r>
              <a:rPr lang="en-GB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रेष्टुरेन्ट जस्ता व्यवसायहरू ।</a:t>
            </a:r>
            <a:endParaRPr lang="ne-NP" sz="2600" dirty="0">
              <a:cs typeface="Kalimati" panose="00000400000000000000" pitchFamily="2"/>
            </a:endParaRPr>
          </a:p>
          <a:p>
            <a:pPr marL="457200" lvl="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>
                <a:cs typeface="Kalimati" panose="00000400000000000000" pitchFamily="2"/>
              </a:rPr>
              <a:t>यस अवस्थामा होटेल</a:t>
            </a:r>
            <a:r>
              <a:rPr lang="en-GB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कलकारखाना वा उद्योग पनि प्रतिष्ठान </a:t>
            </a:r>
            <a:r>
              <a:rPr lang="hi-IN" sz="2600" dirty="0" smtClean="0">
                <a:cs typeface="Kalimati" panose="00000400000000000000" pitchFamily="2"/>
              </a:rPr>
              <a:t>हुन्</a:t>
            </a:r>
            <a:r>
              <a:rPr lang="ne-NP" sz="2600" dirty="0" smtClean="0">
                <a:cs typeface="Kalimati" panose="00000400000000000000" pitchFamily="2"/>
              </a:rPr>
              <a:t>।</a:t>
            </a:r>
            <a:endParaRPr lang="en-US" sz="2600" dirty="0">
              <a:cs typeface="Kalimati" panose="00000400000000000000" pitchFamily="2"/>
            </a:endParaRPr>
          </a:p>
          <a:p>
            <a:pPr marL="457200" lvl="0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>
                <a:cs typeface="Kalimati" panose="00000400000000000000" pitchFamily="2"/>
              </a:rPr>
              <a:t>सरकारी निकायमा दर्ता भई सञ्चालित कृषि</a:t>
            </a:r>
            <a:r>
              <a:rPr lang="en-GB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वन र माछा सम्बन्धी </a:t>
            </a:r>
            <a:r>
              <a:rPr lang="hi-IN" sz="2600" dirty="0" smtClean="0">
                <a:cs typeface="Kalimati" panose="00000400000000000000" pitchFamily="2"/>
              </a:rPr>
              <a:t>प्रतिष्ठानहरू</a:t>
            </a:r>
            <a:r>
              <a:rPr lang="ne-NP" sz="2600" dirty="0" smtClean="0">
                <a:cs typeface="Kalimati" panose="00000400000000000000" pitchFamily="2"/>
              </a:rPr>
              <a:t>,</a:t>
            </a:r>
            <a:endParaRPr lang="en-US" sz="2600" dirty="0">
              <a:cs typeface="Kalimati" panose="00000400000000000000" pitchFamily="2"/>
            </a:endParaRPr>
          </a:p>
          <a:p>
            <a:pPr marL="457200" lvl="0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>
                <a:cs typeface="Kalimati" panose="00000400000000000000" pitchFamily="2"/>
              </a:rPr>
              <a:t>खानीका क्रियाकलाप (फलाम जस्ता धातु</a:t>
            </a:r>
            <a:r>
              <a:rPr lang="en-GB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बालुवा</a:t>
            </a:r>
            <a:r>
              <a:rPr lang="en-GB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गिट्टी</a:t>
            </a:r>
            <a:r>
              <a:rPr lang="en-GB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ढुङ्गा</a:t>
            </a:r>
            <a:r>
              <a:rPr lang="en-GB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चुनढुङ्गा आदि) तथा खनिज उत्खनन् </a:t>
            </a:r>
            <a:r>
              <a:rPr lang="hi-IN" sz="2600" dirty="0" smtClean="0">
                <a:cs typeface="Kalimati" panose="00000400000000000000" pitchFamily="2"/>
              </a:rPr>
              <a:t>कार्य</a:t>
            </a:r>
            <a:r>
              <a:rPr lang="ne-NP" sz="2600" dirty="0" smtClean="0">
                <a:cs typeface="Kalimati" panose="00000400000000000000" pitchFamily="2"/>
              </a:rPr>
              <a:t> गर्ने प्रतिष्ठान</a:t>
            </a:r>
            <a:endParaRPr lang="en-US" sz="26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9E4AE18-AEE2-029C-34BA-55C5B0915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27616106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7F567A-6520-9D8E-2F55-9969F7F6D4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694EA5-70AA-EC3C-1DE4-F6E7EC250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E4EA296-C7B0-AFE0-80E7-0A6A0A71C242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1340CFA-1D4E-54CA-1C98-E4654D33E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185D8F3-8262-4806-4D4D-3330E62C447F}"/>
              </a:ext>
            </a:extLst>
          </p:cNvPr>
          <p:cNvSpPr/>
          <p:nvPr/>
        </p:nvSpPr>
        <p:spPr>
          <a:xfrm>
            <a:off x="338380" y="1192825"/>
            <a:ext cx="11582202" cy="4592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प्रतिष्ठानका केही उदाहरणहरू</a:t>
            </a:r>
            <a:r>
              <a:rPr lang="ne-NP" sz="2800" b="1" dirty="0">
                <a:cs typeface="Kalimati" panose="00000400000000000000" pitchFamily="2"/>
              </a:rPr>
              <a:t>...</a:t>
            </a:r>
          </a:p>
          <a:p>
            <a:pPr marL="457200" lvl="0" indent="-4572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वस्तु उत्पादन कार्यमा संलग्न सम्पूर्ण कलकारखाना वा उद्योगहरू</a:t>
            </a:r>
            <a:endParaRPr lang="en-US" sz="2800" dirty="0">
              <a:cs typeface="Kalimati" panose="00000400000000000000" pitchFamily="2"/>
            </a:endParaRPr>
          </a:p>
          <a:p>
            <a:pPr marL="457200" lvl="0" indent="-4572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लुगा सिलाउने पसलहरू</a:t>
            </a:r>
            <a:endParaRPr lang="en-US" sz="2800" dirty="0">
              <a:cs typeface="Kalimati" panose="00000400000000000000" pitchFamily="2"/>
            </a:endParaRPr>
          </a:p>
          <a:p>
            <a:pPr marL="457200" lvl="0" indent="-4572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नाफामूलक तथा गैर-नाफामूलक संस्थाहरू </a:t>
            </a:r>
            <a:endParaRPr lang="en-US" sz="2800" dirty="0">
              <a:cs typeface="Kalimati" panose="00000400000000000000" pitchFamily="2"/>
            </a:endParaRPr>
          </a:p>
          <a:p>
            <a:pPr marL="457200" lvl="0" indent="-4572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नेपाल भित्र सञ्चालनमा रहेका विदेशी लगानीका प्रतिष्ठान/व्यवसायहरू</a:t>
            </a:r>
            <a:endParaRPr lang="en-US" sz="2800" dirty="0">
              <a:cs typeface="Kalimati" panose="00000400000000000000" pitchFamily="2"/>
            </a:endParaRPr>
          </a:p>
          <a:p>
            <a:pPr marL="457200" lvl="0" indent="-4572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थोक पसल</a:t>
            </a:r>
            <a:r>
              <a:rPr lang="en-GB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खुद्रा पसल (खाद्यान्न बिक्री गर्ने किराना पसल</a:t>
            </a:r>
            <a:r>
              <a:rPr lang="en-GB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विद्युतीय मालसामान बिक्री गर्ने</a:t>
            </a:r>
            <a:r>
              <a:rPr lang="en-GB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तयारी लुगा वा पोसाक आदि बिक्री गर्न राखिएका पसलहरू</a:t>
            </a:r>
            <a:r>
              <a:rPr lang="en-GB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टेलिभिजन</a:t>
            </a:r>
            <a:r>
              <a:rPr lang="en-GB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मोबाइल</a:t>
            </a:r>
            <a:r>
              <a:rPr lang="en-GB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कम्प्युटर बिक्री गर्ने पसल)</a:t>
            </a:r>
            <a:r>
              <a:rPr lang="ne-NP" sz="2800" dirty="0">
                <a:cs typeface="Kalimati" panose="00000400000000000000" pitchFamily="2"/>
              </a:rPr>
              <a:t> </a:t>
            </a:r>
            <a:r>
              <a:rPr lang="hi-IN" sz="2800" dirty="0">
                <a:cs typeface="Kalimati" panose="00000400000000000000" pitchFamily="2"/>
              </a:rPr>
              <a:t>आदि</a:t>
            </a:r>
            <a:endParaRPr lang="en-US" sz="28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0D18605-8F1A-E00D-5694-2A5D1C913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10719434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A0330C-9294-F57F-3482-73E32E96FD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D9799D-2CB0-44C0-3B3D-BB4875E72A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21989B-23FC-BCA2-83BF-A75DC1B4D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635A019-FC9A-BA6E-CB63-00606A5F9F4B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9964AF07-89F7-C7B2-B200-40E27DF8C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086D325-FC9F-38B1-BF71-848EE13C0751}"/>
              </a:ext>
            </a:extLst>
          </p:cNvPr>
          <p:cNvSpPr/>
          <p:nvPr/>
        </p:nvSpPr>
        <p:spPr>
          <a:xfrm>
            <a:off x="238760" y="1005703"/>
            <a:ext cx="11851640" cy="5481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hi-IN" sz="2400" b="1" dirty="0">
                <a:cs typeface="Kalimati" panose="00000400000000000000" pitchFamily="2"/>
              </a:rPr>
              <a:t>प्रतिष्ठानका केही उदाहरणहरू</a:t>
            </a:r>
            <a:r>
              <a:rPr lang="ne-NP" sz="2400" b="1" dirty="0">
                <a:cs typeface="Kalimati" panose="00000400000000000000" pitchFamily="2"/>
              </a:rPr>
              <a:t>...</a:t>
            </a:r>
          </a:p>
          <a:p>
            <a:pPr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लज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गेष्ट हाउसहरू</a:t>
            </a:r>
            <a:r>
              <a:rPr lang="ne-NP" sz="2400" dirty="0">
                <a:cs typeface="Kalimati" panose="00000400000000000000" pitchFamily="2"/>
              </a:rPr>
              <a:t>; </a:t>
            </a:r>
            <a:r>
              <a:rPr lang="hi-IN" sz="2400" dirty="0">
                <a:cs typeface="Kalimati" panose="00000400000000000000" pitchFamily="2"/>
              </a:rPr>
              <a:t>रिसोर्टहरू</a:t>
            </a:r>
            <a:endParaRPr lang="en-US" sz="2400" dirty="0">
              <a:cs typeface="Kalimati" panose="00000400000000000000" pitchFamily="2"/>
            </a:endParaRPr>
          </a:p>
          <a:p>
            <a:pPr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रेस्टुरेन्ट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चमेना गृहहरू</a:t>
            </a:r>
            <a:r>
              <a:rPr lang="ne-NP" sz="2400" dirty="0">
                <a:cs typeface="Kalimati" panose="00000400000000000000" pitchFamily="2"/>
              </a:rPr>
              <a:t>; </a:t>
            </a:r>
            <a:r>
              <a:rPr lang="hi-IN" sz="2400" dirty="0">
                <a:cs typeface="Kalimati" panose="00000400000000000000" pitchFamily="2"/>
              </a:rPr>
              <a:t>चिया पसलहरू</a:t>
            </a:r>
            <a:r>
              <a:rPr lang="ne-NP" sz="2400" dirty="0">
                <a:cs typeface="Kalimati" panose="00000400000000000000" pitchFamily="2"/>
              </a:rPr>
              <a:t>; </a:t>
            </a:r>
          </a:p>
          <a:p>
            <a:pPr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मर्मत गर्ने स्टल वा वर्कसपहरू</a:t>
            </a:r>
            <a:endParaRPr lang="en-US" sz="2400" dirty="0">
              <a:cs typeface="Kalimati" panose="00000400000000000000" pitchFamily="2"/>
            </a:endParaRPr>
          </a:p>
          <a:p>
            <a:pPr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घरायसी सामग्री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विद्युतीय सामग्री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आरन</a:t>
            </a:r>
            <a:r>
              <a:rPr lang="en-GB" sz="2400" dirty="0">
                <a:cs typeface="Kalimati" panose="00000400000000000000" pitchFamily="2"/>
              </a:rPr>
              <a:t> </a:t>
            </a:r>
            <a:endParaRPr lang="ne-NP" sz="2400" dirty="0">
              <a:cs typeface="Kalimati" panose="00000400000000000000" pitchFamily="2"/>
            </a:endParaRPr>
          </a:p>
          <a:p>
            <a:pPr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मोबाइल तथा कम्प्युटर मर्मत पसल आदि</a:t>
            </a:r>
            <a:endParaRPr lang="ne-NP" sz="2400" dirty="0">
              <a:cs typeface="Kalimati" panose="00000400000000000000" pitchFamily="2"/>
            </a:endParaRPr>
          </a:p>
          <a:p>
            <a:pPr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मोटरसाइकल/साइकल/गाडी मर्मत गर्ने र पन्चर टाल्ने पसल</a:t>
            </a:r>
            <a:r>
              <a:rPr lang="en-GB" sz="2400" dirty="0">
                <a:cs typeface="Kalimati" panose="00000400000000000000" pitchFamily="2"/>
              </a:rPr>
              <a:t>, </a:t>
            </a:r>
            <a:endParaRPr lang="en-US" sz="2400" dirty="0">
              <a:cs typeface="Kalimati" panose="00000400000000000000" pitchFamily="2"/>
            </a:endParaRPr>
          </a:p>
          <a:p>
            <a:pPr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कम्प्युटर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मोटर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मोटरसाइकल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टेलिभिजन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मोबाइल आदि मर्मत गर्न सिकाउने तालिम केन्द्र वा व्यवसाय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कोचिङ सेन्टर</a:t>
            </a:r>
            <a:r>
              <a:rPr lang="en-GB" sz="2400" dirty="0">
                <a:cs typeface="Kalimati" panose="00000400000000000000" pitchFamily="2"/>
              </a:rPr>
              <a:t>, </a:t>
            </a:r>
            <a:endParaRPr lang="ne-NP" sz="2400" dirty="0">
              <a:cs typeface="Kalimati" panose="00000400000000000000" pitchFamily="2"/>
            </a:endParaRPr>
          </a:p>
          <a:p>
            <a:pPr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मोटरसाइकल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विभिन्न सवारी साधन (गाडी) चलाउन सिकाउने व्यवसाय</a:t>
            </a:r>
            <a:endParaRPr lang="en-US" sz="24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AD7080-A066-540D-DF47-CA7AC508C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1420046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4D6798-0884-C57E-1A6F-0477448482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13DDE2-B61C-5A91-18DB-7767D5B8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DFACBC-598A-8896-A34C-9D85D8FA5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DD0A117-BF2F-5C38-CCBC-10D6A4A33584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D2750A75-FBE9-BB39-8FFB-E9BBA7B79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B55ECA-AD29-BE69-0B0A-1768EE09AB23}"/>
              </a:ext>
            </a:extLst>
          </p:cNvPr>
          <p:cNvSpPr/>
          <p:nvPr/>
        </p:nvSpPr>
        <p:spPr>
          <a:xfrm>
            <a:off x="238760" y="1005703"/>
            <a:ext cx="1185164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hi-IN" sz="2400" b="1" dirty="0">
                <a:cs typeface="Kalimati" panose="00000400000000000000" pitchFamily="2"/>
              </a:rPr>
              <a:t>प्रतिष्ठानका केही उदाहरणहरू</a:t>
            </a:r>
            <a:r>
              <a:rPr lang="ne-NP" sz="2400" b="1" dirty="0">
                <a:cs typeface="Kalimati" panose="00000400000000000000" pitchFamily="2"/>
              </a:rPr>
              <a:t>...</a:t>
            </a: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डाक्टरका क्लिनिकहरू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प्याथोलोजि ल्याबहरू</a:t>
            </a:r>
            <a:endParaRPr lang="en-US" sz="2400" dirty="0">
              <a:cs typeface="Kalimati" panose="00000400000000000000" pitchFamily="2"/>
            </a:endParaRP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कानुन व्यवसायी फर्महरू</a:t>
            </a:r>
            <a:endParaRPr lang="en-US" sz="2400" dirty="0">
              <a:cs typeface="Kalimati" panose="00000400000000000000" pitchFamily="2"/>
            </a:endParaRP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भेटेरिनरी सेवा प्रदायक संस्थाहरू</a:t>
            </a:r>
            <a:endParaRPr lang="en-US" sz="2400" dirty="0">
              <a:cs typeface="Kalimati" panose="00000400000000000000" pitchFamily="2"/>
            </a:endParaRP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सूचना तथा सञ्चार प्रदायकहरू</a:t>
            </a:r>
            <a:r>
              <a:rPr lang="en-GB" sz="2400" dirty="0">
                <a:cs typeface="Kalimati" panose="00000400000000000000" pitchFamily="2"/>
              </a:rPr>
              <a:t>, </a:t>
            </a:r>
            <a:endParaRPr lang="ne-NP" sz="2400" dirty="0">
              <a:cs typeface="Kalimati" panose="00000400000000000000" pitchFamily="2"/>
            </a:endParaRP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कपाल काट्ने सैलुनहरू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ब्युटीपार्लरहरू</a:t>
            </a:r>
            <a:endParaRPr lang="en-US" sz="2400" dirty="0">
              <a:cs typeface="Kalimati" panose="00000400000000000000" pitchFamily="2"/>
            </a:endParaRP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अध्ययन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अनुसन्धान गर्ने संस्थाहरू</a:t>
            </a:r>
            <a:endParaRPr lang="en-US" sz="2400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ठेकेदार वा निर्माण कम्पनीहरू</a:t>
            </a:r>
            <a:endParaRPr lang="ne-NP" sz="2400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कुरियर सेवा प्रदायकहरू</a:t>
            </a:r>
            <a:endParaRPr lang="en-US" sz="2400" dirty="0">
              <a:cs typeface="Kalimati" panose="00000400000000000000" pitchFamily="2"/>
            </a:endParaRP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गोदाम सञ्चालकहरू</a:t>
            </a:r>
            <a:endParaRPr lang="en-US" sz="24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39B1A3-FC1C-85D0-D4A3-F080AA3BA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1751559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राष्ट्रिय आर्थिक गणना, २०८२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1283017"/>
            <a:ext cx="11988800" cy="427781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ne-NP" sz="3600" b="1" dirty="0"/>
          </a:p>
          <a:p>
            <a:pPr marL="0" indent="0" algn="ctr">
              <a:lnSpc>
                <a:spcPct val="170000"/>
              </a:lnSpc>
              <a:buNone/>
            </a:pPr>
            <a:r>
              <a:rPr lang="ne-NP" sz="4200" b="1" dirty="0"/>
              <a:t>गणक तथा सुपरिवेक्षक तालिम</a:t>
            </a:r>
          </a:p>
          <a:p>
            <a:pPr marL="0" indent="0" algn="ctr">
              <a:buNone/>
            </a:pPr>
            <a:r>
              <a:rPr lang="ne-NP" sz="3600" b="1" dirty="0"/>
              <a:t/>
            </a:r>
            <a:br>
              <a:rPr lang="ne-NP" sz="3600" b="1" dirty="0"/>
            </a:br>
            <a:r>
              <a:rPr lang="ne-NP" sz="3600" b="1" dirty="0"/>
              <a:t>मितिः २०८२ चैत २६</a:t>
            </a:r>
          </a:p>
          <a:p>
            <a:pPr marL="0" indent="0" algn="ctr">
              <a:buNone/>
            </a:pPr>
            <a:endParaRPr lang="ne-NP" sz="3600" b="1" dirty="0"/>
          </a:p>
          <a:p>
            <a:pPr marL="0" indent="0" algn="ctr">
              <a:buNone/>
            </a:pPr>
            <a:r>
              <a:rPr lang="ne-NP" sz="3600" b="1"/>
              <a:t>पहिलो </a:t>
            </a:r>
            <a:r>
              <a:rPr lang="ne-NP" sz="3600" b="1" smtClean="0"/>
              <a:t>दिन - तेस्रो </a:t>
            </a:r>
            <a:r>
              <a:rPr lang="ne-NP" sz="3600" b="1"/>
              <a:t>सत्र</a:t>
            </a:r>
            <a:endParaRPr lang="ne-NP" sz="3600" b="1" dirty="0"/>
          </a:p>
          <a:p>
            <a:pPr marL="0" indent="0" algn="ctr">
              <a:buNone/>
            </a:pPr>
            <a:endParaRPr lang="ne-NP" sz="3600" b="1" dirty="0"/>
          </a:p>
          <a:p>
            <a:pPr marL="0" indent="0" algn="ctr">
              <a:buNone/>
            </a:pPr>
            <a:r>
              <a:rPr lang="ne-NP" sz="5600" b="1" dirty="0"/>
              <a:t>अवधारणा तथा परिभाषा</a:t>
            </a: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5835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EC10ED-62CA-D370-1FAD-CADD3D6CB7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88213E-21C3-1A6A-A91C-C877387CC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8F45ED-C40D-07BC-8A05-7EF1A066B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D96177E-0E14-0B27-456C-8CD3BD3EF0CC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FFB2F54-5E0D-E61F-7335-0A184B740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75E216E-9E6B-AF33-C8E1-DA01EFE70F4A}"/>
              </a:ext>
            </a:extLst>
          </p:cNvPr>
          <p:cNvSpPr/>
          <p:nvPr/>
        </p:nvSpPr>
        <p:spPr>
          <a:xfrm>
            <a:off x="238760" y="914263"/>
            <a:ext cx="1127832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hi-IN" sz="2400" b="1" dirty="0">
                <a:cs typeface="Kalimati" panose="00000400000000000000" pitchFamily="2"/>
              </a:rPr>
              <a:t>प्रतिष्ठानका केही उदाहरणहरू</a:t>
            </a:r>
            <a:r>
              <a:rPr lang="ne-NP" sz="2400" b="1" dirty="0">
                <a:cs typeface="Kalimati" panose="00000400000000000000" pitchFamily="2"/>
              </a:rPr>
              <a:t>...</a:t>
            </a:r>
          </a:p>
          <a:p>
            <a:pPr marL="514350" lvl="0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 smtClean="0">
                <a:cs typeface="Kalimati" panose="00000400000000000000" pitchFamily="2"/>
              </a:rPr>
              <a:t>विद्युतीय </a:t>
            </a:r>
            <a:r>
              <a:rPr lang="hi-IN" sz="2400" dirty="0">
                <a:cs typeface="Kalimati" panose="00000400000000000000" pitchFamily="2"/>
              </a:rPr>
              <a:t>सामग्री उत्पादन गर्ने कम्पनीहरूका कार्यालयहरू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बिक्री कक्ष वा अफिसहरू</a:t>
            </a:r>
            <a:endParaRPr lang="en-US" sz="2400" dirty="0">
              <a:cs typeface="Kalimati" panose="00000400000000000000" pitchFamily="2"/>
            </a:endParaRPr>
          </a:p>
          <a:p>
            <a:pPr marL="514350" lvl="0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 smtClean="0">
                <a:cs typeface="Kalimati" panose="00000400000000000000" pitchFamily="2"/>
              </a:rPr>
              <a:t>सरकारी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सामुदायिक तथा निजी विद्यालयहरू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कलेज र </a:t>
            </a:r>
            <a:r>
              <a:rPr lang="hi-IN" sz="2400" dirty="0" smtClean="0">
                <a:cs typeface="Kalimati" panose="00000400000000000000" pitchFamily="2"/>
              </a:rPr>
              <a:t>विश्वविद्यालयहरू</a:t>
            </a:r>
            <a:endParaRPr lang="ne-NP" sz="2400" dirty="0" smtClean="0">
              <a:cs typeface="Kalimati" panose="00000400000000000000" pitchFamily="2"/>
            </a:endParaRPr>
          </a:p>
          <a:p>
            <a:pPr marL="514350" lvl="0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 smtClean="0">
                <a:cs typeface="Kalimati" panose="00000400000000000000" pitchFamily="2"/>
              </a:rPr>
              <a:t>सरकारी विद्यालय र सरकारी कलेजमा व्यवस्थापन समिति र शिक्षालयलाई अलग</a:t>
            </a:r>
            <a:r>
              <a:rPr lang="en-US" sz="2400" dirty="0" smtClean="0">
                <a:cs typeface="Kalimati" panose="00000400000000000000" pitchFamily="2"/>
              </a:rPr>
              <a:t>-</a:t>
            </a:r>
            <a:r>
              <a:rPr lang="ne-NP" sz="2400" dirty="0" smtClean="0">
                <a:cs typeface="Kalimati" panose="00000400000000000000" pitchFamily="2"/>
              </a:rPr>
              <a:t>अलग प्रतिष्ठान मानी गणना गर्नुपर्दछ</a:t>
            </a:r>
            <a:endParaRPr lang="en-US" sz="2400" dirty="0">
              <a:cs typeface="Kalimati" panose="00000400000000000000" pitchFamily="2"/>
            </a:endParaRPr>
          </a:p>
          <a:p>
            <a:pPr marL="514350" lvl="0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हुलाकहरू</a:t>
            </a:r>
            <a:endParaRPr lang="en-US" sz="2400" dirty="0">
              <a:cs typeface="Kalimati" panose="00000400000000000000" pitchFamily="2"/>
            </a:endParaRPr>
          </a:p>
          <a:p>
            <a:pPr marL="514350" lvl="0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सरकारी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सामुदायिक तथा निजी </a:t>
            </a:r>
            <a:r>
              <a:rPr lang="hi-IN" sz="2400" dirty="0" smtClean="0">
                <a:cs typeface="Kalimati" panose="00000400000000000000" pitchFamily="2"/>
              </a:rPr>
              <a:t>अस्पतालहरू</a:t>
            </a:r>
            <a:endParaRPr lang="ne-NP" sz="2400" dirty="0" smtClean="0">
              <a:cs typeface="Kalimati" panose="00000400000000000000" pitchFamily="2"/>
            </a:endParaRPr>
          </a:p>
          <a:p>
            <a:pPr marL="514350" lvl="0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 smtClean="0">
                <a:cs typeface="Kalimati" panose="00000400000000000000" pitchFamily="2"/>
              </a:rPr>
              <a:t>सरकारी अस्पतालमा विकास</a:t>
            </a:r>
            <a:r>
              <a:rPr lang="en-US" sz="2400" dirty="0" smtClean="0">
                <a:cs typeface="Kalimati" panose="00000400000000000000" pitchFamily="2"/>
              </a:rPr>
              <a:t>/</a:t>
            </a:r>
            <a:r>
              <a:rPr lang="ne-NP" sz="2400" dirty="0" smtClean="0">
                <a:cs typeface="Kalimati" panose="00000400000000000000" pitchFamily="2"/>
              </a:rPr>
              <a:t>सञ्चालक समिति रहेको भए विकास</a:t>
            </a:r>
            <a:r>
              <a:rPr lang="en-US" sz="2400" dirty="0" smtClean="0">
                <a:cs typeface="Kalimati" panose="00000400000000000000" pitchFamily="2"/>
              </a:rPr>
              <a:t>/</a:t>
            </a:r>
            <a:r>
              <a:rPr lang="ne-NP" sz="2400" dirty="0" smtClean="0">
                <a:cs typeface="Kalimati" panose="00000400000000000000" pitchFamily="2"/>
              </a:rPr>
              <a:t>सञ्चालक समिति र अस्पताल अलग</a:t>
            </a:r>
            <a:r>
              <a:rPr lang="en-US" sz="2400" dirty="0" smtClean="0">
                <a:cs typeface="Kalimati" panose="00000400000000000000" pitchFamily="2"/>
              </a:rPr>
              <a:t>-</a:t>
            </a:r>
            <a:r>
              <a:rPr lang="ne-NP" sz="2400" dirty="0" smtClean="0">
                <a:cs typeface="Kalimati" panose="00000400000000000000" pitchFamily="2"/>
              </a:rPr>
              <a:t>अलग प्रतिष्ठान मानी गणना गर्नुपर्दछ</a:t>
            </a:r>
            <a:endParaRPr lang="en-US" sz="2400" dirty="0">
              <a:cs typeface="Kalimati" panose="00000400000000000000" pitchFamily="2"/>
            </a:endParaRPr>
          </a:p>
          <a:p>
            <a:pPr marL="514350" lvl="0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केन्द्रीय बैंक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वाणिज्य बैंक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विकास बैंक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वित्तीय संस्थाहरू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 smtClean="0">
                <a:cs typeface="Kalimati" panose="00000400000000000000" pitchFamily="2"/>
              </a:rPr>
              <a:t>सहकारीहरू</a:t>
            </a:r>
            <a:endParaRPr lang="en-US" sz="24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18E9C09-1FF8-4E05-F53D-5367AFF02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18469806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2CEF0B-AEB7-587D-C7D6-348F1D4FDB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D86CB-85B8-8D89-55C1-EDC26D5247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4DAAF7-E41B-824A-2EBD-8D1CC9BC1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C1B54A8-D622-C037-ACEC-03C9CBA70F1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BEC4D8F6-7202-C30E-E44F-E9E861993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DDF29EA-9940-1E4D-65B7-FFDD051FAA6B}"/>
              </a:ext>
            </a:extLst>
          </p:cNvPr>
          <p:cNvSpPr/>
          <p:nvPr/>
        </p:nvSpPr>
        <p:spPr>
          <a:xfrm>
            <a:off x="238760" y="996315"/>
            <a:ext cx="11534140" cy="5209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प्रतिष्ठानका केही उदाहरणहरू</a:t>
            </a:r>
            <a:r>
              <a:rPr lang="ne-NP" sz="2800" b="1" dirty="0">
                <a:cs typeface="Kalimati" panose="00000400000000000000" pitchFamily="2"/>
              </a:rPr>
              <a:t>...</a:t>
            </a: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राजनीतिक सङ्गठनहरूका केन्द्र</a:t>
            </a:r>
            <a:r>
              <a:rPr lang="en-GB" sz="2800" dirty="0">
                <a:cs typeface="Kalimati" panose="00000400000000000000" pitchFamily="2"/>
              </a:rPr>
              <a:t>,</a:t>
            </a:r>
            <a:r>
              <a:rPr lang="hi-IN" sz="2800" dirty="0">
                <a:cs typeface="Kalimati" panose="00000400000000000000" pitchFamily="2"/>
              </a:rPr>
              <a:t> प्रदेश</a:t>
            </a:r>
            <a:r>
              <a:rPr lang="en-GB" sz="2800" dirty="0">
                <a:cs typeface="Kalimati" panose="00000400000000000000" pitchFamily="2"/>
              </a:rPr>
              <a:t>,</a:t>
            </a:r>
            <a:r>
              <a:rPr lang="hi-IN" sz="2800" dirty="0">
                <a:cs typeface="Kalimati" panose="00000400000000000000" pitchFamily="2"/>
              </a:rPr>
              <a:t> जिल्ला</a:t>
            </a:r>
            <a:r>
              <a:rPr lang="en-GB" sz="2800" dirty="0">
                <a:cs typeface="Kalimati" panose="00000400000000000000" pitchFamily="2"/>
              </a:rPr>
              <a:t>, </a:t>
            </a:r>
            <a:r>
              <a:rPr lang="ne-NP" sz="2800" dirty="0">
                <a:cs typeface="Kalimati" panose="00000400000000000000" pitchFamily="2"/>
              </a:rPr>
              <a:t>स्थानीय तह </a:t>
            </a:r>
            <a:r>
              <a:rPr lang="hi-IN" sz="2800" dirty="0">
                <a:cs typeface="Kalimati" panose="00000400000000000000" pitchFamily="2"/>
              </a:rPr>
              <a:t>तथा वडास्तरका कार्यालय</a:t>
            </a:r>
            <a:endParaRPr lang="en-US" sz="2800" dirty="0">
              <a:cs typeface="Kalimati" panose="00000400000000000000" pitchFamily="2"/>
            </a:endParaRP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व्यावसायिक पेसागत सङ्गठनहरू र यस्तै अन्य सङ्गठन तथा संस्थाहरू</a:t>
            </a:r>
            <a:endParaRPr lang="en-US" sz="2800" dirty="0">
              <a:cs typeface="Kalimati" panose="00000400000000000000" pitchFamily="2"/>
            </a:endParaRP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यदि कुनै खाजाखाना वा सामान वा पत्रपत्रिका</a:t>
            </a:r>
            <a:r>
              <a:rPr lang="en-GB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पुस्तिका आदि बिक्री गर्ने चलायमान बिक्री कक्ष</a:t>
            </a:r>
            <a:r>
              <a:rPr lang="en-GB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अक्सर कुनै एक निश्चित स्थानमा रही सञ्चालनमा रहेको भए यस प्रकारका निश्चित स्थानमा सञ्चालन हुने चलायमान प्रतिष्ठानहरू (</a:t>
            </a:r>
            <a:r>
              <a:rPr lang="en-GB" sz="2800" dirty="0">
                <a:cs typeface="Kalimati" panose="00000400000000000000" pitchFamily="2"/>
              </a:rPr>
              <a:t>Movable Establishments)</a:t>
            </a:r>
            <a:r>
              <a:rPr lang="hi-IN" sz="2800" dirty="0">
                <a:cs typeface="Kalimati" panose="00000400000000000000" pitchFamily="2"/>
              </a:rPr>
              <a:t>।</a:t>
            </a:r>
            <a:endParaRPr lang="en-US" sz="28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E89D6D5-F58F-C506-7D87-08F79B554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6000196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527FC0-5E9E-30CB-AEF1-6CBE06F35E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4E229-F1FB-720C-7043-E0BF665C0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AFEC49-B90E-7A3C-2F93-3B48E6424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CB915AC-B40E-59BF-E401-283BEBB3B33A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5DBC6463-7F04-05AE-7E5A-181B55F36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73A4D2-F8D1-7416-00D4-B9EBE1D2F2EE}"/>
              </a:ext>
            </a:extLst>
          </p:cNvPr>
          <p:cNvSpPr/>
          <p:nvPr/>
        </p:nvSpPr>
        <p:spPr>
          <a:xfrm>
            <a:off x="65314" y="996315"/>
            <a:ext cx="11933646" cy="608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600"/>
              </a:spcBef>
            </a:pPr>
            <a:r>
              <a:rPr lang="ne-NP" sz="2800" b="1" dirty="0">
                <a:cs typeface="Kalimati" panose="00000400000000000000" pitchFamily="2"/>
              </a:rPr>
              <a:t>हाट बजार </a:t>
            </a: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>
                <a:cs typeface="Kalimati" panose="00000400000000000000" pitchFamily="2"/>
              </a:rPr>
              <a:t>निश्चित ठाउँमा नियमितरुपले (दैनिक नभई) हप्तामा एक-दुई दिन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महिनामा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वा चाडपर्वका बेला सञ्चालन हुने अस्थायी बजारलाई हाट बजार </a:t>
            </a:r>
            <a:r>
              <a:rPr lang="ne-NP" sz="2600" dirty="0">
                <a:cs typeface="Kalimati" panose="00000400000000000000" pitchFamily="2"/>
              </a:rPr>
              <a:t>भनेर बुझिन्छ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जहाँ स्थानीय उत्पादक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व्यापारी वा किसानहरूले आफ्ना कृषि उपज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घरेलु तथा साना उद्योगका वस्तु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उपभोग्य सामान आदि खुला वा अस्थायी संरचनाबाट खरिद-बिक्री गर्छन्।</a:t>
            </a:r>
            <a:endParaRPr lang="ne-NP" sz="26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>
                <a:cs typeface="Kalimati" panose="00000400000000000000" pitchFamily="2"/>
              </a:rPr>
              <a:t>हाटबजारमा एक निश्चित स्थानमा व्यवसाय सञ्चालन गरेका व्यवसायीहरू वा निश्चित स्थानमा कुनै व्यवसाय स्थापना नगरेका व्यवसायीहरू दुवैले हाटबजार लाग्ने दिनमा व्यवसाय सञ्चालन गर्ने गरेका हुन सक्दछन्। </a:t>
            </a:r>
            <a:endParaRPr lang="ne-NP" sz="26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 smtClean="0">
                <a:cs typeface="Kalimati" panose="00000400000000000000" pitchFamily="2"/>
              </a:rPr>
              <a:t>एकै व्यवसायीले </a:t>
            </a:r>
            <a:r>
              <a:rPr lang="ne-NP" sz="2600" dirty="0">
                <a:cs typeface="Kalimati" panose="00000400000000000000" pitchFamily="2"/>
              </a:rPr>
              <a:t>एउटै गणना क्षेत्र </a:t>
            </a:r>
            <a:r>
              <a:rPr lang="ne-NP" sz="2600" dirty="0" smtClean="0">
                <a:cs typeface="Kalimati" panose="00000400000000000000" pitchFamily="2"/>
              </a:rPr>
              <a:t>भित्र एक भन्दा बढी हाट बजारमा व्यवसाय सञ्चालन गरेको भए एउटै प्रतिष्ठान मान्ने तर फरक गणना क्षेत्रमा भए अलग</a:t>
            </a:r>
            <a:r>
              <a:rPr lang="en-US" sz="2600" smtClean="0">
                <a:cs typeface="Kalimati" panose="00000400000000000000" pitchFamily="2"/>
              </a:rPr>
              <a:t>-</a:t>
            </a:r>
            <a:r>
              <a:rPr lang="ne-NP" sz="2600" smtClean="0">
                <a:cs typeface="Kalimati" panose="00000400000000000000" pitchFamily="2"/>
              </a:rPr>
              <a:t>अलग </a:t>
            </a:r>
            <a:r>
              <a:rPr lang="ne-NP" sz="2600" dirty="0" smtClean="0">
                <a:cs typeface="Kalimati" panose="00000400000000000000" pitchFamily="2"/>
              </a:rPr>
              <a:t>प्रतिष्ठान मानेर विवरण भर्नुपर्दछ ।</a:t>
            </a:r>
            <a:endParaRPr lang="en-US" sz="26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9BB5099-536D-F707-169C-227C58343B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41555225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8CF87F-B37A-6FCD-C891-A40B16F84D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357E7-CA04-C458-37ED-1D10311CE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B2C5B03-D38D-33D0-66D8-58F01DABE82A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95D8320A-8E62-9A75-4F86-4CC623957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BC329E4-07B2-4191-B2A7-7D66A964035A}"/>
              </a:ext>
            </a:extLst>
          </p:cNvPr>
          <p:cNvSpPr/>
          <p:nvPr/>
        </p:nvSpPr>
        <p:spPr>
          <a:xfrm>
            <a:off x="101600" y="1127760"/>
            <a:ext cx="11897360" cy="3270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hi-IN" sz="2800" b="1" dirty="0">
                <a:cs typeface="Kalimati" panose="00000400000000000000" pitchFamily="2"/>
              </a:rPr>
              <a:t>घुमन्ते प्रकृतिका स्वरोजगार व्यवसाय</a:t>
            </a:r>
            <a:endParaRPr lang="en-US" sz="2800" b="1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घुमन्ते प्रकृतिका आर्थिक क्रियाकलाप गरेको </a:t>
            </a:r>
            <a:r>
              <a:rPr lang="hi-IN" sz="2800" dirty="0">
                <a:cs typeface="Kalimati" panose="00000400000000000000" pitchFamily="2"/>
              </a:rPr>
              <a:t>स्वरोजगार व्यवसायहरू </a:t>
            </a:r>
            <a:endParaRPr lang="ne-NP" sz="28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जस्तै: घुमन्ते </a:t>
            </a:r>
            <a:r>
              <a:rPr lang="ne-NP" sz="2800" dirty="0">
                <a:cs typeface="Kalimati" panose="00000400000000000000" pitchFamily="2"/>
              </a:rPr>
              <a:t>तरकारी तथा फलफूल बेच्ने </a:t>
            </a:r>
            <a:r>
              <a:rPr lang="hi-IN" sz="2800" dirty="0">
                <a:cs typeface="Kalimati" panose="00000400000000000000" pitchFamily="2"/>
              </a:rPr>
              <a:t>व्यापारी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सामान बिक्रीका लागि हिँड्ने घुमन्ते ठेलागाडा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रिक्सा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साइकल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मोटरसाइकल आदिलाई भने </a:t>
            </a:r>
            <a:r>
              <a:rPr lang="ne-NP" sz="2800" dirty="0">
                <a:cs typeface="Kalimati" panose="00000400000000000000" pitchFamily="2"/>
              </a:rPr>
              <a:t>आर्थिक एकाईको रुपमा  </a:t>
            </a:r>
            <a:r>
              <a:rPr lang="hi-IN" sz="2800" dirty="0">
                <a:cs typeface="Kalimati" panose="00000400000000000000" pitchFamily="2"/>
              </a:rPr>
              <a:t>यस आर्थिक गणनामा समावेश गर्नुपर्दछ। </a:t>
            </a:r>
            <a:endParaRPr lang="en-US" sz="28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A289DAF-E4C3-968D-0B6D-D2B30776E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3450544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DA5FD6-515A-4352-FECE-41DBBF911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3B0DC1-A6BD-049C-E67F-D88AF62BC7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22C22B-A233-2218-BF1C-4C3038426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A7CABE4-17E0-B69B-B9F9-763131D512FB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8703A0A5-62FA-E1E8-459A-BD36216FA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434AAD-47B8-3743-E60D-B355455E658D}"/>
              </a:ext>
            </a:extLst>
          </p:cNvPr>
          <p:cNvSpPr/>
          <p:nvPr/>
        </p:nvSpPr>
        <p:spPr>
          <a:xfrm>
            <a:off x="65314" y="996315"/>
            <a:ext cx="12126686" cy="4243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e-NP" sz="2600" b="1" dirty="0">
                <a:cs typeface="Kalimati" panose="00000400000000000000" pitchFamily="2"/>
              </a:rPr>
              <a:t>आर्थिक गणनामा समावेश गरिने व्यवसाय तथा प्रतिष्ठानहरू</a:t>
            </a:r>
            <a:endParaRPr lang="en-US" sz="2600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गणनामा गणनाको दिनसम्म सञ्चालनमा रही आफ्नो व्यवसाय वा आर्थिक क्रियाकलाप सञ्चालन गर्ने सबै प्रतिष्ठानहरूको गणना गर्नुपर्दछ। </a:t>
            </a:r>
            <a:endParaRPr lang="en-US" sz="2600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600" dirty="0">
                <a:cs typeface="Kalimati" panose="00000400000000000000" pitchFamily="2"/>
              </a:rPr>
              <a:t> </a:t>
            </a:r>
            <a:r>
              <a:rPr lang="ne-NP" sz="2600" dirty="0">
                <a:cs typeface="Kalimati" panose="00000400000000000000" pitchFamily="2"/>
              </a:rPr>
              <a:t>प्रतिष्ठान/व्यवसायहरू जतिसुकै साना वा ठूला आकारका भए पनि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ne-NP" sz="2600" dirty="0">
                <a:cs typeface="Kalimati" panose="00000400000000000000" pitchFamily="2"/>
              </a:rPr>
              <a:t>सञ्चालनका प्रकार जस्तोसुकै भए पनि यस पुस्तिकामा उल्लेख भए अनुसार जुनसुकै व्यावसायिक क्रियाकलाप गरे पनि र कुनै निकायमा दर्ता भए वा नभए पनि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ne-NP" sz="2600" dirty="0">
                <a:cs typeface="Kalimati" panose="00000400000000000000" pitchFamily="2"/>
              </a:rPr>
              <a:t>तोकिएका सबै प्रतिष्ठानहरूको गणना गर्नुपर्दछ।</a:t>
            </a:r>
            <a:endParaRPr lang="en-US" sz="26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7928EF-EC8A-CD7D-272B-0F3A1D8E5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30244125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472C6-345C-8199-B078-99D03F4661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AB6FF7-FF38-6646-5309-DD18897E36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8C9870-C59C-698B-CF56-2F9988C75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907E726-5813-F29A-B1C1-74E6ED5E59B6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D2D38067-B8A3-3784-6184-9B4AE37A1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02068E3-E2DB-9209-FE47-191C191B6995}"/>
              </a:ext>
            </a:extLst>
          </p:cNvPr>
          <p:cNvSpPr/>
          <p:nvPr/>
        </p:nvSpPr>
        <p:spPr>
          <a:xfrm>
            <a:off x="65314" y="996315"/>
            <a:ext cx="12126686" cy="5818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प्रतिष्ठान पहिचान गर्ने तथा छुट्याउने आधारभूत नियम </a:t>
            </a:r>
            <a:endParaRPr lang="ne-NP" sz="2800" b="1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>
                <a:cs typeface="Kalimati" panose="00000400000000000000" pitchFamily="2"/>
              </a:rPr>
              <a:t>प्रत्येक गणकले आफ्नो गणना क्षेत्र अन्तर्गतको प्रत्येक घर-घरमा पुगी ती घरपरिवारका उत्तरदातासँग उक्त स्थानमा प्रतिष्ठान सञ्चालन गरेको/नगरेको सोधखोज गर्नुपर्दछ। </a:t>
            </a:r>
            <a:endParaRPr lang="en-US" sz="26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>
                <a:cs typeface="Kalimati" panose="00000400000000000000" pitchFamily="2"/>
              </a:rPr>
              <a:t>घरपरिवारले आर्थिक क्रियाकलाप (उत्पादन क्रियाकलाप) सञ्चालन गरेको भए त्यो प्रतिष्ठान हो वा होइन भनी पहिचान गर्नुपर्दछ। </a:t>
            </a:r>
            <a:endParaRPr lang="en-US" sz="26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>
                <a:cs typeface="Kalimati" panose="00000400000000000000" pitchFamily="2"/>
              </a:rPr>
              <a:t>कुनै आर्थिक एकाइ</a:t>
            </a:r>
            <a:r>
              <a:rPr lang="ne-NP" sz="2600" dirty="0">
                <a:cs typeface="Kalimati" panose="00000400000000000000" pitchFamily="2"/>
              </a:rPr>
              <a:t>,</a:t>
            </a:r>
            <a:r>
              <a:rPr lang="hi-IN" sz="2600" dirty="0">
                <a:cs typeface="Kalimati" panose="00000400000000000000" pitchFamily="2"/>
              </a:rPr>
              <a:t> प्रतिष्ठान हो वा होइन भनी पहिचान गर्नका लागि प्रतिष्ठानको परिभाषा र यसका केही नियमहरूलाई अनुसरण गर्नुपर्दछ। </a:t>
            </a:r>
            <a:endParaRPr lang="en-US" sz="26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>
                <a:cs typeface="Kalimati" panose="00000400000000000000" pitchFamily="2"/>
              </a:rPr>
              <a:t>गणना क्षेत्रमा रहेका सबै गाउँ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टोल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बस्तीमा रहेका प्रतिष्ठानहरू सोधखोज गरी ती प्रतिष्ठानहरूमा पुगी विवरण सङ्कलन गर्नुपर्दछ।</a:t>
            </a:r>
            <a:endParaRPr lang="en-US" sz="26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>
                <a:cs typeface="Kalimati" panose="00000400000000000000" pitchFamily="2"/>
              </a:rPr>
              <a:t>वडा कार्यालयमा गएर त्यस वडा भित्र के कस्ता प्रतिष्ठानहरू सञ्चालनमा रहेका छन् भनेर सोध खोज गर्नुपर्दछ। </a:t>
            </a:r>
            <a:endParaRPr lang="ne-NP" sz="2600" b="1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ED90E12-D245-2576-E626-958FC53B54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7226864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EFAE8F-2ECA-5750-252D-8C81B263E6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98A551-7A59-67C6-62E0-D91198CE5D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B86757-6480-B2E6-B7C1-BDDCDAD30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F42FF6F-8E0E-8630-E8FB-681541D04338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3DF6F0DB-F01D-494A-2D45-1EA397657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420FD0B-EFDB-93B3-DC27-EEBED92DCA87}"/>
              </a:ext>
            </a:extLst>
          </p:cNvPr>
          <p:cNvSpPr/>
          <p:nvPr/>
        </p:nvSpPr>
        <p:spPr>
          <a:xfrm>
            <a:off x="65314" y="996315"/>
            <a:ext cx="12126686" cy="5209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प्रतिष्ठान पहिचान गर्ने तथा छुट्याउने आधारभूत नियम </a:t>
            </a:r>
            <a:r>
              <a:rPr lang="ne-NP" sz="2800" b="1" dirty="0">
                <a:cs typeface="Kalimati" panose="00000400000000000000" pitchFamily="2"/>
              </a:rPr>
              <a:t>...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b="1" dirty="0">
                <a:cs typeface="Kalimati" panose="00000400000000000000" pitchFamily="2"/>
              </a:rPr>
              <a:t>स्थान र व्यवस्थापन अस्तित्व दुवैको आधारमा प्रतिष्ठानहरूलाई पहिचान गर्नुपर्दछ। </a:t>
            </a:r>
            <a:endParaRPr lang="en-US" sz="2800" b="1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गणनामा </a:t>
            </a:r>
            <a:r>
              <a:rPr lang="hi-IN" sz="2800" b="1" dirty="0">
                <a:cs typeface="Kalimati" panose="00000400000000000000" pitchFamily="2"/>
              </a:rPr>
              <a:t>“एउटै व्यवस्थाप</a:t>
            </a:r>
            <a:r>
              <a:rPr lang="ne-NP" sz="2800" b="1" dirty="0">
                <a:cs typeface="Kalimati" panose="00000400000000000000" pitchFamily="2"/>
              </a:rPr>
              <a:t>न</a:t>
            </a:r>
            <a:r>
              <a:rPr lang="hi-IN" sz="2800" b="1" dirty="0">
                <a:cs typeface="Kalimati" panose="00000400000000000000" pitchFamily="2"/>
              </a:rPr>
              <a:t> अन्तर्गत एउटा निश्चित स्थानमा आर्थिक क्रियाकलाप सञ्चालन गरेको हुन्छ” </a:t>
            </a:r>
            <a:r>
              <a:rPr lang="hi-IN" sz="2800" dirty="0">
                <a:cs typeface="Kalimati" panose="00000400000000000000" pitchFamily="2"/>
              </a:rPr>
              <a:t>भन्ने प्रतिष्ठानको परिभाषाको आधारलाई प्रत्येक प्रतिष्ठानले पूरा गरेको हुनुपर्दछ। </a:t>
            </a:r>
            <a:endParaRPr lang="en-US" sz="28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यस्ता हरेक आर्थिक एकाइका लागि मुख्य प्रश्नावली भर्नुपर्ने भएकोले गणना</a:t>
            </a:r>
            <a:r>
              <a:rPr lang="hi-IN" sz="2800" b="1" dirty="0">
                <a:cs typeface="Kalimati" panose="00000400000000000000" pitchFamily="2"/>
              </a:rPr>
              <a:t> </a:t>
            </a:r>
            <a:r>
              <a:rPr lang="hi-IN" sz="2800" dirty="0">
                <a:cs typeface="Kalimati" panose="00000400000000000000" pitchFamily="2"/>
              </a:rPr>
              <a:t>कार्यका लागि प्रतिष्ठानको परिभाषा र प्रतिष्ठान पहिचान गर्ने तरिकाबारे गणकले बुझ्नु अत्यन्तै महत्त्वपूर्ण छ।</a:t>
            </a:r>
            <a:endParaRPr lang="en-US" sz="28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D370BFD-1F8F-D14F-2C57-BC04ACC5FE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10465443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3E89D5-A3D6-7915-8374-4F323CEA8F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28BA18-EF1C-D2D6-F671-947CD05845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2C2125-003B-1151-5935-6C0CAB2AB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194F994-859A-B8DA-F17E-1F05C0DF81EF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88A5B203-F9D6-CE2D-3294-1B109C80F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52FE10-60C1-0DCD-FFE1-ABA1BA34E1C6}"/>
              </a:ext>
            </a:extLst>
          </p:cNvPr>
          <p:cNvSpPr/>
          <p:nvPr/>
        </p:nvSpPr>
        <p:spPr>
          <a:xfrm>
            <a:off x="65314" y="996315"/>
            <a:ext cx="12126686" cy="5253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प्रतिष्ठान पहिचान गर्ने तथा छुट्याउने आधारभूत नियम</a:t>
            </a:r>
            <a:r>
              <a:rPr lang="ne-NP" sz="2800" b="1" dirty="0">
                <a:cs typeface="Kalimati" panose="00000400000000000000" pitchFamily="2"/>
              </a:rPr>
              <a:t>...</a:t>
            </a:r>
          </a:p>
          <a:p>
            <a:pPr marL="91440" indent="0">
              <a:lnSpc>
                <a:spcPct val="130000"/>
              </a:lnSpc>
              <a:spcBef>
                <a:spcPts val="600"/>
              </a:spcBef>
              <a:buNone/>
            </a:pPr>
            <a:r>
              <a:rPr lang="hi-IN" sz="2400" b="1" dirty="0">
                <a:cs typeface="Kalimati" panose="00000400000000000000" pitchFamily="2"/>
              </a:rPr>
              <a:t>स्थान </a:t>
            </a:r>
            <a:endParaRPr lang="en-US" sz="2400" b="1" dirty="0">
              <a:cs typeface="Kalimati" panose="00000400000000000000" pitchFamily="2"/>
            </a:endParaRPr>
          </a:p>
          <a:p>
            <a:pPr marL="54864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कुनै निश्चित </a:t>
            </a:r>
            <a:r>
              <a:rPr lang="ne-NP" sz="2400" dirty="0">
                <a:cs typeface="Kalimati" panose="00000400000000000000" pitchFamily="2"/>
              </a:rPr>
              <a:t>स्थानमा सञ्चालन भएका </a:t>
            </a:r>
            <a:r>
              <a:rPr lang="hi-IN" sz="2400" dirty="0">
                <a:cs typeface="Kalimati" panose="00000400000000000000" pitchFamily="2"/>
              </a:rPr>
              <a:t>व्यवसायलाई एक प्रतिष्ठानको रूपमा पहिचान गरिएको हुन्छ। </a:t>
            </a:r>
            <a:endParaRPr lang="en-US" sz="2400" dirty="0">
              <a:cs typeface="Kalimati" panose="00000400000000000000" pitchFamily="2"/>
            </a:endParaRPr>
          </a:p>
          <a:p>
            <a:pPr marL="54864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यदि </a:t>
            </a:r>
            <a:r>
              <a:rPr lang="hi-IN" sz="2400" b="1" dirty="0">
                <a:cs typeface="Kalimati" panose="00000400000000000000" pitchFamily="2"/>
              </a:rPr>
              <a:t>एउटै (उही) व्यवस्थापन एकाइ</a:t>
            </a:r>
            <a:r>
              <a:rPr lang="hi-IN" sz="2400" dirty="0">
                <a:cs typeface="Kalimati" panose="00000400000000000000" pitchFamily="2"/>
              </a:rPr>
              <a:t>ले (</a:t>
            </a:r>
            <a:r>
              <a:rPr lang="en-US" sz="2400" dirty="0">
                <a:cs typeface="Kalimati" panose="00000400000000000000" pitchFamily="2"/>
              </a:rPr>
              <a:t>Same Management Entity) </a:t>
            </a:r>
            <a:r>
              <a:rPr lang="hi-IN" sz="2400" dirty="0">
                <a:cs typeface="Kalimati" panose="00000400000000000000" pitchFamily="2"/>
              </a:rPr>
              <a:t>विभिन्न स्थानहरूमा व्यवसायहरू सञ्चालन गर्दछ भने </a:t>
            </a:r>
            <a:r>
              <a:rPr lang="hi-IN" sz="2400" b="1" dirty="0">
                <a:cs typeface="Kalimati" panose="00000400000000000000" pitchFamily="2"/>
              </a:rPr>
              <a:t>प्रत्येक स्थानमा सञ्चालित व्यवसायलाई </a:t>
            </a:r>
            <a:r>
              <a:rPr lang="hi-IN" sz="2400" dirty="0">
                <a:cs typeface="Kalimati" panose="00000400000000000000" pitchFamily="2"/>
              </a:rPr>
              <a:t>छुट्टै प्रतिष्ठान मानी बेग्लाबेग्लै गणना गर्नुपर्दछ।</a:t>
            </a:r>
            <a:endParaRPr lang="en-US" sz="2400" dirty="0">
              <a:cs typeface="Kalimati" panose="00000400000000000000" pitchFamily="2"/>
            </a:endParaRPr>
          </a:p>
          <a:p>
            <a:pPr marL="54864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कुनै आर्थिक एकाइको वस्तु उत्पादन गर्ने र प्रशासनिक कार्यगर्ने </a:t>
            </a:r>
            <a:r>
              <a:rPr lang="hi-IN" sz="2400" dirty="0">
                <a:cs typeface="Kalimati" panose="00000400000000000000" pitchFamily="2"/>
              </a:rPr>
              <a:t>स्थान</a:t>
            </a:r>
            <a:r>
              <a:rPr lang="ne-NP" sz="2400" dirty="0">
                <a:cs typeface="Kalimati" panose="00000400000000000000" pitchFamily="2"/>
              </a:rPr>
              <a:t> फरक परेको खण्डमा ती दुई फरक प्रतिष्ठानको रूपमा लिनुपर्दछ तर यी दुई कार्य एकै गणना क्षेत्र भित्र रहेको भए एकै प्रतिष्ठान मानी गणना गर्नुपर्दछ।</a:t>
            </a:r>
            <a:endParaRPr lang="en-US" sz="24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DDCFE91-D478-0B61-FE15-8C783DC64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1740553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81325B-A9B3-BC91-5D84-62D9E9A75C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779C9C-0EE5-99F5-6AC6-044A0EC4EC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12431D-B67B-9FE5-F7E8-24E3321E1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37EC402-34BC-04E1-5A35-F39CA4E1012A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B3A52439-B202-CED1-06B7-C597A572E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BD237D6-18EE-99A9-8632-75D9E0100519}"/>
              </a:ext>
            </a:extLst>
          </p:cNvPr>
          <p:cNvSpPr/>
          <p:nvPr/>
        </p:nvSpPr>
        <p:spPr>
          <a:xfrm>
            <a:off x="65314" y="996315"/>
            <a:ext cx="12126686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प्रतिष्ठान पहिचान गर्ने तथा छुट्याउने आधारभूत नियम</a:t>
            </a:r>
            <a:r>
              <a:rPr lang="ne-NP" sz="2800" b="1" dirty="0">
                <a:cs typeface="Kalimati" panose="00000400000000000000" pitchFamily="2"/>
              </a:rPr>
              <a:t>...</a:t>
            </a:r>
          </a:p>
          <a:p>
            <a:pPr algn="just">
              <a:lnSpc>
                <a:spcPct val="150000"/>
              </a:lnSpc>
            </a:pPr>
            <a:r>
              <a:rPr lang="hi-IN" sz="2400" b="1" dirty="0">
                <a:cs typeface="Kalimati" panose="00000400000000000000" pitchFamily="2"/>
              </a:rPr>
              <a:t>उदाहरण </a:t>
            </a:r>
            <a:r>
              <a:rPr lang="ne-NP" sz="2400" b="1" dirty="0">
                <a:cs typeface="Kalimati" panose="00000400000000000000" pitchFamily="2"/>
              </a:rPr>
              <a:t>१</a:t>
            </a:r>
            <a:r>
              <a:rPr lang="hi-IN" sz="2400" b="1" dirty="0">
                <a:cs typeface="Kalimati" panose="00000400000000000000" pitchFamily="2"/>
              </a:rPr>
              <a:t>: </a:t>
            </a:r>
            <a:endParaRPr lang="en-US" sz="24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b="1" dirty="0">
                <a:cs typeface="Kalimati" panose="00000400000000000000" pitchFamily="2"/>
              </a:rPr>
              <a:t>फरक-फरक स्थानमा रहेका </a:t>
            </a:r>
            <a:r>
              <a:rPr lang="hi-IN" sz="2400" dirty="0">
                <a:cs typeface="Kalimati" panose="00000400000000000000" pitchFamily="2"/>
              </a:rPr>
              <a:t>कुनै व्यवसायको मुख्य कार्यालय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यसका शाखा कार्यालयहरू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थोक बिक्रीका लागि शाखा पसलहरू आदि सबै व्यवसायहरूलाई बेग्लै प्रतिष्ठानको रूपमा तत्-तत् स्थानबाट गणना गर्नुपर्दछ। </a:t>
            </a:r>
            <a:endParaRPr lang="en-US" sz="24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जस्तै: </a:t>
            </a:r>
            <a:r>
              <a:rPr lang="en-US" sz="2400" dirty="0">
                <a:cs typeface="Kalimati" panose="00000400000000000000" pitchFamily="2"/>
              </a:rPr>
              <a:t>ABC </a:t>
            </a:r>
            <a:r>
              <a:rPr lang="hi-IN" sz="2400" dirty="0">
                <a:cs typeface="Kalimati" panose="00000400000000000000" pitchFamily="2"/>
              </a:rPr>
              <a:t>टेक्सटाइल उद्योगको मुख्य कार्यालय काठमाडौँ दरबारमार्गमा रहेकोछ </a:t>
            </a:r>
            <a:r>
              <a:rPr lang="hi-IN" sz="2400" dirty="0" smtClean="0">
                <a:cs typeface="Kalimati" panose="00000400000000000000" pitchFamily="2"/>
              </a:rPr>
              <a:t>र</a:t>
            </a:r>
            <a:r>
              <a:rPr lang="ne-NP" sz="2400" dirty="0" smtClean="0">
                <a:cs typeface="Kalimati" panose="00000400000000000000" pitchFamily="2"/>
              </a:rPr>
              <a:t> </a:t>
            </a:r>
            <a:r>
              <a:rPr lang="hi-IN" sz="2400" dirty="0" smtClean="0">
                <a:cs typeface="Kalimati" panose="00000400000000000000" pitchFamily="2"/>
              </a:rPr>
              <a:t>यसको </a:t>
            </a:r>
            <a:r>
              <a:rPr lang="hi-IN" sz="2400" dirty="0">
                <a:cs typeface="Kalimati" panose="00000400000000000000" pitchFamily="2"/>
              </a:rPr>
              <a:t>कारखाना चितवन नारायणगढ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थोक बिक्रीस्थल शाखाहरू क्रमशः काठमाडौँ न्युरोड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चितवन भरतपुर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मोरङको विराटनगर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पर्साको वीरगन्ज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रूपन्देहीको बुटवल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बाँकेको नेपालगन्ज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कैलालीको धनगढी तथा कास्कीको पोखरामा सञ्चालित छन् भने ती स्थानहरूबाट तत्-तत् आर्थिक एकाइहरूको </a:t>
            </a:r>
            <a:r>
              <a:rPr lang="ne-NP" sz="2400" dirty="0">
                <a:cs typeface="Kalimati" panose="00000400000000000000" pitchFamily="2"/>
              </a:rPr>
              <a:t>प्रतिष्ठानको रुपमा </a:t>
            </a:r>
            <a:r>
              <a:rPr lang="hi-IN" sz="2400" dirty="0">
                <a:cs typeface="Kalimati" panose="00000400000000000000" pitchFamily="2"/>
              </a:rPr>
              <a:t>गणना गर्नुपर्दछ।</a:t>
            </a:r>
            <a:endParaRPr lang="en-US" sz="24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71BB13F-C224-1B26-CBDB-44603B37F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40775493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AEF81F-F1F1-B0FC-C34E-AC292A3991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CF2195-4175-1678-6C02-2DFE0F416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101619-A7F3-3EDE-D8DC-1E7CFD005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65F1BCF-8EDF-766F-A1B0-D62E4B561E19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5FB13B4-79C4-F817-4033-0E43AF616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769837-A0C6-175A-F78C-06527FB232BD}"/>
              </a:ext>
            </a:extLst>
          </p:cNvPr>
          <p:cNvSpPr/>
          <p:nvPr/>
        </p:nvSpPr>
        <p:spPr>
          <a:xfrm>
            <a:off x="78377" y="923176"/>
            <a:ext cx="12126686" cy="5855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प्रतिष्ठान पहिचान गर्ने तथा छुट्याउने आधारभूत नियम</a:t>
            </a:r>
            <a:r>
              <a:rPr lang="ne-NP" sz="2800" b="1" dirty="0">
                <a:cs typeface="Kalimati" panose="00000400000000000000" pitchFamily="2"/>
              </a:rPr>
              <a:t>...</a:t>
            </a:r>
          </a:p>
          <a:p>
            <a:pPr algn="just">
              <a:lnSpc>
                <a:spcPct val="150000"/>
              </a:lnSpc>
            </a:pPr>
            <a:r>
              <a:rPr lang="hi-IN" sz="2800" b="1" dirty="0">
                <a:cs typeface="Kalimati" panose="00000400000000000000" pitchFamily="2"/>
              </a:rPr>
              <a:t>उदाहरण २: </a:t>
            </a:r>
            <a:endParaRPr lang="en-US" sz="28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>
                <a:cs typeface="Kalimati" panose="00000400000000000000" pitchFamily="2"/>
              </a:rPr>
              <a:t>ABC </a:t>
            </a:r>
            <a:r>
              <a:rPr lang="hi-IN" sz="2800" dirty="0">
                <a:cs typeface="Kalimati" panose="00000400000000000000" pitchFamily="2"/>
              </a:rPr>
              <a:t>नामक कुनै होटल व्यवसायको प्रशासनिक भवन र होटल सेवा सञ्चालन हुने भवन एउटै कम्पाउण्डभित्र वा एउटै गणना क्षेत्रभित्र रहेका छन् र उक्त होटलको समग्र व्यवस्थापन तथा नियन्त्रण प्रशासनिक भवनबाट नै हुने भएमा त्यस्तो अवस्थालाई </a:t>
            </a:r>
            <a:r>
              <a:rPr lang="ne-NP" sz="2800" dirty="0">
                <a:cs typeface="Kalimati" panose="00000400000000000000" pitchFamily="2"/>
              </a:rPr>
              <a:t>एकै </a:t>
            </a:r>
            <a:r>
              <a:rPr lang="hi-IN" sz="2800" dirty="0">
                <a:cs typeface="Kalimati" panose="00000400000000000000" pitchFamily="2"/>
              </a:rPr>
              <a:t>प्रतिष्ठान/व्यवसाय मान्नुपर्दछ।</a:t>
            </a:r>
            <a:endParaRPr lang="en-US" sz="28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 smtClean="0">
                <a:cs typeface="Kalimati" panose="00000400000000000000" pitchFamily="2"/>
              </a:rPr>
              <a:t>तर</a:t>
            </a:r>
            <a:r>
              <a:rPr lang="ne-NP" sz="2800" dirty="0" smtClean="0">
                <a:cs typeface="Kalimati" panose="00000400000000000000" pitchFamily="2"/>
              </a:rPr>
              <a:t>,</a:t>
            </a:r>
            <a:r>
              <a:rPr lang="hi-IN" sz="2800" dirty="0" smtClean="0">
                <a:cs typeface="Kalimati" panose="00000400000000000000" pitchFamily="2"/>
              </a:rPr>
              <a:t> </a:t>
            </a:r>
            <a:r>
              <a:rPr lang="hi-IN" sz="2800" dirty="0">
                <a:cs typeface="Kalimati" panose="00000400000000000000" pitchFamily="2"/>
              </a:rPr>
              <a:t>यदि व्यवस्थापकीय (प्रशासनिक) कार्य र होटल सेवा उत्पादन सम्बन्धी कार्य फरक</a:t>
            </a:r>
            <a:r>
              <a:rPr lang="en-US" sz="2800" dirty="0">
                <a:cs typeface="Kalimati" panose="00000400000000000000" pitchFamily="2"/>
              </a:rPr>
              <a:t>-</a:t>
            </a:r>
            <a:r>
              <a:rPr lang="hi-IN" sz="2800" dirty="0">
                <a:cs typeface="Kalimati" panose="00000400000000000000" pitchFamily="2"/>
              </a:rPr>
              <a:t>फरक गणना क्षेत्रमा सञ्चालनमा रहेका छन् भने त्यस्तो अवस्थामा तिनीहरूलाई दुई फरक प्रतिष्ठान/व्यवसाय का रूपमा गणना गर्नुपर्दछ।</a:t>
            </a:r>
            <a:endParaRPr lang="en-US" sz="28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B9AFA20-CA1F-FEC0-9C02-EEFC96FFE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25180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3600" b="1"/>
              <a:t>प्रस्तुतिका विषय</a:t>
            </a:r>
            <a:endParaRPr lang="en-US" sz="3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599" y="989833"/>
            <a:ext cx="9583260" cy="4639258"/>
          </a:xfrm>
          <a:prstGeom prst="rect">
            <a:avLst/>
          </a:prstGeom>
        </p:spPr>
        <p:txBody>
          <a:bodyPr vert="horz" lIns="91440" tIns="45720" rIns="91440" bIns="45720" numCol="2" spcCol="4572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04813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sz="2000" dirty="0"/>
              <a:t>परिचय </a:t>
            </a:r>
          </a:p>
          <a:p>
            <a:pPr marL="457200" indent="-404813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sz="2000" dirty="0"/>
              <a:t>आर्थिक क्रियाकलाप, </a:t>
            </a:r>
            <a:r>
              <a:rPr lang="hi-IN" sz="2000" dirty="0"/>
              <a:t>प्राङ्गण</a:t>
            </a:r>
            <a:r>
              <a:rPr lang="ne-NP" sz="2000" dirty="0"/>
              <a:t>, </a:t>
            </a:r>
            <a:r>
              <a:rPr lang="hi-IN" sz="2000" dirty="0"/>
              <a:t>इन्टरप्राइज </a:t>
            </a:r>
            <a:endParaRPr lang="ne-NP" sz="2000" dirty="0"/>
          </a:p>
          <a:p>
            <a:pPr marL="457200" indent="-404813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hi-IN" sz="2000" dirty="0"/>
              <a:t>प्रतिष्ठानको परिभाषा</a:t>
            </a:r>
            <a:r>
              <a:rPr lang="ne-NP" sz="2000" dirty="0"/>
              <a:t>, </a:t>
            </a:r>
            <a:r>
              <a:rPr lang="hi-IN" sz="2000" dirty="0"/>
              <a:t>प्रतिष्ठानको प्रकार</a:t>
            </a:r>
            <a:r>
              <a:rPr lang="ne-NP" sz="2000" dirty="0"/>
              <a:t>, </a:t>
            </a:r>
            <a:r>
              <a:rPr lang="hi-IN" sz="2000" dirty="0"/>
              <a:t>उदाहरणहरू </a:t>
            </a:r>
            <a:endParaRPr lang="ne-NP" sz="2000" dirty="0"/>
          </a:p>
          <a:p>
            <a:pPr marL="457200" indent="-404813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hi-IN" sz="2000" dirty="0"/>
              <a:t>हाट बजार</a:t>
            </a:r>
            <a:r>
              <a:rPr lang="ne-NP" sz="2000" dirty="0"/>
              <a:t>, घुमन्ते प्रकृतिका स्वरोजगार व्यवसायहरू </a:t>
            </a:r>
          </a:p>
          <a:p>
            <a:pPr marL="457200" indent="-404813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hi-IN" sz="2000" dirty="0"/>
              <a:t>गणनामा समावेश हुने र नहुने प्रतिष्ठानहरू</a:t>
            </a:r>
            <a:endParaRPr lang="ne-NP" sz="2000" dirty="0"/>
          </a:p>
          <a:p>
            <a:pPr marL="457200" indent="-404813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hi-IN" sz="2000" dirty="0"/>
              <a:t>प्रतिष्ठान पहिचान गर्ने तथा छुट्याउने आधारभूत नियम</a:t>
            </a:r>
            <a:endParaRPr lang="ne-NP" sz="2000" dirty="0"/>
          </a:p>
          <a:p>
            <a:pPr marL="457200" indent="-404813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hi-IN" sz="2000" dirty="0"/>
              <a:t>प्रतिष्ठानहरूको विशिष्ट अवस्थाहरू सम्बन्धी  प्रश्न र उत्तर</a:t>
            </a:r>
            <a:endParaRPr lang="ne-NP" sz="2000" dirty="0"/>
          </a:p>
          <a:p>
            <a:pPr marL="457200" indent="-404813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hi-IN" sz="2000" dirty="0"/>
              <a:t>प्रतिष्ठानको गणना सञ्चालन विधि तथा सम्झिनुपर्ने कुराहरू:</a:t>
            </a:r>
            <a:endParaRPr lang="ne-NP" sz="2000" dirty="0"/>
          </a:p>
          <a:p>
            <a:pPr marL="457200" indent="-404813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hi-IN" sz="2000" dirty="0"/>
              <a:t>एउटै प्रतिष्ठानले एकभन्दा बढी आर्थिक क्रियाकलापहरू सञ्चालन गरेको भए गणनामा के गर्ने ?</a:t>
            </a:r>
            <a:endParaRPr lang="en-US" sz="2000" dirty="0"/>
          </a:p>
          <a:p>
            <a:pPr marL="457200" indent="-404813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sz="2000" dirty="0"/>
              <a:t>प्रतिष्ठान/व्यवसाय पहिचानका आधारहरू</a:t>
            </a:r>
          </a:p>
          <a:p>
            <a:pPr marL="457200" indent="-404813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sz="2000" dirty="0"/>
              <a:t>प्रतिष्ठानको स्वरूपहरु </a:t>
            </a:r>
          </a:p>
        </p:txBody>
      </p:sp>
      <p:sp>
        <p:nvSpPr>
          <p:cNvPr id="7" name="Rectangle 6"/>
          <p:cNvSpPr/>
          <p:nvPr/>
        </p:nvSpPr>
        <p:spPr>
          <a:xfrm>
            <a:off x="381000" y="5713228"/>
            <a:ext cx="11617959" cy="4740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e-NP" sz="2800" dirty="0">
                <a:cs typeface="Kalimati" panose="00000400000000000000" pitchFamily="2"/>
              </a:rPr>
              <a:t>सन्दर्भ सामग्रीः गणना पुस्तिका भाग ४ पेज (३१-४३) र भाग 1 पेज(६ -8) </a:t>
            </a:r>
            <a:endParaRPr lang="en-US" sz="2800" dirty="0">
              <a:cs typeface="Kalimati" panose="00000400000000000000" pitchFamily="2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7E8AB18-B0A7-888E-1955-D897755E24E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299" y="1209811"/>
            <a:ext cx="2222661" cy="3087869"/>
          </a:xfrm>
          <a:prstGeom prst="rect">
            <a:avLst/>
          </a:prstGeom>
        </p:spPr>
      </p:pic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0725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96AC7C-3FA8-52E9-C110-DB7EBC1E53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B54ED4-9606-B370-F976-8BC5811D60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D24FA9-33DF-20F3-80DA-12145362E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B07CA46-4AE9-B30C-4F64-1E40D8B5317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3C0B7125-99B5-6BC5-DC6C-F74AACAC6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1FDA32-3740-4ECA-FCB0-9D68E7C22617}"/>
              </a:ext>
            </a:extLst>
          </p:cNvPr>
          <p:cNvSpPr/>
          <p:nvPr/>
        </p:nvSpPr>
        <p:spPr>
          <a:xfrm>
            <a:off x="78377" y="923176"/>
            <a:ext cx="12126686" cy="5409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प्रतिष्ठान पहिचान गर्ने तथा छुट्याउने आधारभूत नियम</a:t>
            </a:r>
            <a:r>
              <a:rPr lang="ne-NP" sz="2800" b="1" dirty="0">
                <a:cs typeface="Kalimati" panose="00000400000000000000" pitchFamily="2"/>
              </a:rPr>
              <a:t>...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व्यवस्थापन </a:t>
            </a:r>
            <a:endParaRPr lang="en-US" sz="2800" b="1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यदि एउटै स्थान (जस्तै: एउटै व्यापारिक भवन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बजार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सपिङ कम्प्लेक्स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वा ठूलो कलकारखानाको हाता/परिधि) भित्र धेरै व्यवसायहरू सञ्चालनमा रहेका छन् भने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केवल स्थान एउटै भएको आधारमा तिनीहरूलाई एउटै प्रतिष्ठान मान्नु हुँदैन।</a:t>
            </a:r>
            <a:endParaRPr lang="en-US" sz="28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त्यस्तो स्थानभित्र यदि हरेक व्यवसायको आफ्नै व्यवस्थापन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निर्णय गर्ने व्यक्ति/समूह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लेखा</a:t>
            </a:r>
            <a:r>
              <a:rPr lang="en-US" sz="2800" dirty="0">
                <a:cs typeface="Kalimati" panose="00000400000000000000" pitchFamily="2"/>
              </a:rPr>
              <a:t>-</a:t>
            </a:r>
            <a:r>
              <a:rPr lang="hi-IN" sz="2800" dirty="0">
                <a:cs typeface="Kalimati" panose="00000400000000000000" pitchFamily="2"/>
              </a:rPr>
              <a:t>जोखा वा सञ्चालन प्रणाली छुट्टै</a:t>
            </a:r>
            <a:r>
              <a:rPr lang="en-US" sz="2800" dirty="0">
                <a:cs typeface="Kalimati" panose="00000400000000000000" pitchFamily="2"/>
              </a:rPr>
              <a:t>-</a:t>
            </a:r>
            <a:r>
              <a:rPr lang="hi-IN" sz="2800" dirty="0">
                <a:cs typeface="Kalimati" panose="00000400000000000000" pitchFamily="2"/>
              </a:rPr>
              <a:t>छुट्टै छ </a:t>
            </a:r>
            <a:r>
              <a:rPr lang="hi-IN" sz="2800" dirty="0" smtClean="0">
                <a:cs typeface="Kalimati" panose="00000400000000000000" pitchFamily="2"/>
              </a:rPr>
              <a:t>भने</a:t>
            </a:r>
            <a:r>
              <a:rPr lang="en-US" sz="2800" dirty="0" smtClean="0">
                <a:cs typeface="Kalimati" panose="00000400000000000000" pitchFamily="2"/>
              </a:rPr>
              <a:t> </a:t>
            </a:r>
            <a:r>
              <a:rPr lang="hi-IN" sz="2800" dirty="0">
                <a:cs typeface="Kalimati" panose="00000400000000000000" pitchFamily="2"/>
              </a:rPr>
              <a:t>हरेक यस्तो व्यवस्थापन एकाइलाई एउटा अलग प्रतिष्ठान मान्नुपर्दछ।</a:t>
            </a:r>
            <a:endParaRPr lang="en-US" sz="2800" dirty="0">
              <a:cs typeface="Kalimati" panose="00000400000000000000" pitchFamily="2"/>
            </a:endParaRPr>
          </a:p>
          <a:p>
            <a:pPr algn="just">
              <a:lnSpc>
                <a:spcPct val="130000"/>
              </a:lnSpc>
              <a:spcBef>
                <a:spcPts val="600"/>
              </a:spcBef>
            </a:pPr>
            <a:endParaRPr lang="ne-NP" sz="2800" b="1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9E5BA86-1113-8E94-7A14-61EF00140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20036347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5CBA93-57F9-D48E-FC46-D7AB51F73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AFB3E0-F75F-3A79-5CEE-0096646FE9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6CF95D-84E2-FAE3-05C1-966C11108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5A3B2B2-5D05-DF24-93F3-3174C1E49506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DD4B3121-B886-DDFC-332B-209A99EAD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F8CA7D-7915-C1DE-9042-483B5A02A0B3}"/>
              </a:ext>
            </a:extLst>
          </p:cNvPr>
          <p:cNvSpPr/>
          <p:nvPr/>
        </p:nvSpPr>
        <p:spPr>
          <a:xfrm>
            <a:off x="78377" y="923177"/>
            <a:ext cx="12029341" cy="5409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प्रतिष्ठान पहिचान गर्ने तथा छुट्याउने आधारभूत नियम</a:t>
            </a:r>
            <a:r>
              <a:rPr lang="ne-NP" sz="2800" b="1" dirty="0">
                <a:cs typeface="Kalimati" panose="00000400000000000000" pitchFamily="2"/>
              </a:rPr>
              <a:t>...</a:t>
            </a:r>
          </a:p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उदाहरण</a:t>
            </a:r>
            <a:r>
              <a:rPr lang="ne-NP" sz="2800" b="1" dirty="0">
                <a:cs typeface="Kalimati" panose="00000400000000000000" pitchFamily="2"/>
              </a:rPr>
              <a:t> १</a:t>
            </a:r>
            <a:r>
              <a:rPr lang="hi-IN" sz="2800" b="1" dirty="0">
                <a:cs typeface="Kalimati" panose="00000400000000000000" pitchFamily="2"/>
              </a:rPr>
              <a:t>:</a:t>
            </a:r>
            <a:endParaRPr lang="ne-NP" sz="2800" b="1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एउटै भवन वा व्यापारिक मल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बजार वा प्राङ्गण (हाता) भित्र बेग्लाबेग्लै व्यवसायीहरूले सञ्चालन गरेका व्यवसायहरू जस्तै: विभिन्न प्रकारका पसलहरू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कार्यालयहरू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होटेल वा रेष्टुरेन्टहरू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बैंक वा वित्तीय संस्थाहरू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सहकारीहरू आदिलाई बेग्लै प्रतिष्ठान मानी प्रत्येकको गणना गर्नुपर्दछ। </a:t>
            </a:r>
            <a:endParaRPr lang="ne-NP" sz="28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जस्तै: </a:t>
            </a:r>
            <a:r>
              <a:rPr lang="en-US" sz="2800" dirty="0">
                <a:cs typeface="Kalimati" panose="00000400000000000000" pitchFamily="2"/>
              </a:rPr>
              <a:t>'</a:t>
            </a:r>
            <a:r>
              <a:rPr lang="hi-IN" sz="2800" dirty="0">
                <a:cs typeface="Kalimati" panose="00000400000000000000" pitchFamily="2"/>
              </a:rPr>
              <a:t>काठमाडौँ मल</a:t>
            </a:r>
            <a:r>
              <a:rPr lang="en-US" sz="2800" dirty="0">
                <a:cs typeface="Kalimati" panose="00000400000000000000" pitchFamily="2"/>
              </a:rPr>
              <a:t>' </a:t>
            </a:r>
            <a:r>
              <a:rPr lang="hi-IN" sz="2800" dirty="0">
                <a:cs typeface="Kalimati" panose="00000400000000000000" pitchFamily="2"/>
              </a:rPr>
              <a:t>को हाताभित्र </a:t>
            </a:r>
            <a:r>
              <a:rPr lang="hi-IN" sz="2800" b="1" dirty="0">
                <a:cs typeface="Kalimati" panose="00000400000000000000" pitchFamily="2"/>
              </a:rPr>
              <a:t>फरक-फरक व्यवस्थापन एकाइबाट </a:t>
            </a:r>
            <a:r>
              <a:rPr lang="hi-IN" sz="2800" dirty="0">
                <a:cs typeface="Kalimati" panose="00000400000000000000" pitchFamily="2"/>
              </a:rPr>
              <a:t>सञ्चालित विभिन्न प्रतिष्ठान/व्यवसायहरू सञ्चालित छन्। </a:t>
            </a:r>
            <a:endParaRPr lang="ne-NP" sz="28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ती सबै प्रतिष्ठान/व्यवसायहरूको बेग्लाबेग्लै प्रतिष्ठानको रूपमा गणना गर्नुपर्दछ।</a:t>
            </a:r>
            <a:endParaRPr lang="en-US" sz="28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E60EA6D-29F4-B5FF-F7E4-51E7C6F1F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6454755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FC5A38-F57A-6918-06AF-FFF0418920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129721-00EB-BC30-B522-44B94A365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A0F223D-B44E-281E-D3BC-06D7B3DF0823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F90CBCD-1FFE-CD45-F2E5-F0F0C6F81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6CCD959-F647-0017-F158-26933C199E0C}"/>
              </a:ext>
            </a:extLst>
          </p:cNvPr>
          <p:cNvSpPr/>
          <p:nvPr/>
        </p:nvSpPr>
        <p:spPr>
          <a:xfrm>
            <a:off x="78377" y="923177"/>
            <a:ext cx="12029341" cy="258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प्रतिष्ठान पहिचान गर्ने तथा छुट्याउने आधारभूत नियम</a:t>
            </a:r>
            <a:r>
              <a:rPr lang="ne-NP" sz="2800" b="1" dirty="0">
                <a:cs typeface="Kalimati" panose="00000400000000000000" pitchFamily="2"/>
              </a:rPr>
              <a:t>...</a:t>
            </a:r>
          </a:p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उदाहरण</a:t>
            </a:r>
            <a:r>
              <a:rPr lang="ne-NP" sz="2800" b="1" dirty="0">
                <a:cs typeface="Kalimati" panose="00000400000000000000" pitchFamily="2"/>
              </a:rPr>
              <a:t> 2</a:t>
            </a:r>
            <a:r>
              <a:rPr lang="hi-IN" sz="2800" b="1" dirty="0">
                <a:cs typeface="Kalimati" panose="00000400000000000000" pitchFamily="2"/>
              </a:rPr>
              <a:t>:</a:t>
            </a:r>
            <a:endParaRPr lang="ne-NP" sz="2800" b="1" dirty="0">
              <a:cs typeface="Kalimati" panose="00000400000000000000" pitchFamily="2"/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एउटै </a:t>
            </a:r>
            <a:r>
              <a:rPr lang="hi-IN" sz="2800" dirty="0">
                <a:cs typeface="Kalimati" panose="00000400000000000000" pitchFamily="2"/>
              </a:rPr>
              <a:t>बजार</a:t>
            </a:r>
            <a:r>
              <a:rPr lang="ne-NP" sz="2800" dirty="0">
                <a:cs typeface="Kalimati" panose="00000400000000000000" pitchFamily="2"/>
              </a:rPr>
              <a:t> भवनभित्र रहेको किराना पसल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ne-NP" sz="2800" dirty="0">
                <a:cs typeface="Kalimati" panose="00000400000000000000" pitchFamily="2"/>
              </a:rPr>
              <a:t>कपडा पसल र मोबाइल पसल यदि </a:t>
            </a:r>
            <a:r>
              <a:rPr lang="ne-NP" sz="2800" b="1" dirty="0">
                <a:cs typeface="Kalimati" panose="00000400000000000000" pitchFamily="2"/>
              </a:rPr>
              <a:t>फरक</a:t>
            </a:r>
            <a:r>
              <a:rPr lang="en-US" sz="2800" b="1" dirty="0">
                <a:cs typeface="Kalimati" panose="00000400000000000000" pitchFamily="2"/>
              </a:rPr>
              <a:t>-</a:t>
            </a:r>
            <a:r>
              <a:rPr lang="ne-NP" sz="2800" b="1" dirty="0">
                <a:cs typeface="Kalimati" panose="00000400000000000000" pitchFamily="2"/>
              </a:rPr>
              <a:t>फरक व्यक्तिले सञ्चालन </a:t>
            </a:r>
            <a:r>
              <a:rPr lang="ne-NP" sz="2800" dirty="0">
                <a:cs typeface="Kalimati" panose="00000400000000000000" pitchFamily="2"/>
              </a:rPr>
              <a:t>गरेका छन् भने तिनलाई फरक प्रतिष्ठान मानी गणना गर्नुपर्दछ।</a:t>
            </a:r>
            <a:endParaRPr lang="en-US" sz="28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6AE6E73-020F-C19B-FDA9-510F4E663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3329178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388B0-5FAD-4A3F-74E0-8FB1DBE26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54988C-DE30-23D7-30DA-9D4D77700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9DE1CD5-A952-FD8E-4F10-5427CD5A6890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379173B-41EC-7FA1-5F02-053D04DC3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45359A-C0C7-A447-BD25-291F69385915}"/>
              </a:ext>
            </a:extLst>
          </p:cNvPr>
          <p:cNvSpPr/>
          <p:nvPr/>
        </p:nvSpPr>
        <p:spPr>
          <a:xfrm>
            <a:off x="78377" y="923177"/>
            <a:ext cx="12029341" cy="5648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hi-IN" sz="2600" b="1" dirty="0">
                <a:cs typeface="Kalimati" panose="00000400000000000000" pitchFamily="2"/>
              </a:rPr>
              <a:t>प्रतिष्ठान पहिचान गर्ने तथा छुट्याउने आधारभूत नियम</a:t>
            </a:r>
            <a:r>
              <a:rPr lang="ne-NP" sz="2600" b="1" dirty="0">
                <a:cs typeface="Kalimati" panose="00000400000000000000" pitchFamily="2"/>
              </a:rPr>
              <a:t>...</a:t>
            </a:r>
          </a:p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ne-NP" sz="2600" b="1" dirty="0">
                <a:cs typeface="Kalimati" panose="00000400000000000000" pitchFamily="2"/>
              </a:rPr>
              <a:t>उदाहरण ३: </a:t>
            </a:r>
            <a:endParaRPr lang="en-US" sz="26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600" dirty="0">
                <a:cs typeface="Kalimati" panose="00000400000000000000" pitchFamily="2"/>
              </a:rPr>
              <a:t>XYZ </a:t>
            </a:r>
            <a:r>
              <a:rPr lang="ne-NP" sz="2600" dirty="0">
                <a:cs typeface="Kalimati" panose="00000400000000000000" pitchFamily="2"/>
              </a:rPr>
              <a:t>बैंकको कार्यालयको हाता भित्र बैंकको मुख्य कार्यालयसँगै बीमा कम्पनीको काउन्टर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ne-NP" sz="2600" dirty="0">
                <a:cs typeface="Kalimati" panose="00000400000000000000" pitchFamily="2"/>
              </a:rPr>
              <a:t>रेमिट्यान्स सेवा केन्द्र र क्यान्टिन सञ्चालनमा रहेका छन्।</a:t>
            </a:r>
            <a:endParaRPr lang="en-US" sz="26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यदि यी सबै गतिविधिहरू बैंककै व्यवस्थापन र नियन्त्रणमा सञ्चालन भइरहेका छन् भने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ne-NP" sz="2600" dirty="0">
                <a:cs typeface="Kalimati" panose="00000400000000000000" pitchFamily="2"/>
              </a:rPr>
              <a:t>तिनीहरूलाई </a:t>
            </a:r>
            <a:r>
              <a:rPr lang="ne-NP" sz="2600" b="1" u="sng" dirty="0">
                <a:cs typeface="Kalimati" panose="00000400000000000000" pitchFamily="2"/>
              </a:rPr>
              <a:t>एकै प्रतिष्ठान (</a:t>
            </a:r>
            <a:r>
              <a:rPr lang="en-US" sz="2600" b="1" u="sng" dirty="0">
                <a:cs typeface="Kalimati" panose="00000400000000000000" pitchFamily="2"/>
              </a:rPr>
              <a:t>XYZ </a:t>
            </a:r>
            <a:r>
              <a:rPr lang="ne-NP" sz="2600" b="1" u="sng" dirty="0">
                <a:cs typeface="Kalimati" panose="00000400000000000000" pitchFamily="2"/>
              </a:rPr>
              <a:t>बैंक) </a:t>
            </a:r>
            <a:r>
              <a:rPr lang="ne-NP" sz="2600" dirty="0">
                <a:cs typeface="Kalimati" panose="00000400000000000000" pitchFamily="2"/>
              </a:rPr>
              <a:t>मानी गणना गर्नुपर्दछ।</a:t>
            </a:r>
            <a:endParaRPr lang="en-US" sz="26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तर यदि बैंकको हाता भित्र रहे पनि </a:t>
            </a:r>
            <a:r>
              <a:rPr lang="ne-NP" sz="2600" b="1" dirty="0">
                <a:cs typeface="Kalimati" panose="00000400000000000000" pitchFamily="2"/>
              </a:rPr>
              <a:t>बीमा कम्पनीको काउन्टर </a:t>
            </a:r>
            <a:r>
              <a:rPr lang="ne-NP" sz="2600" b="1" u="sng" dirty="0">
                <a:cs typeface="Kalimati" panose="00000400000000000000" pitchFamily="2"/>
              </a:rPr>
              <a:t>फरक बीमा कम्पनीले</a:t>
            </a:r>
            <a:r>
              <a:rPr lang="en-US" sz="2600" dirty="0">
                <a:cs typeface="Kalimati" panose="00000400000000000000" pitchFamily="2"/>
              </a:rPr>
              <a:t>,</a:t>
            </a:r>
            <a:r>
              <a:rPr lang="ne-NP" sz="2600" dirty="0">
                <a:cs typeface="Kalimati" panose="00000400000000000000" pitchFamily="2"/>
              </a:rPr>
              <a:t> </a:t>
            </a:r>
            <a:r>
              <a:rPr lang="ne-NP" sz="2600" b="1" dirty="0">
                <a:cs typeface="Kalimati" panose="00000400000000000000" pitchFamily="2"/>
              </a:rPr>
              <a:t>रेमिट्यान्स सेवा केन्द्र </a:t>
            </a:r>
            <a:r>
              <a:rPr lang="ne-NP" sz="2600" b="1" u="sng" dirty="0">
                <a:cs typeface="Kalimati" panose="00000400000000000000" pitchFamily="2"/>
              </a:rPr>
              <a:t>फरक कम्पनीले</a:t>
            </a:r>
            <a:r>
              <a:rPr lang="ne-NP" sz="2600" u="sng" dirty="0">
                <a:cs typeface="Kalimati" panose="00000400000000000000" pitchFamily="2"/>
              </a:rPr>
              <a:t> </a:t>
            </a:r>
            <a:r>
              <a:rPr lang="ne-NP" sz="2600" dirty="0">
                <a:cs typeface="Kalimati" panose="00000400000000000000" pitchFamily="2"/>
              </a:rPr>
              <a:t>र </a:t>
            </a:r>
            <a:r>
              <a:rPr lang="ne-NP" sz="2600" b="1" dirty="0">
                <a:cs typeface="Kalimati" panose="00000400000000000000" pitchFamily="2"/>
              </a:rPr>
              <a:t>क्यान्टिन </a:t>
            </a:r>
            <a:r>
              <a:rPr lang="ne-NP" sz="2600" b="1" u="sng" dirty="0">
                <a:cs typeface="Kalimati" panose="00000400000000000000" pitchFamily="2"/>
              </a:rPr>
              <a:t>निजी ठेकेदारले </a:t>
            </a:r>
            <a:r>
              <a:rPr lang="ne-NP" sz="2600" dirty="0">
                <a:cs typeface="Kalimati" panose="00000400000000000000" pitchFamily="2"/>
              </a:rPr>
              <a:t>आ-आफ्नै व्यवस्थापन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ne-NP" sz="2600" dirty="0">
                <a:cs typeface="Kalimati" panose="00000400000000000000" pitchFamily="2"/>
              </a:rPr>
              <a:t>निर्णय गर्ने अधिकार र लेखा-जोखा छुट्टै राखी सञ्चालन गरेका छन् भने प्रत्येकलाई </a:t>
            </a:r>
            <a:r>
              <a:rPr lang="ne-NP" sz="2600" b="1" u="sng" dirty="0">
                <a:cs typeface="Kalimati" panose="00000400000000000000" pitchFamily="2"/>
              </a:rPr>
              <a:t>अलग-अलग प्रतिष्ठान मानी गणना गर्नुपर्दछ</a:t>
            </a:r>
            <a:r>
              <a:rPr lang="ne-NP" sz="2600" dirty="0">
                <a:cs typeface="Kalimati" panose="00000400000000000000" pitchFamily="2"/>
              </a:rPr>
              <a:t>।</a:t>
            </a:r>
            <a:endParaRPr lang="en-US" sz="2600" b="1" u="sng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63871A8-F3C3-FF7E-4B9D-2116B8F23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9262819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E6E2B2-7CDC-E753-89A2-64D553E6F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87F77C-7132-8A11-21FC-0BD52BFB5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662C670-F4B8-FB35-B60D-631FBB80B32A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4567D5FF-9072-BF92-953E-1BA0E2289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31AE49-2A2B-22D4-7B88-5A17B9E345A1}"/>
              </a:ext>
            </a:extLst>
          </p:cNvPr>
          <p:cNvSpPr/>
          <p:nvPr/>
        </p:nvSpPr>
        <p:spPr>
          <a:xfrm>
            <a:off x="123190" y="980327"/>
            <a:ext cx="12029341" cy="577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hi-IN" sz="2400" b="1" dirty="0">
                <a:cs typeface="Kalimati" panose="00000400000000000000" pitchFamily="2"/>
              </a:rPr>
              <a:t>प्रतिष्ठानहरूको विशिष्ट अवस्थाहरू सम्बन्धी  प्रश्न र उत्तर</a:t>
            </a:r>
            <a:endParaRPr lang="ne-NP" sz="2400" b="1" dirty="0">
              <a:cs typeface="Kalimati" panose="00000400000000000000" pitchFamily="2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hi-IN" sz="2400" b="1" i="1" dirty="0">
                <a:cs typeface="Kalimati" panose="00000400000000000000" pitchFamily="2"/>
              </a:rPr>
              <a:t>प्रश्न १:</a:t>
            </a:r>
            <a:r>
              <a:rPr lang="hi-IN" sz="2400" i="1" dirty="0">
                <a:cs typeface="Kalimati" panose="00000400000000000000" pitchFamily="2"/>
              </a:rPr>
              <a:t> </a:t>
            </a:r>
            <a:endParaRPr lang="ne-NP" sz="2400" i="1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i="1" dirty="0">
                <a:cs typeface="Kalimati" panose="00000400000000000000" pitchFamily="2"/>
              </a:rPr>
              <a:t>एकजना श्रीमान् र उनकी श्रीमतीले एकै स्थानमा बेग्लाबेग्लै व्यवसायहरू सञ्चालन गरेका छन्। </a:t>
            </a:r>
            <a:endParaRPr lang="ne-NP" sz="2400" i="1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i="1" dirty="0">
                <a:cs typeface="Kalimati" panose="00000400000000000000" pitchFamily="2"/>
              </a:rPr>
              <a:t>उदाहरणका लागि</a:t>
            </a:r>
            <a:r>
              <a:rPr lang="en-US" sz="2400" i="1" dirty="0">
                <a:cs typeface="Kalimati" panose="00000400000000000000" pitchFamily="2"/>
              </a:rPr>
              <a:t>, </a:t>
            </a:r>
            <a:r>
              <a:rPr lang="hi-IN" sz="2400" i="1" dirty="0">
                <a:cs typeface="Kalimati" panose="00000400000000000000" pitchFamily="2"/>
              </a:rPr>
              <a:t>श्रीमान</a:t>
            </a:r>
            <a:r>
              <a:rPr lang="ne-NP" sz="2400" i="1" dirty="0">
                <a:cs typeface="Kalimati" panose="00000400000000000000" pitchFamily="2"/>
              </a:rPr>
              <a:t>ले</a:t>
            </a:r>
            <a:r>
              <a:rPr lang="hi-IN" sz="2400" i="1" dirty="0">
                <a:cs typeface="Kalimati" panose="00000400000000000000" pitchFamily="2"/>
              </a:rPr>
              <a:t> आफ्नो घरको पछाडिपट्टि एउटा छाप्रोमा काठका फर्निचरहरू बनाउने रहेछन् र ती उत्पादनहरू थोक बिक्रेतालाई बिक्री गर्ने रहेछन्</a:t>
            </a:r>
            <a:r>
              <a:rPr lang="ne-NP" sz="2400" i="1" dirty="0">
                <a:cs typeface="Kalimati" panose="00000400000000000000" pitchFamily="2"/>
              </a:rPr>
              <a:t> र </a:t>
            </a:r>
            <a:r>
              <a:rPr lang="hi-IN" sz="2400" i="1" dirty="0">
                <a:cs typeface="Kalimati" panose="00000400000000000000" pitchFamily="2"/>
              </a:rPr>
              <a:t>श्रीमतीले सोही </a:t>
            </a:r>
            <a:r>
              <a:rPr lang="ne-NP" sz="2400" i="1" dirty="0">
                <a:cs typeface="Kalimati" panose="00000400000000000000" pitchFamily="2"/>
              </a:rPr>
              <a:t>छाप्राको एक कुनामा चिया पसल</a:t>
            </a:r>
            <a:r>
              <a:rPr lang="hi-IN" sz="2400" i="1" dirty="0">
                <a:cs typeface="Kalimati" panose="00000400000000000000" pitchFamily="2"/>
              </a:rPr>
              <a:t> सञ्चालन गर्छिन्।</a:t>
            </a:r>
            <a:endParaRPr lang="en-US" sz="2400" i="1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Kalimati" panose="00000400000000000000" pitchFamily="2"/>
              </a:rPr>
              <a:t>यस अवस्थामा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Kalimati" panose="00000400000000000000" pitchFamily="2"/>
              </a:rPr>
              <a:t>, </a:t>
            </a:r>
            <a:r>
              <a:rPr lang="hi-I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Kalimati" panose="00000400000000000000" pitchFamily="2"/>
              </a:rPr>
              <a:t>उनीहरूले सञ्चालन गरेको व्यवसाय एउटै प्रतिष्ठान हो वा फरक-फरक दुईवटा प्रतिष्ठानहरू हुन्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Kalimati" panose="00000400000000000000" pitchFamily="2"/>
              </a:rPr>
              <a:t>?</a:t>
            </a:r>
            <a:endParaRPr lang="ne-NP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Kalimati" panose="00000400000000000000" pitchFamily="2"/>
            </a:endParaRP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b="1" dirty="0">
                <a:cs typeface="Kalimati" panose="00000400000000000000" pitchFamily="2"/>
              </a:rPr>
              <a:t>उत्तर:</a:t>
            </a:r>
            <a:r>
              <a:rPr lang="ne-NP" sz="2400" b="1" dirty="0">
                <a:cs typeface="Kalimati" panose="00000400000000000000" pitchFamily="2"/>
              </a:rPr>
              <a:t> </a:t>
            </a:r>
            <a:r>
              <a:rPr lang="hi-IN" sz="2400" dirty="0">
                <a:cs typeface="Kalimati" panose="00000400000000000000" pitchFamily="2"/>
              </a:rPr>
              <a:t>यस </a:t>
            </a:r>
            <a:r>
              <a:rPr lang="hi-IN" sz="2400" i="1" dirty="0">
                <a:cs typeface="Kalimati" panose="00000400000000000000" pitchFamily="2"/>
              </a:rPr>
              <a:t>अवस्थामा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प्रतिष्ठानहरू छुट्याउनका लागि बुझ्नुपर्ने मुख्य बुँदा भनेको उनीहरूको </a:t>
            </a:r>
            <a:r>
              <a:rPr lang="hi-I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Kalimati" panose="00000400000000000000" pitchFamily="2"/>
              </a:rPr>
              <a:t>व्यवसायहरूको व्यवस्थापन साथै व्यवसाय गर्ने स्थलको नियन्त्रण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कर वा सेवा सुविधा उपयोग बापतको शुल्क भुक्तानीका साथसाथै ती व्यवसायहरूबाट </a:t>
            </a:r>
            <a:r>
              <a:rPr lang="hi-I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Kalimati" panose="00000400000000000000" pitchFamily="2"/>
              </a:rPr>
              <a:t>बिक्री बापत प्राप्त रकमको नियन्त्रण </a:t>
            </a:r>
            <a:r>
              <a:rPr lang="hi-IN" sz="2400" dirty="0">
                <a:cs typeface="Kalimati" panose="00000400000000000000" pitchFamily="2"/>
              </a:rPr>
              <a:t>कसले गरेको छ भन्ने थाहा पाउनुपर्दछ।</a:t>
            </a:r>
            <a:endParaRPr lang="en-US" sz="24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FF0ECF0-4E7E-39A3-7E7E-CF28F4FA9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9375"/>
            <a:ext cx="10745931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14072198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7DF72C-51FF-9342-054F-167A1F436E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F26796-9A68-8414-5D88-D7A9A8FA8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FA71F56-B8A0-FEC5-440B-32D0CDDE7E3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B4277CC-E120-834D-45CA-DDE86F3CF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6639D4D-9033-B2A6-3BFF-74B0A874D3B5}"/>
              </a:ext>
            </a:extLst>
          </p:cNvPr>
          <p:cNvSpPr/>
          <p:nvPr/>
        </p:nvSpPr>
        <p:spPr>
          <a:xfrm>
            <a:off x="123190" y="980327"/>
            <a:ext cx="12029341" cy="5051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hi-IN" sz="2600" b="1" dirty="0">
                <a:cs typeface="Kalimati" panose="00000400000000000000" pitchFamily="2"/>
              </a:rPr>
              <a:t>प्रतिष्ठानहरूको विशिष्ट अवस्थाहरू सम्बन्धी  प्रश्न र उत्तर</a:t>
            </a:r>
            <a:r>
              <a:rPr lang="ne-NP" sz="2600" b="1" dirty="0">
                <a:cs typeface="Kalimati" panose="00000400000000000000" pitchFamily="2"/>
              </a:rPr>
              <a:t>...</a:t>
            </a:r>
          </a:p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hi-IN" sz="2600" b="1" i="1" dirty="0">
                <a:cs typeface="Kalimati" panose="00000400000000000000" pitchFamily="2"/>
              </a:rPr>
              <a:t>प्रश्न १</a:t>
            </a:r>
            <a:r>
              <a:rPr lang="ne-NP" sz="2600" b="1" i="1" dirty="0">
                <a:cs typeface="Kalimati" panose="00000400000000000000" pitchFamily="2"/>
              </a:rPr>
              <a:t> को उत्तर </a:t>
            </a:r>
            <a:r>
              <a:rPr lang="hi-IN" sz="2600" b="1" i="1" dirty="0">
                <a:cs typeface="Kalimati" panose="00000400000000000000" pitchFamily="2"/>
              </a:rPr>
              <a:t>:</a:t>
            </a:r>
            <a:r>
              <a:rPr lang="hi-IN" sz="2600" i="1" dirty="0">
                <a:cs typeface="Kalimati" panose="00000400000000000000" pitchFamily="2"/>
              </a:rPr>
              <a:t> </a:t>
            </a:r>
            <a:endParaRPr lang="ne-NP" sz="2600" i="1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>
                <a:cs typeface="Kalimati" panose="00000400000000000000" pitchFamily="2"/>
              </a:rPr>
              <a:t>यदि श्रीमान् वा श्रीमतीमध्ये कुनै एकजनाले माथि उल्लिखित व्यवसायहरूमा नियन्त्रण गरेको छ भने त्यस स्थानलाई एउटै प्रतिष्ठानको रूपमा गणना गर्नुपर्दछ।</a:t>
            </a:r>
            <a:endParaRPr lang="en-US" sz="26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>
                <a:cs typeface="Kalimati" panose="00000400000000000000" pitchFamily="2"/>
              </a:rPr>
              <a:t>यदि माथि उल्लिखित व्यवसायहरूको नियन्त्रण र व्यवस्थापन कसले गर्दछ भन्ने कुरा स्पष्ट नभएमा साथै श्रीमान</a:t>
            </a:r>
            <a:r>
              <a:rPr lang="ne-NP" sz="2600" dirty="0">
                <a:cs typeface="Kalimati" panose="00000400000000000000" pitchFamily="2"/>
              </a:rPr>
              <a:t>ले</a:t>
            </a:r>
            <a:r>
              <a:rPr lang="hi-IN" sz="2600" dirty="0">
                <a:cs typeface="Kalimati" panose="00000400000000000000" pitchFamily="2"/>
              </a:rPr>
              <a:t> फर्निचर व्यवसाय तथा श्रीमतीले </a:t>
            </a:r>
            <a:r>
              <a:rPr lang="ne-NP" sz="2600" dirty="0">
                <a:cs typeface="Kalimati" panose="00000400000000000000" pitchFamily="2"/>
              </a:rPr>
              <a:t>चिया पसलको</a:t>
            </a:r>
            <a:r>
              <a:rPr lang="hi-IN" sz="2600" dirty="0">
                <a:cs typeface="Kalimati" panose="00000400000000000000" pitchFamily="2"/>
              </a:rPr>
              <a:t> बिक्रीमाथि बेग्लाबेग्लै नियन्त्रण गर्दछन् भने प्रत्येक व्यवसायलाई अलग प्रतिष्ठान मान्नुपर्दछ। </a:t>
            </a:r>
            <a:endParaRPr lang="ne-NP" sz="26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>
                <a:cs typeface="Kalimati" panose="00000400000000000000" pitchFamily="2"/>
              </a:rPr>
              <a:t>यस अवस्थामा फर्निचर कारखाना र </a:t>
            </a:r>
            <a:r>
              <a:rPr lang="ne-NP" sz="2600" dirty="0">
                <a:cs typeface="Kalimati" panose="00000400000000000000" pitchFamily="2"/>
              </a:rPr>
              <a:t>चिया</a:t>
            </a:r>
            <a:r>
              <a:rPr lang="hi-IN" sz="2600" dirty="0">
                <a:cs typeface="Kalimati" panose="00000400000000000000" pitchFamily="2"/>
              </a:rPr>
              <a:t> पसललाई दुईवटा प्रतिष्ठान मानी बेग्लाबेग्लै गणना गर्नुपर्दछ।</a:t>
            </a:r>
            <a:endParaRPr lang="en-US" sz="26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340B161-4048-B074-BAAC-9EB4EF03F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9375"/>
            <a:ext cx="10745931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16140935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2A5AAD-FEE5-19B6-D86F-13DAEE2A1B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A0CA7F-3447-D547-96BC-206D78EC5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D4CB65D-D292-CBD4-2BA3-143697819684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B92B02C-3DAA-89DC-9C2F-FF40BBF07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C9E8D7-2D5C-9C92-32FA-38A50BE46ABE}"/>
              </a:ext>
            </a:extLst>
          </p:cNvPr>
          <p:cNvSpPr/>
          <p:nvPr/>
        </p:nvSpPr>
        <p:spPr>
          <a:xfrm>
            <a:off x="250916" y="884033"/>
            <a:ext cx="11748044" cy="5895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hi-IN" sz="2400" b="1" dirty="0">
                <a:cs typeface="Kalimati" panose="00000400000000000000" pitchFamily="2"/>
              </a:rPr>
              <a:t>प्रतिष्ठानहरूको विशिष्ट अवस्थाहरू सम्बन्धी  प्रश्न र उत्तर</a:t>
            </a:r>
            <a:r>
              <a:rPr lang="ne-NP" sz="2400" b="1" dirty="0">
                <a:cs typeface="Kalimati" panose="00000400000000000000" pitchFamily="2"/>
              </a:rPr>
              <a:t>...</a:t>
            </a: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300" i="1" dirty="0">
                <a:cs typeface="Kalimati" panose="00000400000000000000" pitchFamily="2"/>
              </a:rPr>
              <a:t>प्रश्न २:</a:t>
            </a:r>
            <a:r>
              <a:rPr lang="ne-NP" sz="2300" i="1" dirty="0">
                <a:cs typeface="Kalimati" panose="00000400000000000000" pitchFamily="2"/>
              </a:rPr>
              <a:t> </a:t>
            </a:r>
            <a:r>
              <a:rPr lang="hi-IN" sz="2300" i="1" dirty="0">
                <a:cs typeface="Kalimati" panose="00000400000000000000" pitchFamily="2"/>
              </a:rPr>
              <a:t>एउटा कृषकले आफ्नो खेतीपातीको कामको चाप नभएको बेला परिवारका सदस्यहरूसँग मिलेर हस्तकलाका सामानहरू पनि उत्पादन गर्ने रहेछन्। यस्तो अवस्थामा</a:t>
            </a:r>
            <a:r>
              <a:rPr lang="en-US" sz="2300" i="1" dirty="0">
                <a:cs typeface="Kalimati" panose="00000400000000000000" pitchFamily="2"/>
              </a:rPr>
              <a:t>, </a:t>
            </a:r>
            <a:r>
              <a:rPr lang="hi-IN" sz="2300" i="1" dirty="0">
                <a:cs typeface="Kalimati" panose="00000400000000000000" pitchFamily="2"/>
              </a:rPr>
              <a:t>के हस्तकलाका सामान उत्पादन गर्ने व्यवसाय प्रतिष्ठान हो</a:t>
            </a:r>
            <a:r>
              <a:rPr lang="en-US" sz="2300" i="1" dirty="0">
                <a:cs typeface="Kalimati" panose="00000400000000000000" pitchFamily="2"/>
              </a:rPr>
              <a:t>?</a:t>
            </a:r>
            <a:endParaRPr lang="ne-NP" sz="2300" i="1" dirty="0">
              <a:cs typeface="Kalimati" panose="00000400000000000000" pitchFamily="2"/>
            </a:endParaRPr>
          </a:p>
          <a:p>
            <a:pPr marL="457200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300" dirty="0">
                <a:cs typeface="Kalimati" panose="00000400000000000000" pitchFamily="2"/>
              </a:rPr>
              <a:t>उत्तर:</a:t>
            </a:r>
            <a:r>
              <a:rPr lang="en-US" sz="2300" dirty="0">
                <a:cs typeface="Kalimati" panose="00000400000000000000" pitchFamily="2"/>
              </a:rPr>
              <a:t> </a:t>
            </a:r>
            <a:r>
              <a:rPr lang="hi-IN" sz="2300" dirty="0">
                <a:cs typeface="Kalimati" panose="00000400000000000000" pitchFamily="2"/>
              </a:rPr>
              <a:t>यस अवस्थामा प्रतिष्ठान छुट्याउन बुझ्नुपर्ने मुख्य बुँदा भनेको हस्तकलाका वस्तुहरू कुन स्थानमा उत्पादन गरिएको छ भनी थाहा पाउनु हो।</a:t>
            </a:r>
            <a:endParaRPr lang="en-US" sz="23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300" dirty="0">
                <a:cs typeface="Kalimati" panose="00000400000000000000" pitchFamily="2"/>
              </a:rPr>
              <a:t>यदि कृषि भवनभन्दा बाहेक अन्य स्थानहरूमा जस्तै: हस्तकला कार्यका लागि स्थापित विशेष कार्यशाला (वर्कसप)</a:t>
            </a:r>
            <a:r>
              <a:rPr lang="en-GB" sz="2300" dirty="0">
                <a:cs typeface="Kalimati" panose="00000400000000000000" pitchFamily="2"/>
              </a:rPr>
              <a:t>, </a:t>
            </a:r>
            <a:r>
              <a:rPr lang="hi-IN" sz="2300" dirty="0">
                <a:cs typeface="Kalimati" panose="00000400000000000000" pitchFamily="2"/>
              </a:rPr>
              <a:t>उही प्राङ्गणमा खेतीपाती गर्ने छाप्रोलाई रूपान्तरण गरी बनाइएको हस्तकला कारखाना आदिमा यस्ता हस्तकलाका सामानहरूको उत्पादन कार्य गरिन्छ भने यस व्यवसायलाई प्रतिष्ठानको रूपमा गणना गर्नुपर्दछ।</a:t>
            </a:r>
            <a:endParaRPr lang="en-US" sz="23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300" dirty="0">
                <a:cs typeface="Kalimati" panose="00000400000000000000" pitchFamily="2"/>
              </a:rPr>
              <a:t>तर मुल रूपमानै हस्तकलाका</a:t>
            </a:r>
            <a:r>
              <a:rPr lang="ne-NP" sz="2300" dirty="0">
                <a:cs typeface="Kalimati" panose="00000400000000000000" pitchFamily="2"/>
              </a:rPr>
              <a:t> सामानहरू उत्पादन गरी बिक्री वितरण गर्ने सन्दर्भमा भने प्रतिष्ठानको रूपमा गणना गर्नुपर्दछ।</a:t>
            </a:r>
            <a:endParaRPr lang="en-US" sz="23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9F0AAC3-A2E5-8B6D-AD31-78C35B88C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9375"/>
            <a:ext cx="10745931" cy="616971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35583638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AE7F50-6572-48BB-6F8A-AD838FA1F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51D3E4-81B0-DE9C-0A68-1346CCD8A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0E7B57-5437-0FE4-9F35-F46880F41043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E2C605E-3B60-1A22-43DF-41671847B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38BBA52-06B7-6346-21C3-EC135A1810A2}"/>
              </a:ext>
            </a:extLst>
          </p:cNvPr>
          <p:cNvSpPr/>
          <p:nvPr/>
        </p:nvSpPr>
        <p:spPr>
          <a:xfrm>
            <a:off x="387441" y="968451"/>
            <a:ext cx="11417118" cy="5412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" algn="just">
              <a:lnSpc>
                <a:spcPct val="130000"/>
              </a:lnSpc>
              <a:spcBef>
                <a:spcPts val="600"/>
              </a:spcBef>
            </a:pPr>
            <a:r>
              <a:rPr lang="hi-IN" sz="2400" b="1" dirty="0">
                <a:cs typeface="Kalimati" panose="00000400000000000000" pitchFamily="2"/>
              </a:rPr>
              <a:t>प्रतिष्ठानहरूको विशिष्ट अवस्थाहरू सम्बन्धी  प्रश्न र उत्तर</a:t>
            </a:r>
            <a:r>
              <a:rPr lang="ne-NP" sz="2400" b="1" dirty="0">
                <a:cs typeface="Kalimati" panose="00000400000000000000" pitchFamily="2"/>
              </a:rPr>
              <a:t>...</a:t>
            </a:r>
          </a:p>
          <a:p>
            <a:pPr marL="91440" indent="-51435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000" b="1" i="1" dirty="0">
                <a:cs typeface="Kalimati" panose="00000400000000000000" pitchFamily="2"/>
              </a:rPr>
              <a:t>प्रश्न ३:</a:t>
            </a:r>
            <a:r>
              <a:rPr lang="en-US" sz="2000" b="1" i="1" dirty="0">
                <a:cs typeface="Kalimati" panose="00000400000000000000" pitchFamily="2"/>
              </a:rPr>
              <a:t>	</a:t>
            </a:r>
            <a:r>
              <a:rPr lang="hi-IN" sz="2000" b="1" i="1" dirty="0">
                <a:cs typeface="Kalimati" panose="00000400000000000000" pitchFamily="2"/>
              </a:rPr>
              <a:t>तल उल्लिखित प्रतिष्ठानहरूले दिनको कुनै निर्धारित समयमा वा मौसममा र निश्चित स्थानमा आफ्नो व्यवसाय सञ्चालन गरेका हुन्छन्:</a:t>
            </a:r>
            <a:endParaRPr lang="en-US" sz="2000" b="1" i="1" dirty="0">
              <a:cs typeface="Kalimati" panose="00000400000000000000" pitchFamily="2"/>
            </a:endParaRPr>
          </a:p>
          <a:p>
            <a:pPr marL="1005840" lvl="3" indent="-457200">
              <a:lnSpc>
                <a:spcPct val="13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hi-IN" sz="2000" dirty="0">
                <a:cs typeface="Kalimati" panose="00000400000000000000" pitchFamily="2"/>
              </a:rPr>
              <a:t>स्थायी रूपले सञ्चालित जाँडरक्सी भट्टीहरू (मधुशाला) जसले आफ्नो </a:t>
            </a:r>
            <a:r>
              <a:rPr lang="hi-IN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Kalimati" panose="00000400000000000000" pitchFamily="2"/>
              </a:rPr>
              <a:t>व्यवसाय साँझ वा राती मात्र सञ्चालन</a:t>
            </a:r>
            <a:r>
              <a:rPr lang="hi-IN" sz="2000" dirty="0">
                <a:cs typeface="Kalimati" panose="00000400000000000000" pitchFamily="2"/>
              </a:rPr>
              <a:t> गर्दछन्।</a:t>
            </a:r>
            <a:endParaRPr lang="en-US" sz="2000" dirty="0">
              <a:cs typeface="Kalimati" panose="00000400000000000000" pitchFamily="2"/>
            </a:endParaRPr>
          </a:p>
          <a:p>
            <a:pPr marL="1005840" lvl="3" indent="-457200">
              <a:lnSpc>
                <a:spcPct val="13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hi-IN" sz="2000" dirty="0">
                <a:cs typeface="Kalimati" panose="00000400000000000000" pitchFamily="2"/>
              </a:rPr>
              <a:t>सडक</a:t>
            </a:r>
            <a:r>
              <a:rPr lang="en-GB" sz="2000" dirty="0">
                <a:cs typeface="Kalimati" panose="00000400000000000000" pitchFamily="2"/>
              </a:rPr>
              <a:t>, </a:t>
            </a:r>
            <a:r>
              <a:rPr lang="hi-IN" sz="2000" dirty="0">
                <a:cs typeface="Kalimati" panose="00000400000000000000" pitchFamily="2"/>
              </a:rPr>
              <a:t>गल्ली वा फुटपाथमा फलफूल</a:t>
            </a:r>
            <a:r>
              <a:rPr lang="en-GB" sz="2000" dirty="0">
                <a:cs typeface="Kalimati" panose="00000400000000000000" pitchFamily="2"/>
              </a:rPr>
              <a:t>, </a:t>
            </a:r>
            <a:r>
              <a:rPr lang="hi-IN" sz="2000" dirty="0">
                <a:cs typeface="Kalimati" panose="00000400000000000000" pitchFamily="2"/>
              </a:rPr>
              <a:t>पाउरोटी</a:t>
            </a:r>
            <a:r>
              <a:rPr lang="en-GB" sz="2000" dirty="0">
                <a:cs typeface="Kalimati" panose="00000400000000000000" pitchFamily="2"/>
              </a:rPr>
              <a:t>, </a:t>
            </a:r>
            <a:r>
              <a:rPr lang="hi-IN" sz="2000" dirty="0">
                <a:cs typeface="Kalimati" panose="00000400000000000000" pitchFamily="2"/>
              </a:rPr>
              <a:t>केक आदि बेच्ने स्टलहरू (कक्षहरू)। अधिकांश यस्ता बिक्री कक्ष वा स्टलहरू </a:t>
            </a:r>
            <a:r>
              <a:rPr lang="hi-IN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Kalimati" panose="00000400000000000000" pitchFamily="2"/>
              </a:rPr>
              <a:t>बिहान खोलिन्छन् </a:t>
            </a:r>
            <a:r>
              <a:rPr lang="hi-IN" sz="2000" dirty="0">
                <a:cs typeface="Kalimati" panose="00000400000000000000" pitchFamily="2"/>
              </a:rPr>
              <a:t>र आफ्नो सामान </a:t>
            </a:r>
            <a:r>
              <a:rPr lang="hi-IN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Kalimati" panose="00000400000000000000" pitchFamily="2"/>
              </a:rPr>
              <a:t>बिक्री भइसकेपछि बन्द हुन्छन् </a:t>
            </a:r>
            <a:r>
              <a:rPr lang="hi-IN" sz="2000" dirty="0">
                <a:cs typeface="Kalimati" panose="00000400000000000000" pitchFamily="2"/>
              </a:rPr>
              <a:t>वा त्यस स्थानमा रहँदैनन्।</a:t>
            </a:r>
            <a:endParaRPr lang="en-US" sz="2000" dirty="0">
              <a:cs typeface="Kalimati" panose="00000400000000000000" pitchFamily="2"/>
            </a:endParaRPr>
          </a:p>
          <a:p>
            <a:pPr marL="1005840" lvl="3" indent="-457200">
              <a:lnSpc>
                <a:spcPct val="13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hi-IN" sz="2000" dirty="0">
                <a:cs typeface="Kalimati" panose="00000400000000000000" pitchFamily="2"/>
              </a:rPr>
              <a:t>सडकमा सामान बिक्री गर्ने साना व्यापारीहरू जसले </a:t>
            </a:r>
            <a:r>
              <a:rPr lang="hi-IN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Kalimati" panose="00000400000000000000" pitchFamily="2"/>
              </a:rPr>
              <a:t>चाडपर्व वा विशेष दिनहरूमा मात्र </a:t>
            </a:r>
            <a:r>
              <a:rPr lang="hi-IN" sz="2000" dirty="0">
                <a:cs typeface="Kalimati" panose="00000400000000000000" pitchFamily="2"/>
              </a:rPr>
              <a:t>जस्तै मन्दिर अगाडि आफ्नो व्यवसाय सञ्चालन गर्दछन्।</a:t>
            </a:r>
            <a:endParaRPr lang="en-US" sz="2000" dirty="0">
              <a:cs typeface="Kalimati" panose="00000400000000000000" pitchFamily="2"/>
            </a:endParaRPr>
          </a:p>
          <a:p>
            <a:pPr marL="548640" lvl="2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000" b="1" dirty="0">
                <a:cs typeface="Kalimati" panose="00000400000000000000" pitchFamily="2"/>
              </a:rPr>
              <a:t>गणनाका दिनमा गणकलाई माथि उल्लिखित अवस्थाका व्यवसायहरूको गणना गर्न कठिनाइ हुन सक्दछ। </a:t>
            </a:r>
            <a:endParaRPr lang="ne-NP" sz="2000" b="1" dirty="0">
              <a:cs typeface="Kalimati" panose="00000400000000000000" pitchFamily="2"/>
            </a:endParaRPr>
          </a:p>
          <a:p>
            <a:pPr marL="91440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000" b="1" dirty="0">
                <a:cs typeface="Kalimati" panose="00000400000000000000" pitchFamily="2"/>
              </a:rPr>
              <a:t>के त्यस्ता व्यवसायहरूलाई प्रतिष्ठानको रूपमा गणना गर्नुपर्दछ</a:t>
            </a:r>
            <a:r>
              <a:rPr lang="en-GB" sz="2000" b="1" dirty="0">
                <a:cs typeface="Kalimati" panose="00000400000000000000" pitchFamily="2"/>
              </a:rPr>
              <a:t>?</a:t>
            </a:r>
            <a:endParaRPr lang="en-US" sz="2000" b="1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7CFF1AC-7B94-14E1-343B-1819912A0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9375"/>
            <a:ext cx="10745931" cy="616971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7928026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01B2B-5863-5BF9-C8DB-102FFFF4E8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9D198C-2D55-6073-B426-436D7AF27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D14B54C-F4B4-6E37-C712-277FDF1B9E09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DE831B7C-8E68-CDA3-0606-1C10F23BB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F64F558-2FB3-D9CE-3A5E-2CA15A8F8B05}"/>
              </a:ext>
            </a:extLst>
          </p:cNvPr>
          <p:cNvSpPr/>
          <p:nvPr/>
        </p:nvSpPr>
        <p:spPr>
          <a:xfrm>
            <a:off x="101600" y="968451"/>
            <a:ext cx="11897360" cy="5209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" algn="just">
              <a:lnSpc>
                <a:spcPct val="15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प्रतिष्ठानहरूको विशिष्ट अवस्थाहरू सम्बन्धी  प्रश्न र उत्तर</a:t>
            </a:r>
            <a:r>
              <a:rPr lang="ne-NP" sz="2800" b="1" dirty="0">
                <a:cs typeface="Kalimati" panose="00000400000000000000" pitchFamily="2"/>
              </a:rPr>
              <a:t>...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b="1" dirty="0">
                <a:cs typeface="Kalimati" panose="00000400000000000000" pitchFamily="2"/>
              </a:rPr>
              <a:t>उत्तर:</a:t>
            </a:r>
            <a:r>
              <a:rPr lang="en-US" sz="2800" b="1" dirty="0">
                <a:cs typeface="Kalimati" panose="00000400000000000000" pitchFamily="2"/>
              </a:rPr>
              <a:t> </a:t>
            </a:r>
            <a:r>
              <a:rPr lang="hi-IN" sz="2800" dirty="0">
                <a:cs typeface="Kalimati" panose="00000400000000000000" pitchFamily="2"/>
              </a:rPr>
              <a:t>यस्ता </a:t>
            </a:r>
            <a:r>
              <a:rPr lang="hi-IN" sz="2800" i="1" dirty="0">
                <a:cs typeface="Kalimati" panose="00000400000000000000" pitchFamily="2"/>
              </a:rPr>
              <a:t>व्यवसायहरूको</a:t>
            </a:r>
            <a:r>
              <a:rPr lang="hi-IN" sz="2800" dirty="0">
                <a:cs typeface="Kalimati" panose="00000400000000000000" pitchFamily="2"/>
              </a:rPr>
              <a:t> </a:t>
            </a:r>
            <a:r>
              <a:rPr lang="hi-IN" sz="2800" i="1" dirty="0">
                <a:cs typeface="Kalimati" panose="00000400000000000000" pitchFamily="2"/>
              </a:rPr>
              <a:t>सञ्चालन</a:t>
            </a:r>
            <a:r>
              <a:rPr lang="hi-IN" sz="2800" dirty="0">
                <a:cs typeface="Kalimati" panose="00000400000000000000" pitchFamily="2"/>
              </a:rPr>
              <a:t> समय वा सञ्चालन अवधिको सीमितता </a:t>
            </a:r>
            <a:r>
              <a:rPr lang="ne-NP" sz="2800" dirty="0">
                <a:cs typeface="Kalimati" panose="00000400000000000000" pitchFamily="2"/>
              </a:rPr>
              <a:t>रहेता</a:t>
            </a:r>
            <a:r>
              <a:rPr lang="hi-IN" sz="2800" dirty="0">
                <a:cs typeface="Kalimati" panose="00000400000000000000" pitchFamily="2"/>
              </a:rPr>
              <a:t> पनि यी </a:t>
            </a:r>
            <a:r>
              <a:rPr lang="hi-IN" sz="2800" b="1" dirty="0">
                <a:cs typeface="Kalimati" panose="00000400000000000000" pitchFamily="2"/>
              </a:rPr>
              <a:t>सबै व्यवसायहरू प्रतिष्ठानको रूपमा रहेका हुन्छन्</a:t>
            </a:r>
            <a:r>
              <a:rPr lang="hi-IN" sz="2800" dirty="0">
                <a:cs typeface="Kalimati" panose="00000400000000000000" pitchFamily="2"/>
              </a:rPr>
              <a:t>। </a:t>
            </a:r>
            <a:endParaRPr lang="en-US" sz="28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यस्ता प्रतिष्ठानहरू </a:t>
            </a:r>
            <a:r>
              <a:rPr lang="hi-IN" sz="28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Kalimati" panose="00000400000000000000" pitchFamily="2"/>
              </a:rPr>
              <a:t>गणनाको दिनमा अस्तित्वमा वा सञ्चालनमा छन् भने प्रतिष्ठानको रूपमा गणना गर्नुपर्दछ। </a:t>
            </a:r>
            <a:endParaRPr lang="en-US" sz="2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यद्यपि गणकलाई यस्ता प्रतिष्ठान भेटी गणना गर्न कठिनाइ भए तापनि सोधखोज गरी यस्ता प्रतिष्ठानहरू खुल्ने समयमा गणना गर्नुपर्दछ।</a:t>
            </a:r>
            <a:endParaRPr lang="en-US" sz="28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 यदि यस्ता व्यवसायहरू सन्दर्भ अवधिमा भेटिएमा गणनामा समावेश गर्नुपर्दछ।</a:t>
            </a:r>
            <a:endParaRPr lang="en-US" sz="28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7BF1ABA-42DE-6489-70D0-08AFD5736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9375"/>
            <a:ext cx="10745931" cy="616971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34377164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215B24-4577-EBC3-C1A5-4EDAE17E4E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473062-D3F2-7616-50B4-29322200C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A82E0DC-3033-4E80-29A5-251C5AA09F8B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DAC352CA-6858-0BFC-3114-0BDF2F9F5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8117B81-5026-DBC7-AE2B-112E5F062C5C}"/>
              </a:ext>
            </a:extLst>
          </p:cNvPr>
          <p:cNvSpPr/>
          <p:nvPr/>
        </p:nvSpPr>
        <p:spPr>
          <a:xfrm>
            <a:off x="101600" y="968451"/>
            <a:ext cx="11897360" cy="3916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" algn="just">
              <a:lnSpc>
                <a:spcPct val="15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प्रतिष्ठानको गणना सञ्चालन विधि तथा सम्झिनुपर्ने कुराहरू </a:t>
            </a:r>
            <a:endParaRPr lang="ne-NP" sz="2800" b="1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निश्चित स्थानमा सञ्चालन भएका वा अवस्थित प्रतिष्ठानहरू मात्र गणना गर्नुपर्दछ।</a:t>
            </a:r>
            <a:endParaRPr lang="en-US" sz="28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सूचीकरण तथा गणना गर्न सजिलो होस् भनी गणना क्षेत्र नक्सा प्रदान गरिने छ जसका आधारमा कुनै पनि प्रतिष्ठान नदोहोरिने तथा नछुट्ने गरी गणना गर्नुपर्दछ।</a:t>
            </a:r>
            <a:endParaRPr lang="en-US" sz="28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b="1" dirty="0">
                <a:cs typeface="Kalimati" panose="00000400000000000000" pitchFamily="2"/>
              </a:rPr>
              <a:t>गणना गर्दा प्रत्येक प्रतिष्ठानमा पुगी </a:t>
            </a:r>
            <a:r>
              <a:rPr lang="ne-NP" sz="2800" b="1" dirty="0">
                <a:cs typeface="Kalimati" panose="00000400000000000000" pitchFamily="2"/>
              </a:rPr>
              <a:t>विवरण </a:t>
            </a:r>
            <a:r>
              <a:rPr lang="hi-IN" sz="2800" b="1" dirty="0">
                <a:cs typeface="Kalimati" panose="00000400000000000000" pitchFamily="2"/>
              </a:rPr>
              <a:t>सङ्कलन गर्नुपर्दछ।</a:t>
            </a:r>
            <a:endParaRPr lang="en-US" sz="2800" b="1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901FDA-EDB2-65EB-7F51-BF0B171F6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9375"/>
            <a:ext cx="10745931" cy="616971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1826267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41493"/>
            <a:ext cx="12090399" cy="996315"/>
          </a:xfrm>
        </p:spPr>
        <p:txBody>
          <a:bodyPr>
            <a:normAutofit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3600" b="1" dirty="0"/>
              <a:t>सत्रको उद्देश्य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2909" y="1037808"/>
            <a:ext cx="11576051" cy="4393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आर्थिक गणनाको गणना गरिने </a:t>
            </a:r>
            <a:r>
              <a:rPr lang="ne-NP" sz="2800" dirty="0" smtClean="0">
                <a:cs typeface="Kalimati" panose="00000400000000000000" pitchFamily="2"/>
              </a:rPr>
              <a:t>विषयवस्तुको </a:t>
            </a:r>
            <a:r>
              <a:rPr lang="ne-NP" sz="2800" dirty="0">
                <a:cs typeface="Kalimati" panose="00000400000000000000" pitchFamily="2"/>
              </a:rPr>
              <a:t>अवधारणा तथा परिभाषा  बताउनु,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प्रतिष्ठानको आधारभूत अवधारणा तथा परिभाषा बताउनु,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प्रतिष्ठान पहिचान गर्ने आधारभूत कुराको जानकारी गराउनु,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गणनामा समावेश हुने र नहुने प्रतिष्ठान/व्यवसायको जानकारी गराउनु,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केही </a:t>
            </a:r>
            <a:r>
              <a:rPr lang="ne-NP" sz="2800" dirty="0" smtClean="0">
                <a:cs typeface="Kalimati" panose="00000400000000000000" pitchFamily="2"/>
              </a:rPr>
              <a:t>उदाहरण </a:t>
            </a:r>
            <a:r>
              <a:rPr lang="ne-NP" sz="2800" dirty="0">
                <a:cs typeface="Kalimati" panose="00000400000000000000" pitchFamily="2"/>
              </a:rPr>
              <a:t>माथि छलफल गर्नु,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प्रतिष्ठानका स्वरूपबारे उदाहरण सहित अवधारणा बताउनु । </a:t>
            </a:r>
            <a:endParaRPr lang="ne-NP" sz="2400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ne-NP" sz="2000" dirty="0"/>
          </a:p>
        </p:txBody>
      </p:sp>
    </p:spTree>
    <p:extLst>
      <p:ext uri="{BB962C8B-B14F-4D97-AF65-F5344CB8AC3E}">
        <p14:creationId xmlns:p14="http://schemas.microsoft.com/office/powerpoint/2010/main" val="11519509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90818D-ADBB-FBC5-FF96-573DADF451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FFB507-0473-5A73-0D76-153489B51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95C62E1-DB2C-0F4F-DACD-595F9A6D01C0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E699C0A-C788-C259-73C3-FAEA0941F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56AF923-1ACA-4E45-F013-9770D73C29BC}"/>
              </a:ext>
            </a:extLst>
          </p:cNvPr>
          <p:cNvSpPr/>
          <p:nvPr/>
        </p:nvSpPr>
        <p:spPr>
          <a:xfrm>
            <a:off x="101600" y="968451"/>
            <a:ext cx="11897360" cy="5855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" algn="just">
              <a:lnSpc>
                <a:spcPct val="15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प्रतिष्ठानको गणना सञ्चालन विधि तथा सम्झिनुपर्ने कुराहरू </a:t>
            </a:r>
            <a:r>
              <a:rPr lang="ne-NP" sz="2800" b="1" dirty="0">
                <a:cs typeface="Kalimati" panose="00000400000000000000" pitchFamily="2"/>
              </a:rPr>
              <a:t>...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गणनाको समयमा प्रत्येक घरधुरीमा गई घरपरिवारहरूले कुनै प्रतिष्ठान दर्ता गरी वा नगरी सञ्चालन गरेको छ वा छैन भनी सोध्ने। </a:t>
            </a:r>
            <a:endParaRPr lang="en-US" sz="28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यदि उक्त घरका घरपरिवारले </a:t>
            </a:r>
            <a:r>
              <a:rPr lang="ne-NP" sz="2800" dirty="0">
                <a:cs typeface="Kalimati" panose="00000400000000000000" pitchFamily="2"/>
              </a:rPr>
              <a:t>उक्त स्थानमा /बाट </a:t>
            </a:r>
            <a:r>
              <a:rPr lang="hi-IN" sz="2800" dirty="0">
                <a:cs typeface="Kalimati" panose="00000400000000000000" pitchFamily="2"/>
              </a:rPr>
              <a:t>कुनै प्रतिष्ठान वा व्यवसाय सञ्चालन गरेको यकिन भएमा सूचीकरण फाराम र मुख्य प्रश्नावली भर्नुपर्दछ। </a:t>
            </a:r>
            <a:endParaRPr lang="en-US" sz="28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घरपरिवारका सदस्यलाई छोटोमा आर्थिक गणनाको उद्देश्य बताई प्रश्न गर्नुपर्दछ। </a:t>
            </a:r>
            <a:endParaRPr lang="en-US" sz="28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 smtClean="0">
                <a:cs typeface="Kalimati" panose="00000400000000000000" pitchFamily="2"/>
              </a:rPr>
              <a:t>घरपरिवारसँग </a:t>
            </a:r>
            <a:r>
              <a:rPr lang="hi-IN" sz="2800" dirty="0">
                <a:cs typeface="Kalimati" panose="00000400000000000000" pitchFamily="2"/>
              </a:rPr>
              <a:t>त्यस बस्तीमा कसैले कुनै व्यवसाय</a:t>
            </a:r>
            <a:r>
              <a:rPr lang="en-GB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संस्था वा प्रतिष्ठान सञ्चालन गरेको थाहा भए जानकारी पनि माग्नुपर्दछ। </a:t>
            </a:r>
            <a:endParaRPr lang="en-US" sz="28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यसले कुनै पनि प्रतिष्ठान/व्यवसाय नछुट्ने कुरामा निश्चित हुन सकिन्छ।</a:t>
            </a:r>
            <a:endParaRPr lang="en-US" sz="2800" b="1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4B8F03-2A40-1A19-46CB-DC5680E75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9375"/>
            <a:ext cx="10745931" cy="616971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252500769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ACA21-639F-DDF4-713A-DBA4B630B1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79C67F-94F7-CDBE-8068-1BDCBBC5F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258D4F4-57CB-6FF0-00B4-5B1BA30E3C40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D58CF98-F29B-F5E9-5A4D-73A251B87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56071A-C98B-D546-FF20-499E0DE771D4}"/>
              </a:ext>
            </a:extLst>
          </p:cNvPr>
          <p:cNvSpPr/>
          <p:nvPr/>
        </p:nvSpPr>
        <p:spPr>
          <a:xfrm>
            <a:off x="101600" y="1015869"/>
            <a:ext cx="11988800" cy="5489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" algn="just">
              <a:lnSpc>
                <a:spcPct val="15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प्रतिष्ठानको गणना सञ्चालन विधि तथा सम्झिनुपर्ने कुराहरू </a:t>
            </a:r>
            <a:r>
              <a:rPr lang="en-US" sz="2800" b="1" dirty="0">
                <a:cs typeface="Kalimati" panose="00000400000000000000" pitchFamily="2"/>
              </a:rPr>
              <a:t>…</a:t>
            </a:r>
            <a:endParaRPr lang="ne-NP" sz="2800" b="1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प्रतिष्ठान/व्यवसाय खोजीको लागि प्रत्येक घरमा गई भन्नु पर्ने कुरा: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600" i="1" dirty="0">
                <a:cs typeface="Kalimati" panose="00000400000000000000" pitchFamily="2"/>
              </a:rPr>
              <a:t>नेपालमा सबै प्रतिष्ठान</a:t>
            </a:r>
            <a:r>
              <a:rPr lang="en-GB" sz="2600" i="1" dirty="0">
                <a:cs typeface="Kalimati" panose="00000400000000000000" pitchFamily="2"/>
              </a:rPr>
              <a:t>, </a:t>
            </a:r>
            <a:r>
              <a:rPr lang="hi-IN" sz="2600" i="1" dirty="0">
                <a:cs typeface="Kalimati" panose="00000400000000000000" pitchFamily="2"/>
              </a:rPr>
              <a:t>व्यवसाय</a:t>
            </a:r>
            <a:r>
              <a:rPr lang="en-GB" sz="2600" i="1" dirty="0">
                <a:cs typeface="Kalimati" panose="00000400000000000000" pitchFamily="2"/>
              </a:rPr>
              <a:t>, </a:t>
            </a:r>
            <a:r>
              <a:rPr lang="hi-IN" sz="2600" i="1" dirty="0">
                <a:cs typeface="Kalimati" panose="00000400000000000000" pitchFamily="2"/>
              </a:rPr>
              <a:t>संस्थाहरूको तथ्याङ्क सङ्कलन गर्न २०८३ वैशाख २ गतेदेखि २०८३ असार ७ गतेसम्म राष्ट्रिय आर्थिक गणना सञ्चालन हुँदैछ। </a:t>
            </a:r>
            <a:endParaRPr lang="ne-NP" sz="2600" i="1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600" i="1" dirty="0">
                <a:cs typeface="Kalimati" panose="00000400000000000000" pitchFamily="2"/>
              </a:rPr>
              <a:t>यस गणनामा प्रतिष्ठान व्यवसायको विवरण सङ्कलन गर्न म</a:t>
            </a:r>
            <a:r>
              <a:rPr lang="ne-NP" sz="2600" i="1" dirty="0">
                <a:cs typeface="Kalimati" panose="00000400000000000000" pitchFamily="2"/>
              </a:rPr>
              <a:t>.........................</a:t>
            </a:r>
            <a:r>
              <a:rPr lang="hi-IN" sz="2600" i="1" dirty="0">
                <a:cs typeface="Kalimati" panose="00000400000000000000" pitchFamily="2"/>
              </a:rPr>
              <a:t> खटिएको छु (आवश्यक परेमा परिचयपत्र देखाउनुहोस्)। </a:t>
            </a:r>
            <a:endParaRPr lang="ne-NP" sz="2600" i="1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600" i="1" dirty="0">
                <a:cs typeface="Kalimati" panose="00000400000000000000" pitchFamily="2"/>
              </a:rPr>
              <a:t>यसैले के यस घरमा बसोबास गर्ने घरपरिवारले बिक्री गर्ने उद्देश्यले कुनै वस्तु उत्पादन वा सेवा प्रदान गर्ने व्यवसाय</a:t>
            </a:r>
            <a:r>
              <a:rPr lang="en-GB" sz="2600" i="1" dirty="0">
                <a:cs typeface="Kalimati" panose="00000400000000000000" pitchFamily="2"/>
              </a:rPr>
              <a:t>, </a:t>
            </a:r>
            <a:r>
              <a:rPr lang="hi-IN" sz="2600" i="1" dirty="0">
                <a:cs typeface="Kalimati" panose="00000400000000000000" pitchFamily="2"/>
              </a:rPr>
              <a:t>संस्था वा प्रतिष्ठान सञ्चालन गर्नुभएको छ</a:t>
            </a:r>
            <a:r>
              <a:rPr lang="en-GB" sz="2600" i="1" dirty="0">
                <a:cs typeface="Kalimati" panose="00000400000000000000" pitchFamily="2"/>
              </a:rPr>
              <a:t>?”</a:t>
            </a:r>
            <a:r>
              <a:rPr lang="en-GB" sz="2600" dirty="0">
                <a:cs typeface="Kalimati" panose="00000400000000000000" pitchFamily="2"/>
              </a:rPr>
              <a:t> </a:t>
            </a:r>
            <a:r>
              <a:rPr lang="hi-IN" sz="2600" dirty="0">
                <a:cs typeface="Kalimati" panose="00000400000000000000" pitchFamily="2"/>
              </a:rPr>
              <a:t>भनी घरपरिवारका सदस्यलाई छोटोमा आर्थिक गणनाको उद्देश्य बताई प्रश्न गर्नुपर्दछ। </a:t>
            </a:r>
            <a:endParaRPr lang="ne-NP" sz="26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E5993F4-06D8-217A-187C-9085E05F6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9375"/>
            <a:ext cx="10745931" cy="616971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70579512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5AF080-231C-8C66-5F9C-233515C46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1D9058-46AD-C811-5767-A6C432716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C73AA7-5CF7-4942-CB3E-07FDA83E6692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C6B0917-4E25-E093-B77B-6B7F3C442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6E71F7-12B5-FFF2-B394-E3E56B250B85}"/>
              </a:ext>
            </a:extLst>
          </p:cNvPr>
          <p:cNvSpPr/>
          <p:nvPr/>
        </p:nvSpPr>
        <p:spPr>
          <a:xfrm>
            <a:off x="101600" y="968451"/>
            <a:ext cx="11897360" cy="5667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" algn="just">
              <a:lnSpc>
                <a:spcPct val="15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प्रतिष्ठानको गणना सञ्चालन विधि तथा सम्झिनुपर्ने कुराहरू </a:t>
            </a:r>
            <a:r>
              <a:rPr lang="ne-NP" sz="2800" b="1" dirty="0">
                <a:cs typeface="Kalimati" panose="00000400000000000000" pitchFamily="2"/>
              </a:rPr>
              <a:t>...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कुनै संस्था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प्रतिष्ठान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व्यवसाय सञ्चालन नगरेका घरपरिवार</a:t>
            </a:r>
            <a:r>
              <a:rPr lang="ne-NP" sz="2400" dirty="0">
                <a:cs typeface="Kalimati" panose="00000400000000000000" pitchFamily="2"/>
              </a:rPr>
              <a:t>मा </a:t>
            </a:r>
            <a:r>
              <a:rPr lang="hi-IN" sz="2400" dirty="0">
                <a:cs typeface="Kalimati" panose="00000400000000000000" pitchFamily="2"/>
              </a:rPr>
              <a:t>फाराम भर्नु पर्दैन। घरपरिवारमा कुनै व्यवसाय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प्रतिष्ठान सञ्चालन भए मात्र उक्त प्रतिष्ठानको विवरण भर्नुपर्दछ।</a:t>
            </a:r>
            <a:endParaRPr lang="en-US" sz="2400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ठेलागाडा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रिक्सा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साइकल जस्ता चलायमान</a:t>
            </a:r>
            <a:r>
              <a:rPr lang="ne-NP" sz="2400" dirty="0">
                <a:cs typeface="Kalimati" panose="00000400000000000000" pitchFamily="2"/>
              </a:rPr>
              <a:t> (mobile)</a:t>
            </a:r>
            <a:r>
              <a:rPr lang="hi-IN" sz="2400" dirty="0">
                <a:cs typeface="Kalimati" panose="00000400000000000000" pitchFamily="2"/>
              </a:rPr>
              <a:t> प्रतिष्ठान भए पनि प्रायः जसो एकै स्थानमा व्यवसाय सञ्चालन गरेको भए गणनामा समावेश गर्नुपर्दछ।</a:t>
            </a:r>
            <a:endParaRPr lang="en-US" sz="2400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यातायात व्यवसायका सन्दर्भमा यातायात व्यवसायी धनीले कार्यालय स्थापना गरी वा नगरी प्रायः निश्चित स्थानबाट यातायात व्यवसाय सञ्चालन गर्दछन् भने प्रतिष्ठानको रूपमा गणना गर्नुपर्दछ। </a:t>
            </a:r>
            <a:endParaRPr lang="en-US" sz="2400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जस्तै: मकालु यातायातको मुख्य कार्यालय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शाखा कार्यालय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बुकिङ काउन्टर आदि।</a:t>
            </a:r>
            <a:endParaRPr lang="en-US" sz="24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400" b="1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D100E93-26BB-F1BA-20FC-48A73E052B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9375"/>
            <a:ext cx="10745931" cy="616971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414097308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2770F-3319-EB04-BFEF-D48501CFE6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917CB2-2D6D-E2DD-8433-5E4195369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2954020-E11F-B110-F8A0-920BE85E0F96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BAF4215B-61A1-93CE-171D-B57159876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CFD31F2-A915-B9F9-932E-8E3D2E488D5F}"/>
              </a:ext>
            </a:extLst>
          </p:cNvPr>
          <p:cNvSpPr/>
          <p:nvPr/>
        </p:nvSpPr>
        <p:spPr>
          <a:xfrm>
            <a:off x="101600" y="968451"/>
            <a:ext cx="11897360" cy="573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" algn="just">
              <a:lnSpc>
                <a:spcPct val="13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प्रतिष्ठानको गणना सञ्चालन विधि तथा सम्झिनुपर्ने कुराहरू </a:t>
            </a:r>
            <a:r>
              <a:rPr lang="ne-NP" sz="2800" b="1" dirty="0">
                <a:cs typeface="Kalimati" panose="00000400000000000000" pitchFamily="2"/>
              </a:rPr>
              <a:t>...</a:t>
            </a: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बसपार्क भित्र वा बाहिर समितिद्वारा सञ्चालित टिकट बुकिङ काउन्टरहरू छन्। यदि बेग्लाबेग्लै व्यवस्थापन एकाइले सञ्चालन गरेका भए प्रत्येक बुकिङ काउन्टरलाई अलग-अलग प्रतिष्ठानको रूपमा गणना गर्नुपर्दछ।</a:t>
            </a:r>
            <a:endParaRPr lang="en-US" sz="24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ठूला-ठूला प्रतिष्ठानको हाताभित्र एक वा एकभन्दा बढी प्रतिष्ठानहरू सञ्चालन भएको हुन सक्छन्। </a:t>
            </a:r>
            <a:endParaRPr lang="en-US" sz="24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यस प्रकारका प्रतिष्ठानहरू बेग्लाबेग्लै व्यवस्थापन एकाइले सञ्चालन गरेका छन् भने छुट्टै प्रतिष्ठानको रूपमा गणना गर्नुपर्दछ। </a:t>
            </a:r>
            <a:endParaRPr lang="en-US" sz="24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जस्तै: कुनै शैक्षिक संस्थाको प्राङ्गणमा विद्यालयको व्यवस्थापन एकाइ बाहेकको व्यवसायीले छुट्टै क्यान्टिन सञ्चालन गरेको छ भने शैक्षिक संस्था र उक्त क्यान्टिनलाई बेग्लाबेग्लै प्रतिष्ठानको रूपमा गणना गर्नुपर्दछ।</a:t>
            </a:r>
            <a:endParaRPr lang="en-US" sz="2400" b="1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237B46A-0148-485E-4751-6774EF7E0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9375"/>
            <a:ext cx="10745931" cy="616971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313013662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D45835-0237-8E7D-702B-8A930EFEB3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EC3B39-AD33-7F3E-3BDC-BFC8936D1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6242B13-FE75-F906-FA2D-AC7B4497DCC3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66FA597-6AA1-BFDC-8739-5FBA41A4D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D6FD650-244A-5B5C-83C1-6E85993312E9}"/>
              </a:ext>
            </a:extLst>
          </p:cNvPr>
          <p:cNvSpPr/>
          <p:nvPr/>
        </p:nvSpPr>
        <p:spPr>
          <a:xfrm>
            <a:off x="101600" y="968451"/>
            <a:ext cx="11897360" cy="5269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" algn="just">
              <a:lnSpc>
                <a:spcPct val="13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प्रतिष्ठानको गणना सञ्चालन विधि तथा सम्झिनुपर्ने कुराहरू </a:t>
            </a:r>
            <a:r>
              <a:rPr lang="ne-NP" sz="2800" b="1" dirty="0">
                <a:cs typeface="Kalimati" panose="00000400000000000000" pitchFamily="2"/>
              </a:rPr>
              <a:t>...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यदि </a:t>
            </a:r>
            <a:r>
              <a:rPr lang="ne-NP" sz="2400" dirty="0">
                <a:cs typeface="Kalimati" panose="00000400000000000000" pitchFamily="2"/>
              </a:rPr>
              <a:t>आर्थिक </a:t>
            </a:r>
            <a:r>
              <a:rPr lang="hi-IN" sz="2400" dirty="0">
                <a:cs typeface="Kalimati" panose="00000400000000000000" pitchFamily="2"/>
              </a:rPr>
              <a:t>क्रियाकलापअनुसार </a:t>
            </a:r>
            <a:r>
              <a:rPr lang="hi-IN" sz="2400" b="1" u="sng" dirty="0">
                <a:cs typeface="Kalimati" panose="00000400000000000000" pitchFamily="2"/>
              </a:rPr>
              <a:t>छुट्टाछुट्टै कारोबारको हिसाब-किताब राखिन्छ </a:t>
            </a:r>
            <a:r>
              <a:rPr lang="hi-IN" sz="2400" dirty="0">
                <a:cs typeface="Kalimati" panose="00000400000000000000" pitchFamily="2"/>
              </a:rPr>
              <a:t>र </a:t>
            </a:r>
            <a:r>
              <a:rPr lang="hi-IN" sz="2400" b="1" u="sng" dirty="0">
                <a:cs typeface="Kalimati" panose="00000400000000000000" pitchFamily="2"/>
              </a:rPr>
              <a:t>जनशक्ति पनि छुट्याउन सकिन्छ भने यसलाई </a:t>
            </a:r>
            <a:r>
              <a:rPr lang="hi-IN" sz="2400" dirty="0">
                <a:cs typeface="Kalimati" panose="00000400000000000000" pitchFamily="2"/>
              </a:rPr>
              <a:t>छुट्टाछुट्टै प्रतिष्ठान मान्नुपर्दछ।</a:t>
            </a:r>
            <a:endParaRPr lang="en-US" sz="2400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i="1" dirty="0">
                <a:cs typeface="Kalimati" panose="00000400000000000000" pitchFamily="2"/>
              </a:rPr>
              <a:t>सरकारी निकायमा दर्ता नगरिएका कुनै प्रतिष्ठानहरूले कृषि</a:t>
            </a:r>
            <a:r>
              <a:rPr lang="en-GB" sz="2400" i="1" dirty="0">
                <a:cs typeface="Kalimati" panose="00000400000000000000" pitchFamily="2"/>
              </a:rPr>
              <a:t>, </a:t>
            </a:r>
            <a:r>
              <a:rPr lang="hi-IN" sz="2400" i="1" dirty="0">
                <a:cs typeface="Kalimati" panose="00000400000000000000" pitchFamily="2"/>
              </a:rPr>
              <a:t>वन तथा माछापालनसम्बन्धी क्रियाकलाप सञ्चालन गरेका छन् भने यस गणनामा समावेश गर्नु पर्दैन। </a:t>
            </a:r>
            <a:endParaRPr lang="ne-NP" sz="2400" i="1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तर</a:t>
            </a:r>
            <a:r>
              <a:rPr lang="en-GB" sz="2400" dirty="0">
                <a:cs typeface="Kalimati" panose="00000400000000000000" pitchFamily="2"/>
              </a:rPr>
              <a:t>,</a:t>
            </a:r>
            <a:r>
              <a:rPr lang="hi-IN" sz="2400" dirty="0">
                <a:cs typeface="Kalimati" panose="00000400000000000000" pitchFamily="2"/>
              </a:rPr>
              <a:t> कृषि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वन तथा माछापालनका लागि सेवा प्रदान गर्ने जस्तै: जमिन जोत्न वा खेतीपाती गर्न ट्रयाक्टर उपलब्ध गर्ने प्रतिष्ठान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गाईवस्तुका लागि दाना उत्पादन गर्ने वा बिक्री गर्ने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धान सङ्कलन गरी बिक्री गर्ने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दुध सङ्कलन गरी बिक्री गर्ने प्रमुख क्रियाकलाप भएका प्रतिष्ठानहरूको भने गणना गर्नुपर्दछ।</a:t>
            </a:r>
            <a:endParaRPr lang="ne-NP" sz="2400" b="1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FF0BC18-ACA2-DCAB-76DF-1F3FE3132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9375"/>
            <a:ext cx="10745931" cy="616971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218835468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A7785C-C828-40FB-D55A-98349AFB54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2FB062-97D8-4105-53C6-AF9DC88EE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84CED4F-2D24-8C08-4664-2B4F605A9CCB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94264288-4EA7-1284-4927-9A3947ED5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135685-94A3-C7C9-C0A3-0CACC8CB31D8}"/>
              </a:ext>
            </a:extLst>
          </p:cNvPr>
          <p:cNvSpPr/>
          <p:nvPr/>
        </p:nvSpPr>
        <p:spPr>
          <a:xfrm>
            <a:off x="101600" y="968451"/>
            <a:ext cx="12090400" cy="5209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" algn="just">
              <a:lnSpc>
                <a:spcPct val="15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एउटै प्रतिष्ठानले एकभन्दा बढी आर्थिक क्रियाकलापहरू सञ्चालन गरेको भए गणनामा के गर्ने?</a:t>
            </a:r>
            <a:r>
              <a:rPr lang="ne-NP" sz="2800" b="1" dirty="0">
                <a:cs typeface="Kalimati" panose="00000400000000000000" pitchFamily="2"/>
              </a:rPr>
              <a:t>...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कुनै प्रतिष्ठानले आफ्नै प्रतिष्ठानको हाताभित्र एकभन्दा बढी प्रकारका आर्थिक क्रियाकलापहरू सञ्चालन गर्न सक्ने सम्भावना हुन्छ। </a:t>
            </a:r>
            <a:endParaRPr lang="en-US" sz="28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यस प्रकारका क्रियाकलापहरू आफ्नै कर्मचारी वा कामदारहरूबाट सञ्चालन गरिन्छ वा क्रियाकलाप अनुसार बेग्लै हिसाब-किताब राखिँदैन वा प्रत्येक क्रियाकलापमा संलग्न हुने जनशक्तिको सङ्ख्या छुट्याउन सकिँदैन भने सबै क्रियाकलापहरूलाई एउटै प्रतिष्ठानको क्रियाकलाप मान्नुपर्दछ।</a:t>
            </a:r>
            <a:endParaRPr lang="en-US" sz="28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AD7C2B-08EF-9512-CE96-C539B2FD4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9375"/>
            <a:ext cx="10745931" cy="616971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177525070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D7741D-71A1-2169-7E26-25F4D5326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A210A9-770A-7A2F-8934-5F30C8EDE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46B55EA-981D-D6DE-6BBA-CC75E8C779D6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4BCC2DBB-C33A-D392-D321-578E6E6A7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E88653-2C59-72A7-F0FE-72AAA4E881DB}"/>
              </a:ext>
            </a:extLst>
          </p:cNvPr>
          <p:cNvSpPr/>
          <p:nvPr/>
        </p:nvSpPr>
        <p:spPr>
          <a:xfrm>
            <a:off x="101600" y="968451"/>
            <a:ext cx="11988800" cy="5209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" algn="just">
              <a:lnSpc>
                <a:spcPct val="15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एउटै प्रतिष्ठानले एकभन्दा बढी आर्थिक क्रियाकलापहरू सञ्चालन गरेको भए गणनामा के गर्ने ?</a:t>
            </a:r>
            <a:r>
              <a:rPr lang="ne-NP" sz="2800" b="1" dirty="0">
                <a:cs typeface="Kalimati" panose="00000400000000000000" pitchFamily="2"/>
              </a:rPr>
              <a:t>....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b="1" dirty="0">
                <a:cs typeface="Kalimati" panose="00000400000000000000" pitchFamily="2"/>
              </a:rPr>
              <a:t>उदाहरण:</a:t>
            </a:r>
            <a:r>
              <a:rPr lang="hi-IN" sz="2800" dirty="0">
                <a:cs typeface="Kalimati" panose="00000400000000000000" pitchFamily="2"/>
              </a:rPr>
              <a:t> </a:t>
            </a:r>
            <a:endParaRPr lang="en-US" sz="2800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किराना पसलले ग्राहक तथा सर्वसाधारणका लागि टेलिफोन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फोटोकपी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प्रिन्ट सेवा पनि उपलब्ध गराएको छ। </a:t>
            </a:r>
            <a:endParaRPr lang="en-US" sz="2800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यस अवस्थामा यस प्रतिष्ठानको मुख्य आर्थिक क्रियाकलाप बढी कारोबारको आधारमा छुट्याउनुपर्दछ। </a:t>
            </a:r>
            <a:endParaRPr lang="en-US" sz="2800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यदि यसरी छुट्याउन सकिएन भने बढी जनशक्तिको आधारमा छुट्याउनुपर्दछ।</a:t>
            </a:r>
            <a:endParaRPr lang="en-US" sz="28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6D002A3-E07C-ECAD-D9BD-DC387FCE6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79375"/>
            <a:ext cx="10745931" cy="616971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367612523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9C74E3-57C1-3141-A730-257B6A2020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DD841-D53C-E3F6-225A-40C70D196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1" y="30479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प्रतिष्ठानको स्वरूप</a:t>
            </a:r>
            <a:r>
              <a:rPr lang="en-US" sz="4000" b="1" dirty="0">
                <a:solidFill>
                  <a:srgbClr val="0070C0"/>
                </a:solidFill>
              </a:rPr>
              <a:t> </a:t>
            </a:r>
            <a:r>
              <a:rPr lang="ne-NP" sz="4000" b="1" dirty="0">
                <a:solidFill>
                  <a:srgbClr val="0070C0"/>
                </a:solidFill>
              </a:rPr>
              <a:t>(सारांश)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832F71-2622-2E44-0DFF-56A639F040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166" y="1026794"/>
            <a:ext cx="11907520" cy="5625466"/>
          </a:xfrm>
        </p:spPr>
        <p:txBody>
          <a:bodyPr>
            <a:normAutofit fontScale="92500" lnSpcReduction="10000"/>
          </a:bodyPr>
          <a:lstStyle/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b="1" dirty="0"/>
              <a:t>एक निश्चित स्थानमा एक मात्र व्यवस्थापन एकाई</a:t>
            </a:r>
            <a:r>
              <a:rPr lang="ne-NP" dirty="0"/>
              <a:t>को नियन्त्रण र रेखदेखमा (लेखा राख्ने गरेको वा नराख्ने गरेको) मुख्य आर्थिक क्रियाकलाप संचालन गरेको छ भने यसलाई </a:t>
            </a:r>
            <a:r>
              <a:rPr lang="ne-NP" u="sng" dirty="0"/>
              <a:t>एक प्रतिष्ठान </a:t>
            </a:r>
            <a:r>
              <a:rPr lang="ne-NP" dirty="0"/>
              <a:t>मान्नुपर्दछ </a:t>
            </a:r>
            <a:r>
              <a:rPr lang="en-US" dirty="0"/>
              <a:t>|</a:t>
            </a: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b="1" dirty="0"/>
              <a:t>एक निश्चित स्थानमा एक व्यवस्थापन एकाई</a:t>
            </a:r>
            <a:r>
              <a:rPr lang="ne-NP" dirty="0"/>
              <a:t>को नियन्त्रण र रेखदेखमा (</a:t>
            </a:r>
            <a:r>
              <a:rPr lang="ne-NP" b="1" dirty="0"/>
              <a:t>फरक फरक लेखा राख्ने गरी</a:t>
            </a:r>
            <a:r>
              <a:rPr lang="ne-NP" dirty="0"/>
              <a:t>) फरक फरक आर्थिक क्रियाकलापहरु संचालन भएका छन् भने यसलाई </a:t>
            </a:r>
            <a:r>
              <a:rPr lang="ne-NP" u="sng" dirty="0"/>
              <a:t>फरक-फरक प्रतिष्ठान </a:t>
            </a:r>
            <a:r>
              <a:rPr lang="ne-NP" dirty="0"/>
              <a:t>मान्नुपर्दछ </a:t>
            </a:r>
            <a:r>
              <a:rPr lang="en-US" dirty="0"/>
              <a:t>|</a:t>
            </a: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b="1" dirty="0"/>
              <a:t>एक निश्चित स्थानमा एक व्यवस्थापन एकाई</a:t>
            </a:r>
            <a:r>
              <a:rPr lang="ne-NP" dirty="0"/>
              <a:t>को नियन्त्रण र रेखदेखमा (</a:t>
            </a:r>
            <a:r>
              <a:rPr lang="ne-NP" b="1" dirty="0"/>
              <a:t>लेखा राख्ने नगरी</a:t>
            </a:r>
            <a:r>
              <a:rPr lang="ne-NP" dirty="0"/>
              <a:t>) फरक फरक आर्थिक क्रियाकलाप संचालन गरेको छ भने यसलाई </a:t>
            </a:r>
            <a:r>
              <a:rPr lang="ne-NP" u="sng" dirty="0"/>
              <a:t>एक प्रतिष्ठान </a:t>
            </a:r>
            <a:r>
              <a:rPr lang="ne-NP" dirty="0"/>
              <a:t>मान्नुपर्दछ </a:t>
            </a:r>
            <a:r>
              <a:rPr lang="en-US" dirty="0"/>
              <a:t>|</a:t>
            </a:r>
            <a:endParaRPr lang="ne-NP" sz="4000" b="1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5F3ED7-BDFB-D5C1-BE02-0E8598366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3B2E248-48FA-5EAD-7322-F7E9CD914B31}"/>
              </a:ext>
            </a:extLst>
          </p:cNvPr>
          <p:cNvSpPr txBox="1">
            <a:spLocks/>
          </p:cNvSpPr>
          <p:nvPr/>
        </p:nvSpPr>
        <p:spPr>
          <a:xfrm>
            <a:off x="101600" y="1283017"/>
            <a:ext cx="11988800" cy="4277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50000"/>
              </a:lnSpc>
            </a:pPr>
            <a:endParaRPr lang="en-US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BAFFE8FD-6788-BE14-588C-78B793B6A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80142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C0DE89-9089-5772-34D5-123F1480C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7BBD81-E882-C3C8-90B9-6535F75BB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1" y="30479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प्रतिष्ठानको स्वरूप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652548-FCC7-3E61-ABEC-0BE6ADEF6F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" y="1026794"/>
            <a:ext cx="11907519" cy="5386706"/>
          </a:xfrm>
        </p:spPr>
        <p:txBody>
          <a:bodyPr>
            <a:normAutofit fontScale="92500" lnSpcReduction="10000"/>
          </a:bodyPr>
          <a:lstStyle/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b="1" dirty="0"/>
              <a:t>एक निश्चित स्थानमा फरक-फरक व्यवस्थापन एकाईहरु</a:t>
            </a:r>
            <a:r>
              <a:rPr lang="ne-NP" dirty="0"/>
              <a:t>को नियन्त्रण र रेखदेखमा (लेखा राख्ने गरी वा नगरी) </a:t>
            </a:r>
            <a:r>
              <a:rPr lang="ne-NP" b="1" dirty="0"/>
              <a:t>फरक-फरक आर्थिक क्रियाकलापहरु </a:t>
            </a:r>
            <a:r>
              <a:rPr lang="ne-NP" dirty="0"/>
              <a:t>संचालन भएका छन् भने यसलाई </a:t>
            </a:r>
            <a:r>
              <a:rPr lang="ne-NP" u="sng" dirty="0"/>
              <a:t>फरक फरक प्रतिष्ठानहरु </a:t>
            </a:r>
            <a:r>
              <a:rPr lang="ne-NP" dirty="0"/>
              <a:t>मान्नुपर्दछ </a:t>
            </a:r>
            <a:r>
              <a:rPr lang="en-US" dirty="0"/>
              <a:t>|</a:t>
            </a:r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b="1" dirty="0"/>
              <a:t>एक निश्चित स्थानमा फरक-फरक व्यवस्थापन एकाईहरु</a:t>
            </a:r>
            <a:r>
              <a:rPr lang="ne-NP" dirty="0"/>
              <a:t>को नियन्त्रण र रेखदेखमा (लेखा राख्ने गरी वा नगरी) </a:t>
            </a:r>
            <a:r>
              <a:rPr lang="ne-NP" b="1" dirty="0"/>
              <a:t>उही स्थानमा फरक फरक समयमा</a:t>
            </a:r>
            <a:r>
              <a:rPr lang="ne-NP" dirty="0"/>
              <a:t> फरक-फरक आर्थिक क्रियाकलापहरु संचालन भएका छन् भने यसलाई </a:t>
            </a:r>
            <a:r>
              <a:rPr lang="ne-NP" u="sng" dirty="0"/>
              <a:t>फरक फरक प्रतिष्ठानहरु </a:t>
            </a:r>
            <a:r>
              <a:rPr lang="ne-NP" dirty="0"/>
              <a:t>मान्नुपर्दछ </a:t>
            </a:r>
            <a:r>
              <a:rPr lang="en-US" dirty="0"/>
              <a:t>|</a:t>
            </a:r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b="1" dirty="0"/>
              <a:t>कुनै एक निश्चित स्थानमा एक व्यवस्थापन एकाई</a:t>
            </a:r>
            <a:r>
              <a:rPr lang="ne-NP" dirty="0"/>
              <a:t>को नियन्त्रण र रेखदेखमा (लेखा राख्ने गरी वा नगरी) आवधिक रुपमा मुख्य आर्थिक क्रियाकलाप जस्तै 7 दिनमा एक पटक संचालन भएका छन् भने यसलाई </a:t>
            </a:r>
            <a:r>
              <a:rPr lang="ne-NP" u="sng" dirty="0"/>
              <a:t>एक प्रतिष्ठान </a:t>
            </a:r>
            <a:r>
              <a:rPr lang="ne-NP" dirty="0"/>
              <a:t>मान्नुपर्दछ </a:t>
            </a:r>
            <a:r>
              <a:rPr lang="en-US" dirty="0"/>
              <a:t>|</a:t>
            </a:r>
            <a:endParaRPr lang="ne-NP" sz="4000" b="1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2FC965-DE02-F709-F169-CE14E8178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D280CE2-7893-79B8-98BA-627FB2E2CEBF}"/>
              </a:ext>
            </a:extLst>
          </p:cNvPr>
          <p:cNvSpPr txBox="1">
            <a:spLocks/>
          </p:cNvSpPr>
          <p:nvPr/>
        </p:nvSpPr>
        <p:spPr>
          <a:xfrm>
            <a:off x="101600" y="1283017"/>
            <a:ext cx="11988800" cy="4277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50000"/>
              </a:lnSpc>
            </a:pPr>
            <a:endParaRPr lang="en-US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BDF8524D-1869-0CF8-22F9-1808394C8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26836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70F4A1-6BB0-BABB-6B1F-534D23FA90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CE2BD3-B76F-0C35-D87A-4FFD66318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1" y="30479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प्रतिष्ठानको स्वरूप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AD5548-F2EF-8FF4-069F-BF87F8A77B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" y="1026794"/>
            <a:ext cx="11907519" cy="5386706"/>
          </a:xfrm>
        </p:spPr>
        <p:txBody>
          <a:bodyPr>
            <a:normAutofit fontScale="85000" lnSpcReduction="20000"/>
          </a:bodyPr>
          <a:lstStyle/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b="1" dirty="0"/>
              <a:t>फरक फरक निश्चित स्थानहरुमा एक व्यवस्थापन एकाई</a:t>
            </a:r>
            <a:r>
              <a:rPr lang="ne-NP" dirty="0"/>
              <a:t>को नियन्त्रण र रेखदेखमा (लेखा राख्ने गरी वा नगरी) </a:t>
            </a:r>
            <a:r>
              <a:rPr lang="ne-NP" b="1" dirty="0"/>
              <a:t>उही प्रकारको आर्थिक क्रियाकलापहरु</a:t>
            </a:r>
            <a:r>
              <a:rPr lang="ne-NP" dirty="0"/>
              <a:t> संचालन भएका छन् भने यसलाई </a:t>
            </a:r>
            <a:r>
              <a:rPr lang="ne-NP" u="sng" dirty="0"/>
              <a:t>फरक फरक प्रतिष्ठानहरु</a:t>
            </a:r>
            <a:r>
              <a:rPr lang="ne-NP" dirty="0"/>
              <a:t> मान्नुपर्दछ </a:t>
            </a:r>
            <a:r>
              <a:rPr lang="en-US" dirty="0"/>
              <a:t>|</a:t>
            </a:r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b="1" dirty="0"/>
              <a:t>फरक फरक निश्चित स्थानहरुमा एक व्यवस्थापन एकाई</a:t>
            </a:r>
            <a:r>
              <a:rPr lang="ne-NP" dirty="0"/>
              <a:t>को नियन्त्रण र रेखदेखमा (लेखा राख्ने गरी वा नगरी) </a:t>
            </a:r>
            <a:r>
              <a:rPr lang="ne-NP" b="1" dirty="0"/>
              <a:t>फरक फरक स्थानमा फरक-फरक आर्थिक क्रियाकलापहरु </a:t>
            </a:r>
            <a:r>
              <a:rPr lang="ne-NP" dirty="0"/>
              <a:t>संचालन भएका छन् भने यसलाई </a:t>
            </a:r>
            <a:r>
              <a:rPr lang="ne-NP" u="sng" dirty="0"/>
              <a:t>फरक फरक प्रतिष्ठानहरु </a:t>
            </a:r>
            <a:r>
              <a:rPr lang="ne-NP" dirty="0"/>
              <a:t>मान्नुपर्दछ </a:t>
            </a:r>
            <a:r>
              <a:rPr lang="en-US" dirty="0"/>
              <a:t>|</a:t>
            </a:r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b="1" dirty="0"/>
              <a:t>व्यवसाय संचालन गर्ने निश्चित स्थान नरहेको </a:t>
            </a:r>
            <a:r>
              <a:rPr lang="ne-NP" dirty="0"/>
              <a:t>तर एक व्यवस्थापन एकाईको नियन्त्रण र रेखदेखमा (लेखा राख्ने गरी वा नगरी) एक वा वहु आर्थिक क्रियाकलापहरु संचालन भएका छन् भने यस्तो आर्थिक क्रियाकलाप </a:t>
            </a:r>
            <a:r>
              <a:rPr lang="ne-NP" u="sng" dirty="0"/>
              <a:t>प्रतिष्ठानको परिभाषा अन्तर्गत पर्दैन </a:t>
            </a:r>
            <a:r>
              <a:rPr lang="en-US" dirty="0"/>
              <a:t>|</a:t>
            </a:r>
            <a:r>
              <a:rPr lang="ne-NP" dirty="0"/>
              <a:t> </a:t>
            </a:r>
            <a:r>
              <a:rPr lang="ne-NP" b="1" dirty="0"/>
              <a:t>यो गतिशील आर्थिक एकाई वा व्यवसाय हो </a:t>
            </a:r>
            <a:r>
              <a:rPr lang="en-US" b="1" dirty="0"/>
              <a:t>|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ne-NP" sz="4000" b="1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3681B1-AE94-4B94-28B2-9BC112F85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CA37E191-527C-2DBC-62A6-35E0DB98C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186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156200-72CE-2C54-952B-F3E94270B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3C3BF-09F2-1809-F0E2-FAF8E6D41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-47806"/>
            <a:ext cx="12090399" cy="996315"/>
          </a:xfrm>
        </p:spPr>
        <p:txBody>
          <a:bodyPr>
            <a:normAutofit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36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DD2FDF-9CC9-5746-0ADC-C2DED634D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E56C34-A562-4776-4C27-8A5279756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697B494-A847-4307-02CD-62F970715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9A2A78-8628-7A8D-6AC2-E1C36FC2DE95}"/>
              </a:ext>
            </a:extLst>
          </p:cNvPr>
          <p:cNvSpPr/>
          <p:nvPr/>
        </p:nvSpPr>
        <p:spPr>
          <a:xfrm>
            <a:off x="101600" y="667174"/>
            <a:ext cx="12025086" cy="5735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000"/>
              </a:spcBef>
            </a:pPr>
            <a:endParaRPr lang="ne-NP" sz="2400" b="1" dirty="0">
              <a:cs typeface="Kalimati" panose="00000400000000000000" pitchFamily="2"/>
            </a:endParaRPr>
          </a:p>
          <a:p>
            <a:pPr marL="404813" indent="-404813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hi-IN" sz="2400" dirty="0" smtClean="0">
                <a:cs typeface="Kalimati" panose="00000400000000000000" pitchFamily="2"/>
              </a:rPr>
              <a:t>गणनामा </a:t>
            </a:r>
            <a:r>
              <a:rPr lang="hi-IN" sz="2400" dirty="0">
                <a:cs typeface="Kalimati" panose="00000400000000000000" pitchFamily="2"/>
              </a:rPr>
              <a:t>विभिन्न वस्तु उत्पादन गरी बिक्री गर्ने वा सेवा उपलब्ध गराउने </a:t>
            </a:r>
            <a:r>
              <a:rPr lang="ne-NP" sz="2400" dirty="0">
                <a:cs typeface="Kalimati" panose="00000400000000000000" pitchFamily="2"/>
              </a:rPr>
              <a:t>उद्देश्य भएका </a:t>
            </a:r>
            <a:r>
              <a:rPr lang="hi-IN" sz="2400" dirty="0">
                <a:cs typeface="Kalimati" panose="00000400000000000000" pitchFamily="2"/>
              </a:rPr>
              <a:t>आर्थिक </a:t>
            </a:r>
            <a:r>
              <a:rPr lang="ne-NP" sz="2400" dirty="0">
                <a:cs typeface="Kalimati" panose="00000400000000000000" pitchFamily="2"/>
              </a:rPr>
              <a:t>प्रतिष्ठा</a:t>
            </a:r>
            <a:r>
              <a:rPr lang="hi-IN" sz="2400" dirty="0">
                <a:cs typeface="Kalimati" panose="00000400000000000000" pitchFamily="2"/>
              </a:rPr>
              <a:t>नहरूको विवरण सङ्कलन गर्नुपर्दछ</a:t>
            </a:r>
            <a:r>
              <a:rPr lang="hi-IN" sz="2400" dirty="0" smtClean="0">
                <a:cs typeface="Kalimati" panose="00000400000000000000" pitchFamily="2"/>
              </a:rPr>
              <a:t>।</a:t>
            </a:r>
            <a:endParaRPr lang="ne-NP" sz="2400" dirty="0" smtClean="0">
              <a:cs typeface="Kalimati" panose="00000400000000000000" pitchFamily="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ne-NP" sz="2400" b="1" u="sng" dirty="0">
                <a:cs typeface="Kalimati" panose="00000400000000000000" pitchFamily="2"/>
              </a:rPr>
              <a:t>आर्थिक क्रियाकलाप </a:t>
            </a:r>
            <a:r>
              <a:rPr lang="en-US" sz="2400" b="1" u="sng" dirty="0">
                <a:cs typeface="Kalimati" panose="00000400000000000000" pitchFamily="2"/>
              </a:rPr>
              <a:t>(Economic Activity)</a:t>
            </a:r>
            <a:endParaRPr lang="en-US" sz="2400" u="sng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कुनै क्रियाकलाप जसले वस्तु</a:t>
            </a:r>
            <a:r>
              <a:rPr lang="ne-NP" sz="2400" dirty="0">
                <a:cs typeface="Kalimati" panose="00000400000000000000" pitchFamily="2"/>
              </a:rPr>
              <a:t> उत्पादन</a:t>
            </a:r>
            <a:r>
              <a:rPr lang="hi-IN" sz="2400" dirty="0">
                <a:cs typeface="Kalimati" panose="00000400000000000000" pitchFamily="2"/>
              </a:rPr>
              <a:t> तथा सेवा</a:t>
            </a:r>
            <a:r>
              <a:rPr lang="ne-NP" sz="2400" dirty="0">
                <a:cs typeface="Kalimati" panose="00000400000000000000" pitchFamily="2"/>
              </a:rPr>
              <a:t> प्रदान गर्दछ र </a:t>
            </a:r>
            <a:r>
              <a:rPr lang="hi-IN" sz="2400" dirty="0">
                <a:cs typeface="Kalimati" panose="00000400000000000000" pitchFamily="2"/>
              </a:rPr>
              <a:t>राष्ट्रिय</a:t>
            </a:r>
            <a:r>
              <a:rPr lang="ne-NP" sz="2400" dirty="0">
                <a:cs typeface="Kalimati" panose="00000400000000000000" pitchFamily="2"/>
              </a:rPr>
              <a:t> </a:t>
            </a:r>
            <a:r>
              <a:rPr lang="hi-IN" sz="2400" dirty="0">
                <a:cs typeface="Kalimati" panose="00000400000000000000" pitchFamily="2"/>
              </a:rPr>
              <a:t>उत्पादनमा </a:t>
            </a:r>
            <a:r>
              <a:rPr lang="ne-NP" sz="2400" dirty="0">
                <a:cs typeface="Kalimati" panose="00000400000000000000" pitchFamily="2"/>
              </a:rPr>
              <a:t>मूल्य अभिवृद्धि गर्दछ भने त्यो </a:t>
            </a:r>
            <a:r>
              <a:rPr lang="hi-IN" sz="2400" dirty="0">
                <a:cs typeface="Kalimati" panose="00000400000000000000" pitchFamily="2"/>
              </a:rPr>
              <a:t>क्रियाकला</a:t>
            </a:r>
            <a:r>
              <a:rPr lang="ne-NP" sz="2400" dirty="0">
                <a:cs typeface="Kalimati" panose="00000400000000000000" pitchFamily="2"/>
              </a:rPr>
              <a:t>पलाई आर्थिक क्रियाकलाप भनिन्छ।</a:t>
            </a: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आर्थिक क्रियाकलाप अन्तर्गत </a:t>
            </a:r>
            <a:r>
              <a:rPr lang="ne-NP" sz="2400" dirty="0">
                <a:cs typeface="Kalimati" panose="00000400000000000000" pitchFamily="2"/>
              </a:rPr>
              <a:t>उत्पादन</a:t>
            </a:r>
            <a:r>
              <a:rPr lang="en-US" sz="2400" dirty="0">
                <a:cs typeface="Kalimati" panose="00000400000000000000" pitchFamily="2"/>
              </a:rPr>
              <a:t>,</a:t>
            </a:r>
            <a:r>
              <a:rPr lang="ne-NP" sz="2400" dirty="0">
                <a:cs typeface="Kalimati" panose="00000400000000000000" pitchFamily="2"/>
              </a:rPr>
              <a:t> </a:t>
            </a:r>
            <a:r>
              <a:rPr lang="hi-IN" sz="2400" dirty="0">
                <a:cs typeface="Kalimati" panose="00000400000000000000" pitchFamily="2"/>
              </a:rPr>
              <a:t>उपभोग</a:t>
            </a:r>
            <a:r>
              <a:rPr lang="en-US" sz="2400" dirty="0">
                <a:cs typeface="Kalimati" panose="00000400000000000000" pitchFamily="2"/>
              </a:rPr>
              <a:t>,</a:t>
            </a:r>
            <a:r>
              <a:rPr lang="hi-IN" sz="2400" dirty="0">
                <a:cs typeface="Kalimati" panose="00000400000000000000" pitchFamily="2"/>
              </a:rPr>
              <a:t> </a:t>
            </a:r>
            <a:r>
              <a:rPr lang="ne-NP" sz="2400" dirty="0">
                <a:cs typeface="Kalimati" panose="00000400000000000000" pitchFamily="2"/>
              </a:rPr>
              <a:t>सञ्चय, </a:t>
            </a:r>
            <a:r>
              <a:rPr lang="hi-IN" sz="2400" dirty="0">
                <a:cs typeface="Kalimati" panose="00000400000000000000" pitchFamily="2"/>
              </a:rPr>
              <a:t>विनिमय</a:t>
            </a:r>
            <a:r>
              <a:rPr lang="en-US" sz="2400" dirty="0">
                <a:cs typeface="Kalimati" panose="00000400000000000000" pitchFamily="2"/>
              </a:rPr>
              <a:t> </a:t>
            </a:r>
            <a:r>
              <a:rPr lang="hi-IN" sz="2400" dirty="0">
                <a:cs typeface="Kalimati" panose="00000400000000000000" pitchFamily="2"/>
              </a:rPr>
              <a:t>र वितरण</a:t>
            </a:r>
            <a:r>
              <a:rPr lang="ne-NP" sz="2400" dirty="0">
                <a:cs typeface="Kalimati" panose="00000400000000000000" pitchFamily="2"/>
              </a:rPr>
              <a:t>का </a:t>
            </a:r>
            <a:r>
              <a:rPr lang="hi-IN" sz="2400" dirty="0">
                <a:cs typeface="Kalimati" panose="00000400000000000000" pitchFamily="2"/>
              </a:rPr>
              <a:t>क्रियाकलापहरू पर्दछन्</a:t>
            </a:r>
            <a:r>
              <a:rPr lang="ne-NP" sz="2400" dirty="0">
                <a:cs typeface="Kalimati" panose="00000400000000000000" pitchFamily="2"/>
              </a:rPr>
              <a:t>।</a:t>
            </a: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गणनामा कुनै व्यक्ति वा संस्थाको नियन्त्रण र जिम्मेवारीमा रहेर अन्य संस्थागत एकार्इलार्इ उपलब्ध गराउने गरी गरिएका वस्तु तथा सेवाको उत्पादनका कार्यलार्इ आर्थिक क्रियाकलाप भित्र समेटिएको छ। </a:t>
            </a:r>
            <a:r>
              <a:rPr lang="hi-IN" sz="2400" dirty="0" smtClean="0">
                <a:cs typeface="Kalimati" panose="00000400000000000000" pitchFamily="2"/>
              </a:rPr>
              <a:t> </a:t>
            </a:r>
            <a:endParaRPr lang="ne-NP" sz="24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6176287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1" y="15398"/>
            <a:ext cx="12090399" cy="996315"/>
          </a:xfrm>
        </p:spPr>
        <p:txBody>
          <a:bodyPr>
            <a:normAutofit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3600" b="1" dirty="0"/>
              <a:t>सन्दर्भ अवधि र सन्दर्भ दिन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600" y="1047635"/>
            <a:ext cx="11988800" cy="5730990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60000"/>
              </a:lnSpc>
            </a:pPr>
            <a:r>
              <a:rPr lang="hi-IN" dirty="0"/>
              <a:t>राष्ट्रिय आर्थिक गणना</a:t>
            </a:r>
            <a:r>
              <a:rPr lang="da-DK" dirty="0"/>
              <a:t>, </a:t>
            </a:r>
            <a:r>
              <a:rPr lang="hi-IN" dirty="0"/>
              <a:t>२०८२ को सन्दर्भ </a:t>
            </a:r>
            <a:r>
              <a:rPr lang="ne-NP" dirty="0"/>
              <a:t>वर्ष </a:t>
            </a:r>
            <a:r>
              <a:rPr lang="hi-IN" dirty="0"/>
              <a:t>आ.व. २०८</a:t>
            </a:r>
            <a:r>
              <a:rPr lang="ne-NP" dirty="0"/>
              <a:t>१</a:t>
            </a:r>
            <a:r>
              <a:rPr lang="da-DK" dirty="0"/>
              <a:t>/</a:t>
            </a:r>
            <a:r>
              <a:rPr lang="hi-IN" dirty="0"/>
              <a:t>८</a:t>
            </a:r>
            <a:r>
              <a:rPr lang="ne-NP" dirty="0"/>
              <a:t>२ (वि</a:t>
            </a:r>
            <a:r>
              <a:rPr lang="da-DK" dirty="0"/>
              <a:t>. </a:t>
            </a:r>
            <a:r>
              <a:rPr lang="ne-NP" dirty="0"/>
              <a:t>सं</a:t>
            </a:r>
            <a:r>
              <a:rPr lang="da-DK" dirty="0"/>
              <a:t>. </a:t>
            </a:r>
            <a:r>
              <a:rPr lang="ne-NP" dirty="0"/>
              <a:t>२०८१ साउन १ गतेदेखि २०८२ असार मसान्तसम्म) </a:t>
            </a:r>
            <a:r>
              <a:rPr lang="hi-IN" dirty="0"/>
              <a:t>र सन्दर्भ दिन २०८</a:t>
            </a:r>
            <a:r>
              <a:rPr lang="ne-NP" dirty="0"/>
              <a:t>1 </a:t>
            </a:r>
            <a:r>
              <a:rPr lang="hi-IN" dirty="0"/>
              <a:t>साल </a:t>
            </a:r>
            <a:r>
              <a:rPr lang="ne-NP" dirty="0"/>
              <a:t>माघ </a:t>
            </a:r>
            <a:r>
              <a:rPr lang="hi-IN" dirty="0"/>
              <a:t>१ गते तोकिएको छ</a:t>
            </a:r>
            <a:r>
              <a:rPr lang="ne-NP" dirty="0"/>
              <a:t>। </a:t>
            </a:r>
            <a:endParaRPr lang="en-US" dirty="0"/>
          </a:p>
          <a:p>
            <a:pPr algn="just">
              <a:lnSpc>
                <a:spcPct val="160000"/>
              </a:lnSpc>
            </a:pPr>
            <a:r>
              <a:rPr lang="hi-IN" dirty="0"/>
              <a:t>वि.सं. २०८१ माघ २ गते देखि २०८२ असार मसान्तसम्मको अवधिमा सञ्चालनमा आएका प्रतिष्ठानहरुको हकमा आयव्यय विवरण सञ्चालनमा आएको दिनदेखि २०८२ असार मसान्तसम्मको र संलग्न व्यक्तिहरुको विवरण २०८२ असार मसान्तको लेख्नुपर्दछ।  </a:t>
            </a:r>
            <a:endParaRPr lang="en-US" dirty="0"/>
          </a:p>
          <a:p>
            <a:pPr algn="just">
              <a:lnSpc>
                <a:spcPct val="160000"/>
              </a:lnSpc>
            </a:pPr>
            <a:r>
              <a:rPr lang="hi-IN" dirty="0"/>
              <a:t>वि.सं. २०८२ असार मसान्तपछि सञ्चालनमा आएका प्रतिष्ठानको हकमा सञ्चालनको दिनदेखि गणनाको दिनसम्मको अवधिलाई सन्दर्भ अवधि मान्नुपर्दछ। यस्ता प्रतिष्ठानको आयव्यय विवरण सञ्चालनको मितिदेखि गणनाको अघिल्लो दिनसम्मको र संलग्न व्यक्तिको विवरण गणनाको अघिल्लो दिनको लेख्नुपर्दछ।</a:t>
            </a:r>
            <a:r>
              <a:rPr lang="ne-NP" dirty="0"/>
              <a:t> </a:t>
            </a:r>
          </a:p>
          <a:p>
            <a:pPr algn="just">
              <a:lnSpc>
                <a:spcPct val="160000"/>
              </a:lnSpc>
            </a:pPr>
            <a:r>
              <a:rPr lang="ne-NP" b="1" dirty="0"/>
              <a:t>सन्दर्भ सामग्री: गणना पुस्तिका भाग 1 पेज ६, 7 र 8 हेर्नुहोस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1283017"/>
            <a:ext cx="11988800" cy="4277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50000"/>
              </a:lnSpc>
            </a:pPr>
            <a:endParaRPr lang="en-US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07323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CCE79-798A-6E57-FB0B-00683274B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3600" dirty="0"/>
              <a:t>सत्र पुनरावलोकन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BE918-4F26-421F-8F23-7A33340C4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8E446A-E6F7-6946-C425-BE953F186AF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342900" y="1017269"/>
            <a:ext cx="11747500" cy="526855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4813" indent="-404813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3600" dirty="0"/>
              <a:t>प्रतिष्ठान भनेको के हो?</a:t>
            </a:r>
          </a:p>
          <a:p>
            <a:pPr marL="404813" indent="-404813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3600" dirty="0"/>
              <a:t>कस्ता कस्ता प्रतिष्ठानमा गणना गर्नु पर्दछ?</a:t>
            </a:r>
          </a:p>
          <a:p>
            <a:pPr marL="404813" indent="-404813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3600" dirty="0"/>
              <a:t>कस्ता कस्ता प्रतिष्ठानमा गणना गर्नु पर्दैन?</a:t>
            </a:r>
          </a:p>
          <a:p>
            <a:pPr marL="404813" indent="-404813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3600" dirty="0"/>
              <a:t>राष्ट्रिय आर्थिक गणना, २०८२ मा कुन</a:t>
            </a:r>
            <a:r>
              <a:rPr lang="en-US" sz="3600" dirty="0"/>
              <a:t> </a:t>
            </a:r>
            <a:r>
              <a:rPr lang="ne-NP" sz="3600" dirty="0"/>
              <a:t>कुन अवधिलार्इ सन्दर्भ अवधिको रूपमा लिइएको छ? </a:t>
            </a:r>
          </a:p>
          <a:p>
            <a:pPr marL="404813" indent="-404813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3600" dirty="0"/>
              <a:t>राष्ट्रिय आर्थिक गणना, २०८२ को सन्दर्भ दिन कुन कुन</a:t>
            </a:r>
            <a:r>
              <a:rPr lang="en-US" sz="3600" dirty="0"/>
              <a:t> </a:t>
            </a:r>
            <a:r>
              <a:rPr lang="ne-NP" sz="3600" dirty="0"/>
              <a:t> हो?</a:t>
            </a:r>
            <a:endParaRPr lang="en-US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00970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AFC2F0-E9C9-987C-74FB-80E9089369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0213E-B2D5-E1D1-4EBB-DB35344C4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3600" dirty="0">
                <a:solidFill>
                  <a:srgbClr val="0070C0"/>
                </a:solidFill>
              </a:rPr>
              <a:t>सत्र पुनरावलोकन-उत्तर </a:t>
            </a:r>
            <a:endParaRPr lang="en-US" sz="36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15CFE1-8317-793A-C5F5-CE509E0075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7EECED-73EF-5791-032E-F168CB9F4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BB625C-097C-0269-0A95-C43CD92AB729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71C4FA4-714C-7E78-5888-1B20D318F52D}"/>
              </a:ext>
            </a:extLst>
          </p:cNvPr>
          <p:cNvSpPr txBox="1">
            <a:spLocks/>
          </p:cNvSpPr>
          <p:nvPr/>
        </p:nvSpPr>
        <p:spPr>
          <a:xfrm>
            <a:off x="101601" y="1017269"/>
            <a:ext cx="11897359" cy="563816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lvl="1" indent="0" algn="just">
              <a:lnSpc>
                <a:spcPct val="130000"/>
              </a:lnSpc>
              <a:spcBef>
                <a:spcPts val="600"/>
              </a:spcBef>
              <a:buNone/>
            </a:pPr>
            <a:r>
              <a:rPr lang="ne-NP" sz="2000" b="1" dirty="0">
                <a:solidFill>
                  <a:srgbClr val="0070C0"/>
                </a:solidFill>
              </a:rPr>
              <a:t>प्रतिष्ठान भनेको के हो?</a:t>
            </a:r>
          </a:p>
          <a:p>
            <a:pPr marL="457200" lvl="2" indent="-36576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i="1" dirty="0">
                <a:solidFill>
                  <a:srgbClr val="0070C0"/>
                </a:solidFill>
              </a:rPr>
              <a:t>एक निश्चित स्थानमा एकल व्यवस्थापन एकाईको नियन्त्रण र रेखदेखमा मुख्य आर्थिक क्रियाकलाप संचालन गर्ने आर्थिक एकाई प्रतिष्ठान हो |</a:t>
            </a:r>
          </a:p>
          <a:p>
            <a:pPr marL="91440" lvl="1" indent="0" algn="just">
              <a:lnSpc>
                <a:spcPct val="130000"/>
              </a:lnSpc>
              <a:spcBef>
                <a:spcPts val="600"/>
              </a:spcBef>
              <a:buNone/>
            </a:pPr>
            <a:r>
              <a:rPr lang="ne-NP" sz="2000" b="1" dirty="0">
                <a:solidFill>
                  <a:srgbClr val="0070C0"/>
                </a:solidFill>
              </a:rPr>
              <a:t>कस्ता कस्ता प्रतिष्ठानमा गणना गर्नु पर्दछ?</a:t>
            </a:r>
          </a:p>
          <a:p>
            <a:pPr marL="457200" lvl="2" indent="-36576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i="1" dirty="0">
                <a:solidFill>
                  <a:srgbClr val="0070C0"/>
                </a:solidFill>
              </a:rPr>
              <a:t>नेपाल भित्र संचालित तोकिएका सबै प्रकारका प्रतिष्ठान </a:t>
            </a:r>
          </a:p>
          <a:p>
            <a:pPr marL="91440" lvl="1" indent="0" algn="just">
              <a:lnSpc>
                <a:spcPct val="130000"/>
              </a:lnSpc>
              <a:spcBef>
                <a:spcPts val="600"/>
              </a:spcBef>
              <a:buNone/>
            </a:pPr>
            <a:r>
              <a:rPr lang="ne-NP" sz="2000" b="1" dirty="0">
                <a:solidFill>
                  <a:srgbClr val="0070C0"/>
                </a:solidFill>
              </a:rPr>
              <a:t>कस्ता कस्ता प्रतिष्ठानमा गणना गर्नु पर्दैन?</a:t>
            </a:r>
          </a:p>
          <a:p>
            <a:pPr marL="457200" lvl="2" indent="-36576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i="1" dirty="0">
                <a:solidFill>
                  <a:srgbClr val="0070C0"/>
                </a:solidFill>
              </a:rPr>
              <a:t>नेपाल भित्र </a:t>
            </a:r>
            <a:r>
              <a:rPr lang="ne-NP" i="1">
                <a:solidFill>
                  <a:srgbClr val="0070C0"/>
                </a:solidFill>
              </a:rPr>
              <a:t>संचालित </a:t>
            </a:r>
            <a:r>
              <a:rPr lang="ne-NP" i="1" smtClean="0">
                <a:solidFill>
                  <a:srgbClr val="0070C0"/>
                </a:solidFill>
              </a:rPr>
              <a:t>प्रतिष्ठान तर </a:t>
            </a:r>
            <a:r>
              <a:rPr lang="ne-NP" i="1" dirty="0">
                <a:solidFill>
                  <a:srgbClr val="0070C0"/>
                </a:solidFill>
              </a:rPr>
              <a:t>खण्ड A अन्तर्गत दर्ता नगरी संचालित प्रतिष्ठान; खण्ड </a:t>
            </a:r>
            <a:r>
              <a:rPr lang="ne-NP" i="1">
                <a:solidFill>
                  <a:srgbClr val="0070C0"/>
                </a:solidFill>
              </a:rPr>
              <a:t>O </a:t>
            </a:r>
            <a:r>
              <a:rPr lang="ne-NP" i="1" smtClean="0">
                <a:solidFill>
                  <a:srgbClr val="0070C0"/>
                </a:solidFill>
              </a:rPr>
              <a:t>अन्तर्गतका </a:t>
            </a:r>
            <a:r>
              <a:rPr lang="ne-NP" i="1" dirty="0">
                <a:solidFill>
                  <a:srgbClr val="0070C0"/>
                </a:solidFill>
              </a:rPr>
              <a:t>प्रतिष्ठान</a:t>
            </a:r>
            <a:r>
              <a:rPr lang="ne-NP" i="1">
                <a:solidFill>
                  <a:srgbClr val="0070C0"/>
                </a:solidFill>
              </a:rPr>
              <a:t>; </a:t>
            </a:r>
            <a:r>
              <a:rPr lang="ne-NP" i="1" smtClean="0">
                <a:solidFill>
                  <a:srgbClr val="0070C0"/>
                </a:solidFill>
              </a:rPr>
              <a:t>खण्ड  </a:t>
            </a:r>
            <a:r>
              <a:rPr lang="ne-NP" i="1" dirty="0">
                <a:solidFill>
                  <a:srgbClr val="0070C0"/>
                </a:solidFill>
              </a:rPr>
              <a:t>T अन्तर्गत का </a:t>
            </a:r>
            <a:r>
              <a:rPr lang="ne-NP" i="1">
                <a:solidFill>
                  <a:srgbClr val="0070C0"/>
                </a:solidFill>
              </a:rPr>
              <a:t>आर्थिक </a:t>
            </a:r>
            <a:r>
              <a:rPr lang="ne-NP" i="1" smtClean="0">
                <a:solidFill>
                  <a:srgbClr val="0070C0"/>
                </a:solidFill>
              </a:rPr>
              <a:t>क्रियाकलाप गर्ने प्रतिष्ठान र </a:t>
            </a:r>
            <a:r>
              <a:rPr lang="ne-NP" i="1" dirty="0">
                <a:solidFill>
                  <a:srgbClr val="0070C0"/>
                </a:solidFill>
              </a:rPr>
              <a:t>खण्ड U अन्तर्गत का प्रतिष्ठान</a:t>
            </a:r>
          </a:p>
          <a:p>
            <a:pPr marL="91440" lvl="1" indent="0" algn="just">
              <a:lnSpc>
                <a:spcPct val="130000"/>
              </a:lnSpc>
              <a:spcBef>
                <a:spcPts val="600"/>
              </a:spcBef>
              <a:buNone/>
            </a:pPr>
            <a:r>
              <a:rPr lang="ne-NP" sz="2000" b="1" dirty="0">
                <a:solidFill>
                  <a:srgbClr val="0070C0"/>
                </a:solidFill>
              </a:rPr>
              <a:t>राष्ट्रिय आर्थिक गणना, २०८२ मा कुन</a:t>
            </a:r>
            <a:r>
              <a:rPr lang="en-US" sz="2000" b="1" dirty="0">
                <a:solidFill>
                  <a:srgbClr val="0070C0"/>
                </a:solidFill>
              </a:rPr>
              <a:t> </a:t>
            </a:r>
            <a:r>
              <a:rPr lang="ne-NP" sz="2000" b="1" dirty="0">
                <a:solidFill>
                  <a:srgbClr val="0070C0"/>
                </a:solidFill>
              </a:rPr>
              <a:t>कुन अवधिलार्इ सन्दर्भ अवधिको रूपमा लिइएको छ? </a:t>
            </a:r>
          </a:p>
          <a:p>
            <a:pPr marL="457200" lvl="2" indent="-36576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>
                <a:solidFill>
                  <a:srgbClr val="0070C0"/>
                </a:solidFill>
              </a:rPr>
              <a:t>आ</a:t>
            </a:r>
            <a:r>
              <a:rPr lang="ne-NP" i="1" dirty="0">
                <a:solidFill>
                  <a:srgbClr val="0070C0"/>
                </a:solidFill>
              </a:rPr>
              <a:t>.व. २०८१/८२; आ.व. २०८२/८३ को  सुरु महिनाको पहिलो दिन देखि गणनाको अघिल्लो दिन सम्म </a:t>
            </a:r>
          </a:p>
          <a:p>
            <a:pPr marL="91440" lvl="1" indent="0" algn="just">
              <a:lnSpc>
                <a:spcPct val="130000"/>
              </a:lnSpc>
              <a:spcBef>
                <a:spcPts val="600"/>
              </a:spcBef>
              <a:buNone/>
            </a:pPr>
            <a:r>
              <a:rPr lang="ne-NP" sz="2000" b="1" dirty="0">
                <a:solidFill>
                  <a:srgbClr val="0070C0"/>
                </a:solidFill>
              </a:rPr>
              <a:t>राष्ट्रिय आर्थिक गणना, २०८२ को सन्दर्भ दिन कुन कुन</a:t>
            </a:r>
            <a:r>
              <a:rPr lang="en-US" sz="2000" b="1" dirty="0">
                <a:solidFill>
                  <a:srgbClr val="0070C0"/>
                </a:solidFill>
              </a:rPr>
              <a:t> </a:t>
            </a:r>
            <a:r>
              <a:rPr lang="ne-NP" sz="2000" b="1" dirty="0">
                <a:solidFill>
                  <a:srgbClr val="0070C0"/>
                </a:solidFill>
              </a:rPr>
              <a:t> हो?</a:t>
            </a:r>
          </a:p>
          <a:p>
            <a:pPr marL="457200" lvl="2" indent="-36576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i="1" dirty="0">
                <a:solidFill>
                  <a:srgbClr val="0070C0"/>
                </a:solidFill>
              </a:rPr>
              <a:t>आ.व. २०८१/८२ को लागि माघ 1 </a:t>
            </a:r>
            <a:r>
              <a:rPr lang="ne-NP" i="1" dirty="0" smtClean="0">
                <a:solidFill>
                  <a:srgbClr val="0070C0"/>
                </a:solidFill>
              </a:rPr>
              <a:t>गते, </a:t>
            </a:r>
            <a:r>
              <a:rPr lang="ne-NP" i="1" dirty="0">
                <a:solidFill>
                  <a:srgbClr val="0070C0"/>
                </a:solidFill>
              </a:rPr>
              <a:t>आ.व. २०८१/८२ </a:t>
            </a:r>
            <a:r>
              <a:rPr lang="ne-NP" i="1" dirty="0" smtClean="0">
                <a:solidFill>
                  <a:srgbClr val="0070C0"/>
                </a:solidFill>
              </a:rPr>
              <a:t>को माघ </a:t>
            </a:r>
            <a:r>
              <a:rPr lang="ne-NP" i="1" dirty="0">
                <a:solidFill>
                  <a:srgbClr val="0070C0"/>
                </a:solidFill>
              </a:rPr>
              <a:t>1 गते </a:t>
            </a:r>
            <a:r>
              <a:rPr lang="ne-NP" i="1" dirty="0" smtClean="0">
                <a:solidFill>
                  <a:srgbClr val="0070C0"/>
                </a:solidFill>
              </a:rPr>
              <a:t>पछि </a:t>
            </a:r>
            <a:r>
              <a:rPr lang="ne-NP" i="1" dirty="0">
                <a:solidFill>
                  <a:srgbClr val="0070C0"/>
                </a:solidFill>
              </a:rPr>
              <a:t>संचालित प्रतिष्ठानको लागि २०८२ असार मसान्त </a:t>
            </a:r>
            <a:r>
              <a:rPr lang="ne-NP" i="1" dirty="0" smtClean="0">
                <a:solidFill>
                  <a:srgbClr val="0070C0"/>
                </a:solidFill>
              </a:rPr>
              <a:t>र </a:t>
            </a:r>
            <a:r>
              <a:rPr lang="ne-NP" i="1" dirty="0">
                <a:solidFill>
                  <a:srgbClr val="0070C0"/>
                </a:solidFill>
              </a:rPr>
              <a:t>२०८२/८३ मा खोलिएका प्रतिष्ठानको लागि गणनाको अघिल्लो दिन</a:t>
            </a:r>
            <a:endParaRPr lang="en-US" i="1" dirty="0">
              <a:solidFill>
                <a:srgbClr val="0070C0"/>
              </a:solidFill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FEFBA681-4840-729F-2FF4-2B673A3D6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59959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BE918-4F26-421F-8F23-7A33340C4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788" y="1570491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8E446A-E6F7-6946-C425-BE953F186AF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101600" y="4887686"/>
            <a:ext cx="11988800" cy="150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ne-NP" sz="3600" b="1" dirty="0"/>
              <a:t>गुणस्तरीय गणनाको शुभकामना सहित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ne-NP" sz="4000" b="1" dirty="0"/>
              <a:t>धन्यवाद!</a:t>
            </a:r>
            <a:endParaRPr lang="en-US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DDB7F48-E704-DE42-BBC1-7F62552C82B9}"/>
              </a:ext>
            </a:extLst>
          </p:cNvPr>
          <p:cNvSpPr txBox="1">
            <a:spLocks/>
          </p:cNvSpPr>
          <p:nvPr/>
        </p:nvSpPr>
        <p:spPr>
          <a:xfrm>
            <a:off x="254000" y="-21768"/>
            <a:ext cx="11988800" cy="93616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ne-NP" sz="3600" b="1" dirty="0"/>
              <a:t>छलफल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9E70D4-4FC1-79EF-0BD4-3F00ED64F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005" y="1041400"/>
            <a:ext cx="5429795" cy="361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547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39279"/>
            <a:ext cx="12090399" cy="996315"/>
          </a:xfrm>
        </p:spPr>
        <p:txBody>
          <a:bodyPr>
            <a:normAutofit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36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3600" b="1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1601" y="1015591"/>
            <a:ext cx="12025086" cy="368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 smtClean="0">
                <a:cs typeface="Kalimati" panose="00000400000000000000" pitchFamily="2"/>
              </a:rPr>
              <a:t>जस्तैः </a:t>
            </a:r>
            <a:r>
              <a:rPr lang="hi-IN" sz="2600" dirty="0">
                <a:cs typeface="Kalimati" panose="00000400000000000000" pitchFamily="2"/>
              </a:rPr>
              <a:t>सिमेन्ट उद्योगले गरेको सिमेन्ट उत्पादनका कार्य</a:t>
            </a:r>
            <a:r>
              <a:rPr lang="en-US" sz="2600" dirty="0">
                <a:cs typeface="Kalimati" panose="00000400000000000000" pitchFamily="2"/>
              </a:rPr>
              <a:t>,</a:t>
            </a:r>
            <a:r>
              <a:rPr lang="hi-IN" sz="2600" dirty="0">
                <a:cs typeface="Kalimati" panose="00000400000000000000" pitchFamily="2"/>
              </a:rPr>
              <a:t> निजि विद्यालयले गरेको शिक्षा सेवा उत्पादनका कार्य आदि</a:t>
            </a:r>
            <a:r>
              <a:rPr lang="hi-IN" sz="2600" dirty="0" smtClean="0">
                <a:cs typeface="Kalimati" panose="00000400000000000000" pitchFamily="2"/>
              </a:rPr>
              <a:t>।</a:t>
            </a:r>
            <a:endParaRPr lang="ne-NP" sz="2600" dirty="0" smtClean="0">
              <a:cs typeface="Kalimati" panose="00000400000000000000" pitchFamily="2"/>
            </a:endParaRP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>
                <a:cs typeface="Kalimati" panose="00000400000000000000" pitchFamily="2"/>
              </a:rPr>
              <a:t>तर घरपरिवारले आफ्नै उपभोगका लागि गरेका क्रियाकलापलार्इ आर्थिक गणनाको दायरा भित्र राखिएको छैन। </a:t>
            </a:r>
            <a:endParaRPr lang="ne-NP" sz="26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>
                <a:cs typeface="Kalimati" panose="00000400000000000000" pitchFamily="2"/>
              </a:rPr>
              <a:t>जस्तैः आफ्नै लागि डोको बुन्ने</a:t>
            </a:r>
            <a:r>
              <a:rPr lang="en-US" sz="2600" dirty="0">
                <a:cs typeface="Kalimati" panose="00000400000000000000" pitchFamily="2"/>
              </a:rPr>
              <a:t>,</a:t>
            </a:r>
            <a:r>
              <a:rPr lang="hi-IN" sz="2600" dirty="0">
                <a:cs typeface="Kalimati" panose="00000400000000000000" pitchFamily="2"/>
              </a:rPr>
              <a:t> खाना पकाउने</a:t>
            </a:r>
            <a:r>
              <a:rPr lang="en-US" sz="2600" dirty="0">
                <a:cs typeface="Kalimati" panose="00000400000000000000" pitchFamily="2"/>
              </a:rPr>
              <a:t>,</a:t>
            </a:r>
            <a:r>
              <a:rPr lang="hi-IN" sz="2600" dirty="0">
                <a:cs typeface="Kalimati" panose="00000400000000000000" pitchFamily="2"/>
              </a:rPr>
              <a:t> लुगा धुने आदि आर्थिक गणनाको दायरा भित्र पर्दैनन्।</a:t>
            </a:r>
            <a:endParaRPr lang="en-US" sz="2600" dirty="0">
              <a:cs typeface="Kalimati" panose="00000400000000000000" pitchFamily="2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endParaRPr lang="en-US" sz="26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924374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9616" y="1080452"/>
            <a:ext cx="11639730" cy="5026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hi-IN" sz="2700" b="1" dirty="0">
                <a:cs typeface="Kalimati" panose="00000400000000000000" pitchFamily="2"/>
              </a:rPr>
              <a:t>प्रतिष्ठान</a:t>
            </a:r>
            <a:r>
              <a:rPr lang="ne-NP" sz="2700" b="1" dirty="0">
                <a:cs typeface="Kalimati" panose="00000400000000000000" pitchFamily="2"/>
              </a:rPr>
              <a:t>को परिभाषा </a:t>
            </a:r>
            <a:endParaRPr lang="en-US" sz="27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700" dirty="0">
                <a:cs typeface="Kalimati" panose="00000400000000000000" pitchFamily="2"/>
              </a:rPr>
              <a:t>एउटै स्वामित्व वा नियन्त्रणमा</a:t>
            </a:r>
            <a:r>
              <a:rPr lang="en-US" sz="2700" dirty="0">
                <a:cs typeface="Kalimati" panose="00000400000000000000" pitchFamily="2"/>
              </a:rPr>
              <a:t>, </a:t>
            </a:r>
            <a:r>
              <a:rPr lang="ne-NP" sz="2700" dirty="0">
                <a:cs typeface="Kalimati" panose="00000400000000000000" pitchFamily="2"/>
              </a:rPr>
              <a:t>कुनै निश्चित स्थानमा रही</a:t>
            </a:r>
            <a:r>
              <a:rPr lang="en-US" sz="2700" dirty="0">
                <a:cs typeface="Kalimati" panose="00000400000000000000" pitchFamily="2"/>
              </a:rPr>
              <a:t>, </a:t>
            </a:r>
            <a:r>
              <a:rPr lang="ne-NP" sz="2700" dirty="0">
                <a:cs typeface="Kalimati" panose="00000400000000000000" pitchFamily="2"/>
              </a:rPr>
              <a:t>एउटै वा मुख्य रूपले कुनै एउटा आर्थिक क्रियाकलाप गर्ने वा त्यस्तो आर्थिक क्रियाकलापमा संलग्न रहेको आर्थिक एकाइलाई प्रतिष्ठान भनिन्छ।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700" dirty="0">
                <a:cs typeface="Kalimati" panose="00000400000000000000" pitchFamily="2"/>
              </a:rPr>
              <a:t>यस्ता प्रतिष्ठानले मुख्यतया एकै प्रकारको मात्र आर्थिक क्रियाकलाप सञ्चालन गरेका हुन्छन्</a:t>
            </a:r>
            <a:r>
              <a:rPr lang="ne-NP" sz="2700" dirty="0">
                <a:cs typeface="Kalimati" panose="00000400000000000000" pitchFamily="2"/>
              </a:rPr>
              <a:t>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700" dirty="0">
                <a:cs typeface="Kalimati" panose="00000400000000000000" pitchFamily="2"/>
              </a:rPr>
              <a:t>आर्थिक गणना</a:t>
            </a:r>
            <a:r>
              <a:rPr lang="ne-NP" sz="2700" dirty="0">
                <a:cs typeface="Kalimati" panose="00000400000000000000" pitchFamily="2"/>
              </a:rPr>
              <a:t>को </a:t>
            </a:r>
            <a:r>
              <a:rPr lang="hi-IN" sz="2700" dirty="0">
                <a:cs typeface="Kalimati" panose="00000400000000000000" pitchFamily="2"/>
              </a:rPr>
              <a:t>एकाइ प्रतिष्ठान हो</a:t>
            </a:r>
            <a:r>
              <a:rPr lang="ne-NP" sz="2700" dirty="0">
                <a:cs typeface="Kalimati" panose="00000400000000000000" pitchFamily="2"/>
              </a:rPr>
              <a:t>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700" dirty="0">
                <a:cs typeface="Kalimati" panose="00000400000000000000" pitchFamily="2"/>
              </a:rPr>
              <a:t>प्रतिष्ठान कुनै पनि आकार</a:t>
            </a:r>
            <a:r>
              <a:rPr lang="en-US" sz="2700" dirty="0">
                <a:cs typeface="Kalimati" panose="00000400000000000000" pitchFamily="2"/>
              </a:rPr>
              <a:t>, </a:t>
            </a:r>
            <a:r>
              <a:rPr lang="hi-IN" sz="2700" dirty="0">
                <a:cs typeface="Kalimati" panose="00000400000000000000" pitchFamily="2"/>
              </a:rPr>
              <a:t>प्रकार</a:t>
            </a:r>
            <a:r>
              <a:rPr lang="ne-NP" sz="2700" dirty="0">
                <a:cs typeface="Kalimati" panose="00000400000000000000" pitchFamily="2"/>
              </a:rPr>
              <a:t> </a:t>
            </a:r>
            <a:r>
              <a:rPr lang="en-US" sz="2700" dirty="0">
                <a:cs typeface="Kalimati" panose="00000400000000000000" pitchFamily="2"/>
              </a:rPr>
              <a:t> </a:t>
            </a:r>
            <a:r>
              <a:rPr lang="hi-IN" sz="2700" dirty="0">
                <a:cs typeface="Kalimati" panose="00000400000000000000" pitchFamily="2"/>
              </a:rPr>
              <a:t>र किसिमको आर्थिक एकाइ हुन सक्दछ</a:t>
            </a:r>
            <a:r>
              <a:rPr lang="ne-NP" sz="2700" dirty="0">
                <a:cs typeface="Kalimati" panose="00000400000000000000" pitchFamily="2"/>
              </a:rPr>
              <a:t>।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98963DA-0568-D34F-3451-AE093C60F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517115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8034" y="923176"/>
            <a:ext cx="11807371" cy="5855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hi-IN" sz="2800" b="1" dirty="0">
                <a:cs typeface="Kalimati" panose="00000400000000000000" pitchFamily="2"/>
              </a:rPr>
              <a:t>प्रतिष्ठान</a:t>
            </a:r>
            <a:r>
              <a:rPr lang="ne-NP" sz="2800" b="1" dirty="0">
                <a:cs typeface="Kalimati" panose="00000400000000000000" pitchFamily="2"/>
              </a:rPr>
              <a:t>को परिभाषा ....</a:t>
            </a:r>
            <a:endParaRPr lang="en-US" sz="28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आकार अन्तर्गत साना</a:t>
            </a:r>
            <a:r>
              <a:rPr lang="ne-NP" sz="2800" dirty="0">
                <a:cs typeface="Kalimati" panose="00000400000000000000" pitchFamily="2"/>
              </a:rPr>
              <a:t>,</a:t>
            </a:r>
            <a:r>
              <a:rPr lang="hi-IN" sz="2800" dirty="0">
                <a:cs typeface="Kalimati" panose="00000400000000000000" pitchFamily="2"/>
              </a:rPr>
              <a:t> मझौला र ठुला प्रतिष्ठानलाई बुझाउँदछ भने प्रकार अन्तर्गत निजी</a:t>
            </a:r>
            <a:r>
              <a:rPr lang="en-US" sz="2800" dirty="0">
                <a:cs typeface="Kalimati" panose="00000400000000000000" pitchFamily="2"/>
              </a:rPr>
              <a:t>,</a:t>
            </a:r>
            <a:r>
              <a:rPr lang="hi-IN" sz="2800" dirty="0">
                <a:cs typeface="Kalimati" panose="00000400000000000000" pitchFamily="2"/>
              </a:rPr>
              <a:t> सरकारी</a:t>
            </a:r>
            <a:r>
              <a:rPr lang="ne-NP" sz="2800" dirty="0">
                <a:cs typeface="Kalimati" panose="00000400000000000000" pitchFamily="2"/>
              </a:rPr>
              <a:t>/अर्ध-सरकारी</a:t>
            </a:r>
            <a:r>
              <a:rPr lang="en-US" sz="2800" dirty="0">
                <a:cs typeface="Kalimati" panose="00000400000000000000" pitchFamily="2"/>
              </a:rPr>
              <a:t>,</a:t>
            </a:r>
            <a:r>
              <a:rPr lang="hi-IN" sz="2800" dirty="0">
                <a:cs typeface="Kalimati" panose="00000400000000000000" pitchFamily="2"/>
              </a:rPr>
              <a:t> गैर नाफामूलक प्रतिष्ठानलाई बुझाउँदछ</a:t>
            </a:r>
            <a:r>
              <a:rPr lang="ne-NP" sz="2800" dirty="0">
                <a:cs typeface="Kalimati" panose="00000400000000000000" pitchFamily="2"/>
              </a:rPr>
              <a:t>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किसिम अन्तर्गत उत्पादन मूलक</a:t>
            </a:r>
            <a:r>
              <a:rPr lang="en-US" sz="2800" dirty="0">
                <a:cs typeface="Kalimati" panose="00000400000000000000" pitchFamily="2"/>
              </a:rPr>
              <a:t>,</a:t>
            </a:r>
            <a:r>
              <a:rPr lang="ne-NP" sz="2800" dirty="0">
                <a:cs typeface="Kalimati" panose="00000400000000000000" pitchFamily="2"/>
              </a:rPr>
              <a:t> सेवामूलक </a:t>
            </a:r>
            <a:r>
              <a:rPr lang="hi-IN" sz="2800" dirty="0">
                <a:cs typeface="Kalimati" panose="00000400000000000000" pitchFamily="2"/>
              </a:rPr>
              <a:t>प्रतिष्ठानलाई बुझाउँदछ</a:t>
            </a:r>
            <a:r>
              <a:rPr lang="ne-NP" sz="2800" dirty="0">
                <a:cs typeface="Kalimati" panose="00000400000000000000" pitchFamily="2"/>
              </a:rPr>
              <a:t>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कुनै प्रतिष्ठानका शाखा तथा उपशाखाको रूपमा सञ्चालित प्रतिष्ठान/व्यवसायहरू पनि छुट्टा छुट्टै आर्थिक एकाइको रूपमा गणना गर्नुपर्दछ।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यदि गणना गर्न लागिएको प्रतिष्ठान एकभन्दा बढी आर्थिक क्रियाकलापमा संलग्न रहेको भए धेरै मूल्य अभिवृद्धि गर्ने उत्पादन क्रियाकलापलाई मुख्य आर्थिक क्रियाकलाप (</a:t>
            </a:r>
            <a:r>
              <a:rPr lang="en-US" sz="2800" dirty="0">
                <a:cs typeface="Kalimati" panose="00000400000000000000" pitchFamily="2"/>
              </a:rPr>
              <a:t>Principal Activity) </a:t>
            </a:r>
            <a:r>
              <a:rPr lang="hi-IN" sz="2800" dirty="0">
                <a:cs typeface="Kalimati" panose="00000400000000000000" pitchFamily="2"/>
              </a:rPr>
              <a:t>को रूपमा मान्नुपर्दछ। </a:t>
            </a:r>
            <a:endParaRPr lang="ne-NP" sz="28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0C6836-E994-AC61-2602-5F7FBF698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36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3600" b="1" dirty="0"/>
          </a:p>
        </p:txBody>
      </p:sp>
    </p:spTree>
    <p:extLst>
      <p:ext uri="{BB962C8B-B14F-4D97-AF65-F5344CB8AC3E}">
        <p14:creationId xmlns:p14="http://schemas.microsoft.com/office/powerpoint/2010/main" val="26610107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F4941-0826-8CBA-1C00-852845DD70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ED6D94-D747-8053-1C2F-5E8092FD6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455416C-7EC1-8FE8-BEC6-07E8B414FCAB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5AB47F9D-9932-C242-C339-6F14AB561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9B533E-8F01-D24D-2802-0CA7B2BFB32B}"/>
              </a:ext>
            </a:extLst>
          </p:cNvPr>
          <p:cNvSpPr/>
          <p:nvPr/>
        </p:nvSpPr>
        <p:spPr>
          <a:xfrm>
            <a:off x="101600" y="975360"/>
            <a:ext cx="11931566" cy="4365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" algn="just">
              <a:lnSpc>
                <a:spcPct val="13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प्रतिष्ठान</a:t>
            </a:r>
            <a:r>
              <a:rPr lang="ne-NP" sz="2800" b="1" dirty="0">
                <a:cs typeface="Kalimati" panose="00000400000000000000" pitchFamily="2"/>
              </a:rPr>
              <a:t>को परिभाषा ....</a:t>
            </a:r>
            <a:endParaRPr lang="en-US" sz="2800" dirty="0">
              <a:cs typeface="Kalimati" panose="00000400000000000000" pitchFamily="2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hi-IN" sz="2800" b="1" dirty="0">
                <a:cs typeface="Kalimati" panose="00000400000000000000" pitchFamily="2"/>
              </a:rPr>
              <a:t>समग्रमा</a:t>
            </a:r>
            <a:r>
              <a:rPr lang="ne-NP" sz="2800" b="1" dirty="0">
                <a:cs typeface="Kalimati" panose="00000400000000000000" pitchFamily="2"/>
              </a:rPr>
              <a:t>, </a:t>
            </a:r>
            <a:r>
              <a:rPr lang="hi-IN" sz="2800" b="1" dirty="0">
                <a:cs typeface="Kalimati" panose="00000400000000000000" pitchFamily="2"/>
              </a:rPr>
              <a:t>प्रतिष्ठानलाई सामान्यतया निम्नानुसार</a:t>
            </a:r>
            <a:r>
              <a:rPr lang="ne-NP" sz="2800" b="1" dirty="0">
                <a:cs typeface="Kalimati" panose="00000400000000000000" pitchFamily="2"/>
              </a:rPr>
              <a:t>बाट </a:t>
            </a:r>
            <a:r>
              <a:rPr lang="hi-IN" sz="2800" b="1" dirty="0">
                <a:cs typeface="Kalimati" panose="00000400000000000000" pitchFamily="2"/>
              </a:rPr>
              <a:t>परिभाषित गर्न सकिन्छ</a:t>
            </a:r>
            <a:r>
              <a:rPr lang="ne-NP" sz="2800" b="1" dirty="0">
                <a:cs typeface="Kalimati" panose="00000400000000000000" pitchFamily="2"/>
              </a:rPr>
              <a:t>:</a:t>
            </a:r>
            <a:endParaRPr lang="en-US" sz="2800" b="1" dirty="0">
              <a:cs typeface="Kalimati" panose="00000400000000000000" pitchFamily="2"/>
            </a:endParaRPr>
          </a:p>
          <a:p>
            <a:pPr marL="548640" lvl="2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एउटै वा मुख्य रूपले एकै किसिमको आर्थिक क्रियाकलापमा </a:t>
            </a:r>
            <a:r>
              <a:rPr lang="hi-IN" sz="2800" dirty="0" smtClean="0">
                <a:cs typeface="Kalimati" panose="00000400000000000000" pitchFamily="2"/>
              </a:rPr>
              <a:t>संलग्न</a:t>
            </a:r>
            <a:r>
              <a:rPr lang="ne-NP" sz="2800" dirty="0">
                <a:cs typeface="Kalimati" panose="00000400000000000000" pitchFamily="2"/>
              </a:rPr>
              <a:t>	</a:t>
            </a:r>
            <a:r>
              <a:rPr lang="hi-IN" sz="2800" dirty="0">
                <a:cs typeface="Kalimati" panose="00000400000000000000" pitchFamily="2"/>
              </a:rPr>
              <a:t>रहेको हुन्छ</a:t>
            </a:r>
            <a:r>
              <a:rPr lang="ne-NP" sz="2800" dirty="0">
                <a:cs typeface="Kalimati" panose="00000400000000000000" pitchFamily="2"/>
              </a:rPr>
              <a:t>।</a:t>
            </a:r>
            <a:endParaRPr lang="en-US" sz="2800" dirty="0">
              <a:cs typeface="Kalimati" panose="00000400000000000000" pitchFamily="2"/>
            </a:endParaRPr>
          </a:p>
          <a:p>
            <a:pPr marL="548640" lvl="2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एउटै स्वामित्व वा </a:t>
            </a:r>
            <a:r>
              <a:rPr lang="hi-IN" sz="2800" dirty="0" smtClean="0">
                <a:cs typeface="Kalimati" panose="00000400000000000000" pitchFamily="2"/>
              </a:rPr>
              <a:t>नियन्त्रण</a:t>
            </a:r>
            <a:r>
              <a:rPr lang="ne-NP" sz="2800" dirty="0" smtClean="0">
                <a:cs typeface="Kalimati" panose="00000400000000000000" pitchFamily="2"/>
              </a:rPr>
              <a:t> </a:t>
            </a:r>
            <a:r>
              <a:rPr lang="hi-IN" sz="2800" dirty="0" smtClean="0">
                <a:cs typeface="Kalimati" panose="00000400000000000000" pitchFamily="2"/>
              </a:rPr>
              <a:t>अन्तर्गत </a:t>
            </a:r>
            <a:r>
              <a:rPr lang="hi-IN" sz="2800" dirty="0">
                <a:cs typeface="Kalimati" panose="00000400000000000000" pitchFamily="2"/>
              </a:rPr>
              <a:t>सञ्चालन भएको हुन्छ</a:t>
            </a:r>
            <a:r>
              <a:rPr lang="ne-NP" sz="2800" dirty="0">
                <a:cs typeface="Kalimati" panose="00000400000000000000" pitchFamily="2"/>
              </a:rPr>
              <a:t>।</a:t>
            </a:r>
            <a:endParaRPr lang="en-US" sz="2800" dirty="0">
              <a:cs typeface="Kalimati" panose="00000400000000000000" pitchFamily="2"/>
            </a:endParaRPr>
          </a:p>
          <a:p>
            <a:pPr marL="548640" lvl="2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एउटा निश्चित स्थानमा सञ्चालन भएको हुन्छ। </a:t>
            </a:r>
            <a:endParaRPr lang="en-US" sz="2800" dirty="0">
              <a:cs typeface="Kalimati" panose="00000400000000000000" pitchFamily="2"/>
            </a:endParaRPr>
          </a:p>
          <a:p>
            <a:pPr marL="548640" lvl="2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शाखा तथा उपशाखाको रूपमा पनि रहेका हुन सक्दछन्।</a:t>
            </a:r>
            <a:endParaRPr lang="en-US" sz="2800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73601D8-E1C2-F41E-1EE7-C8F928862F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3600" b="1" dirty="0">
                <a:solidFill>
                  <a:srgbClr val="0070C0"/>
                </a:solidFill>
              </a:rPr>
              <a:t>अवधारणा तथा परिभाषा ...</a:t>
            </a:r>
            <a:endParaRPr lang="ne-NP" sz="3600" b="1" dirty="0"/>
          </a:p>
        </p:txBody>
      </p:sp>
    </p:spTree>
    <p:extLst>
      <p:ext uri="{BB962C8B-B14F-4D97-AF65-F5344CB8AC3E}">
        <p14:creationId xmlns:p14="http://schemas.microsoft.com/office/powerpoint/2010/main" val="3682056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1890</TotalTime>
  <Words>4607</Words>
  <Application>Microsoft Office PowerPoint</Application>
  <PresentationFormat>Widescreen</PresentationFormat>
  <Paragraphs>417</Paragraphs>
  <Slides>53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61" baseType="lpstr">
      <vt:lpstr>Arial</vt:lpstr>
      <vt:lpstr>Calibri</vt:lpstr>
      <vt:lpstr>Calibri Light</vt:lpstr>
      <vt:lpstr>Fontasy Himali</vt:lpstr>
      <vt:lpstr>Kalimati</vt:lpstr>
      <vt:lpstr>Mangal</vt:lpstr>
      <vt:lpstr>Wingdings</vt:lpstr>
      <vt:lpstr>Office Theme</vt:lpstr>
      <vt:lpstr>राष्ट्रिय आर्थिक गणना, २०८२ </vt:lpstr>
      <vt:lpstr>राष्ट्रिय आर्थिक गणना, २०८२</vt:lpstr>
      <vt:lpstr>प्रस्तुतिका विषय</vt:lpstr>
      <vt:lpstr>सत्रको उद्देश्य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अवधारणा तथा परिभाषा ...</vt:lpstr>
      <vt:lpstr>प्रतिष्ठानको स्वरूप (सारांश) </vt:lpstr>
      <vt:lpstr>प्रतिष्ठानको स्वरूप </vt:lpstr>
      <vt:lpstr>प्रतिष्ठानको स्वरूप </vt:lpstr>
      <vt:lpstr>सन्दर्भ अवधि र सन्दर्भ दिन</vt:lpstr>
      <vt:lpstr>सत्र पुनरावलोकन</vt:lpstr>
      <vt:lpstr>सत्र पुनरावलोकन-उत्तर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राष्ट्रिय आर्थिक गणना, २०८२</dc:title>
  <dc:creator>sabindra maharjan</dc:creator>
  <cp:lastModifiedBy>Bishnu</cp:lastModifiedBy>
  <cp:revision>200</cp:revision>
  <dcterms:created xsi:type="dcterms:W3CDTF">2025-12-12T08:42:46Z</dcterms:created>
  <dcterms:modified xsi:type="dcterms:W3CDTF">2026-04-03T11:04:39Z</dcterms:modified>
</cp:coreProperties>
</file>