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56" r:id="rId2"/>
    <p:sldId id="287" r:id="rId3"/>
    <p:sldId id="288" r:id="rId4"/>
    <p:sldId id="385" r:id="rId5"/>
    <p:sldId id="303" r:id="rId6"/>
    <p:sldId id="387" r:id="rId7"/>
    <p:sldId id="388" r:id="rId8"/>
    <p:sldId id="389" r:id="rId9"/>
    <p:sldId id="390" r:id="rId10"/>
    <p:sldId id="391" r:id="rId11"/>
    <p:sldId id="392" r:id="rId12"/>
    <p:sldId id="393" r:id="rId13"/>
    <p:sldId id="394" r:id="rId14"/>
    <p:sldId id="395" r:id="rId15"/>
    <p:sldId id="396" r:id="rId16"/>
    <p:sldId id="397" r:id="rId17"/>
    <p:sldId id="398" r:id="rId18"/>
    <p:sldId id="399" r:id="rId19"/>
    <p:sldId id="400" r:id="rId20"/>
    <p:sldId id="401" r:id="rId21"/>
    <p:sldId id="402" r:id="rId22"/>
    <p:sldId id="403" r:id="rId23"/>
    <p:sldId id="404" r:id="rId24"/>
    <p:sldId id="405" r:id="rId25"/>
    <p:sldId id="406" r:id="rId26"/>
    <p:sldId id="386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83" autoAdjust="0"/>
    <p:restoredTop sz="94660"/>
  </p:normalViewPr>
  <p:slideViewPr>
    <p:cSldViewPr snapToGrid="0">
      <p:cViewPr varScale="1">
        <p:scale>
          <a:sx n="60" d="100"/>
          <a:sy n="60" d="100"/>
        </p:scale>
        <p:origin x="83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0" d="100"/>
          <a:sy n="60" d="100"/>
        </p:scale>
        <p:origin x="3187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D9F67FF-1D40-1511-2A3C-2CF0FCDF3C5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84605B1-DF6E-B563-E8E0-91AF0CB204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2226D5-6491-4FFA-81B5-9D6DBAB0CA4A}" type="datetimeFigureOut">
              <a:rPr lang="en-US" smtClean="0"/>
              <a:t>03-Apr-26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FE2861-BE86-BB18-80FB-55BB5CAF029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086650-CE83-4099-A76F-BA8F7CFC48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96136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9DDD02-F2F7-44D7-8363-6E1E5D3F252B}" type="datetimeFigureOut">
              <a:rPr lang="en-US" smtClean="0"/>
              <a:t>03-Apr-26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2819C2-4E46-4F38-8BCA-0C83CF077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69822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BEA101-81F9-9C93-DAD6-2823FB51B92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54909" y="1122363"/>
            <a:ext cx="87376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e-NP" dirty="0"/>
              <a:t>राष्ट्रिय आर्थिक गणना</a:t>
            </a:r>
            <a:r>
              <a:rPr lang="en-US" dirty="0"/>
              <a:t>, </a:t>
            </a:r>
            <a:r>
              <a:rPr lang="ne-NP" dirty="0"/>
              <a:t>२०८२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A7F642-AAB6-95C2-2848-CDAB4840AC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254CBB-5AAF-07DC-0439-C362332A81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FD8A4-364F-42E9-908D-127D8AC2AFA8}" type="datetime1">
              <a:rPr lang="en-US" smtClean="0"/>
              <a:t>03-Apr-26</a:t>
            </a:fld>
            <a:endParaRPr lang="en-US"/>
          </a:p>
        </p:txBody>
      </p:sp>
      <p:pic>
        <p:nvPicPr>
          <p:cNvPr id="7" name="Picture 7">
            <a:extLst>
              <a:ext uri="{FF2B5EF4-FFF2-40B4-BE49-F238E27FC236}">
                <a16:creationId xmlns:a16="http://schemas.microsoft.com/office/drawing/2014/main" id="{604844DA-FCEF-0D15-FABF-0A36515834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58194" y="53567"/>
            <a:ext cx="787362" cy="1068796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56171F25-939D-0172-D0D1-D7F4E66182F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09" y="136525"/>
            <a:ext cx="1138382" cy="961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57164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549A76-B8A2-FBED-8E3C-1515FBD66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9273" y="365125"/>
            <a:ext cx="9679710" cy="643897"/>
          </a:xfrm>
        </p:spPr>
        <p:txBody>
          <a:bodyPr>
            <a:normAutofit/>
          </a:bodyPr>
          <a:lstStyle>
            <a:lvl1pPr>
              <a:defRPr sz="32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AE5315-D6F7-B262-C576-C46013E0CC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674" y="1825625"/>
            <a:ext cx="10402743" cy="4351338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7A874E-C211-9F81-C685-620E30215C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FD7F3-00FC-4D83-9D22-922B0B9362AA}" type="datetime1">
              <a:rPr lang="en-US" smtClean="0"/>
              <a:t>03-Apr-26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063938-C2CB-7597-1D22-44E2EEFB7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48364" y="6413500"/>
            <a:ext cx="4962236" cy="365125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ne-NP" dirty="0"/>
              <a:t>“अर्थतन्त्र मापनको लागि आर्थिक गणना”</a:t>
            </a:r>
            <a:endParaRPr lang="en-US" b="1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FA39CC-B5F2-890B-96E8-E9388A537D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Fontasy Himali" panose="04020500000000000000" pitchFamily="82" charset="0"/>
              </a:defRPr>
            </a:lvl1pPr>
          </a:lstStyle>
          <a:p>
            <a:fld id="{3981A1E7-FBCC-4BE9-B724-D2D87968AACE}" type="slidenum">
              <a:rPr lang="en-US" smtClean="0"/>
              <a:pPr/>
              <a:t>‹#›</a:t>
            </a:fld>
            <a:endParaRPr lang="en-US" dirty="0">
              <a:latin typeface="Fontasy Himali" panose="04020500000000000000" pitchFamily="82" charset="0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DED1A772-CFB8-1195-9BC9-9B2931FCD7E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83" y="90806"/>
            <a:ext cx="1090272" cy="920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C45661D-FED6-EFA9-F1F3-535D564570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388180" y="88025"/>
            <a:ext cx="678481" cy="920997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E5AAB62-56BE-F456-E165-68E286978C5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1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2671" y="1846005"/>
            <a:ext cx="3716594" cy="371659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47355F6-3A1A-B5E0-46DF-8B106DE519FF}"/>
              </a:ext>
            </a:extLst>
          </p:cNvPr>
          <p:cNvCxnSpPr/>
          <p:nvPr userDrawn="1"/>
        </p:nvCxnSpPr>
        <p:spPr>
          <a:xfrm>
            <a:off x="1339273" y="1001641"/>
            <a:ext cx="967971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2654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0082">
              <a:schemeClr val="bg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17DE9DE-69E2-0C82-8FFC-6804A0DED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A8FE5C-98F7-7947-0D38-372A0E799B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C9BD89-162D-E710-7057-801C96B3C3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59338-B5B6-402C-88E0-14B137813A0E}" type="datetime1">
              <a:rPr lang="en-US" smtClean="0"/>
              <a:t>03-Apr-26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F7531E-C1EB-5A90-04C4-BB68C80509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0397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tint val="75000"/>
                  </a:schemeClr>
                </a:solidFill>
                <a:cs typeface="Kalimati" panose="00000400000000000000" pitchFamily="2"/>
              </a:defRPr>
            </a:lvl1pPr>
          </a:lstStyle>
          <a:p>
            <a:r>
              <a:rPr lang="ne-NP" dirty="0"/>
              <a:t>“अर्थतन्त्र मापनको लागि आर्थिक गणना”</a:t>
            </a:r>
            <a:endParaRPr lang="en-US" dirty="0">
              <a:cs typeface="Kalimati" panose="00000400000000000000" pitchFamily="2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3218B7-F542-4BBC-B2B7-B3F2091146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81A1E7-FBCC-4BE9-B724-D2D87968A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38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Kalimati" panose="00000400000000000000" pitchFamily="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4F74DE-605E-6710-C484-79F164808D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8" y="1693591"/>
            <a:ext cx="9144000" cy="648776"/>
          </a:xfrm>
        </p:spPr>
        <p:txBody>
          <a:bodyPr>
            <a:normAutofit fontScale="90000"/>
          </a:bodyPr>
          <a:lstStyle/>
          <a:p>
            <a:r>
              <a:rPr lang="ne-NP" dirty="0"/>
              <a:t>राष्ट्रिय आर्थिक गणना</a:t>
            </a:r>
            <a:r>
              <a:rPr lang="en-US" dirty="0"/>
              <a:t>, </a:t>
            </a:r>
            <a:r>
              <a:rPr lang="ne-NP" dirty="0"/>
              <a:t>२०८२</a:t>
            </a:r>
            <a:br>
              <a:rPr lang="ne-NP" dirty="0"/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C05F15-4E7D-BC1B-A787-DAA09CB387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03522" y="5845841"/>
            <a:ext cx="4984955" cy="1118419"/>
          </a:xfrm>
        </p:spPr>
        <p:txBody>
          <a:bodyPr>
            <a:normAutofit fontScale="92500"/>
          </a:bodyPr>
          <a:lstStyle/>
          <a:p>
            <a:r>
              <a:rPr lang="ne-NP" sz="4400" dirty="0"/>
              <a:t>राष्ट्रिय तथ्याङ्क कार्यालय</a:t>
            </a:r>
          </a:p>
          <a:p>
            <a:endParaRPr lang="en-US" sz="4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7BA7E85-9929-1901-65FA-906A3A235C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2671" y="1846005"/>
            <a:ext cx="3716594" cy="371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8294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BCA359-B9CA-6714-839B-CFABA807B9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332DFF-FCD2-09BA-9FF5-F7F53A95D0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0513" y="207022"/>
            <a:ext cx="10161847" cy="676143"/>
          </a:xfrm>
        </p:spPr>
        <p:txBody>
          <a:bodyPr>
            <a:normAutofit/>
          </a:bodyPr>
          <a:lstStyle/>
          <a:p>
            <a:pPr algn="ctr"/>
            <a:r>
              <a:rPr lang="ne-NP" cap="all" dirty="0"/>
              <a:t>NSIC सम्बन्धी आर्थिक क्रियाकलाप पहिचान सम्बन्धी अभ्यास </a:t>
            </a:r>
            <a:endParaRPr lang="en-US" b="1" cap="all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F4036CE-1FC3-A3B8-15C7-FE385EED5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43EDAD-18DC-D8CF-B9B2-05012E125E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FF23606-A803-855E-CF27-025809D1E0F0}"/>
              </a:ext>
            </a:extLst>
          </p:cNvPr>
          <p:cNvSpPr txBox="1">
            <a:spLocks/>
          </p:cNvSpPr>
          <p:nvPr/>
        </p:nvSpPr>
        <p:spPr>
          <a:xfrm>
            <a:off x="182880" y="1262078"/>
            <a:ext cx="11852910" cy="16068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600"/>
              </a:spcBef>
              <a:buNone/>
            </a:pPr>
            <a:r>
              <a:rPr lang="ne-NP" b="1" dirty="0"/>
              <a:t>६ . एउटा फार्मले गाई पालेर दूध बेच्छ र त्यही दूधबाट </a:t>
            </a:r>
            <a:r>
              <a:rPr lang="ne-NP" b="1" dirty="0" smtClean="0"/>
              <a:t>घीउ </a:t>
            </a:r>
            <a:r>
              <a:rPr lang="ne-NP" b="1" dirty="0"/>
              <a:t>बनाएर पनि बेच्छ। आम्दानी दूधबाट ६०% र </a:t>
            </a:r>
            <a:r>
              <a:rPr lang="ne-NP" b="1" dirty="0" smtClean="0"/>
              <a:t>घीउबाट </a:t>
            </a:r>
            <a:r>
              <a:rPr lang="ne-NP" b="1" dirty="0"/>
              <a:t>४०% छ भने कुन कोड दिने</a:t>
            </a:r>
            <a:r>
              <a:rPr lang="en-US" b="1" dirty="0"/>
              <a:t>?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841F85B-5D20-69DE-8EF2-2F0E66B16486}"/>
              </a:ext>
            </a:extLst>
          </p:cNvPr>
          <p:cNvSpPr txBox="1"/>
          <p:nvPr/>
        </p:nvSpPr>
        <p:spPr>
          <a:xfrm>
            <a:off x="515102" y="4513536"/>
            <a:ext cx="11520688" cy="1154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ne-NP" sz="2400" b="1" dirty="0">
                <a:solidFill>
                  <a:srgbClr val="0070C0"/>
                </a:solidFill>
                <a:cs typeface="Kalimati" panose="00000400000000000000" pitchFamily="2"/>
              </a:rPr>
              <a:t>उत्तर:</a:t>
            </a:r>
            <a:r>
              <a:rPr lang="en-US" sz="2400" dirty="0">
                <a:solidFill>
                  <a:srgbClr val="0070C0"/>
                </a:solidFill>
                <a:cs typeface="Kalimati" panose="00000400000000000000" pitchFamily="2"/>
              </a:rPr>
              <a:t> </a:t>
            </a:r>
            <a:r>
              <a:rPr lang="ne-NP" sz="2400" dirty="0">
                <a:solidFill>
                  <a:srgbClr val="0070C0"/>
                </a:solidFill>
                <a:cs typeface="Kalimati" panose="00000400000000000000" pitchFamily="2"/>
              </a:rPr>
              <a:t>०१४१ (गाईवस्तु पालन)।मुख्य आम्दानीको स्रोत कृषि उत्पादन (दूध) भएकोले यसलाई खण्ड </a:t>
            </a:r>
            <a:r>
              <a:rPr lang="en-US" sz="2400" dirty="0">
                <a:solidFill>
                  <a:srgbClr val="0070C0"/>
                </a:solidFill>
                <a:cs typeface="Kalimati" panose="00000400000000000000" pitchFamily="2"/>
              </a:rPr>
              <a:t>A </a:t>
            </a:r>
            <a:r>
              <a:rPr lang="ne-NP" sz="2400" dirty="0">
                <a:solidFill>
                  <a:srgbClr val="0070C0"/>
                </a:solidFill>
                <a:cs typeface="Kalimati" panose="00000400000000000000" pitchFamily="2"/>
              </a:rPr>
              <a:t>मै राखिन्छ।</a:t>
            </a:r>
            <a:endParaRPr lang="en-US" sz="2400" dirty="0">
              <a:solidFill>
                <a:srgbClr val="0070C0"/>
              </a:solidFill>
              <a:latin typeface="Calibri" panose="020F0502020204030204"/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783194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78EC68-DE1E-BDB5-8465-383217597D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CDF7B0-47D8-E828-40AA-D96750643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0513" y="207022"/>
            <a:ext cx="10161847" cy="676143"/>
          </a:xfrm>
        </p:spPr>
        <p:txBody>
          <a:bodyPr>
            <a:normAutofit/>
          </a:bodyPr>
          <a:lstStyle/>
          <a:p>
            <a:pPr algn="ctr"/>
            <a:r>
              <a:rPr lang="ne-NP" cap="all" dirty="0"/>
              <a:t>NSIC सम्बन्धी आर्थिक क्रियाकलाप पहिचान सम्बन्धी अभ्यास </a:t>
            </a:r>
            <a:endParaRPr lang="en-US" b="1" cap="all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8B6D1A-196D-46CA-095E-2B7EE6B123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06C8205-D4D9-FDA3-7389-F318572DC3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4152EA1-B589-B4D0-2B30-10D4E98F75F9}"/>
              </a:ext>
            </a:extLst>
          </p:cNvPr>
          <p:cNvSpPr txBox="1">
            <a:spLocks/>
          </p:cNvSpPr>
          <p:nvPr/>
        </p:nvSpPr>
        <p:spPr>
          <a:xfrm>
            <a:off x="182880" y="1262078"/>
            <a:ext cx="11852910" cy="16068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600"/>
              </a:spcBef>
              <a:buNone/>
            </a:pPr>
            <a:r>
              <a:rPr lang="ne-NP" b="1" dirty="0"/>
              <a:t>7. एकजना व्यक्तिले आफ्नै जग्गामा माटो खनेर इँटा बनाउँछन्। उनले माटो बेच्दैनन्</a:t>
            </a:r>
            <a:r>
              <a:rPr lang="en-US" b="1" dirty="0"/>
              <a:t>, </a:t>
            </a:r>
            <a:r>
              <a:rPr lang="ne-NP" b="1" dirty="0"/>
              <a:t>सिधै इँटा पोलेर बेच्छन्। यसलाई खानी (</a:t>
            </a:r>
            <a:r>
              <a:rPr lang="en-US" b="1" dirty="0"/>
              <a:t>B) </a:t>
            </a:r>
            <a:r>
              <a:rPr lang="ne-NP" b="1" dirty="0"/>
              <a:t>मा राख्ने कि उत्पादन (</a:t>
            </a:r>
            <a:r>
              <a:rPr lang="en-US" b="1" dirty="0"/>
              <a:t>C) </a:t>
            </a:r>
            <a:r>
              <a:rPr lang="ne-NP" b="1" dirty="0"/>
              <a:t>मा</a:t>
            </a:r>
            <a:r>
              <a:rPr lang="en-US" b="1" dirty="0"/>
              <a:t>?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6FF8CDB-4B44-E128-9026-64DE60FA2330}"/>
              </a:ext>
            </a:extLst>
          </p:cNvPr>
          <p:cNvSpPr txBox="1"/>
          <p:nvPr/>
        </p:nvSpPr>
        <p:spPr>
          <a:xfrm>
            <a:off x="515102" y="4513536"/>
            <a:ext cx="11520688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ne-NP" sz="2400" b="1" dirty="0">
                <a:solidFill>
                  <a:srgbClr val="0070C0"/>
                </a:solidFill>
                <a:cs typeface="Kalimati" panose="00000400000000000000" pitchFamily="2"/>
              </a:rPr>
              <a:t>उत्तर:</a:t>
            </a:r>
            <a:r>
              <a:rPr lang="en-US" sz="2400" b="1" dirty="0">
                <a:solidFill>
                  <a:srgbClr val="0070C0"/>
                </a:solidFill>
                <a:cs typeface="Kalimati" panose="00000400000000000000" pitchFamily="2"/>
              </a:rPr>
              <a:t> </a:t>
            </a:r>
            <a:r>
              <a:rPr lang="ne-NP" sz="2400" b="1" dirty="0">
                <a:solidFill>
                  <a:srgbClr val="0070C0"/>
                </a:solidFill>
                <a:cs typeface="Kalimati" panose="00000400000000000000" pitchFamily="2"/>
              </a:rPr>
              <a:t>२३९२ (इँटा उत्पादन)। अन्तिम उत्पादन </a:t>
            </a:r>
            <a:r>
              <a:rPr lang="en-US" sz="2400" b="1" dirty="0">
                <a:solidFill>
                  <a:srgbClr val="0070C0"/>
                </a:solidFill>
                <a:cs typeface="Kalimati" panose="00000400000000000000" pitchFamily="2"/>
              </a:rPr>
              <a:t>'</a:t>
            </a:r>
            <a:r>
              <a:rPr lang="ne-NP" sz="2400" b="1" dirty="0">
                <a:solidFill>
                  <a:srgbClr val="0070C0"/>
                </a:solidFill>
                <a:cs typeface="Kalimati" panose="00000400000000000000" pitchFamily="2"/>
              </a:rPr>
              <a:t>इँटा</a:t>
            </a:r>
            <a:r>
              <a:rPr lang="en-US" sz="2400" b="1" dirty="0">
                <a:solidFill>
                  <a:srgbClr val="0070C0"/>
                </a:solidFill>
                <a:cs typeface="Kalimati" panose="00000400000000000000" pitchFamily="2"/>
              </a:rPr>
              <a:t>' </a:t>
            </a:r>
            <a:r>
              <a:rPr lang="ne-NP" sz="2400" b="1" dirty="0">
                <a:solidFill>
                  <a:srgbClr val="0070C0"/>
                </a:solidFill>
                <a:cs typeface="Kalimati" panose="00000400000000000000" pitchFamily="2"/>
              </a:rPr>
              <a:t>भएकोले खण्ड </a:t>
            </a:r>
            <a:r>
              <a:rPr lang="en-US" sz="2400" b="1" dirty="0">
                <a:solidFill>
                  <a:srgbClr val="0070C0"/>
                </a:solidFill>
                <a:cs typeface="Kalimati" panose="00000400000000000000" pitchFamily="2"/>
              </a:rPr>
              <a:t>C </a:t>
            </a:r>
            <a:r>
              <a:rPr lang="ne-NP" sz="2400" b="1" dirty="0">
                <a:solidFill>
                  <a:srgbClr val="0070C0"/>
                </a:solidFill>
                <a:cs typeface="Kalimati" panose="00000400000000000000" pitchFamily="2"/>
              </a:rPr>
              <a:t>को कोड दिइन्छ। </a:t>
            </a:r>
            <a:endParaRPr lang="en-US" sz="2400" b="1" dirty="0">
              <a:solidFill>
                <a:srgbClr val="0070C0"/>
              </a:solidFill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75261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ECE0A2-E602-2898-3DAA-5EE574E490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A54E5B-113A-9CFD-3CBB-144C33C40E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0513" y="207022"/>
            <a:ext cx="10161847" cy="676143"/>
          </a:xfrm>
        </p:spPr>
        <p:txBody>
          <a:bodyPr>
            <a:normAutofit/>
          </a:bodyPr>
          <a:lstStyle/>
          <a:p>
            <a:pPr algn="ctr"/>
            <a:r>
              <a:rPr lang="ne-NP" cap="all" dirty="0"/>
              <a:t>NSIC सम्बन्धी आर्थिक क्रियाकलाप पहिचान सम्बन्धी अभ्यास </a:t>
            </a:r>
            <a:endParaRPr lang="en-US" b="1" cap="all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F380245-55C6-E368-8490-7C90D6C4A8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B65A82-D87D-8995-B5E2-89D7C70BD2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94797903-2647-0760-9295-34F4056B6AF6}"/>
              </a:ext>
            </a:extLst>
          </p:cNvPr>
          <p:cNvSpPr txBox="1">
            <a:spLocks/>
          </p:cNvSpPr>
          <p:nvPr/>
        </p:nvSpPr>
        <p:spPr>
          <a:xfrm>
            <a:off x="182880" y="1262078"/>
            <a:ext cx="11852910" cy="18240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600"/>
              </a:spcBef>
              <a:buNone/>
            </a:pPr>
            <a:r>
              <a:rPr lang="ne-NP" b="1" dirty="0"/>
              <a:t>8. एउटा फर्निचर पसलले रेडिमेड कुर्सीहरू किनेर बेच्छ र अर्डर आउँदा आफैँ पनि बनाउँछ। यदि ६५% आम्दानी आफैँले बनाएको फर्निचरबाट हुन्छ भने कुन कोड दिने</a:t>
            </a:r>
            <a:r>
              <a:rPr lang="en-US" b="1" dirty="0"/>
              <a:t>?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1298C06-E8A5-F932-FA99-7BCDF13CE5A8}"/>
              </a:ext>
            </a:extLst>
          </p:cNvPr>
          <p:cNvSpPr txBox="1"/>
          <p:nvPr/>
        </p:nvSpPr>
        <p:spPr>
          <a:xfrm>
            <a:off x="515102" y="4513536"/>
            <a:ext cx="11520688" cy="1154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ne-NP" sz="2400" b="1" dirty="0">
                <a:solidFill>
                  <a:srgbClr val="0070C0"/>
                </a:solidFill>
                <a:cs typeface="Kalimati" panose="00000400000000000000" pitchFamily="2"/>
              </a:rPr>
              <a:t>उत्तर: ३१०० (फर्निचर उत्पादन)। मुख्य आम्दानी उत्पादनबाट हुने भएकोले यो खण्ड </a:t>
            </a:r>
            <a:r>
              <a:rPr lang="en-US" sz="2400" b="1" dirty="0">
                <a:solidFill>
                  <a:srgbClr val="0070C0"/>
                </a:solidFill>
                <a:cs typeface="Kalimati" panose="00000400000000000000" pitchFamily="2"/>
              </a:rPr>
              <a:t>C </a:t>
            </a:r>
            <a:r>
              <a:rPr lang="ne-NP" sz="2400" b="1" dirty="0">
                <a:solidFill>
                  <a:srgbClr val="0070C0"/>
                </a:solidFill>
                <a:cs typeface="Kalimati" panose="00000400000000000000" pitchFamily="2"/>
              </a:rPr>
              <a:t>मा पर्छ।</a:t>
            </a:r>
            <a:endParaRPr lang="en-US" sz="2400" b="1" dirty="0">
              <a:solidFill>
                <a:srgbClr val="0070C0"/>
              </a:solidFill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272691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1390CB-7A0E-FC6F-EA4E-236AE7FEC0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AC3D99-8EA2-0E69-9FFA-81176A01B8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0513" y="207022"/>
            <a:ext cx="10161847" cy="676143"/>
          </a:xfrm>
        </p:spPr>
        <p:txBody>
          <a:bodyPr>
            <a:normAutofit/>
          </a:bodyPr>
          <a:lstStyle/>
          <a:p>
            <a:pPr algn="ctr"/>
            <a:r>
              <a:rPr lang="ne-NP" cap="all" dirty="0"/>
              <a:t>NSIC सम्बन्धी आर्थिक क्रियाकलाप पहिचान सम्बन्धी अभ्यास </a:t>
            </a:r>
            <a:endParaRPr lang="en-US" b="1" cap="all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875083-91F2-C227-BA6D-ADDB1EBB0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0C6294D-0EE6-DE51-CC93-5FCD016DC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2EF65CC-C836-34C3-B07A-8A2731D68969}"/>
              </a:ext>
            </a:extLst>
          </p:cNvPr>
          <p:cNvSpPr txBox="1">
            <a:spLocks/>
          </p:cNvSpPr>
          <p:nvPr/>
        </p:nvSpPr>
        <p:spPr>
          <a:xfrm>
            <a:off x="182880" y="1262078"/>
            <a:ext cx="11852910" cy="18240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600"/>
              </a:spcBef>
              <a:buNone/>
            </a:pPr>
            <a:r>
              <a:rPr lang="ne-NP" b="1" dirty="0"/>
              <a:t>9. एउटा ठेकेदारले घर बनाउने ठेक्का लिन्छ तर उसले कामदार र सिमेन्ट अर्कै कम्पनीबाट ल्याउँछ। उसले केवल सुपरिवेक्षण र व्यवस्थापन मात्र गर्छ। यसको कोड कुन हो</a:t>
            </a:r>
            <a:r>
              <a:rPr lang="en-US" b="1" dirty="0"/>
              <a:t>?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FCC125D-E287-A23C-4BC2-79C070F14181}"/>
              </a:ext>
            </a:extLst>
          </p:cNvPr>
          <p:cNvSpPr txBox="1"/>
          <p:nvPr/>
        </p:nvSpPr>
        <p:spPr>
          <a:xfrm>
            <a:off x="515102" y="4513536"/>
            <a:ext cx="11520688" cy="17740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ne-NP" sz="2400" b="1" dirty="0">
                <a:solidFill>
                  <a:srgbClr val="0070C0"/>
                </a:solidFill>
                <a:cs typeface="Kalimati" panose="00000400000000000000" pitchFamily="2"/>
              </a:rPr>
              <a:t>उत्तर:</a:t>
            </a:r>
            <a:r>
              <a:rPr lang="en-US" sz="2400" b="1" dirty="0">
                <a:solidFill>
                  <a:srgbClr val="0070C0"/>
                </a:solidFill>
                <a:cs typeface="Kalimati" panose="00000400000000000000" pitchFamily="2"/>
              </a:rPr>
              <a:t> </a:t>
            </a:r>
            <a:r>
              <a:rPr lang="ne-NP" sz="2400" b="1" dirty="0">
                <a:solidFill>
                  <a:srgbClr val="0070C0"/>
                </a:solidFill>
                <a:cs typeface="Kalimati" panose="00000400000000000000" pitchFamily="2"/>
              </a:rPr>
              <a:t>४१०० (भवन निर्माण)। निर्माण कार्यको व्यवस्थापन गर्ने मुख्य जिम्मेवारी भएकोले यो खण्ड </a:t>
            </a:r>
            <a:r>
              <a:rPr lang="en-US" sz="2400" b="1" dirty="0">
                <a:solidFill>
                  <a:srgbClr val="0070C0"/>
                </a:solidFill>
                <a:cs typeface="Kalimati" panose="00000400000000000000" pitchFamily="2"/>
              </a:rPr>
              <a:t>F </a:t>
            </a:r>
            <a:r>
              <a:rPr lang="ne-NP" sz="2400" b="1" dirty="0">
                <a:solidFill>
                  <a:srgbClr val="0070C0"/>
                </a:solidFill>
                <a:cs typeface="Kalimati" panose="00000400000000000000" pitchFamily="2"/>
              </a:rPr>
              <a:t>मा पर्छ। </a:t>
            </a:r>
            <a:endParaRPr lang="en-US" sz="2400" b="1" dirty="0">
              <a:solidFill>
                <a:srgbClr val="0070C0"/>
              </a:solidFill>
              <a:cs typeface="Kalimati" panose="00000400000000000000" pitchFamily="2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endParaRPr lang="en-US" sz="2400" b="1" dirty="0">
              <a:solidFill>
                <a:srgbClr val="0070C0"/>
              </a:solidFill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026808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EF83BA-9920-C88C-97F3-851AF5782F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B17237-CD3B-9323-767B-50AD4F160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0513" y="207022"/>
            <a:ext cx="10161847" cy="676143"/>
          </a:xfrm>
        </p:spPr>
        <p:txBody>
          <a:bodyPr>
            <a:normAutofit/>
          </a:bodyPr>
          <a:lstStyle/>
          <a:p>
            <a:pPr algn="ctr"/>
            <a:r>
              <a:rPr lang="ne-NP" cap="all" dirty="0"/>
              <a:t>NSIC सम्बन्धी आर्थिक क्रियाकलाप पहिचान सम्बन्धी अभ्यास </a:t>
            </a:r>
            <a:endParaRPr lang="en-US" b="1" cap="all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47EF71-87C7-BF2B-544F-6BA9A86581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93D55C-D00A-C8ED-CE69-95534C40D2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E8065DE-242F-2E42-1A15-6CBC46DDE944}"/>
              </a:ext>
            </a:extLst>
          </p:cNvPr>
          <p:cNvSpPr txBox="1">
            <a:spLocks/>
          </p:cNvSpPr>
          <p:nvPr/>
        </p:nvSpPr>
        <p:spPr>
          <a:xfrm>
            <a:off x="182880" y="1262078"/>
            <a:ext cx="11852910" cy="18240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600"/>
              </a:spcBef>
              <a:buNone/>
            </a:pPr>
            <a:r>
              <a:rPr lang="ne-NP" b="1" dirty="0"/>
              <a:t>10. सरकारी निकायमा दर्ता नभएको तर व्यवसायिक रूपमा बाख्रा पालन गरिरहेको एउटा फार्म भेटियो। के यसको विवरण संकलन गर्ने</a:t>
            </a:r>
            <a:r>
              <a:rPr lang="en-US" b="1" dirty="0"/>
              <a:t>?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51AB8C9-0515-451E-EF18-AB099491F3E2}"/>
              </a:ext>
            </a:extLst>
          </p:cNvPr>
          <p:cNvSpPr txBox="1"/>
          <p:nvPr/>
        </p:nvSpPr>
        <p:spPr>
          <a:xfrm>
            <a:off x="515102" y="4513536"/>
            <a:ext cx="11520688" cy="1154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ne-NP" sz="2400" b="1" dirty="0">
                <a:solidFill>
                  <a:srgbClr val="0070C0"/>
                </a:solidFill>
                <a:cs typeface="Kalimati" panose="00000400000000000000" pitchFamily="2"/>
              </a:rPr>
              <a:t>उत्तर:</a:t>
            </a:r>
            <a:r>
              <a:rPr lang="en-US" sz="2400" b="1" dirty="0">
                <a:solidFill>
                  <a:srgbClr val="0070C0"/>
                </a:solidFill>
                <a:cs typeface="Kalimati" panose="00000400000000000000" pitchFamily="2"/>
              </a:rPr>
              <a:t> </a:t>
            </a:r>
            <a:r>
              <a:rPr lang="ne-NP" sz="2400" b="1" dirty="0">
                <a:solidFill>
                  <a:srgbClr val="0070C0"/>
                </a:solidFill>
                <a:cs typeface="Kalimati" panose="00000400000000000000" pitchFamily="2"/>
              </a:rPr>
              <a:t>विवरण संकलन गर्नु पर्दैन। खण्ड </a:t>
            </a:r>
            <a:r>
              <a:rPr lang="en-US" sz="2400" b="1" dirty="0">
                <a:solidFill>
                  <a:srgbClr val="0070C0"/>
                </a:solidFill>
                <a:cs typeface="Kalimati" panose="00000400000000000000" pitchFamily="2"/>
              </a:rPr>
              <a:t>A (</a:t>
            </a:r>
            <a:r>
              <a:rPr lang="ne-NP" sz="2400" b="1" dirty="0">
                <a:solidFill>
                  <a:srgbClr val="0070C0"/>
                </a:solidFill>
                <a:cs typeface="Kalimati" panose="00000400000000000000" pitchFamily="2"/>
              </a:rPr>
              <a:t>कृषि) का लागि सरकारी निकायमा दर्ता भएको हुनु अनिवार्य छ। </a:t>
            </a:r>
            <a:endParaRPr lang="en-US" sz="2400" b="1" dirty="0">
              <a:solidFill>
                <a:srgbClr val="0070C0"/>
              </a:solidFill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663141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4C4114-1F63-EC74-D191-A849A14599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EEEBC-B9A3-C7B6-BEBC-1A8CC8F9DF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0513" y="207022"/>
            <a:ext cx="10161847" cy="676143"/>
          </a:xfrm>
        </p:spPr>
        <p:txBody>
          <a:bodyPr>
            <a:normAutofit/>
          </a:bodyPr>
          <a:lstStyle/>
          <a:p>
            <a:pPr algn="ctr"/>
            <a:r>
              <a:rPr lang="ne-NP" cap="all" dirty="0"/>
              <a:t>NSIC सम्बन्धी आर्थिक क्रियाकलाप पहिचान सम्बन्धी अभ्यास </a:t>
            </a:r>
            <a:endParaRPr lang="en-US" b="1" cap="all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DEF7CA-A4DC-AF62-8A21-FC09A804DE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59E90B-513F-AD82-0341-4DFF82E69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B0AA1C4-39F6-757B-3C2C-3BF50F057D46}"/>
              </a:ext>
            </a:extLst>
          </p:cNvPr>
          <p:cNvSpPr txBox="1">
            <a:spLocks/>
          </p:cNvSpPr>
          <p:nvPr/>
        </p:nvSpPr>
        <p:spPr>
          <a:xfrm>
            <a:off x="182880" y="1262078"/>
            <a:ext cx="11852910" cy="18240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600"/>
              </a:spcBef>
              <a:buNone/>
            </a:pPr>
            <a:r>
              <a:rPr lang="ne-NP" b="1" dirty="0"/>
              <a:t>11. एउटा मोटर ग्यारेजले गाडी मर्मत पनि गर्छ र पुराना गाडीका पार्टपुर्जाहरू पनि बेच्छ। मर्मतबाट ७०% आम्दानी हुन्छ भने कुन कोड दिने</a:t>
            </a:r>
            <a:r>
              <a:rPr lang="en-US" b="1" dirty="0"/>
              <a:t>?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4D1EA58-0CB1-A793-2E3A-56E5C015325D}"/>
              </a:ext>
            </a:extLst>
          </p:cNvPr>
          <p:cNvSpPr txBox="1"/>
          <p:nvPr/>
        </p:nvSpPr>
        <p:spPr>
          <a:xfrm>
            <a:off x="182880" y="4513536"/>
            <a:ext cx="12009120" cy="17740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ne-NP" sz="2400" b="1" dirty="0">
                <a:solidFill>
                  <a:srgbClr val="0070C0"/>
                </a:solidFill>
                <a:cs typeface="Kalimati" panose="00000400000000000000" pitchFamily="2"/>
              </a:rPr>
              <a:t>उत्तर:</a:t>
            </a:r>
            <a:r>
              <a:rPr lang="en-US" sz="2400" b="1" dirty="0">
                <a:solidFill>
                  <a:srgbClr val="0070C0"/>
                </a:solidFill>
                <a:cs typeface="Kalimati" panose="00000400000000000000" pitchFamily="2"/>
              </a:rPr>
              <a:t>  </a:t>
            </a:r>
            <a:r>
              <a:rPr lang="ne-NP" sz="2400" b="1" dirty="0">
                <a:solidFill>
                  <a:srgbClr val="0070C0"/>
                </a:solidFill>
                <a:cs typeface="Kalimati" panose="00000400000000000000" pitchFamily="2"/>
              </a:rPr>
              <a:t>खण्ड G ४५२० (मोटरगाडी मर्मत)। मुख्य आम्दानी सेवा ( मोटर मर्मत) बाट भएकोले सोही कोड दिइन्छ।</a:t>
            </a:r>
            <a:endParaRPr lang="en-US" sz="2400" b="1" dirty="0">
              <a:solidFill>
                <a:srgbClr val="0070C0"/>
              </a:solidFill>
              <a:cs typeface="Kalimati" panose="00000400000000000000" pitchFamily="2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endParaRPr lang="en-US" sz="2400" b="1" dirty="0">
              <a:solidFill>
                <a:srgbClr val="0070C0"/>
              </a:solidFill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4143349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C029F8-AC63-A0B8-82D0-B73E30F024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EFD30D-7777-F08F-B601-1176BF018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0513" y="207022"/>
            <a:ext cx="10161847" cy="676143"/>
          </a:xfrm>
        </p:spPr>
        <p:txBody>
          <a:bodyPr>
            <a:normAutofit/>
          </a:bodyPr>
          <a:lstStyle/>
          <a:p>
            <a:pPr algn="ctr"/>
            <a:r>
              <a:rPr lang="ne-NP" cap="all" dirty="0"/>
              <a:t>NSIC सम्बन्धी आर्थिक क्रियाकलाप पहिचान सम्बन्धी अभ्यास </a:t>
            </a:r>
            <a:endParaRPr lang="en-US" b="1" cap="all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BA226E-4ECB-42CD-A682-C266A06313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FE4FE64-3673-6897-2E78-94FE2DBB13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1F085BD-9268-2BCC-FD10-523B21C26FE9}"/>
              </a:ext>
            </a:extLst>
          </p:cNvPr>
          <p:cNvSpPr txBox="1">
            <a:spLocks/>
          </p:cNvSpPr>
          <p:nvPr/>
        </p:nvSpPr>
        <p:spPr>
          <a:xfrm>
            <a:off x="182880" y="1262078"/>
            <a:ext cx="11852910" cy="18240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600"/>
              </a:spcBef>
              <a:buNone/>
            </a:pPr>
            <a:r>
              <a:rPr lang="ne-NP" b="1" dirty="0"/>
              <a:t>12. “महेश स्टोर" ले चामलको थोक व्यापार गर्छ र अलिअलि खुद्रा पनि बेच्छ। उसको ८०% बिक्री अन्य साना पसलहरूलाई हुन्छ। यसलाई कुन खण्ड र  डिभिजन हो </a:t>
            </a:r>
            <a:r>
              <a:rPr lang="en-US" b="1" dirty="0"/>
              <a:t>?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77BCD5-AA8C-0972-E6FF-92622034B7AD}"/>
              </a:ext>
            </a:extLst>
          </p:cNvPr>
          <p:cNvSpPr txBox="1"/>
          <p:nvPr/>
        </p:nvSpPr>
        <p:spPr>
          <a:xfrm>
            <a:off x="182880" y="4153415"/>
            <a:ext cx="12009120" cy="1404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ne-NP" sz="2400" b="1" dirty="0">
              <a:solidFill>
                <a:srgbClr val="0070C0"/>
              </a:solidFill>
              <a:cs typeface="Kalimati" panose="00000400000000000000" pitchFamily="2"/>
            </a:endParaRPr>
          </a:p>
          <a:p>
            <a:r>
              <a:rPr lang="ne-NP" sz="2400" b="1" dirty="0">
                <a:solidFill>
                  <a:srgbClr val="0070C0"/>
                </a:solidFill>
                <a:cs typeface="Kalimati" panose="00000400000000000000" pitchFamily="2"/>
              </a:rPr>
              <a:t>उत्तर:</a:t>
            </a:r>
            <a:r>
              <a:rPr lang="en-US" sz="2400" b="1" dirty="0">
                <a:solidFill>
                  <a:srgbClr val="0070C0"/>
                </a:solidFill>
                <a:cs typeface="Kalimati" panose="00000400000000000000" pitchFamily="2"/>
              </a:rPr>
              <a:t>  </a:t>
            </a:r>
            <a:r>
              <a:rPr lang="ne-NP" sz="2400" b="1" dirty="0">
                <a:solidFill>
                  <a:srgbClr val="0070C0"/>
                </a:solidFill>
                <a:cs typeface="Kalimati" panose="00000400000000000000" pitchFamily="2"/>
              </a:rPr>
              <a:t> खण्ड G </a:t>
            </a:r>
            <a:r>
              <a:rPr lang="en-US" sz="2400" b="1" dirty="0">
                <a:solidFill>
                  <a:srgbClr val="0070C0"/>
                </a:solidFill>
                <a:cs typeface="Kalimati" panose="00000400000000000000" pitchFamily="2"/>
              </a:rPr>
              <a:t> </a:t>
            </a:r>
            <a:r>
              <a:rPr lang="ne-NP" sz="2400" b="1" dirty="0">
                <a:solidFill>
                  <a:srgbClr val="0070C0"/>
                </a:solidFill>
                <a:cs typeface="Kalimati" panose="00000400000000000000" pitchFamily="2"/>
              </a:rPr>
              <a:t>डिभिजन ४६ (थोक व्यापार)। पुन: बिक्रीका लागि बेचिने कार्य थोक व्यापार हो। </a:t>
            </a:r>
            <a:endParaRPr lang="en-US" sz="2400" b="1" dirty="0">
              <a:solidFill>
                <a:srgbClr val="0070C0"/>
              </a:solidFill>
              <a:cs typeface="Kalimati" panose="00000400000000000000" pitchFamily="2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endParaRPr lang="en-US" sz="2400" b="1" dirty="0">
              <a:solidFill>
                <a:srgbClr val="0070C0"/>
              </a:solidFill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1100469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292038-3700-6DC0-9C64-49F8409226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6AFEFD-AD58-04DC-29C7-ADD33EB028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0513" y="207022"/>
            <a:ext cx="10161847" cy="676143"/>
          </a:xfrm>
        </p:spPr>
        <p:txBody>
          <a:bodyPr>
            <a:normAutofit/>
          </a:bodyPr>
          <a:lstStyle/>
          <a:p>
            <a:pPr algn="ctr"/>
            <a:r>
              <a:rPr lang="ne-NP" cap="all" dirty="0"/>
              <a:t>NSIC सम्बन्धी आर्थिक क्रियाकलाप पहिचान सम्बन्धी अभ्यास </a:t>
            </a:r>
            <a:endParaRPr lang="en-US" b="1" cap="all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77DF89-8300-4D06-434B-B1B7A10FCB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7D195D1-5B09-5BF5-58A0-19F3707863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F67C5B1-F676-DEDB-A4B1-6779729DA262}"/>
              </a:ext>
            </a:extLst>
          </p:cNvPr>
          <p:cNvSpPr txBox="1">
            <a:spLocks/>
          </p:cNvSpPr>
          <p:nvPr/>
        </p:nvSpPr>
        <p:spPr>
          <a:xfrm>
            <a:off x="182880" y="1262078"/>
            <a:ext cx="11852910" cy="18240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600"/>
              </a:spcBef>
              <a:buNone/>
            </a:pPr>
            <a:r>
              <a:rPr lang="ne-NP" b="1" dirty="0"/>
              <a:t>13. एउटा रेस्टुरेन्टले आफ्नै भ्यान प्रयोग गरेर अफिसहरूमा लन्च बक्स पुऱ्याउँछ। यसलाई यातायात (</a:t>
            </a:r>
            <a:r>
              <a:rPr lang="en-US" b="1" dirty="0"/>
              <a:t>H) </a:t>
            </a:r>
            <a:r>
              <a:rPr lang="ne-NP" b="1" dirty="0"/>
              <a:t>मा राख्ने कि भोजन सेवा (</a:t>
            </a:r>
            <a:r>
              <a:rPr lang="en-US" b="1" dirty="0"/>
              <a:t>I) </a:t>
            </a:r>
            <a:r>
              <a:rPr lang="ne-NP" b="1" dirty="0"/>
              <a:t>मा</a:t>
            </a:r>
            <a:r>
              <a:rPr lang="en-US" b="1" dirty="0"/>
              <a:t>?</a:t>
            </a:r>
            <a:r>
              <a:rPr lang="ne-NP" dirty="0"/>
              <a:t> 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FFC80C3-001C-4567-C39D-653FFB723936}"/>
              </a:ext>
            </a:extLst>
          </p:cNvPr>
          <p:cNvSpPr txBox="1"/>
          <p:nvPr/>
        </p:nvSpPr>
        <p:spPr>
          <a:xfrm>
            <a:off x="182880" y="4153415"/>
            <a:ext cx="11315700" cy="17740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ne-NP" sz="2400" b="1" dirty="0">
              <a:solidFill>
                <a:srgbClr val="0070C0"/>
              </a:solidFill>
              <a:cs typeface="Kalimati" panose="00000400000000000000" pitchFamily="2"/>
            </a:endParaRPr>
          </a:p>
          <a:p>
            <a:r>
              <a:rPr lang="ne-NP" sz="2400" b="1" dirty="0">
                <a:solidFill>
                  <a:srgbClr val="0070C0"/>
                </a:solidFill>
                <a:cs typeface="Kalimati" panose="00000400000000000000" pitchFamily="2"/>
              </a:rPr>
              <a:t>उत्तर:</a:t>
            </a:r>
            <a:r>
              <a:rPr lang="en-US" sz="2400" b="1" dirty="0">
                <a:solidFill>
                  <a:srgbClr val="0070C0"/>
                </a:solidFill>
                <a:cs typeface="Kalimati" panose="00000400000000000000" pitchFamily="2"/>
              </a:rPr>
              <a:t>  </a:t>
            </a:r>
            <a:r>
              <a:rPr lang="ne-NP" sz="2400" b="1" dirty="0">
                <a:solidFill>
                  <a:srgbClr val="0070C0"/>
                </a:solidFill>
                <a:cs typeface="Kalimati" panose="00000400000000000000" pitchFamily="2"/>
              </a:rPr>
              <a:t> खण्ड I </a:t>
            </a:r>
            <a:r>
              <a:rPr lang="en-US" sz="2400" b="1" dirty="0">
                <a:solidFill>
                  <a:srgbClr val="0070C0"/>
                </a:solidFill>
                <a:cs typeface="Kalimati" panose="00000400000000000000" pitchFamily="2"/>
              </a:rPr>
              <a:t> </a:t>
            </a:r>
            <a:r>
              <a:rPr lang="ne-NP" sz="2400" b="1" dirty="0">
                <a:solidFill>
                  <a:srgbClr val="0070C0"/>
                </a:solidFill>
                <a:cs typeface="Kalimati" panose="00000400000000000000" pitchFamily="2"/>
              </a:rPr>
              <a:t>५६१० (भोजन सेवा)। यातायात केवल सहयोगी कार्य मात्र भएकोले मुख्य क्रियाकलाप रेस्टुरेन्ट नै हुन्छ। । </a:t>
            </a:r>
            <a:endParaRPr lang="en-US" sz="2400" b="1" dirty="0">
              <a:solidFill>
                <a:srgbClr val="0070C0"/>
              </a:solidFill>
              <a:cs typeface="Kalimati" panose="00000400000000000000" pitchFamily="2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endParaRPr lang="en-US" sz="2400" b="1" dirty="0">
              <a:solidFill>
                <a:srgbClr val="0070C0"/>
              </a:solidFill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2483385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2925B9-F24A-2156-1A44-5ABA2D839E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86FB53-C65B-D203-CB9B-6417339794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0513" y="207022"/>
            <a:ext cx="10161847" cy="676143"/>
          </a:xfrm>
        </p:spPr>
        <p:txBody>
          <a:bodyPr>
            <a:normAutofit/>
          </a:bodyPr>
          <a:lstStyle/>
          <a:p>
            <a:pPr algn="ctr"/>
            <a:r>
              <a:rPr lang="ne-NP" cap="all" dirty="0"/>
              <a:t>NSIC सम्बन्धी आर्थिक क्रियाकलाप पहिचान सम्बन्धी अभ्यास </a:t>
            </a:r>
            <a:endParaRPr lang="en-US" b="1" cap="all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6A32C36-A3CD-DCA4-E5B2-7120A4C083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29ABDA9-4A24-A199-7C4E-9AC21B11BA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2375BED-BAE8-33C9-E012-096BEDD9A89F}"/>
              </a:ext>
            </a:extLst>
          </p:cNvPr>
          <p:cNvSpPr txBox="1">
            <a:spLocks/>
          </p:cNvSpPr>
          <p:nvPr/>
        </p:nvSpPr>
        <p:spPr>
          <a:xfrm>
            <a:off x="182880" y="1262078"/>
            <a:ext cx="11852910" cy="18240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600"/>
              </a:spcBef>
              <a:buNone/>
            </a:pPr>
            <a:r>
              <a:rPr lang="ne-NP" b="1" dirty="0"/>
              <a:t>14.एकजना व्यक्तिले आफ्नो घरको एउटा कोठा पर्यटकलाई </a:t>
            </a:r>
            <a:r>
              <a:rPr lang="en-US" b="1" dirty="0"/>
              <a:t>'</a:t>
            </a:r>
            <a:r>
              <a:rPr lang="ne-NP" b="1" dirty="0"/>
              <a:t>होम-स्टे</a:t>
            </a:r>
            <a:r>
              <a:rPr lang="en-US" b="1" dirty="0"/>
              <a:t>' </a:t>
            </a:r>
            <a:r>
              <a:rPr lang="ne-NP" b="1" dirty="0"/>
              <a:t>को रूपमा भाडामा दिएका छन् र स्थानीय निकायमा दर्ता पनि छ। यसको कोड कुन हो</a:t>
            </a:r>
            <a:r>
              <a:rPr lang="en-US" b="1" dirty="0"/>
              <a:t>?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337B9D3-1C78-D2C0-CB58-C78E4C9CAEB6}"/>
              </a:ext>
            </a:extLst>
          </p:cNvPr>
          <p:cNvSpPr txBox="1"/>
          <p:nvPr/>
        </p:nvSpPr>
        <p:spPr>
          <a:xfrm>
            <a:off x="182880" y="4153415"/>
            <a:ext cx="11315700" cy="1404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ne-NP" sz="2400" b="1" dirty="0">
              <a:solidFill>
                <a:srgbClr val="0070C0"/>
              </a:solidFill>
              <a:cs typeface="Kalimati" panose="00000400000000000000" pitchFamily="2"/>
            </a:endParaRPr>
          </a:p>
          <a:p>
            <a:r>
              <a:rPr lang="ne-NP" sz="2400" b="1" dirty="0">
                <a:solidFill>
                  <a:srgbClr val="0070C0"/>
                </a:solidFill>
                <a:cs typeface="Kalimati" panose="00000400000000000000" pitchFamily="2"/>
              </a:rPr>
              <a:t>उत्तर:</a:t>
            </a:r>
            <a:r>
              <a:rPr lang="en-US" sz="2400" b="1" dirty="0">
                <a:solidFill>
                  <a:srgbClr val="0070C0"/>
                </a:solidFill>
                <a:cs typeface="Kalimati" panose="00000400000000000000" pitchFamily="2"/>
              </a:rPr>
              <a:t> </a:t>
            </a:r>
            <a:r>
              <a:rPr lang="ne-NP" sz="2400" b="1" dirty="0">
                <a:solidFill>
                  <a:srgbClr val="0070C0"/>
                </a:solidFill>
                <a:cs typeface="Kalimati" panose="00000400000000000000" pitchFamily="2"/>
              </a:rPr>
              <a:t>५५१० (आवास सेवा)। यो खण्ड </a:t>
            </a:r>
            <a:r>
              <a:rPr lang="en-US" sz="2400" b="1" dirty="0">
                <a:solidFill>
                  <a:srgbClr val="0070C0"/>
                </a:solidFill>
                <a:cs typeface="Kalimati" panose="00000400000000000000" pitchFamily="2"/>
              </a:rPr>
              <a:t>I </a:t>
            </a:r>
            <a:r>
              <a:rPr lang="ne-NP" sz="2400" b="1" dirty="0">
                <a:solidFill>
                  <a:srgbClr val="0070C0"/>
                </a:solidFill>
                <a:cs typeface="Kalimati" panose="00000400000000000000" pitchFamily="2"/>
              </a:rPr>
              <a:t>अन्तर्गत पर्दछ।</a:t>
            </a:r>
            <a:endParaRPr lang="en-US" sz="2400" b="1" dirty="0">
              <a:solidFill>
                <a:srgbClr val="0070C0"/>
              </a:solidFill>
              <a:cs typeface="Kalimati" panose="00000400000000000000" pitchFamily="2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endParaRPr lang="en-US" sz="2400" b="1" dirty="0">
              <a:solidFill>
                <a:srgbClr val="0070C0"/>
              </a:solidFill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2525996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0A1F93-D35D-1CAB-15B6-3D4B5B4D6B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9F1B9F-DDB4-7E9F-7ADE-D86FCDCE43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0513" y="207022"/>
            <a:ext cx="10161847" cy="676143"/>
          </a:xfrm>
        </p:spPr>
        <p:txBody>
          <a:bodyPr>
            <a:normAutofit/>
          </a:bodyPr>
          <a:lstStyle/>
          <a:p>
            <a:pPr algn="ctr"/>
            <a:r>
              <a:rPr lang="ne-NP" cap="all" dirty="0"/>
              <a:t>NSIC सम्बन्धी आर्थिक क्रियाकलाप पहिचान सम्बन्धी अभ्यास </a:t>
            </a:r>
            <a:endParaRPr lang="en-US" b="1" cap="all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3023001-1CE9-16EA-EBB6-81DFAE151E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3B6AB80-6C81-E8AC-0C75-8DFE9D5805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94572AF-7826-8C33-8353-9E5E582A3260}"/>
              </a:ext>
            </a:extLst>
          </p:cNvPr>
          <p:cNvSpPr txBox="1">
            <a:spLocks/>
          </p:cNvSpPr>
          <p:nvPr/>
        </p:nvSpPr>
        <p:spPr>
          <a:xfrm>
            <a:off x="182880" y="1262078"/>
            <a:ext cx="11852910" cy="18240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600"/>
              </a:spcBef>
              <a:buNone/>
            </a:pPr>
            <a:r>
              <a:rPr lang="ne-NP" b="1" dirty="0"/>
              <a:t>15. एउटा पसलले मोबाइल रिचार्ज कार्ड बेच्छ</a:t>
            </a:r>
            <a:r>
              <a:rPr lang="en-US" b="1" dirty="0"/>
              <a:t>, </a:t>
            </a:r>
            <a:r>
              <a:rPr lang="ne-NP" b="1" dirty="0"/>
              <a:t>सिम कार्ड बेच्छ र पैसा ट्रान्सफर (</a:t>
            </a:r>
            <a:r>
              <a:rPr lang="en-US" b="1" dirty="0"/>
              <a:t>Ips/Khalti) </a:t>
            </a:r>
            <a:r>
              <a:rPr lang="ne-NP" b="1" dirty="0"/>
              <a:t>पनि गर्छ। मुख्य आम्दानी रिचार्ज कार्डको कमिसनबाट छ भने कुन कोड दिने</a:t>
            </a:r>
            <a:r>
              <a:rPr lang="en-US" b="1" dirty="0"/>
              <a:t>?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FBEB506-8754-94E1-45D0-631F5FFE34E6}"/>
              </a:ext>
            </a:extLst>
          </p:cNvPr>
          <p:cNvSpPr txBox="1"/>
          <p:nvPr/>
        </p:nvSpPr>
        <p:spPr>
          <a:xfrm>
            <a:off x="438150" y="4153415"/>
            <a:ext cx="11315700" cy="1404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ne-NP" sz="2400" b="1" dirty="0">
              <a:solidFill>
                <a:srgbClr val="0070C0"/>
              </a:solidFill>
              <a:cs typeface="Kalimati" panose="00000400000000000000" pitchFamily="2"/>
            </a:endParaRPr>
          </a:p>
          <a:p>
            <a:r>
              <a:rPr lang="ne-NP" sz="2400" b="1" dirty="0">
                <a:solidFill>
                  <a:srgbClr val="0070C0"/>
                </a:solidFill>
                <a:cs typeface="Kalimati" panose="00000400000000000000" pitchFamily="2"/>
              </a:rPr>
              <a:t>उत्तर:</a:t>
            </a:r>
            <a:r>
              <a:rPr lang="en-US" sz="2400" b="1" dirty="0">
                <a:solidFill>
                  <a:srgbClr val="0070C0"/>
                </a:solidFill>
                <a:cs typeface="Kalimati" panose="00000400000000000000" pitchFamily="2"/>
              </a:rPr>
              <a:t> </a:t>
            </a:r>
            <a:r>
              <a:rPr lang="ne-NP" sz="2400" b="1" dirty="0">
                <a:solidFill>
                  <a:srgbClr val="0070C0"/>
                </a:solidFill>
                <a:cs typeface="Kalimati" panose="00000400000000000000" pitchFamily="2"/>
              </a:rPr>
              <a:t>खण्ड G ४७७३ (अन्य खुद्रा व्यापार)। यो खुद्रा व्यापार अन्तर्गत पर्छ। </a:t>
            </a:r>
            <a:endParaRPr lang="en-US" sz="2400" b="1" dirty="0">
              <a:solidFill>
                <a:srgbClr val="0070C0"/>
              </a:solidFill>
              <a:cs typeface="Kalimati" panose="00000400000000000000" pitchFamily="2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endParaRPr lang="en-US" sz="2400" b="1" dirty="0">
              <a:solidFill>
                <a:srgbClr val="0070C0"/>
              </a:solidFill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1954449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48364" y="6486982"/>
            <a:ext cx="4962236" cy="365125"/>
          </a:xfrm>
        </p:spPr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828673" y="1585912"/>
            <a:ext cx="10525127" cy="47704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133474" y="1290320"/>
            <a:ext cx="10402743" cy="49798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b="1" dirty="0"/>
              <a:t/>
            </a:r>
            <a:br>
              <a:rPr lang="en-US" sz="3200" b="1" dirty="0"/>
            </a:br>
            <a:r>
              <a:rPr lang="ne-NP" sz="3200" b="1" dirty="0"/>
              <a:t>गणक तथा सुपरिवेक्षक तालिम</a:t>
            </a:r>
          </a:p>
          <a:p>
            <a:pPr marL="0" indent="0" algn="ctr">
              <a:buNone/>
            </a:pPr>
            <a:r>
              <a:rPr lang="ne-NP" sz="3200" b="1" dirty="0"/>
              <a:t/>
            </a:r>
            <a:br>
              <a:rPr lang="ne-NP" sz="3200" b="1" dirty="0"/>
            </a:br>
            <a:r>
              <a:rPr lang="ne-NP" sz="3200" b="1" dirty="0"/>
              <a:t>मितिः २०८२ चैत </a:t>
            </a:r>
            <a:r>
              <a:rPr lang="ne-NP" sz="3200" b="1" dirty="0" smtClean="0"/>
              <a:t>२९</a:t>
            </a:r>
            <a:endParaRPr lang="ne-NP" sz="3200" b="1" dirty="0"/>
          </a:p>
          <a:p>
            <a:pPr marL="0" indent="0" algn="ctr">
              <a:buNone/>
            </a:pPr>
            <a:endParaRPr lang="ne-NP" b="1" dirty="0"/>
          </a:p>
          <a:p>
            <a:pPr marL="0" indent="0" algn="ctr">
              <a:buNone/>
            </a:pPr>
            <a:r>
              <a:rPr lang="ne-NP" b="1" dirty="0"/>
              <a:t>चौथो दिन- चौथो सत्र</a:t>
            </a:r>
          </a:p>
          <a:p>
            <a:pPr marL="0" indent="0" algn="ctr">
              <a:buNone/>
            </a:pPr>
            <a:endParaRPr lang="en-US" b="1" dirty="0"/>
          </a:p>
          <a:p>
            <a:pPr marL="0" indent="0" algn="ctr">
              <a:buNone/>
            </a:pPr>
            <a:r>
              <a:rPr lang="ne-NP" sz="4000" b="1" dirty="0">
                <a:solidFill>
                  <a:srgbClr val="0070C0"/>
                </a:solidFill>
              </a:rPr>
              <a:t>NSIC अभ्यास (</a:t>
            </a:r>
            <a:r>
              <a:rPr lang="ne-NP" sz="4000" b="1" dirty="0" smtClean="0">
                <a:solidFill>
                  <a:srgbClr val="0070C0"/>
                </a:solidFill>
              </a:rPr>
              <a:t>सहभागितामुलक</a:t>
            </a:r>
            <a:r>
              <a:rPr lang="ne-NP" sz="4000" b="1" dirty="0">
                <a:solidFill>
                  <a:srgbClr val="0070C0"/>
                </a:solidFill>
              </a:rPr>
              <a:t>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319C7BC-34D8-92AB-7167-1A5289B77A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843915"/>
          </a:xfrm>
        </p:spPr>
        <p:txBody>
          <a:bodyPr>
            <a:normAutofit/>
          </a:bodyPr>
          <a:lstStyle/>
          <a:p>
            <a:pPr algn="ctr"/>
            <a:r>
              <a:rPr lang="ne-NP" b="1" dirty="0"/>
              <a:t>राष्ट्रिय आर्थिक गणना</a:t>
            </a:r>
            <a:r>
              <a:rPr lang="en-US" b="1" dirty="0"/>
              <a:t>, </a:t>
            </a:r>
            <a:r>
              <a:rPr lang="ne-NP" b="1" dirty="0"/>
              <a:t>२०८२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51539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B07C32-4348-3B2B-71D2-A503D99BD8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2E89B0-1813-2588-5629-032434F87F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0513" y="207022"/>
            <a:ext cx="10161847" cy="676143"/>
          </a:xfrm>
        </p:spPr>
        <p:txBody>
          <a:bodyPr>
            <a:normAutofit/>
          </a:bodyPr>
          <a:lstStyle/>
          <a:p>
            <a:pPr algn="ctr"/>
            <a:r>
              <a:rPr lang="ne-NP" cap="all" dirty="0"/>
              <a:t>NSIC सम्बन्धी आर्थिक क्रियाकलाप पहिचान सम्बन्धी अभ्यास </a:t>
            </a:r>
            <a:endParaRPr lang="en-US" b="1" cap="all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303D452-6FE3-C5ED-8B37-C7415C9E98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5E7A7DB-9F63-D5E8-9FA2-726657F7D3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BCCC66F-7E04-60A2-AD5A-C3D307A04337}"/>
              </a:ext>
            </a:extLst>
          </p:cNvPr>
          <p:cNvSpPr txBox="1">
            <a:spLocks/>
          </p:cNvSpPr>
          <p:nvPr/>
        </p:nvSpPr>
        <p:spPr>
          <a:xfrm>
            <a:off x="182880" y="1262078"/>
            <a:ext cx="11852910" cy="18240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600"/>
              </a:spcBef>
              <a:buNone/>
            </a:pPr>
            <a:r>
              <a:rPr lang="ne-NP" b="1" dirty="0"/>
              <a:t>1६."स्मार्ट सफ्टवेयर" ले सफ्टवेयर बनाउँछ र कम्प्युटरका हार्डवेयर पनि बेच्छ। सफ्टवेयर बनाउन बढी जनशक्ति र समय लाग्छ भने कुन कोड दिने</a:t>
            </a:r>
            <a:r>
              <a:rPr lang="en-US" b="1" dirty="0"/>
              <a:t>?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0C15F7B-8B79-1999-E700-00E881E7A5BB}"/>
              </a:ext>
            </a:extLst>
          </p:cNvPr>
          <p:cNvSpPr txBox="1"/>
          <p:nvPr/>
        </p:nvSpPr>
        <p:spPr>
          <a:xfrm>
            <a:off x="438150" y="4153415"/>
            <a:ext cx="113157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ne-NP" sz="2400" b="1" dirty="0">
              <a:solidFill>
                <a:srgbClr val="0070C0"/>
              </a:solidFill>
              <a:cs typeface="Kalimati" panose="00000400000000000000" pitchFamily="2"/>
            </a:endParaRPr>
          </a:p>
          <a:p>
            <a:r>
              <a:rPr lang="ne-NP" sz="2400" b="1" dirty="0">
                <a:solidFill>
                  <a:srgbClr val="0070C0"/>
                </a:solidFill>
                <a:cs typeface="Kalimati" panose="00000400000000000000" pitchFamily="2"/>
              </a:rPr>
              <a:t>उत्तर:</a:t>
            </a:r>
            <a:r>
              <a:rPr lang="en-US" sz="2400" b="1" dirty="0">
                <a:solidFill>
                  <a:srgbClr val="0070C0"/>
                </a:solidFill>
                <a:cs typeface="Kalimati" panose="00000400000000000000" pitchFamily="2"/>
              </a:rPr>
              <a:t> </a:t>
            </a:r>
            <a:r>
              <a:rPr lang="ne-NP" sz="2400" b="1" dirty="0">
                <a:solidFill>
                  <a:srgbClr val="0070C0"/>
                </a:solidFill>
                <a:cs typeface="Kalimati" panose="00000400000000000000" pitchFamily="2"/>
              </a:rPr>
              <a:t>खण्ड J, ६२११ (सफ्टवेयर निर्माण)। कामदारको संख्या र समय बढी लाग्ने आधारमा यसलाई सूचना प्रविधिमा राखिन्छ। </a:t>
            </a:r>
            <a:endParaRPr lang="en-US" sz="2400" b="1" dirty="0">
              <a:solidFill>
                <a:srgbClr val="0070C0"/>
              </a:solidFill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800892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871E52-1E54-799F-C6A2-C3294AB496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797B2F-D1F2-C747-D78D-774C829398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0513" y="207022"/>
            <a:ext cx="10161847" cy="676143"/>
          </a:xfrm>
        </p:spPr>
        <p:txBody>
          <a:bodyPr>
            <a:normAutofit/>
          </a:bodyPr>
          <a:lstStyle/>
          <a:p>
            <a:pPr algn="ctr"/>
            <a:r>
              <a:rPr lang="ne-NP" cap="all" dirty="0"/>
              <a:t>NSIC सम्बन्धी आर्थिक क्रियाकलाप पहिचान सम्बन्धी अभ्यास </a:t>
            </a:r>
            <a:endParaRPr lang="en-US" b="1" cap="all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6EE33B-A762-3FD2-DDAA-AA85399376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14A4DCD-3B21-0E16-D230-E25A829A3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092257F-B38B-1F7C-6F60-281B50F3DC18}"/>
              </a:ext>
            </a:extLst>
          </p:cNvPr>
          <p:cNvSpPr txBox="1">
            <a:spLocks/>
          </p:cNvSpPr>
          <p:nvPr/>
        </p:nvSpPr>
        <p:spPr>
          <a:xfrm>
            <a:off x="182880" y="1262078"/>
            <a:ext cx="11852910" cy="18240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600"/>
              </a:spcBef>
              <a:buNone/>
            </a:pPr>
            <a:r>
              <a:rPr lang="ne-NP" b="1" dirty="0"/>
              <a:t>17. एउटा अस्पतालले बिरामी जाँच्छ र अस्पताल भित्रै आफ्नै फार्मेसी (औषधी पसल) पनि चलाउँछ। यसलाई स्वास्थ्य (</a:t>
            </a:r>
            <a:r>
              <a:rPr lang="en-US" b="1" dirty="0"/>
              <a:t>Q) </a:t>
            </a:r>
            <a:r>
              <a:rPr lang="ne-NP" b="1" dirty="0"/>
              <a:t>मा राख्ने कि व्यापार (</a:t>
            </a:r>
            <a:r>
              <a:rPr lang="en-US" b="1" dirty="0"/>
              <a:t>G) </a:t>
            </a:r>
            <a:r>
              <a:rPr lang="ne-NP" b="1" dirty="0"/>
              <a:t>मा</a:t>
            </a:r>
            <a:r>
              <a:rPr lang="en-US" b="1" dirty="0"/>
              <a:t>?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C344A2A-A135-DDD9-A5F6-FD7FD5F9B750}"/>
              </a:ext>
            </a:extLst>
          </p:cNvPr>
          <p:cNvSpPr txBox="1"/>
          <p:nvPr/>
        </p:nvSpPr>
        <p:spPr>
          <a:xfrm>
            <a:off x="438150" y="4153415"/>
            <a:ext cx="11315700" cy="22510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ne-NP" sz="2400" b="1" dirty="0">
              <a:solidFill>
                <a:srgbClr val="0070C0"/>
              </a:solidFill>
              <a:cs typeface="Kalimati" panose="00000400000000000000" pitchFamily="2"/>
            </a:endParaRPr>
          </a:p>
          <a:p>
            <a:pPr>
              <a:lnSpc>
                <a:spcPct val="150000"/>
              </a:lnSpc>
            </a:pPr>
            <a:r>
              <a:rPr lang="ne-NP" sz="2400" b="1" dirty="0">
                <a:solidFill>
                  <a:srgbClr val="0070C0"/>
                </a:solidFill>
                <a:cs typeface="Kalimati" panose="00000400000000000000" pitchFamily="2"/>
              </a:rPr>
              <a:t>उत्तर:</a:t>
            </a:r>
            <a:r>
              <a:rPr lang="en-US" sz="2400" b="1" dirty="0">
                <a:solidFill>
                  <a:srgbClr val="0070C0"/>
                </a:solidFill>
                <a:cs typeface="Kalimati" panose="00000400000000000000" pitchFamily="2"/>
              </a:rPr>
              <a:t> </a:t>
            </a:r>
            <a:r>
              <a:rPr lang="ne-NP" sz="2400" b="1" dirty="0">
                <a:solidFill>
                  <a:srgbClr val="0070C0"/>
                </a:solidFill>
                <a:cs typeface="Kalimati" panose="00000400000000000000" pitchFamily="2"/>
              </a:rPr>
              <a:t>खण्ड Q , </a:t>
            </a:r>
            <a:r>
              <a:rPr lang="en-US" sz="2400" b="1" dirty="0">
                <a:solidFill>
                  <a:srgbClr val="0070C0"/>
                </a:solidFill>
                <a:cs typeface="Kalimati" panose="00000400000000000000" pitchFamily="2"/>
              </a:rPr>
              <a:t> </a:t>
            </a:r>
            <a:r>
              <a:rPr lang="ne-NP" sz="2400" b="1" dirty="0">
                <a:solidFill>
                  <a:srgbClr val="0070C0"/>
                </a:solidFill>
                <a:cs typeface="Kalimati" panose="00000400000000000000" pitchFamily="2"/>
              </a:rPr>
              <a:t>८६१० (मानव स्वास्थ्य सेवा)। अस्पतालको मुख्य कार्य उपचार हो</a:t>
            </a:r>
            <a:r>
              <a:rPr lang="en-US" sz="2400" b="1" dirty="0">
                <a:solidFill>
                  <a:srgbClr val="0070C0"/>
                </a:solidFill>
                <a:cs typeface="Kalimati" panose="00000400000000000000" pitchFamily="2"/>
              </a:rPr>
              <a:t>, </a:t>
            </a:r>
            <a:r>
              <a:rPr lang="ne-NP" sz="2400" b="1" dirty="0">
                <a:solidFill>
                  <a:srgbClr val="0070C0"/>
                </a:solidFill>
                <a:cs typeface="Kalimati" panose="00000400000000000000" pitchFamily="2"/>
              </a:rPr>
              <a:t>फार्मेसी सहयोगी मात्र हो। </a:t>
            </a:r>
            <a:endParaRPr lang="en-US" sz="2400" b="1" dirty="0">
              <a:solidFill>
                <a:srgbClr val="0070C0"/>
              </a:solidFill>
              <a:cs typeface="Kalimati" panose="00000400000000000000" pitchFamily="2"/>
            </a:endParaRPr>
          </a:p>
          <a:p>
            <a:pPr>
              <a:lnSpc>
                <a:spcPct val="150000"/>
              </a:lnSpc>
            </a:pPr>
            <a:endParaRPr lang="en-US" sz="2400" b="1" dirty="0">
              <a:solidFill>
                <a:srgbClr val="0070C0"/>
              </a:solidFill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2594361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8CAE6B-FD57-66BD-7498-C01BC6AF36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BC42E4-CB9D-41B4-338E-1EB9E0FFA0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0513" y="207022"/>
            <a:ext cx="10161847" cy="676143"/>
          </a:xfrm>
        </p:spPr>
        <p:txBody>
          <a:bodyPr>
            <a:normAutofit/>
          </a:bodyPr>
          <a:lstStyle/>
          <a:p>
            <a:pPr algn="ctr"/>
            <a:r>
              <a:rPr lang="ne-NP" cap="all" dirty="0"/>
              <a:t>NSIC सम्बन्धी आर्थिक क्रियाकलाप पहिचान सम्बन्धी अभ्यास </a:t>
            </a:r>
            <a:endParaRPr lang="en-US" b="1" cap="all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9E9990-5D15-09D7-73E3-78944E24F4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E4552B-7DB0-9622-C8F1-56F05F6E0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B4DAB82-C398-5144-1922-CD366519133F}"/>
              </a:ext>
            </a:extLst>
          </p:cNvPr>
          <p:cNvSpPr txBox="1">
            <a:spLocks/>
          </p:cNvSpPr>
          <p:nvPr/>
        </p:nvSpPr>
        <p:spPr>
          <a:xfrm>
            <a:off x="182880" y="1262078"/>
            <a:ext cx="11852910" cy="18240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600"/>
              </a:spcBef>
              <a:buNone/>
            </a:pPr>
            <a:r>
              <a:rPr lang="ne-NP" b="1" dirty="0"/>
              <a:t>18 . “लोक एकेडेमी" ले लोकसेवाको तयारी कक्षा पढाउँछ। यो कुन खण्डमा पर्छ</a:t>
            </a:r>
            <a:r>
              <a:rPr lang="en-US" b="1" dirty="0"/>
              <a:t>?</a:t>
            </a:r>
            <a:endParaRPr lang="ne-NP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0F4B35D-E330-B14E-F129-72FEA61726A2}"/>
              </a:ext>
            </a:extLst>
          </p:cNvPr>
          <p:cNvSpPr txBox="1"/>
          <p:nvPr/>
        </p:nvSpPr>
        <p:spPr>
          <a:xfrm>
            <a:off x="438150" y="4153415"/>
            <a:ext cx="1131570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ne-NP" sz="2400" b="1" dirty="0">
                <a:solidFill>
                  <a:srgbClr val="0070C0"/>
                </a:solidFill>
                <a:cs typeface="Kalimati" panose="00000400000000000000" pitchFamily="2"/>
              </a:rPr>
              <a:t>उत्तर:</a:t>
            </a:r>
            <a:r>
              <a:rPr lang="en-US" sz="2400" b="1" dirty="0">
                <a:solidFill>
                  <a:srgbClr val="0070C0"/>
                </a:solidFill>
                <a:cs typeface="Kalimati" panose="00000400000000000000" pitchFamily="2"/>
              </a:rPr>
              <a:t> </a:t>
            </a:r>
            <a:r>
              <a:rPr lang="ne-NP" sz="2400" b="1" dirty="0">
                <a:solidFill>
                  <a:srgbClr val="0070C0"/>
                </a:solidFill>
                <a:cs typeface="Kalimati" panose="00000400000000000000" pitchFamily="2"/>
              </a:rPr>
              <a:t>खण्ड </a:t>
            </a:r>
            <a:r>
              <a:rPr lang="en-US" sz="2400" b="1" dirty="0">
                <a:solidFill>
                  <a:srgbClr val="0070C0"/>
                </a:solidFill>
                <a:cs typeface="Kalimati" panose="00000400000000000000" pitchFamily="2"/>
              </a:rPr>
              <a:t>P (</a:t>
            </a:r>
            <a:r>
              <a:rPr lang="ne-NP" sz="2400" b="1" dirty="0">
                <a:solidFill>
                  <a:srgbClr val="0070C0"/>
                </a:solidFill>
                <a:cs typeface="Kalimati" panose="00000400000000000000" pitchFamily="2"/>
              </a:rPr>
              <a:t>शिक्षा)। ८५४९ (अन्य शिक्षा)।</a:t>
            </a:r>
            <a:endParaRPr lang="en-US" sz="2400" b="1" dirty="0">
              <a:solidFill>
                <a:srgbClr val="0070C0"/>
              </a:solidFill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10148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D627B7-26FD-4223-CF4D-C2E83AAF5F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D9BE5E-E803-DD84-4517-A3E0F10D0B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0513" y="207022"/>
            <a:ext cx="10161847" cy="676143"/>
          </a:xfrm>
        </p:spPr>
        <p:txBody>
          <a:bodyPr>
            <a:normAutofit/>
          </a:bodyPr>
          <a:lstStyle/>
          <a:p>
            <a:pPr algn="ctr"/>
            <a:r>
              <a:rPr lang="ne-NP" cap="all" dirty="0"/>
              <a:t>NSIC सम्बन्धी आर्थिक क्रियाकलाप पहिचान सम्बन्धी अभ्यास </a:t>
            </a:r>
            <a:endParaRPr lang="en-US" b="1" cap="all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96F10C-1DD8-0DD4-FED3-287F62383A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45A6B3-6E31-E753-08EC-E660CB56C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50C3218-DA25-F724-E3DA-7312B3B59A0D}"/>
              </a:ext>
            </a:extLst>
          </p:cNvPr>
          <p:cNvSpPr txBox="1">
            <a:spLocks/>
          </p:cNvSpPr>
          <p:nvPr/>
        </p:nvSpPr>
        <p:spPr>
          <a:xfrm>
            <a:off x="182880" y="1262078"/>
            <a:ext cx="11852910" cy="18240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600"/>
              </a:spcBef>
              <a:buNone/>
            </a:pPr>
            <a:r>
              <a:rPr lang="ne-NP" b="1" dirty="0"/>
              <a:t>19. एउटा पसलले केवल जुत्ता मर्मत (सोल लगाउने</a:t>
            </a:r>
            <a:r>
              <a:rPr lang="en-US" b="1" dirty="0"/>
              <a:t>, </a:t>
            </a:r>
            <a:r>
              <a:rPr lang="ne-NP" b="1" dirty="0"/>
              <a:t>पालिस गर्ने) मात्र गर्छ। यसलाई उत्पादन (</a:t>
            </a:r>
            <a:r>
              <a:rPr lang="en-US" b="1" dirty="0"/>
              <a:t>C) </a:t>
            </a:r>
            <a:r>
              <a:rPr lang="ne-NP" b="1" dirty="0"/>
              <a:t>मा राख्न मिल्छ</a:t>
            </a:r>
            <a:r>
              <a:rPr lang="en-US" b="1" dirty="0"/>
              <a:t>?</a:t>
            </a:r>
            <a:endParaRPr lang="ne-NP" dirty="0"/>
          </a:p>
          <a:p>
            <a:pPr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endParaRPr lang="ne-NP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4E271D1-DFAA-10E5-4CA2-CD17D4A27B82}"/>
              </a:ext>
            </a:extLst>
          </p:cNvPr>
          <p:cNvSpPr txBox="1"/>
          <p:nvPr/>
        </p:nvSpPr>
        <p:spPr>
          <a:xfrm>
            <a:off x="438150" y="4153415"/>
            <a:ext cx="11315700" cy="1154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ne-NP" sz="2400" b="1" dirty="0">
                <a:solidFill>
                  <a:srgbClr val="0070C0"/>
                </a:solidFill>
                <a:cs typeface="Kalimati" panose="00000400000000000000" pitchFamily="2"/>
              </a:rPr>
              <a:t>उत्तर:</a:t>
            </a:r>
            <a:r>
              <a:rPr lang="en-US" sz="2400" b="1" dirty="0">
                <a:solidFill>
                  <a:srgbClr val="0070C0"/>
                </a:solidFill>
                <a:cs typeface="Kalimati" panose="00000400000000000000" pitchFamily="2"/>
              </a:rPr>
              <a:t> </a:t>
            </a:r>
            <a:r>
              <a:rPr lang="ne-NP" sz="2400" b="1" dirty="0">
                <a:solidFill>
                  <a:srgbClr val="0070C0"/>
                </a:solidFill>
                <a:cs typeface="Kalimati" panose="00000400000000000000" pitchFamily="2"/>
              </a:rPr>
              <a:t>उत्पादन (</a:t>
            </a:r>
            <a:r>
              <a:rPr lang="en-US" sz="2400" b="1" dirty="0">
                <a:solidFill>
                  <a:srgbClr val="0070C0"/>
                </a:solidFill>
                <a:cs typeface="Kalimati" panose="00000400000000000000" pitchFamily="2"/>
              </a:rPr>
              <a:t>C) </a:t>
            </a:r>
            <a:r>
              <a:rPr lang="ne-NP" sz="2400" b="1" dirty="0">
                <a:solidFill>
                  <a:srgbClr val="0070C0"/>
                </a:solidFill>
                <a:cs typeface="Kalimati" panose="00000400000000000000" pitchFamily="2"/>
              </a:rPr>
              <a:t>मा राख्न मिल्दैन। यसलाई खण्ड S अन्तर्गत ९५२३ (व्यक्तिगत र घरायसी सामान मर्मत) मा राख्नुपर्छ। </a:t>
            </a:r>
            <a:endParaRPr lang="en-US" sz="2400" b="1" dirty="0">
              <a:solidFill>
                <a:srgbClr val="0070C0"/>
              </a:solidFill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4008077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8D44E8-3D28-1AE4-0D67-73F0220AD4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57EF2-C1B6-40D1-246F-AC3B03F82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0513" y="207022"/>
            <a:ext cx="10161847" cy="676143"/>
          </a:xfrm>
        </p:spPr>
        <p:txBody>
          <a:bodyPr>
            <a:normAutofit/>
          </a:bodyPr>
          <a:lstStyle/>
          <a:p>
            <a:pPr algn="ctr"/>
            <a:r>
              <a:rPr lang="ne-NP" cap="all" dirty="0"/>
              <a:t>NSIC सम्बन्धी आर्थिक क्रियाकलाप पहिचान सम्बन्धी अभ्यास </a:t>
            </a:r>
            <a:endParaRPr lang="en-US" b="1" cap="all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750DF0A-4979-DCE3-20A7-197CDCE652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87CC01-B09A-3647-7503-5E15E394EF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E4BE755-42B7-A10A-0856-2609A436CE7D}"/>
              </a:ext>
            </a:extLst>
          </p:cNvPr>
          <p:cNvSpPr txBox="1">
            <a:spLocks/>
          </p:cNvSpPr>
          <p:nvPr/>
        </p:nvSpPr>
        <p:spPr>
          <a:xfrm>
            <a:off x="182880" y="1262078"/>
            <a:ext cx="11852910" cy="18240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600"/>
              </a:spcBef>
              <a:buNone/>
            </a:pPr>
            <a:r>
              <a:rPr lang="ne-NP" b="1" dirty="0"/>
              <a:t>20. ब्युटी पार्लरले सेवा पनि दिन्छ र श्रृंगारका सामान पनि बेच्छ। सेवाबाट बढी आम्दानी हुन्छ भने कुन कोड दिने</a:t>
            </a:r>
            <a:r>
              <a:rPr lang="en-US" b="1" dirty="0"/>
              <a:t>?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B4754BB-821B-56A6-CDCC-09C82376BE2C}"/>
              </a:ext>
            </a:extLst>
          </p:cNvPr>
          <p:cNvSpPr txBox="1"/>
          <p:nvPr/>
        </p:nvSpPr>
        <p:spPr>
          <a:xfrm>
            <a:off x="438150" y="4153415"/>
            <a:ext cx="11315700" cy="1154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ne-NP" sz="2400" b="1" dirty="0">
                <a:solidFill>
                  <a:srgbClr val="0070C0"/>
                </a:solidFill>
                <a:cs typeface="Kalimati" panose="00000400000000000000" pitchFamily="2"/>
              </a:rPr>
              <a:t>उत्तर:</a:t>
            </a:r>
            <a:r>
              <a:rPr lang="en-US" sz="2400" b="1" dirty="0">
                <a:solidFill>
                  <a:srgbClr val="0070C0"/>
                </a:solidFill>
                <a:cs typeface="Kalimati" panose="00000400000000000000" pitchFamily="2"/>
              </a:rPr>
              <a:t> </a:t>
            </a:r>
            <a:r>
              <a:rPr lang="ne-NP" sz="2400" b="1" dirty="0">
                <a:solidFill>
                  <a:srgbClr val="0070C0"/>
                </a:solidFill>
                <a:cs typeface="Kalimati" panose="00000400000000000000" pitchFamily="2"/>
              </a:rPr>
              <a:t>खण्ड S, </a:t>
            </a:r>
            <a:r>
              <a:rPr lang="en-US" sz="2400" b="1" dirty="0">
                <a:solidFill>
                  <a:srgbClr val="0070C0"/>
                </a:solidFill>
                <a:cs typeface="Kalimati" panose="00000400000000000000" pitchFamily="2"/>
              </a:rPr>
              <a:t> </a:t>
            </a:r>
            <a:r>
              <a:rPr lang="ne-NP" sz="2400" b="1" dirty="0">
                <a:solidFill>
                  <a:srgbClr val="0070C0"/>
                </a:solidFill>
                <a:cs typeface="Kalimati" panose="00000400000000000000" pitchFamily="2"/>
              </a:rPr>
              <a:t>९६०२ (कपाल काट्ने र सौन्दर्य उपचार)।</a:t>
            </a:r>
          </a:p>
          <a:p>
            <a:pPr>
              <a:lnSpc>
                <a:spcPct val="150000"/>
              </a:lnSpc>
            </a:pPr>
            <a:r>
              <a:rPr lang="ne-NP" sz="2400" b="1" dirty="0">
                <a:solidFill>
                  <a:srgbClr val="0070C0"/>
                </a:solidFill>
                <a:cs typeface="Kalimati" panose="00000400000000000000" pitchFamily="2"/>
              </a:rPr>
              <a:t>। </a:t>
            </a:r>
            <a:endParaRPr lang="en-US" sz="2400" b="1" dirty="0">
              <a:solidFill>
                <a:srgbClr val="0070C0"/>
              </a:solidFill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2106435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8D44E8-3D28-1AE4-0D67-73F0220AD4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57EF2-C1B6-40D1-246F-AC3B03F82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0513" y="207022"/>
            <a:ext cx="10161847" cy="676143"/>
          </a:xfrm>
        </p:spPr>
        <p:txBody>
          <a:bodyPr>
            <a:normAutofit/>
          </a:bodyPr>
          <a:lstStyle/>
          <a:p>
            <a:pPr algn="ctr"/>
            <a:r>
              <a:rPr lang="ne-NP" cap="all" dirty="0" smtClean="0"/>
              <a:t>मोक अन्तर्वार्ता</a:t>
            </a:r>
            <a:endParaRPr lang="en-US" b="1" cap="all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750DF0A-4979-DCE3-20A7-197CDCE652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87CC01-B09A-3647-7503-5E15E394EF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03769" y="1262078"/>
            <a:ext cx="971815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defTabSz="5746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e-NP" sz="3200" cap="all" dirty="0" smtClean="0">
                <a:cs typeface="Kalimati" panose="00000400000000000000" pitchFamily="2"/>
              </a:rPr>
              <a:t>एकजना गणक वन्नुहोस्</a:t>
            </a:r>
            <a:r>
              <a:rPr lang="ne-NP" sz="3200" cap="all" dirty="0">
                <a:cs typeface="Kalimati" panose="00000400000000000000" pitchFamily="2"/>
              </a:rPr>
              <a:t>।</a:t>
            </a:r>
            <a:endParaRPr lang="ne-NP" sz="3200" cap="all" dirty="0" smtClean="0">
              <a:cs typeface="Kalimati" panose="00000400000000000000" pitchFamily="2"/>
            </a:endParaRPr>
          </a:p>
          <a:p>
            <a:pPr marL="457200" indent="-457200" defTabSz="5746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e-NP" sz="3200" cap="all" dirty="0" smtClean="0">
                <a:cs typeface="Kalimati" panose="00000400000000000000" pitchFamily="2"/>
              </a:rPr>
              <a:t>एकजना उत्तरदाता वन्नुहोस्।</a:t>
            </a:r>
          </a:p>
          <a:p>
            <a:pPr marL="457200" indent="-457200" defTabSz="5746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e-NP" sz="3200" cap="all" dirty="0" smtClean="0">
                <a:cs typeface="Kalimati" panose="00000400000000000000" pitchFamily="2"/>
              </a:rPr>
              <a:t>अन्तर्वार्ता गरी प्रश्नावली भर्नुहोस।</a:t>
            </a:r>
          </a:p>
          <a:p>
            <a:pPr marL="457200" indent="-457200" defTabSz="5746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e-NP" sz="3200" cap="all" dirty="0" smtClean="0">
                <a:cs typeface="Kalimati" panose="00000400000000000000" pitchFamily="2"/>
              </a:rPr>
              <a:t>बाँकी सहभागीले अवलोकन गर्नुहोस्।</a:t>
            </a:r>
          </a:p>
          <a:p>
            <a:pPr marL="457200" indent="-457200" defTabSz="5746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e-NP" sz="3200" cap="all" dirty="0" smtClean="0">
                <a:solidFill>
                  <a:srgbClr val="00B0F0"/>
                </a:solidFill>
                <a:cs typeface="Kalimati" panose="00000400000000000000" pitchFamily="2"/>
              </a:rPr>
              <a:t>प्रशिक्षकले अवलोकन गरी पृष्ठपोषण दिनुहोस्</a:t>
            </a:r>
            <a:r>
              <a:rPr lang="ne-NP" sz="3200" cap="all" dirty="0" smtClean="0">
                <a:cs typeface="Kalimati" panose="00000400000000000000" pitchFamily="2"/>
              </a:rPr>
              <a:t>।</a:t>
            </a:r>
            <a:endParaRPr lang="en-US" sz="3200" dirty="0"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996069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40A983-CB20-5925-DCB3-A8DD61FB7E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2BE918-4F26-421F-8F23-7A33340C49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7788" y="1570491"/>
            <a:ext cx="10402743" cy="4503738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707CBA-5EA2-0112-AE4F-22A031F868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08E446A-E6F7-6946-C425-BE953F186AFD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BD94D58-5510-FFBE-D1A6-9444FD537F04}"/>
              </a:ext>
            </a:extLst>
          </p:cNvPr>
          <p:cNvSpPr txBox="1">
            <a:spLocks/>
          </p:cNvSpPr>
          <p:nvPr/>
        </p:nvSpPr>
        <p:spPr>
          <a:xfrm>
            <a:off x="101600" y="4887686"/>
            <a:ext cx="11988800" cy="15022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None/>
            </a:pPr>
            <a:r>
              <a:rPr lang="ne-NP" sz="3600" b="1" dirty="0"/>
              <a:t>गुणस्तरीय गणनाको शुभकामना सहित</a:t>
            </a:r>
          </a:p>
          <a:p>
            <a:pPr marL="0" indent="0" algn="ctr">
              <a:lnSpc>
                <a:spcPct val="110000"/>
              </a:lnSpc>
              <a:buNone/>
            </a:pPr>
            <a:r>
              <a:rPr lang="ne-NP" sz="4000" b="1" dirty="0"/>
              <a:t>धन्यवाद!</a:t>
            </a:r>
            <a:endParaRPr lang="en-US" sz="3600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15F7AF26-8D9C-4380-428D-35D9C66C0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26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EDDB7F48-E704-DE42-BBC1-7F62552C82B9}"/>
              </a:ext>
            </a:extLst>
          </p:cNvPr>
          <p:cNvSpPr txBox="1">
            <a:spLocks/>
          </p:cNvSpPr>
          <p:nvPr/>
        </p:nvSpPr>
        <p:spPr>
          <a:xfrm>
            <a:off x="254000" y="-21768"/>
            <a:ext cx="11988800" cy="93616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None/>
            </a:pPr>
            <a:r>
              <a:rPr lang="ne-NP" sz="4000" b="1" dirty="0"/>
              <a:t>छलफल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A9E70D4-4FC1-79EF-0BD4-3F00ED64FF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005" y="1041400"/>
            <a:ext cx="5429795" cy="3619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1783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/>
              <a:t>प्रस्तुतिका विषय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721360" y="1198881"/>
            <a:ext cx="11369040" cy="37541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/>
              <a:t>NSIC का विभिन्न प्रश्नहरु प्रस्तुत 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 smtClean="0"/>
              <a:t>उत्तरहरु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 smtClean="0"/>
              <a:t>मोक अन्तर्वार्ता</a:t>
            </a:r>
            <a:r>
              <a:rPr lang="ne-NP" sz="2400" dirty="0" smtClean="0"/>
              <a:t> </a:t>
            </a:r>
            <a:endParaRPr lang="ne-NP" sz="2400" dirty="0"/>
          </a:p>
        </p:txBody>
      </p:sp>
      <p:sp>
        <p:nvSpPr>
          <p:cNvPr id="7" name="Rectangle 6"/>
          <p:cNvSpPr/>
          <p:nvPr/>
        </p:nvSpPr>
        <p:spPr>
          <a:xfrm>
            <a:off x="888274" y="5572147"/>
            <a:ext cx="10838906" cy="705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e-NP" sz="2800" dirty="0">
                <a:cs typeface="Kalimati" panose="00000400000000000000" pitchFamily="2"/>
              </a:rPr>
              <a:t>सन्दर्भ सामाग्रीः  गणना पुस्तिका अनुसूची 5 र NSIC संक्षिप्त पुस्तिका </a:t>
            </a:r>
            <a:endParaRPr lang="en-US" sz="2800" dirty="0"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15835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e-NP" dirty="0"/>
              <a:t>सेसनको उद्देश्य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8674" y="1825625"/>
            <a:ext cx="10704196" cy="294068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 आर्थिक क्रियाकलाप पहिचान गर्ने र उपयुक्त कोड भन्न सक्नेछन् 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/>
              <a:t>“अर्थतन्त्र मापनको लागि आर्थिक गणना”</a:t>
            </a:r>
            <a:endParaRPr lang="en-US" b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/>
              <a:pPr/>
              <a:t>4</a:t>
            </a:fld>
            <a:endParaRPr lang="en-US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84053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0513" y="207022"/>
            <a:ext cx="10161847" cy="676143"/>
          </a:xfrm>
        </p:spPr>
        <p:txBody>
          <a:bodyPr>
            <a:normAutofit/>
          </a:bodyPr>
          <a:lstStyle/>
          <a:p>
            <a:pPr algn="ctr"/>
            <a:r>
              <a:rPr lang="ne-NP" cap="all" dirty="0"/>
              <a:t>NSIC सम्बन्धी आर्थिक क्रियाकलाप पहिचान सम्बन्धी अभ्यास </a:t>
            </a:r>
            <a:endParaRPr lang="en-US" b="1" cap="al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432" y="1346216"/>
            <a:ext cx="10402743" cy="3191494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82880" y="1262078"/>
            <a:ext cx="1185291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spcBef>
                <a:spcPts val="600"/>
              </a:spcBef>
              <a:buNone/>
            </a:pPr>
            <a:r>
              <a:rPr lang="ne-NP" b="1" dirty="0">
                <a:solidFill>
                  <a:prstClr val="black"/>
                </a:solidFill>
                <a:latin typeface="Calibri" panose="020F0502020204030204"/>
              </a:rPr>
              <a:t>१. आर्थिक गणनाको उद्देश्यका लागि तलका मध्ये कुनलाई </a:t>
            </a:r>
            <a:r>
              <a:rPr lang="en-US" b="1" dirty="0">
                <a:solidFill>
                  <a:prstClr val="black"/>
                </a:solidFill>
                <a:latin typeface="Calibri" panose="020F0502020204030204"/>
              </a:rPr>
              <a:t>'</a:t>
            </a:r>
            <a:r>
              <a:rPr lang="ne-NP" b="1" dirty="0">
                <a:solidFill>
                  <a:prstClr val="black"/>
                </a:solidFill>
                <a:latin typeface="Calibri" panose="020F0502020204030204"/>
              </a:rPr>
              <a:t>प्रतिष्ठान</a:t>
            </a:r>
            <a:r>
              <a:rPr lang="en-US" b="1" dirty="0">
                <a:solidFill>
                  <a:prstClr val="black"/>
                </a:solidFill>
                <a:latin typeface="Calibri" panose="020F0502020204030204"/>
              </a:rPr>
              <a:t>' </a:t>
            </a:r>
            <a:r>
              <a:rPr lang="ne-NP" b="1" dirty="0">
                <a:solidFill>
                  <a:prstClr val="black"/>
                </a:solidFill>
                <a:latin typeface="Calibri" panose="020F0502020204030204"/>
              </a:rPr>
              <a:t>मानिन्छ</a:t>
            </a:r>
            <a:r>
              <a:rPr lang="en-US" b="1" dirty="0">
                <a:solidFill>
                  <a:prstClr val="black"/>
                </a:solidFill>
                <a:latin typeface="Calibri" panose="020F0502020204030204"/>
              </a:rPr>
              <a:t>?</a:t>
            </a:r>
            <a:br>
              <a:rPr lang="en-US" b="1" dirty="0">
                <a:solidFill>
                  <a:prstClr val="black"/>
                </a:solidFill>
                <a:latin typeface="Calibri" panose="020F0502020204030204"/>
              </a:rPr>
            </a:b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(</a:t>
            </a:r>
            <a:r>
              <a:rPr lang="ne-NP" dirty="0">
                <a:solidFill>
                  <a:prstClr val="black"/>
                </a:solidFill>
                <a:latin typeface="Calibri" panose="020F0502020204030204"/>
              </a:rPr>
              <a:t>क) बाटोमा भारी बोक्ने भरिया</a:t>
            </a: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/>
            </a:r>
            <a:br>
              <a:rPr lang="en-US" dirty="0">
                <a:solidFill>
                  <a:prstClr val="black"/>
                </a:solidFill>
                <a:latin typeface="Calibri" panose="020F0502020204030204"/>
              </a:rPr>
            </a:b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(</a:t>
            </a:r>
            <a:r>
              <a:rPr lang="ne-NP" dirty="0">
                <a:solidFill>
                  <a:prstClr val="black"/>
                </a:solidFill>
                <a:latin typeface="Calibri" panose="020F0502020204030204"/>
              </a:rPr>
              <a:t>ख) निश्चित स्थानमा व्यवसाय गर्ने किराना पसल</a:t>
            </a: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/>
            </a:r>
            <a:br>
              <a:rPr lang="en-US" dirty="0">
                <a:solidFill>
                  <a:prstClr val="black"/>
                </a:solidFill>
                <a:latin typeface="Calibri" panose="020F0502020204030204"/>
              </a:rPr>
            </a:b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(</a:t>
            </a:r>
            <a:r>
              <a:rPr lang="ne-NP" dirty="0">
                <a:solidFill>
                  <a:prstClr val="black"/>
                </a:solidFill>
                <a:latin typeface="Calibri" panose="020F0502020204030204"/>
              </a:rPr>
              <a:t>ग) आफ्नै घर सफा गर्ने गृहिणी</a:t>
            </a: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/>
            </a:r>
            <a:br>
              <a:rPr lang="en-US" dirty="0">
                <a:solidFill>
                  <a:prstClr val="black"/>
                </a:solidFill>
                <a:latin typeface="Calibri" panose="020F0502020204030204"/>
              </a:rPr>
            </a:b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(</a:t>
            </a:r>
            <a:r>
              <a:rPr lang="ne-NP" dirty="0">
                <a:solidFill>
                  <a:prstClr val="black"/>
                </a:solidFill>
                <a:latin typeface="Calibri" panose="020F0502020204030204"/>
              </a:rPr>
              <a:t>घ) माग्ने काम गर्ने व्यक्ति</a:t>
            </a: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/>
            </a:r>
            <a:br>
              <a:rPr lang="en-US" dirty="0">
                <a:solidFill>
                  <a:prstClr val="black"/>
                </a:solidFill>
                <a:latin typeface="Calibri" panose="020F0502020204030204"/>
              </a:rPr>
            </a:br>
            <a:endParaRPr lang="en-US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A108BB9-5097-66D1-27AC-D22C1CABBA7A}"/>
              </a:ext>
            </a:extLst>
          </p:cNvPr>
          <p:cNvSpPr txBox="1"/>
          <p:nvPr/>
        </p:nvSpPr>
        <p:spPr>
          <a:xfrm>
            <a:off x="838200" y="5890280"/>
            <a:ext cx="948975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e-NP" sz="2800" b="1" dirty="0">
                <a:solidFill>
                  <a:srgbClr val="0070C0"/>
                </a:solidFill>
                <a:latin typeface="Jokerman" panose="04090605060D06020702" pitchFamily="82" charset="0"/>
                <a:cs typeface="Kalimati" panose="00000400000000000000" pitchFamily="2"/>
              </a:rPr>
              <a:t>उत्तर: (ख) निश्चित स्थानमा व्यवसाय गर्ने किराना पसल</a:t>
            </a:r>
            <a:endParaRPr lang="en-US" sz="2800" b="1" dirty="0">
              <a:solidFill>
                <a:srgbClr val="0070C0"/>
              </a:solidFill>
              <a:latin typeface="Jokerman" panose="04090605060D06020702" pitchFamily="82" charset="0"/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271394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65B30-AEC1-4305-FC42-2F7AEE5686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D6E149-9FE6-DE68-00F8-A4E4288634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0513" y="207022"/>
            <a:ext cx="10161847" cy="676143"/>
          </a:xfrm>
        </p:spPr>
        <p:txBody>
          <a:bodyPr>
            <a:normAutofit/>
          </a:bodyPr>
          <a:lstStyle/>
          <a:p>
            <a:pPr algn="ctr"/>
            <a:r>
              <a:rPr lang="ne-NP" cap="all" dirty="0"/>
              <a:t>NSIC सम्बन्धी आर्थिक क्रियाकलाप पहिचान सम्बन्धी अभ्यास </a:t>
            </a:r>
            <a:endParaRPr lang="en-US" b="1" cap="al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4E3BC-BA12-4A7E-551B-50F9B58709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432" y="1346216"/>
            <a:ext cx="10402743" cy="3191494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757FE1-369C-88F9-4244-CC6C77CF76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B196A69-BE70-C859-C84B-FCC6A8EBF4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9D6D64E-5545-277B-E452-63DA36510EB1}"/>
              </a:ext>
            </a:extLst>
          </p:cNvPr>
          <p:cNvSpPr txBox="1">
            <a:spLocks/>
          </p:cNvSpPr>
          <p:nvPr/>
        </p:nvSpPr>
        <p:spPr>
          <a:xfrm>
            <a:off x="182880" y="1262078"/>
            <a:ext cx="1185291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spcBef>
                <a:spcPts val="600"/>
              </a:spcBef>
              <a:buNone/>
            </a:pPr>
            <a:r>
              <a:rPr lang="ne-NP" b="1" dirty="0">
                <a:solidFill>
                  <a:prstClr val="black"/>
                </a:solidFill>
                <a:latin typeface="Calibri" panose="020F0502020204030204"/>
              </a:rPr>
              <a:t>2</a:t>
            </a:r>
            <a:r>
              <a:rPr lang="ne-NP" b="1" dirty="0"/>
              <a:t>. यदि एउटै प्रतिष्ठानले धेरै काम गर्छ भने </a:t>
            </a:r>
            <a:r>
              <a:rPr lang="en-US" b="1" dirty="0"/>
              <a:t>'</a:t>
            </a:r>
            <a:r>
              <a:rPr lang="ne-NP" b="1" dirty="0"/>
              <a:t>मुख्य क्रियाकलाप</a:t>
            </a:r>
            <a:r>
              <a:rPr lang="en-US" b="1" dirty="0"/>
              <a:t>' </a:t>
            </a:r>
            <a:r>
              <a:rPr lang="ne-NP" b="1" dirty="0"/>
              <a:t>कुन आधारमा छानिन्छ</a:t>
            </a:r>
            <a:r>
              <a:rPr lang="en-US" b="1" dirty="0"/>
              <a:t>?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(</a:t>
            </a:r>
            <a:r>
              <a:rPr lang="ne-NP" dirty="0"/>
              <a:t>क) कामदारको उमेर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(</a:t>
            </a:r>
            <a:r>
              <a:rPr lang="ne-NP" dirty="0"/>
              <a:t>ख) मूल्य अभिवृद्धि 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(</a:t>
            </a:r>
            <a:r>
              <a:rPr lang="ne-NP" dirty="0"/>
              <a:t>ग) लगानीको आकार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(</a:t>
            </a:r>
            <a:r>
              <a:rPr lang="ne-NP" dirty="0"/>
              <a:t>घ) प्रतिष्ठानको नाम</a:t>
            </a:r>
            <a:r>
              <a:rPr lang="en-US" dirty="0"/>
              <a:t/>
            </a:r>
            <a:br>
              <a:rPr lang="en-US" dirty="0"/>
            </a:br>
            <a:endParaRPr lang="en-US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DE84703-E2F5-CB70-50DD-60059B66641C}"/>
              </a:ext>
            </a:extLst>
          </p:cNvPr>
          <p:cNvSpPr txBox="1"/>
          <p:nvPr/>
        </p:nvSpPr>
        <p:spPr>
          <a:xfrm>
            <a:off x="838200" y="5890280"/>
            <a:ext cx="948975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e-NP" sz="2800" b="1" dirty="0">
                <a:solidFill>
                  <a:srgbClr val="0070C0"/>
                </a:solidFill>
                <a:latin typeface="Jokerman" panose="04090605060D06020702" pitchFamily="82" charset="0"/>
                <a:cs typeface="Kalimati" panose="00000400000000000000" pitchFamily="2"/>
              </a:rPr>
              <a:t>उत्तर: (ख) मूल्य अभिवृद्धि </a:t>
            </a:r>
            <a:r>
              <a:rPr lang="ne-NP" sz="2400" b="1" dirty="0">
                <a:solidFill>
                  <a:srgbClr val="0070C0"/>
                </a:solidFill>
                <a:cs typeface="Kalimati" panose="00000400000000000000" pitchFamily="2"/>
              </a:rPr>
              <a:t>(</a:t>
            </a:r>
            <a:r>
              <a:rPr lang="en-US" sz="2400" b="1" dirty="0">
                <a:solidFill>
                  <a:srgbClr val="0070C0"/>
                </a:solidFill>
                <a:cs typeface="Kalimati" panose="00000400000000000000" pitchFamily="2"/>
              </a:rPr>
              <a:t>Value Added) </a:t>
            </a:r>
            <a:endParaRPr lang="en-US" sz="2800" b="1" dirty="0">
              <a:solidFill>
                <a:srgbClr val="0070C0"/>
              </a:solidFill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2885650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6712AE-1870-4C1D-C760-3FB5653052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9EB9AB-1B17-B72E-0196-2D9346FFE5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0513" y="207022"/>
            <a:ext cx="10161847" cy="676143"/>
          </a:xfrm>
        </p:spPr>
        <p:txBody>
          <a:bodyPr>
            <a:normAutofit/>
          </a:bodyPr>
          <a:lstStyle/>
          <a:p>
            <a:pPr algn="ctr"/>
            <a:r>
              <a:rPr lang="ne-NP" cap="all" dirty="0"/>
              <a:t>NSIC सम्बन्धी आर्थिक क्रियाकलाप पहिचान सम्बन्धी अभ्यास </a:t>
            </a:r>
            <a:endParaRPr lang="en-US" b="1" cap="al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D03745-9401-2CBC-7F95-FCDC70595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432" y="1346216"/>
            <a:ext cx="10402743" cy="3191494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F66D1D0-B13A-D3BB-E31A-9DE0D3E1A7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82EB73E-D7A1-3D75-56C8-241AF04A9D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BD702A8-AFC2-362A-3B3A-D2D5A998487D}"/>
              </a:ext>
            </a:extLst>
          </p:cNvPr>
          <p:cNvSpPr txBox="1">
            <a:spLocks/>
          </p:cNvSpPr>
          <p:nvPr/>
        </p:nvSpPr>
        <p:spPr>
          <a:xfrm>
            <a:off x="182880" y="1262078"/>
            <a:ext cx="1185291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spcBef>
                <a:spcPts val="600"/>
              </a:spcBef>
              <a:buNone/>
            </a:pPr>
            <a:r>
              <a:rPr lang="ne-NP" b="1" dirty="0">
                <a:solidFill>
                  <a:prstClr val="black"/>
                </a:solidFill>
                <a:latin typeface="Calibri" panose="020F0502020204030204"/>
              </a:rPr>
              <a:t>3</a:t>
            </a:r>
            <a:r>
              <a:rPr lang="ne-NP" b="1" dirty="0"/>
              <a:t>. आर्थिक क्रियाकलाप पहिचान र NSIC कोड लेख्नको लागि पहिलो चरण कुन हो </a:t>
            </a:r>
            <a:r>
              <a:rPr lang="en-US" b="1" dirty="0"/>
              <a:t>?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(</a:t>
            </a:r>
            <a:r>
              <a:rPr lang="ne-NP" dirty="0"/>
              <a:t>क) वर्ग पहिचान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(</a:t>
            </a:r>
            <a:r>
              <a:rPr lang="ne-NP" dirty="0"/>
              <a:t>ख) समूह छनोट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(</a:t>
            </a:r>
            <a:r>
              <a:rPr lang="ne-NP" dirty="0"/>
              <a:t>ग) डिभिजन छनोट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(</a:t>
            </a:r>
            <a:r>
              <a:rPr lang="ne-NP" dirty="0"/>
              <a:t>घ) खण्ड (</a:t>
            </a:r>
            <a:r>
              <a:rPr lang="en-US" dirty="0"/>
              <a:t>Section) </a:t>
            </a:r>
            <a:r>
              <a:rPr lang="ne-NP" dirty="0"/>
              <a:t>पहिचान </a:t>
            </a:r>
            <a:endParaRPr lang="en-US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FCE292D-2688-0B09-ECAD-FBA732DF514C}"/>
              </a:ext>
            </a:extLst>
          </p:cNvPr>
          <p:cNvSpPr txBox="1"/>
          <p:nvPr/>
        </p:nvSpPr>
        <p:spPr>
          <a:xfrm>
            <a:off x="905164" y="5992329"/>
            <a:ext cx="60979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e-NP" sz="2400" b="1" i="1" dirty="0">
                <a:solidFill>
                  <a:srgbClr val="0070C0"/>
                </a:solidFill>
                <a:cs typeface="Kalimati" panose="00000400000000000000" pitchFamily="2"/>
              </a:rPr>
              <a:t>उत्तर: (घ) खण्ड (</a:t>
            </a:r>
            <a:r>
              <a:rPr lang="en-US" sz="2400" b="1" i="1" dirty="0">
                <a:solidFill>
                  <a:srgbClr val="0070C0"/>
                </a:solidFill>
                <a:cs typeface="Kalimati" panose="00000400000000000000" pitchFamily="2"/>
              </a:rPr>
              <a:t>Section) </a:t>
            </a:r>
            <a:r>
              <a:rPr lang="ne-NP" sz="2400" b="1" i="1" dirty="0">
                <a:solidFill>
                  <a:srgbClr val="0070C0"/>
                </a:solidFill>
                <a:cs typeface="Kalimati" panose="00000400000000000000" pitchFamily="2"/>
              </a:rPr>
              <a:t>पहिचान </a:t>
            </a:r>
            <a:endParaRPr lang="en-US" sz="2400" b="1" dirty="0">
              <a:solidFill>
                <a:srgbClr val="0070C0"/>
              </a:solidFill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54560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A72332-29B3-0CEE-F1FA-86BEBFA962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58ECBA-18CA-3983-84FD-AF8BC2B360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0513" y="207022"/>
            <a:ext cx="10161847" cy="676143"/>
          </a:xfrm>
        </p:spPr>
        <p:txBody>
          <a:bodyPr>
            <a:normAutofit/>
          </a:bodyPr>
          <a:lstStyle/>
          <a:p>
            <a:pPr algn="ctr"/>
            <a:r>
              <a:rPr lang="ne-NP" cap="all" dirty="0"/>
              <a:t>NSIC सम्बन्धी आर्थिक क्रियाकलाप पहिचान सम्बन्धी अभ्यास </a:t>
            </a:r>
            <a:endParaRPr lang="en-US" b="1" cap="al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B61AFE-EB2F-2908-0F42-923D361E09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432" y="1346216"/>
            <a:ext cx="10402743" cy="3191494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7633E6-7305-EF17-F31D-295F996889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DD35A7D-D684-8DBD-57C1-DFDA189E77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C44CB6F-BCB4-AE8D-8F19-C5E3ECDB97B1}"/>
              </a:ext>
            </a:extLst>
          </p:cNvPr>
          <p:cNvSpPr txBox="1">
            <a:spLocks/>
          </p:cNvSpPr>
          <p:nvPr/>
        </p:nvSpPr>
        <p:spPr>
          <a:xfrm>
            <a:off x="182880" y="1262078"/>
            <a:ext cx="11852910" cy="39500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spcBef>
                <a:spcPts val="600"/>
              </a:spcBef>
              <a:buNone/>
            </a:pPr>
            <a:r>
              <a:rPr lang="ne-NP" b="1" dirty="0">
                <a:solidFill>
                  <a:prstClr val="black"/>
                </a:solidFill>
                <a:latin typeface="Calibri" panose="020F0502020204030204"/>
              </a:rPr>
              <a:t>4</a:t>
            </a:r>
            <a:r>
              <a:rPr lang="ne-NP" b="1" dirty="0"/>
              <a:t>. सेवा प्रदान गर्ने कार्यहरू (खण्ड </a:t>
            </a:r>
            <a:r>
              <a:rPr lang="en-US" b="1" dirty="0"/>
              <a:t>G </a:t>
            </a:r>
            <a:r>
              <a:rPr lang="ne-NP" b="1" dirty="0"/>
              <a:t>देखि </a:t>
            </a:r>
            <a:r>
              <a:rPr lang="en-US" b="1" dirty="0"/>
              <a:t>U </a:t>
            </a:r>
            <a:r>
              <a:rPr lang="ne-NP" b="1" dirty="0"/>
              <a:t>सम्म) कुन क्षेत्र अन्तर्गत पर्दछन्</a:t>
            </a:r>
            <a:r>
              <a:rPr lang="en-US" b="1" dirty="0"/>
              <a:t>?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(</a:t>
            </a:r>
            <a:r>
              <a:rPr lang="ne-NP" dirty="0"/>
              <a:t>क) प्राथमिक क्षेत्र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(</a:t>
            </a:r>
            <a:r>
              <a:rPr lang="ne-NP" dirty="0"/>
              <a:t>ख) द्वितीयक क्षेत्र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(</a:t>
            </a:r>
            <a:r>
              <a:rPr lang="ne-NP" dirty="0"/>
              <a:t>ग) तृतीयक क्षेत्र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(</a:t>
            </a:r>
            <a:r>
              <a:rPr lang="ne-NP" dirty="0"/>
              <a:t>घ) औद्योगिक क्षेत्र</a:t>
            </a:r>
            <a:endParaRPr lang="en-US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8D7F3C-1083-88DE-E857-B1E238E5A35A}"/>
              </a:ext>
            </a:extLst>
          </p:cNvPr>
          <p:cNvSpPr txBox="1"/>
          <p:nvPr/>
        </p:nvSpPr>
        <p:spPr>
          <a:xfrm>
            <a:off x="905164" y="5992329"/>
            <a:ext cx="60979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e-NP" sz="2400" b="1" i="1" dirty="0">
                <a:solidFill>
                  <a:srgbClr val="0070C0"/>
                </a:solidFill>
                <a:cs typeface="Kalimati" panose="00000400000000000000" pitchFamily="2"/>
              </a:rPr>
              <a:t>उत्तर: </a:t>
            </a:r>
            <a:r>
              <a:rPr lang="ne-NP" sz="2400" i="1" dirty="0"/>
              <a:t>(</a:t>
            </a:r>
            <a:r>
              <a:rPr lang="ne-NP" sz="2400" b="1" i="1" dirty="0">
                <a:solidFill>
                  <a:srgbClr val="0070C0"/>
                </a:solidFill>
                <a:cs typeface="Kalimati" panose="00000400000000000000" pitchFamily="2"/>
              </a:rPr>
              <a:t>ग) तृतीयक क्षेत्र </a:t>
            </a:r>
            <a:endParaRPr lang="en-US" sz="2400" b="1" i="1" dirty="0">
              <a:solidFill>
                <a:srgbClr val="0070C0"/>
              </a:solidFill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673318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834A39-5137-0D26-59C0-D4BDFDD859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0323E2-4B3B-8421-3F05-BFE270CF4F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0513" y="207022"/>
            <a:ext cx="10161847" cy="676143"/>
          </a:xfrm>
        </p:spPr>
        <p:txBody>
          <a:bodyPr>
            <a:normAutofit/>
          </a:bodyPr>
          <a:lstStyle/>
          <a:p>
            <a:pPr algn="ctr"/>
            <a:r>
              <a:rPr lang="ne-NP" cap="all" dirty="0"/>
              <a:t>NSIC सम्बन्धी आर्थिक क्रियाकलाप पहिचान सम्बन्धी अभ्यास </a:t>
            </a:r>
            <a:endParaRPr lang="en-US" b="1" cap="al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627EFF-D8E0-67E4-F826-AAC6265DF6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432" y="1346216"/>
            <a:ext cx="10402743" cy="3191494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3D2C6B-1FB5-40A5-401F-B569FBA25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A228830-089C-66B8-EEF6-839F5D1DB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D13C522-AA37-9D54-1105-44496EE23705}"/>
              </a:ext>
            </a:extLst>
          </p:cNvPr>
          <p:cNvSpPr txBox="1">
            <a:spLocks/>
          </p:cNvSpPr>
          <p:nvPr/>
        </p:nvSpPr>
        <p:spPr>
          <a:xfrm>
            <a:off x="182880" y="1262078"/>
            <a:ext cx="11852910" cy="39500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spcBef>
                <a:spcPts val="600"/>
              </a:spcBef>
              <a:buNone/>
            </a:pPr>
            <a:r>
              <a:rPr lang="ne-NP" b="1" dirty="0"/>
              <a:t>5. </a:t>
            </a:r>
            <a:r>
              <a:rPr lang="en-US" b="1" dirty="0"/>
              <a:t>'</a:t>
            </a:r>
            <a:r>
              <a:rPr lang="ne-NP" b="1" dirty="0"/>
              <a:t>औद्योगिक उत्पादन</a:t>
            </a:r>
            <a:r>
              <a:rPr lang="en-US" b="1" dirty="0"/>
              <a:t>' (Manufacturing) </a:t>
            </a:r>
            <a:r>
              <a:rPr lang="ne-NP" b="1" dirty="0"/>
              <a:t>कुन खण्डमा पर्दछ</a:t>
            </a:r>
            <a:r>
              <a:rPr lang="en-US" b="1" dirty="0"/>
              <a:t>?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(</a:t>
            </a:r>
            <a:r>
              <a:rPr lang="ne-NP" dirty="0"/>
              <a:t>क) खण्ड </a:t>
            </a:r>
            <a:r>
              <a:rPr lang="en-US" dirty="0"/>
              <a:t>A</a:t>
            </a:r>
            <a:br>
              <a:rPr lang="en-US" dirty="0"/>
            </a:br>
            <a:r>
              <a:rPr lang="en-US" dirty="0"/>
              <a:t>(</a:t>
            </a:r>
            <a:r>
              <a:rPr lang="ne-NP" dirty="0"/>
              <a:t>ख) खण्ड </a:t>
            </a:r>
            <a:r>
              <a:rPr lang="en-US" dirty="0"/>
              <a:t>C</a:t>
            </a:r>
            <a:br>
              <a:rPr lang="en-US" dirty="0"/>
            </a:br>
            <a:r>
              <a:rPr lang="en-US" dirty="0"/>
              <a:t>(</a:t>
            </a:r>
            <a:r>
              <a:rPr lang="ne-NP" dirty="0"/>
              <a:t>ग) खण्ड </a:t>
            </a:r>
            <a:r>
              <a:rPr lang="en-US" dirty="0"/>
              <a:t>F</a:t>
            </a:r>
            <a:br>
              <a:rPr lang="en-US" dirty="0"/>
            </a:br>
            <a:r>
              <a:rPr lang="en-US" dirty="0"/>
              <a:t>(</a:t>
            </a:r>
            <a:r>
              <a:rPr lang="ne-NP" dirty="0"/>
              <a:t>घ) खण्ड </a:t>
            </a:r>
            <a:r>
              <a:rPr lang="en-US" dirty="0"/>
              <a:t>G</a:t>
            </a:r>
            <a:br>
              <a:rPr lang="en-US" dirty="0"/>
            </a:br>
            <a:endParaRPr lang="en-US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16FFB87-BC63-B9E7-0749-AD9707BEB91E}"/>
              </a:ext>
            </a:extLst>
          </p:cNvPr>
          <p:cNvSpPr txBox="1"/>
          <p:nvPr/>
        </p:nvSpPr>
        <p:spPr>
          <a:xfrm>
            <a:off x="905164" y="5992329"/>
            <a:ext cx="60979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e-NP" sz="2400" i="1" dirty="0">
                <a:solidFill>
                  <a:srgbClr val="0070C0"/>
                </a:solidFill>
                <a:cs typeface="Kalimati" panose="00000400000000000000" pitchFamily="2"/>
              </a:rPr>
              <a:t>उत्तर: (ख) खण्ड </a:t>
            </a:r>
            <a:r>
              <a:rPr lang="en-US" sz="2400" i="1" dirty="0">
                <a:solidFill>
                  <a:srgbClr val="0070C0"/>
                </a:solidFill>
                <a:cs typeface="Kalimati" panose="00000400000000000000" pitchFamily="2"/>
              </a:rPr>
              <a:t>C</a:t>
            </a:r>
            <a:endParaRPr lang="en-US" sz="2400" b="1" i="1" dirty="0">
              <a:solidFill>
                <a:srgbClr val="0070C0"/>
              </a:solidFill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4221494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438" row="1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9B64A9F8-A527-46FB-8E34-DB6608EA9E65}">
  <we:reference id="wa200005566" version="3.0.0.3" store="en-US" storeType="OMEX"/>
  <we:alternateReferences>
    <we:reference id="wa200005566" version="3.0.0.3" store="wa200005566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2228</TotalTime>
  <Words>1424</Words>
  <Application>Microsoft Office PowerPoint</Application>
  <PresentationFormat>Widescreen</PresentationFormat>
  <Paragraphs>142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5" baseType="lpstr">
      <vt:lpstr>Arial</vt:lpstr>
      <vt:lpstr>Calibri</vt:lpstr>
      <vt:lpstr>Calibri Light</vt:lpstr>
      <vt:lpstr>Fontasy Himali</vt:lpstr>
      <vt:lpstr>Jokerman</vt:lpstr>
      <vt:lpstr>Kalimati</vt:lpstr>
      <vt:lpstr>Mangal</vt:lpstr>
      <vt:lpstr>Wingdings</vt:lpstr>
      <vt:lpstr>Office Theme</vt:lpstr>
      <vt:lpstr>राष्ट्रिय आर्थिक गणना, २०८२ </vt:lpstr>
      <vt:lpstr>राष्ट्रिय आर्थिक गणना, २०८२</vt:lpstr>
      <vt:lpstr>प्रस्तुतिका विषय</vt:lpstr>
      <vt:lpstr>सेसनको उद्देश्य</vt:lpstr>
      <vt:lpstr>NSIC सम्बन्धी आर्थिक क्रियाकलाप पहिचान सम्बन्धी अभ्यास </vt:lpstr>
      <vt:lpstr>NSIC सम्बन्धी आर्थिक क्रियाकलाप पहिचान सम्बन्धी अभ्यास </vt:lpstr>
      <vt:lpstr>NSIC सम्बन्धी आर्थिक क्रियाकलाप पहिचान सम्बन्धी अभ्यास </vt:lpstr>
      <vt:lpstr>NSIC सम्बन्धी आर्थिक क्रियाकलाप पहिचान सम्बन्धी अभ्यास </vt:lpstr>
      <vt:lpstr>NSIC सम्बन्धी आर्थिक क्रियाकलाप पहिचान सम्बन्धी अभ्यास </vt:lpstr>
      <vt:lpstr>NSIC सम्बन्धी आर्थिक क्रियाकलाप पहिचान सम्बन्धी अभ्यास </vt:lpstr>
      <vt:lpstr>NSIC सम्बन्धी आर्थिक क्रियाकलाप पहिचान सम्बन्धी अभ्यास </vt:lpstr>
      <vt:lpstr>NSIC सम्बन्धी आर्थिक क्रियाकलाप पहिचान सम्बन्धी अभ्यास </vt:lpstr>
      <vt:lpstr>NSIC सम्बन्धी आर्थिक क्रियाकलाप पहिचान सम्बन्धी अभ्यास </vt:lpstr>
      <vt:lpstr>NSIC सम्बन्धी आर्थिक क्रियाकलाप पहिचान सम्बन्धी अभ्यास </vt:lpstr>
      <vt:lpstr>NSIC सम्बन्धी आर्थिक क्रियाकलाप पहिचान सम्बन्धी अभ्यास </vt:lpstr>
      <vt:lpstr>NSIC सम्बन्धी आर्थिक क्रियाकलाप पहिचान सम्बन्धी अभ्यास </vt:lpstr>
      <vt:lpstr>NSIC सम्बन्धी आर्थिक क्रियाकलाप पहिचान सम्बन्धी अभ्यास </vt:lpstr>
      <vt:lpstr>NSIC सम्बन्धी आर्थिक क्रियाकलाप पहिचान सम्बन्धी अभ्यास </vt:lpstr>
      <vt:lpstr>NSIC सम्बन्धी आर्थिक क्रियाकलाप पहिचान सम्बन्धी अभ्यास </vt:lpstr>
      <vt:lpstr>NSIC सम्बन्धी आर्थिक क्रियाकलाप पहिचान सम्बन्धी अभ्यास </vt:lpstr>
      <vt:lpstr>NSIC सम्बन्धी आर्थिक क्रियाकलाप पहिचान सम्बन्धी अभ्यास </vt:lpstr>
      <vt:lpstr>NSIC सम्बन्धी आर्थिक क्रियाकलाप पहिचान सम्बन्धी अभ्यास </vt:lpstr>
      <vt:lpstr>NSIC सम्बन्धी आर्थिक क्रियाकलाप पहिचान सम्बन्धी अभ्यास </vt:lpstr>
      <vt:lpstr>NSIC सम्बन्धी आर्थिक क्रियाकलाप पहिचान सम्बन्धी अभ्यास </vt:lpstr>
      <vt:lpstr>मोक अन्तर्वार्ता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राष्ट्रिय आर्थिक गणना, २०८२</dc:title>
  <dc:creator>sabindra maharjan</dc:creator>
  <cp:lastModifiedBy>Bishnu</cp:lastModifiedBy>
  <cp:revision>256</cp:revision>
  <dcterms:created xsi:type="dcterms:W3CDTF">2025-12-12T08:42:46Z</dcterms:created>
  <dcterms:modified xsi:type="dcterms:W3CDTF">2026-04-03T09:32:36Z</dcterms:modified>
</cp:coreProperties>
</file>