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8"/>
  </p:notesMasterIdLst>
  <p:handoutMasterIdLst>
    <p:handoutMasterId r:id="rId49"/>
  </p:handoutMasterIdLst>
  <p:sldIdLst>
    <p:sldId id="256" r:id="rId2"/>
    <p:sldId id="287" r:id="rId3"/>
    <p:sldId id="370" r:id="rId4"/>
    <p:sldId id="596" r:id="rId5"/>
    <p:sldId id="309" r:id="rId6"/>
    <p:sldId id="369" r:id="rId7"/>
    <p:sldId id="430" r:id="rId8"/>
    <p:sldId id="431" r:id="rId9"/>
    <p:sldId id="552" r:id="rId10"/>
    <p:sldId id="432" r:id="rId11"/>
    <p:sldId id="562" r:id="rId12"/>
    <p:sldId id="553" r:id="rId13"/>
    <p:sldId id="436" r:id="rId14"/>
    <p:sldId id="580" r:id="rId15"/>
    <p:sldId id="565" r:id="rId16"/>
    <p:sldId id="439" r:id="rId17"/>
    <p:sldId id="372" r:id="rId18"/>
    <p:sldId id="441" r:id="rId19"/>
    <p:sldId id="595" r:id="rId20"/>
    <p:sldId id="373" r:id="rId21"/>
    <p:sldId id="444" r:id="rId22"/>
    <p:sldId id="374" r:id="rId23"/>
    <p:sldId id="445" r:id="rId24"/>
    <p:sldId id="589" r:id="rId25"/>
    <p:sldId id="591" r:id="rId26"/>
    <p:sldId id="375" r:id="rId27"/>
    <p:sldId id="584" r:id="rId28"/>
    <p:sldId id="585" r:id="rId29"/>
    <p:sldId id="587" r:id="rId30"/>
    <p:sldId id="588" r:id="rId31"/>
    <p:sldId id="410" r:id="rId32"/>
    <p:sldId id="455" r:id="rId33"/>
    <p:sldId id="572" r:id="rId34"/>
    <p:sldId id="384" r:id="rId35"/>
    <p:sldId id="457" r:id="rId36"/>
    <p:sldId id="574" r:id="rId37"/>
    <p:sldId id="459" r:id="rId38"/>
    <p:sldId id="386" r:id="rId39"/>
    <p:sldId id="463" r:id="rId40"/>
    <p:sldId id="387" r:id="rId41"/>
    <p:sldId id="464" r:id="rId42"/>
    <p:sldId id="465" r:id="rId43"/>
    <p:sldId id="466" r:id="rId44"/>
    <p:sldId id="350" r:id="rId45"/>
    <p:sldId id="592" r:id="rId46"/>
    <p:sldId id="593"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447" autoAdjust="0"/>
  </p:normalViewPr>
  <p:slideViewPr>
    <p:cSldViewPr snapToGrid="0">
      <p:cViewPr varScale="1">
        <p:scale>
          <a:sx n="60" d="100"/>
          <a:sy n="60" d="100"/>
        </p:scale>
        <p:origin x="840" y="48"/>
      </p:cViewPr>
      <p:guideLst/>
    </p:cSldViewPr>
  </p:slideViewPr>
  <p:notesTextViewPr>
    <p:cViewPr>
      <p:scale>
        <a:sx n="1" d="1"/>
        <a:sy n="1" d="1"/>
      </p:scale>
      <p:origin x="0" y="0"/>
    </p:cViewPr>
  </p:notesTextViewPr>
  <p:notesViewPr>
    <p:cSldViewPr snapToGrid="0">
      <p:cViewPr varScale="1">
        <p:scale>
          <a:sx n="45" d="100"/>
          <a:sy n="45" d="100"/>
        </p:scale>
        <p:origin x="2760" y="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D9F67FF-1D40-1511-2A3C-2CF0FCDF3C5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84605B1-DF6E-B563-E8E0-91AF0CB204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2226D5-6491-4FFA-81B5-9D6DBAB0CA4A}" type="datetimeFigureOut">
              <a:rPr lang="en-US" smtClean="0"/>
              <a:t>03-Apr-26</a:t>
            </a:fld>
            <a:endParaRPr lang="en-US"/>
          </a:p>
        </p:txBody>
      </p:sp>
      <p:sp>
        <p:nvSpPr>
          <p:cNvPr id="5" name="Slide Number Placeholder 4">
            <a:extLst>
              <a:ext uri="{FF2B5EF4-FFF2-40B4-BE49-F238E27FC236}">
                <a16:creationId xmlns:a16="http://schemas.microsoft.com/office/drawing/2014/main" id="{C6FE2861-BE86-BB18-80FB-55BB5CAF029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E086650-CE83-4099-A76F-BA8F7CFC481A}" type="slidenum">
              <a:rPr lang="en-US" smtClean="0"/>
              <a:t>‹#›</a:t>
            </a:fld>
            <a:endParaRPr lang="en-US"/>
          </a:p>
        </p:txBody>
      </p:sp>
    </p:spTree>
    <p:extLst>
      <p:ext uri="{BB962C8B-B14F-4D97-AF65-F5344CB8AC3E}">
        <p14:creationId xmlns:p14="http://schemas.microsoft.com/office/powerpoint/2010/main" val="94296136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9DDD02-F2F7-44D7-8363-6E1E5D3F252B}" type="datetimeFigureOut">
              <a:rPr lang="en-US" smtClean="0"/>
              <a:t>03-Apr-26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819C2-4E46-4F38-8BCA-0C83CF07799E}" type="slidenum">
              <a:rPr lang="en-US" smtClean="0"/>
              <a:t>‹#›</a:t>
            </a:fld>
            <a:endParaRPr lang="en-US"/>
          </a:p>
        </p:txBody>
      </p:sp>
    </p:spTree>
    <p:extLst>
      <p:ext uri="{BB962C8B-B14F-4D97-AF65-F5344CB8AC3E}">
        <p14:creationId xmlns:p14="http://schemas.microsoft.com/office/powerpoint/2010/main" val="69369822"/>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EA101-81F9-9C93-DAD6-2823FB51B923}"/>
              </a:ext>
            </a:extLst>
          </p:cNvPr>
          <p:cNvSpPr>
            <a:spLocks noGrp="1"/>
          </p:cNvSpPr>
          <p:nvPr>
            <p:ph type="ctrTitle" hasCustomPrompt="1"/>
          </p:nvPr>
        </p:nvSpPr>
        <p:spPr>
          <a:xfrm>
            <a:off x="1754909" y="1122363"/>
            <a:ext cx="8737600" cy="2387600"/>
          </a:xfrm>
        </p:spPr>
        <p:txBody>
          <a:bodyPr anchor="b"/>
          <a:lstStyle>
            <a:lvl1pPr algn="ctr">
              <a:defRPr sz="6000"/>
            </a:lvl1pPr>
          </a:lstStyle>
          <a:p>
            <a:r>
              <a:rPr lang="ne-NP" dirty="0"/>
              <a:t>राष्ट्रिय आर्थिक गणना</a:t>
            </a:r>
            <a:r>
              <a:rPr lang="en-US" dirty="0"/>
              <a:t>, </a:t>
            </a:r>
            <a:r>
              <a:rPr lang="ne-NP" dirty="0"/>
              <a:t>२०८२</a:t>
            </a:r>
            <a:endParaRPr lang="en-US" dirty="0"/>
          </a:p>
        </p:txBody>
      </p:sp>
      <p:sp>
        <p:nvSpPr>
          <p:cNvPr id="3" name="Subtitle 2">
            <a:extLst>
              <a:ext uri="{FF2B5EF4-FFF2-40B4-BE49-F238E27FC236}">
                <a16:creationId xmlns:a16="http://schemas.microsoft.com/office/drawing/2014/main" id="{C3A7F642-AAB6-95C2-2848-CDAB4840AC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a:extLst>
              <a:ext uri="{FF2B5EF4-FFF2-40B4-BE49-F238E27FC236}">
                <a16:creationId xmlns:a16="http://schemas.microsoft.com/office/drawing/2014/main" id="{0C254CBB-5AAF-07DC-0439-C362332A810F}"/>
              </a:ext>
            </a:extLst>
          </p:cNvPr>
          <p:cNvSpPr>
            <a:spLocks noGrp="1"/>
          </p:cNvSpPr>
          <p:nvPr>
            <p:ph type="dt" sz="half" idx="10"/>
          </p:nvPr>
        </p:nvSpPr>
        <p:spPr/>
        <p:txBody>
          <a:bodyPr/>
          <a:lstStyle/>
          <a:p>
            <a:fld id="{C5C76616-85AE-41CD-9EAF-12E2941F3D07}" type="datetime1">
              <a:rPr lang="en-US" smtClean="0"/>
              <a:t>03-Apr-26</a:t>
            </a:fld>
            <a:endParaRPr lang="en-US"/>
          </a:p>
        </p:txBody>
      </p:sp>
      <p:pic>
        <p:nvPicPr>
          <p:cNvPr id="7" name="Picture 7">
            <a:extLst>
              <a:ext uri="{FF2B5EF4-FFF2-40B4-BE49-F238E27FC236}">
                <a16:creationId xmlns:a16="http://schemas.microsoft.com/office/drawing/2014/main" id="{604844DA-FCEF-0D15-FABF-0A3651583480}"/>
              </a:ext>
            </a:extLst>
          </p:cNvPr>
          <p:cNvPicPr>
            <a:picLocks noChangeAspect="1"/>
          </p:cNvPicPr>
          <p:nvPr userDrawn="1"/>
        </p:nvPicPr>
        <p:blipFill>
          <a:blip r:embed="rId2"/>
          <a:stretch>
            <a:fillRect/>
          </a:stretch>
        </p:blipFill>
        <p:spPr>
          <a:xfrm>
            <a:off x="11158194" y="53567"/>
            <a:ext cx="787362" cy="1068796"/>
          </a:xfrm>
          <a:prstGeom prst="rect">
            <a:avLst/>
          </a:prstGeom>
          <a:noFill/>
          <a:ln cap="flat">
            <a:noFill/>
          </a:ln>
        </p:spPr>
      </p:pic>
      <p:pic>
        <p:nvPicPr>
          <p:cNvPr id="1026" name="Picture 2">
            <a:extLst>
              <a:ext uri="{FF2B5EF4-FFF2-40B4-BE49-F238E27FC236}">
                <a16:creationId xmlns:a16="http://schemas.microsoft.com/office/drawing/2014/main" id="{56171F25-939D-0172-D0D1-D7F4E66182F8}"/>
              </a:ext>
            </a:extLst>
          </p:cNvPr>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154709" y="136525"/>
            <a:ext cx="1138382" cy="961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716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49A76-B8A2-FBED-8E3C-1515FBD66ACB}"/>
              </a:ext>
            </a:extLst>
          </p:cNvPr>
          <p:cNvSpPr>
            <a:spLocks noGrp="1"/>
          </p:cNvSpPr>
          <p:nvPr>
            <p:ph type="title"/>
          </p:nvPr>
        </p:nvSpPr>
        <p:spPr>
          <a:xfrm>
            <a:off x="1339273" y="365125"/>
            <a:ext cx="9679710" cy="1325563"/>
          </a:xfrm>
        </p:spPr>
        <p:txBody>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1AAE5315-D6F7-B262-C576-C46013E0CC50}"/>
              </a:ext>
            </a:extLst>
          </p:cNvPr>
          <p:cNvSpPr>
            <a:spLocks noGrp="1"/>
          </p:cNvSpPr>
          <p:nvPr>
            <p:ph idx="1"/>
          </p:nvPr>
        </p:nvSpPr>
        <p:spPr>
          <a:xfrm>
            <a:off x="637954" y="1825625"/>
            <a:ext cx="10940902" cy="4351338"/>
          </a:xfrm>
        </p:spPr>
        <p:txBody>
          <a:bodyPr/>
          <a:lstStyle>
            <a:lvl1pPr marL="0">
              <a:lnSpc>
                <a:spcPct val="100000"/>
              </a:lnSpc>
              <a:spcBef>
                <a:spcPts val="600"/>
              </a:spcBef>
              <a:defRPr sz="2800"/>
            </a:lvl1pPr>
            <a:lvl2pPr marL="0">
              <a:lnSpc>
                <a:spcPct val="100000"/>
              </a:lnSpc>
              <a:spcBef>
                <a:spcPts val="600"/>
              </a:spcBef>
              <a:defRPr sz="2800"/>
            </a:lvl2pPr>
            <a:lvl3pPr marL="0">
              <a:lnSpc>
                <a:spcPct val="100000"/>
              </a:lnSpc>
              <a:spcBef>
                <a:spcPts val="600"/>
              </a:spcBef>
              <a:defRPr sz="2800"/>
            </a:lvl3pPr>
            <a:lvl4pPr marL="0">
              <a:lnSpc>
                <a:spcPct val="100000"/>
              </a:lnSpc>
              <a:spcBef>
                <a:spcPts val="600"/>
              </a:spcBef>
              <a:defRPr sz="2800"/>
            </a:lvl4pPr>
            <a:lvl5pPr marL="0">
              <a:lnSpc>
                <a:spcPct val="100000"/>
              </a:lnSpc>
              <a:spcBef>
                <a:spcPts val="600"/>
              </a:spcBef>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F7A874E-C211-9F81-C685-620E30215CDE}"/>
              </a:ext>
            </a:extLst>
          </p:cNvPr>
          <p:cNvSpPr>
            <a:spLocks noGrp="1"/>
          </p:cNvSpPr>
          <p:nvPr>
            <p:ph type="dt" sz="half" idx="10"/>
          </p:nvPr>
        </p:nvSpPr>
        <p:spPr/>
        <p:txBody>
          <a:bodyPr/>
          <a:lstStyle/>
          <a:p>
            <a:fld id="{E9F295D7-6367-4168-9786-3EC165A8DDFE}" type="datetime1">
              <a:rPr lang="en-US" smtClean="0"/>
              <a:t>03-Apr-26</a:t>
            </a:fld>
            <a:endParaRPr lang="en-US"/>
          </a:p>
        </p:txBody>
      </p:sp>
      <p:sp>
        <p:nvSpPr>
          <p:cNvPr id="5" name="Footer Placeholder 4">
            <a:extLst>
              <a:ext uri="{FF2B5EF4-FFF2-40B4-BE49-F238E27FC236}">
                <a16:creationId xmlns:a16="http://schemas.microsoft.com/office/drawing/2014/main" id="{29063938-C2CB-7597-1D22-44E2EEFB7772}"/>
              </a:ext>
            </a:extLst>
          </p:cNvPr>
          <p:cNvSpPr>
            <a:spLocks noGrp="1"/>
          </p:cNvSpPr>
          <p:nvPr>
            <p:ph type="ftr" sz="quarter" idx="11"/>
          </p:nvPr>
        </p:nvSpPr>
        <p:spPr>
          <a:xfrm>
            <a:off x="3648364" y="6413500"/>
            <a:ext cx="4962236" cy="365125"/>
          </a:xfrm>
          <a:prstGeom prst="rect">
            <a:avLst/>
          </a:prstGeom>
        </p:spPr>
        <p:txBody>
          <a:bodyPr/>
          <a:lstStyle>
            <a:lvl1pPr>
              <a:defRPr b="1"/>
            </a:lvl1pPr>
          </a:lstStyle>
          <a:p>
            <a:r>
              <a:rPr lang="ne-NP" dirty="0"/>
              <a:t>“अर्थतन्त्र मापनको लागि आर्थिक गणना”</a:t>
            </a:r>
            <a:endParaRPr lang="en-US" b="1" dirty="0"/>
          </a:p>
        </p:txBody>
      </p:sp>
      <p:sp>
        <p:nvSpPr>
          <p:cNvPr id="6" name="Slide Number Placeholder 5">
            <a:extLst>
              <a:ext uri="{FF2B5EF4-FFF2-40B4-BE49-F238E27FC236}">
                <a16:creationId xmlns:a16="http://schemas.microsoft.com/office/drawing/2014/main" id="{D9FA39CC-B5F2-890B-96E8-E9388A537DF0}"/>
              </a:ext>
            </a:extLst>
          </p:cNvPr>
          <p:cNvSpPr>
            <a:spLocks noGrp="1"/>
          </p:cNvSpPr>
          <p:nvPr>
            <p:ph type="sldNum" sz="quarter" idx="12"/>
          </p:nvPr>
        </p:nvSpPr>
        <p:spPr/>
        <p:txBody>
          <a:bodyPr/>
          <a:lstStyle>
            <a:lvl1pPr>
              <a:defRPr>
                <a:latin typeface="Fontasy Himali" panose="04020500000000000000" pitchFamily="82" charset="0"/>
              </a:defRPr>
            </a:lvl1pPr>
          </a:lstStyle>
          <a:p>
            <a:fld id="{3981A1E7-FBCC-4BE9-B724-D2D87968AACE}" type="slidenum">
              <a:rPr lang="en-US" smtClean="0"/>
              <a:pPr/>
              <a:t>‹#›</a:t>
            </a:fld>
            <a:endParaRPr lang="en-US" dirty="0">
              <a:latin typeface="Fontasy Himali" panose="04020500000000000000" pitchFamily="82" charset="0"/>
            </a:endParaRPr>
          </a:p>
        </p:txBody>
      </p:sp>
      <p:pic>
        <p:nvPicPr>
          <p:cNvPr id="7" name="Picture 2">
            <a:extLst>
              <a:ext uri="{FF2B5EF4-FFF2-40B4-BE49-F238E27FC236}">
                <a16:creationId xmlns:a16="http://schemas.microsoft.com/office/drawing/2014/main" id="{DED1A772-CFB8-1195-9BC9-9B2931FCD7E6}"/>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87283" y="90806"/>
            <a:ext cx="1090272" cy="92099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8C45661D-FED6-EFA9-F1F3-535D56457004}"/>
              </a:ext>
            </a:extLst>
          </p:cNvPr>
          <p:cNvPicPr>
            <a:picLocks noChangeAspect="1"/>
          </p:cNvPicPr>
          <p:nvPr userDrawn="1"/>
        </p:nvPicPr>
        <p:blipFill>
          <a:blip r:embed="rId3"/>
          <a:stretch>
            <a:fillRect/>
          </a:stretch>
        </p:blipFill>
        <p:spPr>
          <a:xfrm>
            <a:off x="11388180" y="88025"/>
            <a:ext cx="678481" cy="920997"/>
          </a:xfrm>
          <a:prstGeom prst="rect">
            <a:avLst/>
          </a:prstGeom>
          <a:noFill/>
          <a:ln cap="flat">
            <a:noFill/>
          </a:ln>
        </p:spPr>
      </p:pic>
      <p:pic>
        <p:nvPicPr>
          <p:cNvPr id="9" name="Picture 8">
            <a:extLst>
              <a:ext uri="{FF2B5EF4-FFF2-40B4-BE49-F238E27FC236}">
                <a16:creationId xmlns:a16="http://schemas.microsoft.com/office/drawing/2014/main" id="{5E5AAB62-56BE-F456-E165-68E286978C53}"/>
              </a:ext>
            </a:extLst>
          </p:cNvPr>
          <p:cNvPicPr>
            <a:picLocks noChangeAspect="1"/>
          </p:cNvPicPr>
          <p:nvPr userDrawn="1"/>
        </p:nvPicPr>
        <p:blipFill>
          <a:blip r:embed="rId4">
            <a:alphaModFix amt="16000"/>
            <a:extLst>
              <a:ext uri="{28A0092B-C50C-407E-A947-70E740481C1C}">
                <a14:useLocalDpi xmlns:a14="http://schemas.microsoft.com/office/drawing/2010/main" val="0"/>
              </a:ext>
            </a:extLst>
          </a:blip>
          <a:stretch>
            <a:fillRect/>
          </a:stretch>
        </p:blipFill>
        <p:spPr>
          <a:xfrm>
            <a:off x="4532671" y="1846005"/>
            <a:ext cx="3716594" cy="3716594"/>
          </a:xfrm>
          <a:prstGeom prst="rect">
            <a:avLst/>
          </a:prstGeom>
          <a:effectLst>
            <a:outerShdw blurRad="50800" dist="50800" dir="5400000" algn="ctr" rotWithShape="0">
              <a:srgbClr val="000000">
                <a:alpha val="0"/>
              </a:srgbClr>
            </a:outerShdw>
          </a:effectLst>
        </p:spPr>
      </p:pic>
      <p:cxnSp>
        <p:nvCxnSpPr>
          <p:cNvPr id="11" name="Straight Connector 10">
            <a:extLst>
              <a:ext uri="{FF2B5EF4-FFF2-40B4-BE49-F238E27FC236}">
                <a16:creationId xmlns:a16="http://schemas.microsoft.com/office/drawing/2014/main" id="{C47355F6-3A1A-B5E0-46DF-8B106DE519FF}"/>
              </a:ext>
            </a:extLst>
          </p:cNvPr>
          <p:cNvCxnSpPr/>
          <p:nvPr userDrawn="1"/>
        </p:nvCxnSpPr>
        <p:spPr>
          <a:xfrm>
            <a:off x="1339273" y="1001641"/>
            <a:ext cx="9679710"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6545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0082">
              <a:schemeClr val="bg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7DE9DE-69E2-0C82-8FFC-6804A0DED9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DA8FE5C-98F7-7947-0D38-372A0E799B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CC9BD89-162D-E710-7057-801C96B3C3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381463-5066-47F8-8C77-A35AF5704A49}" type="datetime1">
              <a:rPr lang="en-US" smtClean="0"/>
              <a:t>03-Apr-26</a:t>
            </a:fld>
            <a:endParaRPr lang="en-US"/>
          </a:p>
        </p:txBody>
      </p:sp>
      <p:sp>
        <p:nvSpPr>
          <p:cNvPr id="5" name="Footer Placeholder 4">
            <a:extLst>
              <a:ext uri="{FF2B5EF4-FFF2-40B4-BE49-F238E27FC236}">
                <a16:creationId xmlns:a16="http://schemas.microsoft.com/office/drawing/2014/main" id="{92F7531E-C1EB-5A90-04C4-BB68C80509BE}"/>
              </a:ext>
            </a:extLst>
          </p:cNvPr>
          <p:cNvSpPr>
            <a:spLocks noGrp="1"/>
          </p:cNvSpPr>
          <p:nvPr>
            <p:ph type="ftr" sz="quarter" idx="3"/>
          </p:nvPr>
        </p:nvSpPr>
        <p:spPr>
          <a:xfrm>
            <a:off x="4038600" y="6403975"/>
            <a:ext cx="4114800" cy="365125"/>
          </a:xfrm>
          <a:prstGeom prst="rect">
            <a:avLst/>
          </a:prstGeom>
        </p:spPr>
        <p:txBody>
          <a:bodyPr vert="horz" lIns="91440" tIns="45720" rIns="91440" bIns="45720" rtlCol="0" anchor="ctr"/>
          <a:lstStyle>
            <a:lvl1pPr algn="ctr">
              <a:defRPr sz="1200" b="1">
                <a:solidFill>
                  <a:schemeClr val="tx1">
                    <a:tint val="75000"/>
                  </a:schemeClr>
                </a:solidFill>
                <a:cs typeface="Kalimati" panose="00000400000000000000" pitchFamily="2"/>
              </a:defRPr>
            </a:lvl1pPr>
          </a:lstStyle>
          <a:p>
            <a:r>
              <a:rPr lang="ne-NP" dirty="0"/>
              <a:t>“अर्थतन्त्र मापनको लागि आर्थिक गणना”</a:t>
            </a:r>
            <a:endParaRPr lang="en-US" dirty="0">
              <a:cs typeface="Kalimati" panose="00000400000000000000" pitchFamily="2"/>
            </a:endParaRPr>
          </a:p>
        </p:txBody>
      </p:sp>
      <p:sp>
        <p:nvSpPr>
          <p:cNvPr id="6" name="Slide Number Placeholder 5">
            <a:extLst>
              <a:ext uri="{FF2B5EF4-FFF2-40B4-BE49-F238E27FC236}">
                <a16:creationId xmlns:a16="http://schemas.microsoft.com/office/drawing/2014/main" id="{A23218B7-F542-4BBC-B2B7-B3F2091146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81A1E7-FBCC-4BE9-B724-D2D87968AACE}" type="slidenum">
              <a:rPr lang="en-US" smtClean="0"/>
              <a:t>‹#›</a:t>
            </a:fld>
            <a:endParaRPr lang="en-US"/>
          </a:p>
        </p:txBody>
      </p:sp>
    </p:spTree>
    <p:extLst>
      <p:ext uri="{BB962C8B-B14F-4D97-AF65-F5344CB8AC3E}">
        <p14:creationId xmlns:p14="http://schemas.microsoft.com/office/powerpoint/2010/main" val="2118438513"/>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Kalimati" panose="00000400000000000000" pitchFamily="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hdphoto" Target="../media/hdphoto1.wdp"/><Relationship Id="rId7"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2.png"/><Relationship Id="rId4" Type="http://schemas.openxmlformats.org/officeDocument/2006/relationships/image" Target="../media/image2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F74DE-605E-6710-C484-79F164808DFA}"/>
              </a:ext>
            </a:extLst>
          </p:cNvPr>
          <p:cNvSpPr>
            <a:spLocks noGrp="1"/>
          </p:cNvSpPr>
          <p:nvPr>
            <p:ph type="ctrTitle"/>
          </p:nvPr>
        </p:nvSpPr>
        <p:spPr>
          <a:xfrm>
            <a:off x="1523998" y="1693591"/>
            <a:ext cx="9144000" cy="648776"/>
          </a:xfrm>
        </p:spPr>
        <p:txBody>
          <a:bodyPr>
            <a:normAutofit fontScale="90000"/>
          </a:bodyPr>
          <a:lstStyle/>
          <a:p>
            <a:r>
              <a:rPr lang="ne-NP" dirty="0"/>
              <a:t>राष्ट्रिय आर्थिक गणना</a:t>
            </a:r>
            <a:r>
              <a:rPr lang="en-US" dirty="0"/>
              <a:t>, </a:t>
            </a:r>
            <a:r>
              <a:rPr lang="ne-NP" dirty="0"/>
              <a:t>२०८२</a:t>
            </a:r>
            <a:br>
              <a:rPr lang="ne-NP" dirty="0"/>
            </a:br>
            <a:endParaRPr lang="en-US" dirty="0"/>
          </a:p>
        </p:txBody>
      </p:sp>
      <p:sp>
        <p:nvSpPr>
          <p:cNvPr id="3" name="Subtitle 2">
            <a:extLst>
              <a:ext uri="{FF2B5EF4-FFF2-40B4-BE49-F238E27FC236}">
                <a16:creationId xmlns:a16="http://schemas.microsoft.com/office/drawing/2014/main" id="{0BC05F15-4E7D-BC1B-A787-DAA09CB3877D}"/>
              </a:ext>
            </a:extLst>
          </p:cNvPr>
          <p:cNvSpPr>
            <a:spLocks noGrp="1"/>
          </p:cNvSpPr>
          <p:nvPr>
            <p:ph type="subTitle" idx="1"/>
          </p:nvPr>
        </p:nvSpPr>
        <p:spPr>
          <a:xfrm>
            <a:off x="3603522" y="5845841"/>
            <a:ext cx="4984955" cy="1118419"/>
          </a:xfrm>
        </p:spPr>
        <p:txBody>
          <a:bodyPr>
            <a:normAutofit fontScale="92500"/>
          </a:bodyPr>
          <a:lstStyle/>
          <a:p>
            <a:r>
              <a:rPr lang="ne-NP" sz="4400" dirty="0"/>
              <a:t>राष्ट्रिय तथ्याङ्क कार्यालय</a:t>
            </a:r>
          </a:p>
          <a:p>
            <a:endParaRPr lang="en-US" sz="4400" dirty="0"/>
          </a:p>
        </p:txBody>
      </p:sp>
      <p:pic>
        <p:nvPicPr>
          <p:cNvPr id="6" name="Picture 5">
            <a:extLst>
              <a:ext uri="{FF2B5EF4-FFF2-40B4-BE49-F238E27FC236}">
                <a16:creationId xmlns:a16="http://schemas.microsoft.com/office/drawing/2014/main" id="{57BA7E85-9929-1901-65FA-906A3A235C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2671" y="1846005"/>
            <a:ext cx="3716594" cy="3716594"/>
          </a:xfrm>
          <a:prstGeom prst="rect">
            <a:avLst/>
          </a:prstGeom>
        </p:spPr>
      </p:pic>
    </p:spTree>
    <p:extLst>
      <p:ext uri="{BB962C8B-B14F-4D97-AF65-F5344CB8AC3E}">
        <p14:creationId xmlns:p14="http://schemas.microsoft.com/office/powerpoint/2010/main" val="16288294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9C3A-8263-95F5-2FB1-85BE9ABD51EF}"/>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1BC54F1B-8156-266F-02BE-05EAB05A501E}"/>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BFF23F31-C9C4-6247-2C72-6B5F2F5D4280}"/>
              </a:ext>
            </a:extLst>
          </p:cNvPr>
          <p:cNvSpPr>
            <a:spLocks noGrp="1"/>
          </p:cNvSpPr>
          <p:nvPr>
            <p:ph type="sldNum" sz="quarter" idx="12"/>
          </p:nvPr>
        </p:nvSpPr>
        <p:spPr/>
        <p:txBody>
          <a:bodyPr/>
          <a:lstStyle/>
          <a:p>
            <a:fld id="{3981A1E7-FBCC-4BE9-B724-D2D87968AACE}" type="slidenum">
              <a:rPr lang="en-US" smtClean="0"/>
              <a:t>10</a:t>
            </a:fld>
            <a:endParaRPr lang="en-US"/>
          </a:p>
        </p:txBody>
      </p:sp>
      <p:graphicFrame>
        <p:nvGraphicFramePr>
          <p:cNvPr id="5" name="Table 4">
            <a:extLst>
              <a:ext uri="{FF2B5EF4-FFF2-40B4-BE49-F238E27FC236}">
                <a16:creationId xmlns:a16="http://schemas.microsoft.com/office/drawing/2014/main" id="{56A86752-3103-EB89-10A9-6D4B4DD74C0E}"/>
              </a:ext>
            </a:extLst>
          </p:cNvPr>
          <p:cNvGraphicFramePr>
            <a:graphicFrameLocks noGrp="1"/>
          </p:cNvGraphicFramePr>
          <p:nvPr>
            <p:extLst>
              <p:ext uri="{D42A27DB-BD31-4B8C-83A1-F6EECF244321}">
                <p14:modId xmlns:p14="http://schemas.microsoft.com/office/powerpoint/2010/main" val="849678023"/>
              </p:ext>
            </p:extLst>
          </p:nvPr>
        </p:nvGraphicFramePr>
        <p:xfrm>
          <a:off x="262890" y="1132914"/>
          <a:ext cx="11150882" cy="5507915"/>
        </p:xfrm>
        <a:graphic>
          <a:graphicData uri="http://schemas.openxmlformats.org/drawingml/2006/table">
            <a:tbl>
              <a:tblPr>
                <a:effectLst/>
                <a:tableStyleId>{5C22544A-7EE6-4342-B048-85BDC9FD1C3A}</a:tableStyleId>
              </a:tblPr>
              <a:tblGrid>
                <a:gridCol w="1214438">
                  <a:extLst>
                    <a:ext uri="{9D8B030D-6E8A-4147-A177-3AD203B41FA5}">
                      <a16:colId xmlns:a16="http://schemas.microsoft.com/office/drawing/2014/main" val="230180903"/>
                    </a:ext>
                  </a:extLst>
                </a:gridCol>
                <a:gridCol w="879475">
                  <a:extLst>
                    <a:ext uri="{9D8B030D-6E8A-4147-A177-3AD203B41FA5}">
                      <a16:colId xmlns:a16="http://schemas.microsoft.com/office/drawing/2014/main" val="1038012306"/>
                    </a:ext>
                  </a:extLst>
                </a:gridCol>
                <a:gridCol w="864213">
                  <a:extLst>
                    <a:ext uri="{9D8B030D-6E8A-4147-A177-3AD203B41FA5}">
                      <a16:colId xmlns:a16="http://schemas.microsoft.com/office/drawing/2014/main" val="603937835"/>
                    </a:ext>
                  </a:extLst>
                </a:gridCol>
                <a:gridCol w="8192756">
                  <a:extLst>
                    <a:ext uri="{9D8B030D-6E8A-4147-A177-3AD203B41FA5}">
                      <a16:colId xmlns:a16="http://schemas.microsoft.com/office/drawing/2014/main" val="269428686"/>
                    </a:ext>
                  </a:extLst>
                </a:gridCol>
              </a:tblGrid>
              <a:tr h="762082">
                <a:tc>
                  <a:txBody>
                    <a:bodyPr/>
                    <a:lstStyle/>
                    <a:p>
                      <a:pPr algn="ctr" fontAlgn="b">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ctr" fontAlgn="b">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algn="ctr" fontAlgn="b">
                        <a:buNone/>
                      </a:pPr>
                      <a:r>
                        <a:rPr lang="ne-NP" sz="2400" b="1" u="none" strike="noStrike" dirty="0">
                          <a:effectLst/>
                          <a:cs typeface="Kalimati" panose="00000400000000000000" pitchFamily="2"/>
                        </a:rPr>
                        <a:t>वर्ग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algn="l" fontAlgn="b">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190636690"/>
                  </a:ext>
                </a:extLst>
              </a:tr>
              <a:tr h="567131">
                <a:tc>
                  <a:txBody>
                    <a:bodyPr/>
                    <a:lstStyle/>
                    <a:p>
                      <a:pPr algn="ctr" fontAlgn="ctr">
                        <a:buNone/>
                      </a:pPr>
                      <a:r>
                        <a:rPr lang="en-US" sz="2400" u="none" strike="noStrike">
                          <a:effectLst/>
                          <a:cs typeface="Kalimati" panose="00000400000000000000" pitchFamily="2"/>
                        </a:rPr>
                        <a:t> </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400" b="1" u="none" strike="noStrike" dirty="0">
                          <a:effectLst/>
                          <a:cs typeface="Kalimati" panose="00000400000000000000" pitchFamily="2"/>
                        </a:rPr>
                        <a:t>आवास तथा भोजन सेवासम्बन्धी क्रियाकलापहरु</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751273602"/>
                  </a:ext>
                </a:extLst>
              </a:tr>
              <a:tr h="567131">
                <a:tc>
                  <a:txBody>
                    <a:bodyPr/>
                    <a:lstStyle/>
                    <a:p>
                      <a:pPr algn="ctr" fontAlgn="ctr">
                        <a:buNone/>
                      </a:pPr>
                      <a:r>
                        <a:rPr lang="en-US" sz="2400" b="1" u="none" strike="noStrike" dirty="0">
                          <a:effectLst/>
                          <a:cs typeface="Kalimati" panose="00000400000000000000" pitchFamily="2"/>
                        </a:rPr>
                        <a:t>55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400" b="1" u="none" strike="noStrike" dirty="0">
                          <a:effectLst/>
                          <a:cs typeface="Kalimati" panose="00000400000000000000" pitchFamily="2"/>
                        </a:rPr>
                        <a:t>आवास सुविधा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586859722"/>
                  </a:ext>
                </a:extLst>
              </a:tr>
              <a:tr h="567131">
                <a:tc>
                  <a:txBody>
                    <a:bodyPr/>
                    <a:lstStyle/>
                    <a:p>
                      <a:pPr algn="ctr" fontAlgn="ctr">
                        <a:buNone/>
                      </a:pPr>
                      <a:r>
                        <a:rPr lang="en-US" sz="2400" b="1" u="none" strike="noStrike" dirty="0">
                          <a:effectLst/>
                          <a:cs typeface="Kalimati" panose="00000400000000000000" pitchFamily="2"/>
                        </a:rPr>
                        <a:t>55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2400" b="1" u="none" strike="noStrike" dirty="0">
                          <a:effectLst/>
                          <a:cs typeface="Kalimati" panose="00000400000000000000" pitchFamily="2"/>
                        </a:rPr>
                        <a:t>551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2400" b="1" u="none" strike="noStrike" dirty="0">
                          <a:effectLst/>
                          <a:cs typeface="Kalimati" panose="00000400000000000000" pitchFamily="2"/>
                        </a:rPr>
                        <a:t>अल्पकालीन आवाससम्बन्धी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810946872"/>
                  </a:ext>
                </a:extLst>
              </a:tr>
              <a:tr h="567131">
                <a:tc>
                  <a:txBody>
                    <a:bodyPr/>
                    <a:lstStyle/>
                    <a:p>
                      <a:pPr algn="ctr" fontAlgn="ctr">
                        <a:buNone/>
                      </a:pPr>
                      <a:r>
                        <a:rPr lang="en-US" sz="2400" u="none" strike="noStrike" dirty="0">
                          <a:effectLst/>
                          <a:cs typeface="Kalimati" panose="00000400000000000000" pitchFamily="2"/>
                        </a:rPr>
                        <a:t>55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400" u="none" strike="noStrike" dirty="0">
                          <a:effectLst/>
                          <a:cs typeface="Kalimati" panose="00000400000000000000" pitchFamily="2"/>
                        </a:rPr>
                        <a:t>551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400" u="none" strike="noStrike" dirty="0">
                          <a:solidFill>
                            <a:srgbClr val="0070C0"/>
                          </a:solidFill>
                          <a:effectLst/>
                          <a:cs typeface="Kalimati" panose="00000400000000000000" pitchFamily="2"/>
                        </a:rPr>
                        <a:t>5510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400" u="none" strike="noStrike" dirty="0">
                          <a:effectLst/>
                          <a:cs typeface="Kalimati" panose="00000400000000000000" pitchFamily="2"/>
                        </a:rPr>
                        <a:t>अल्पकालीन आवाससम्बन्धी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476821034"/>
                  </a:ext>
                </a:extLst>
              </a:tr>
              <a:tr h="567131">
                <a:tc>
                  <a:txBody>
                    <a:bodyPr/>
                    <a:lstStyle/>
                    <a:p>
                      <a:pPr algn="ctr" fontAlgn="ctr">
                        <a:buNone/>
                      </a:pPr>
                      <a:r>
                        <a:rPr lang="en-US" sz="2400" b="1" u="none" strike="noStrike" dirty="0">
                          <a:effectLst/>
                          <a:cs typeface="Kalimati" panose="00000400000000000000" pitchFamily="2"/>
                        </a:rPr>
                        <a:t>55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2400" b="1" u="none" strike="noStrike" dirty="0">
                          <a:effectLst/>
                          <a:cs typeface="Kalimati" panose="00000400000000000000" pitchFamily="2"/>
                        </a:rPr>
                        <a:t>552</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2400" b="1" u="none" strike="noStrike" dirty="0">
                          <a:effectLst/>
                          <a:cs typeface="Kalimati" panose="00000400000000000000" pitchFamily="2"/>
                        </a:rPr>
                        <a:t>शिविर स्थल, मनोरञ्जनका साधनयुक्त उद्यान, टेलर पार्क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300145906"/>
                  </a:ext>
                </a:extLst>
              </a:tr>
              <a:tr h="775916">
                <a:tc>
                  <a:txBody>
                    <a:bodyPr/>
                    <a:lstStyle/>
                    <a:p>
                      <a:pPr algn="ctr" fontAlgn="ctr">
                        <a:buNone/>
                      </a:pPr>
                      <a:r>
                        <a:rPr lang="en-US" sz="2400" u="none" strike="noStrike" dirty="0">
                          <a:effectLst/>
                          <a:cs typeface="Kalimati" panose="00000400000000000000" pitchFamily="2"/>
                        </a:rPr>
                        <a:t>55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400" u="none" strike="noStrike" dirty="0">
                          <a:effectLst/>
                          <a:cs typeface="Kalimati" panose="00000400000000000000" pitchFamily="2"/>
                        </a:rPr>
                        <a:t>552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400" u="none" strike="noStrike" dirty="0">
                          <a:solidFill>
                            <a:srgbClr val="0070C0"/>
                          </a:solidFill>
                          <a:effectLst/>
                          <a:cs typeface="Kalimati" panose="00000400000000000000" pitchFamily="2"/>
                        </a:rPr>
                        <a:t>5520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400" u="none" strike="noStrike" dirty="0">
                          <a:effectLst/>
                          <a:cs typeface="Kalimati" panose="00000400000000000000" pitchFamily="2"/>
                        </a:rPr>
                        <a:t>शिविर स्थल, मनोरञ्जनका साधनयुक्त उद्यान र टेलर पार्क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259530842"/>
                  </a:ext>
                </a:extLst>
              </a:tr>
              <a:tr h="567131">
                <a:tc>
                  <a:txBody>
                    <a:bodyPr/>
                    <a:lstStyle/>
                    <a:p>
                      <a:pPr algn="ctr" fontAlgn="ctr">
                        <a:buNone/>
                      </a:pPr>
                      <a:r>
                        <a:rPr lang="en-US" sz="2400" b="1" u="none" strike="noStrike" dirty="0">
                          <a:effectLst/>
                          <a:cs typeface="Kalimati" panose="00000400000000000000" pitchFamily="2"/>
                        </a:rPr>
                        <a:t>55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2400" b="1" u="none" strike="noStrike" dirty="0">
                          <a:effectLst/>
                          <a:cs typeface="Kalimati" panose="00000400000000000000" pitchFamily="2"/>
                        </a:rPr>
                        <a:t>559</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2400" b="1" u="none" strike="noStrike" dirty="0">
                          <a:effectLst/>
                          <a:cs typeface="Kalimati" panose="00000400000000000000" pitchFamily="2"/>
                        </a:rPr>
                        <a:t>अन्य आवास सुविधा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513268029"/>
                  </a:ext>
                </a:extLst>
              </a:tr>
              <a:tr h="567131">
                <a:tc>
                  <a:txBody>
                    <a:bodyPr/>
                    <a:lstStyle/>
                    <a:p>
                      <a:pPr algn="ctr" fontAlgn="ctr">
                        <a:buNone/>
                      </a:pPr>
                      <a:r>
                        <a:rPr lang="en-US" sz="2400" u="none" strike="noStrike" dirty="0">
                          <a:effectLst/>
                          <a:cs typeface="Kalimati" panose="00000400000000000000" pitchFamily="2"/>
                        </a:rPr>
                        <a:t>55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fontAlgn="ctr">
                        <a:buNone/>
                      </a:pPr>
                      <a:r>
                        <a:rPr lang="en-US" sz="2400" u="none" strike="noStrike" dirty="0">
                          <a:effectLst/>
                          <a:cs typeface="Kalimati" panose="00000400000000000000" pitchFamily="2"/>
                        </a:rPr>
                        <a:t>559</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ctr" fontAlgn="ctr">
                        <a:buNone/>
                      </a:pPr>
                      <a:r>
                        <a:rPr lang="en-US" sz="2400" u="none" strike="noStrike" dirty="0">
                          <a:solidFill>
                            <a:srgbClr val="0070C0"/>
                          </a:solidFill>
                          <a:effectLst/>
                          <a:cs typeface="Kalimati" panose="00000400000000000000" pitchFamily="2"/>
                        </a:rPr>
                        <a:t>5590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l" fontAlgn="ctr">
                        <a:buNone/>
                      </a:pPr>
                      <a:r>
                        <a:rPr lang="ne-NP" sz="2400" u="none" strike="noStrike" dirty="0">
                          <a:effectLst/>
                          <a:cs typeface="Kalimati" panose="00000400000000000000" pitchFamily="2"/>
                        </a:rPr>
                        <a:t>अन्य आवास सुविधा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19802686"/>
                  </a:ext>
                </a:extLst>
              </a:tr>
            </a:tbl>
          </a:graphicData>
        </a:graphic>
      </p:graphicFrame>
      <p:sp>
        <p:nvSpPr>
          <p:cNvPr id="8" name="Title 3">
            <a:extLst>
              <a:ext uri="{FF2B5EF4-FFF2-40B4-BE49-F238E27FC236}">
                <a16:creationId xmlns:a16="http://schemas.microsoft.com/office/drawing/2014/main" id="{3AB34F28-163F-13C9-878E-1005C5219DF7}"/>
              </a:ext>
            </a:extLst>
          </p:cNvPr>
          <p:cNvSpPr>
            <a:spLocks noGrp="1"/>
          </p:cNvSpPr>
          <p:nvPr>
            <p:ph type="title"/>
          </p:nvPr>
        </p:nvSpPr>
        <p:spPr>
          <a:xfrm>
            <a:off x="1392497" y="79375"/>
            <a:ext cx="9679710" cy="949325"/>
          </a:xfrm>
        </p:spPr>
        <p:txBody>
          <a:bodyPr>
            <a:noAutofit/>
          </a:bodyPr>
          <a:lstStyle/>
          <a:p>
            <a:pPr algn="ctr"/>
            <a:r>
              <a:rPr lang="ne-NP" b="1" dirty="0"/>
              <a:t/>
            </a:r>
            <a:br>
              <a:rPr lang="ne-NP" b="1" dirty="0"/>
            </a:br>
            <a:r>
              <a:rPr lang="ne-NP" b="1" dirty="0">
                <a:solidFill>
                  <a:schemeClr val="accent1"/>
                </a:solidFill>
              </a:rPr>
              <a:t>मुख्य प्रश्नावलीको खण्ड </a:t>
            </a:r>
            <a:r>
              <a:rPr lang="en-US" b="1" dirty="0">
                <a:solidFill>
                  <a:schemeClr val="accent1"/>
                </a:solidFill>
              </a:rPr>
              <a:t>2 </a:t>
            </a:r>
            <a:br>
              <a:rPr lang="en-US" b="1" dirty="0">
                <a:solidFill>
                  <a:schemeClr val="accent1"/>
                </a:solidFill>
              </a:rPr>
            </a:br>
            <a:r>
              <a:rPr lang="ne-NP" sz="2800" b="1" dirty="0"/>
              <a:t>खण्ड </a:t>
            </a:r>
            <a:r>
              <a:rPr lang="en-US" sz="2800" b="1" dirty="0"/>
              <a:t>I</a:t>
            </a:r>
            <a:r>
              <a:rPr lang="ne-NP" sz="2800" b="1" dirty="0"/>
              <a:t>:</a:t>
            </a:r>
            <a:r>
              <a:rPr lang="en-US" sz="2800" b="1" dirty="0"/>
              <a:t> </a:t>
            </a:r>
            <a:r>
              <a:rPr lang="ne-NP" sz="2800" b="1" dirty="0"/>
              <a:t>आवास तथा भोजन सेवासम्बन्धी क्रियाकलापहरू</a:t>
            </a:r>
            <a:r>
              <a:rPr lang="ne-NP" b="1" dirty="0"/>
              <a:t/>
            </a:r>
            <a:br>
              <a:rPr lang="ne-NP" b="1" dirty="0"/>
            </a:br>
            <a:endParaRPr lang="en-US" b="1" dirty="0"/>
          </a:p>
        </p:txBody>
      </p:sp>
    </p:spTree>
    <p:extLst>
      <p:ext uri="{BB962C8B-B14F-4D97-AF65-F5344CB8AC3E}">
        <p14:creationId xmlns:p14="http://schemas.microsoft.com/office/powerpoint/2010/main" val="12791171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74515-A452-26C7-DFE3-CA561F89C6D8}"/>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D45C11F9-16A3-F5EE-5E54-E625F806DFC4}"/>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A06558F1-7F12-B1B6-C7A3-4358CA720B38}"/>
              </a:ext>
            </a:extLst>
          </p:cNvPr>
          <p:cNvSpPr>
            <a:spLocks noGrp="1"/>
          </p:cNvSpPr>
          <p:nvPr>
            <p:ph type="sldNum" sz="quarter" idx="12"/>
          </p:nvPr>
        </p:nvSpPr>
        <p:spPr/>
        <p:txBody>
          <a:bodyPr/>
          <a:lstStyle/>
          <a:p>
            <a:fld id="{3981A1E7-FBCC-4BE9-B724-D2D87968AACE}" type="slidenum">
              <a:rPr lang="en-US" smtClean="0"/>
              <a:t>11</a:t>
            </a:fld>
            <a:endParaRPr lang="en-US"/>
          </a:p>
        </p:txBody>
      </p:sp>
      <p:graphicFrame>
        <p:nvGraphicFramePr>
          <p:cNvPr id="4" name="Table 3">
            <a:extLst>
              <a:ext uri="{FF2B5EF4-FFF2-40B4-BE49-F238E27FC236}">
                <a16:creationId xmlns:a16="http://schemas.microsoft.com/office/drawing/2014/main" id="{05392988-84EA-B832-8D2B-C1DE80196128}"/>
              </a:ext>
            </a:extLst>
          </p:cNvPr>
          <p:cNvGraphicFramePr>
            <a:graphicFrameLocks noGrp="1"/>
          </p:cNvGraphicFramePr>
          <p:nvPr>
            <p:extLst>
              <p:ext uri="{D42A27DB-BD31-4B8C-83A1-F6EECF244321}">
                <p14:modId xmlns:p14="http://schemas.microsoft.com/office/powerpoint/2010/main" val="1019689101"/>
              </p:ext>
            </p:extLst>
          </p:nvPr>
        </p:nvGraphicFramePr>
        <p:xfrm>
          <a:off x="0" y="1148203"/>
          <a:ext cx="12058650" cy="5378326"/>
        </p:xfrm>
        <a:graphic>
          <a:graphicData uri="http://schemas.openxmlformats.org/drawingml/2006/table">
            <a:tbl>
              <a:tblPr>
                <a:effectLst/>
                <a:tableStyleId>{5C22544A-7EE6-4342-B048-85BDC9FD1C3A}</a:tableStyleId>
              </a:tblPr>
              <a:tblGrid>
                <a:gridCol w="1422739">
                  <a:extLst>
                    <a:ext uri="{9D8B030D-6E8A-4147-A177-3AD203B41FA5}">
                      <a16:colId xmlns:a16="http://schemas.microsoft.com/office/drawing/2014/main" val="2527638065"/>
                    </a:ext>
                  </a:extLst>
                </a:gridCol>
                <a:gridCol w="1030322">
                  <a:extLst>
                    <a:ext uri="{9D8B030D-6E8A-4147-A177-3AD203B41FA5}">
                      <a16:colId xmlns:a16="http://schemas.microsoft.com/office/drawing/2014/main" val="3635872048"/>
                    </a:ext>
                  </a:extLst>
                </a:gridCol>
                <a:gridCol w="976704">
                  <a:extLst>
                    <a:ext uri="{9D8B030D-6E8A-4147-A177-3AD203B41FA5}">
                      <a16:colId xmlns:a16="http://schemas.microsoft.com/office/drawing/2014/main" val="2599639570"/>
                    </a:ext>
                  </a:extLst>
                </a:gridCol>
                <a:gridCol w="8628885">
                  <a:extLst>
                    <a:ext uri="{9D8B030D-6E8A-4147-A177-3AD203B41FA5}">
                      <a16:colId xmlns:a16="http://schemas.microsoft.com/office/drawing/2014/main" val="1656063887"/>
                    </a:ext>
                  </a:extLst>
                </a:gridCol>
              </a:tblGrid>
              <a:tr h="506167">
                <a:tc>
                  <a:txBody>
                    <a:bodyPr/>
                    <a:lstStyle/>
                    <a:p>
                      <a:pPr algn="ctr" fontAlgn="b">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ctr" fontAlgn="b">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algn="ctr" fontAlgn="b">
                        <a:buNone/>
                      </a:pPr>
                      <a:r>
                        <a:rPr lang="ne-NP" sz="2400" b="1" u="none" strike="noStrike" dirty="0">
                          <a:solidFill>
                            <a:srgbClr val="0070C0"/>
                          </a:solidFill>
                          <a:effectLst/>
                          <a:cs typeface="Kalimati" panose="00000400000000000000" pitchFamily="2"/>
                        </a:rPr>
                        <a:t>वर्ग </a:t>
                      </a:r>
                      <a:endParaRPr lang="ne-NP" sz="24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l" fontAlgn="b">
                        <a:spcBef>
                          <a:spcPts val="600"/>
                        </a:spcBef>
                        <a:buNone/>
                      </a:pPr>
                      <a:r>
                        <a:rPr lang="ne-NP" sz="2400" b="1" u="none" strike="noStrike" kern="1400" spc="20" baseline="0" dirty="0">
                          <a:effectLst/>
                          <a:cs typeface="Kalimati" panose="00000400000000000000" pitchFamily="2"/>
                        </a:rPr>
                        <a:t>आर्थिक क्रियाकलाप </a:t>
                      </a:r>
                      <a:endParaRPr lang="ne-NP" sz="2400" b="1" i="0" u="none" strike="noStrike" kern="1400" spc="20" baseline="0"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770127836"/>
                  </a:ext>
                </a:extLst>
              </a:tr>
              <a:tr h="506167">
                <a:tc>
                  <a:txBody>
                    <a:bodyPr/>
                    <a:lstStyle/>
                    <a:p>
                      <a:pPr algn="ctr" fontAlgn="ctr">
                        <a:buNone/>
                      </a:pPr>
                      <a:r>
                        <a:rPr lang="en-US" sz="2400" u="none" strike="noStrike" dirty="0">
                          <a:effectLst/>
                          <a:cs typeface="Kalimati" panose="00000400000000000000" pitchFamily="2"/>
                        </a:rPr>
                        <a:t>56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400" u="none" strike="noStrike" dirty="0">
                          <a:solidFill>
                            <a:srgbClr val="0070C0"/>
                          </a:solidFill>
                          <a:effectLst/>
                          <a:cs typeface="Kalimati" panose="00000400000000000000" pitchFamily="2"/>
                        </a:rPr>
                        <a:t> </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kern="1400" spc="20" baseline="0" dirty="0">
                          <a:effectLst/>
                          <a:cs typeface="Kalimati" panose="00000400000000000000" pitchFamily="2"/>
                        </a:rPr>
                        <a:t>भोजन तथा पेय पदार्थको सेवाका क्रियाकलापहरू </a:t>
                      </a:r>
                      <a:endParaRPr lang="ne-NP" sz="2400" b="0" i="0" u="none" strike="noStrike" kern="1400" spc="20" baseline="0"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091873059"/>
                  </a:ext>
                </a:extLst>
              </a:tr>
              <a:tr h="506167">
                <a:tc>
                  <a:txBody>
                    <a:bodyPr/>
                    <a:lstStyle/>
                    <a:p>
                      <a:pPr algn="ctr" fontAlgn="ctr">
                        <a:buNone/>
                      </a:pPr>
                      <a:r>
                        <a:rPr lang="en-US" sz="2400" b="1" u="none" strike="noStrike" dirty="0">
                          <a:effectLst/>
                          <a:cs typeface="Kalimati" panose="00000400000000000000" pitchFamily="2"/>
                        </a:rPr>
                        <a:t>56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2400" b="1" u="none" strike="noStrike" dirty="0">
                          <a:effectLst/>
                          <a:cs typeface="Kalimati" panose="00000400000000000000" pitchFamily="2"/>
                        </a:rPr>
                        <a:t>561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b="1" u="none" strike="noStrike" kern="1400" spc="20" baseline="0" dirty="0">
                          <a:effectLst/>
                          <a:cs typeface="Kalimati" panose="00000400000000000000" pitchFamily="2"/>
                        </a:rPr>
                        <a:t>रेष्टुरेण्ट तथा घुम्ती खाना सेवा </a:t>
                      </a:r>
                      <a:endParaRPr lang="ne-NP" sz="2400" b="1" i="0" u="none" strike="noStrike" kern="1400" spc="20" baseline="0"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683166881"/>
                  </a:ext>
                </a:extLst>
              </a:tr>
              <a:tr h="506167">
                <a:tc>
                  <a:txBody>
                    <a:bodyPr/>
                    <a:lstStyle/>
                    <a:p>
                      <a:pPr algn="ctr" fontAlgn="ctr">
                        <a:buNone/>
                      </a:pPr>
                      <a:r>
                        <a:rPr lang="en-US" sz="2400" u="none" strike="noStrike" dirty="0">
                          <a:effectLst/>
                          <a:cs typeface="Kalimati" panose="00000400000000000000" pitchFamily="2"/>
                        </a:rPr>
                        <a:t>56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400" u="none" strike="noStrike" dirty="0">
                          <a:effectLst/>
                          <a:cs typeface="Kalimati" panose="00000400000000000000" pitchFamily="2"/>
                        </a:rPr>
                        <a:t>561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400" u="none" strike="noStrike" dirty="0">
                          <a:solidFill>
                            <a:srgbClr val="0070C0"/>
                          </a:solidFill>
                          <a:effectLst/>
                          <a:cs typeface="Kalimati" panose="00000400000000000000" pitchFamily="2"/>
                        </a:rPr>
                        <a:t>5610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kern="1400" spc="20" baseline="0" dirty="0">
                          <a:effectLst/>
                          <a:cs typeface="Kalimati" panose="00000400000000000000" pitchFamily="2"/>
                        </a:rPr>
                        <a:t>रेष्टुरेण्ट तथा घुम्ती खाना सेवा </a:t>
                      </a:r>
                      <a:endParaRPr lang="ne-NP" sz="2400" b="0" i="0" u="none" strike="noStrike" kern="1400" spc="20" baseline="0"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797033270"/>
                  </a:ext>
                </a:extLst>
              </a:tr>
              <a:tr h="1007975">
                <a:tc>
                  <a:txBody>
                    <a:bodyPr/>
                    <a:lstStyle/>
                    <a:p>
                      <a:pPr algn="ctr" fontAlgn="ctr">
                        <a:buNone/>
                      </a:pPr>
                      <a:r>
                        <a:rPr lang="en-US" sz="2400" b="1" u="none" strike="noStrike" dirty="0">
                          <a:effectLst/>
                          <a:cs typeface="Kalimati" panose="00000400000000000000" pitchFamily="2"/>
                        </a:rPr>
                        <a:t>56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2400" b="1" u="none" strike="noStrike">
                          <a:effectLst/>
                          <a:cs typeface="Kalimati" panose="00000400000000000000" pitchFamily="2"/>
                        </a:rPr>
                        <a:t>562</a:t>
                      </a:r>
                      <a:endParaRPr lang="en-US" sz="24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b="1" u="none" strike="noStrike" kern="1400" spc="20" baseline="0" dirty="0">
                          <a:effectLst/>
                          <a:cs typeface="Kalimati" panose="00000400000000000000" pitchFamily="2"/>
                        </a:rPr>
                        <a:t>विशेष समारोहमा गरिने क्याटरिङ तथा अन्य भोजन सेवाका क्रियाकलापहरू</a:t>
                      </a:r>
                      <a:endParaRPr lang="ne-NP" sz="2400" b="1" i="0" u="none" strike="noStrike" kern="1400" spc="20" baseline="0"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858324909"/>
                  </a:ext>
                </a:extLst>
              </a:tr>
              <a:tr h="827182">
                <a:tc>
                  <a:txBody>
                    <a:bodyPr/>
                    <a:lstStyle/>
                    <a:p>
                      <a:pPr algn="ctr" fontAlgn="ctr">
                        <a:buNone/>
                      </a:pPr>
                      <a:r>
                        <a:rPr lang="en-US" sz="2400" u="none" strike="noStrike" dirty="0">
                          <a:effectLst/>
                          <a:cs typeface="Kalimati" panose="00000400000000000000" pitchFamily="2"/>
                        </a:rPr>
                        <a:t>56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400" u="none" strike="noStrike" dirty="0">
                          <a:effectLst/>
                          <a:cs typeface="Kalimati" panose="00000400000000000000" pitchFamily="2"/>
                        </a:rPr>
                        <a:t>562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400" u="none" strike="noStrike" dirty="0">
                          <a:solidFill>
                            <a:srgbClr val="0070C0"/>
                          </a:solidFill>
                          <a:effectLst/>
                          <a:cs typeface="Kalimati" panose="00000400000000000000" pitchFamily="2"/>
                        </a:rPr>
                        <a:t>5621</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kern="1400" spc="20" baseline="0" dirty="0">
                          <a:effectLst/>
                          <a:cs typeface="Kalimati" panose="00000400000000000000" pitchFamily="2"/>
                        </a:rPr>
                        <a:t>कुनै चाडपर्व, उत्सव तथा विशेष समयमा प्रदान गर्ने क्याटरिङ सेवाहरू </a:t>
                      </a:r>
                      <a:endParaRPr lang="ne-NP" sz="2400" b="0" i="0" u="none" strike="noStrike" kern="1400" spc="20" baseline="0"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060765699"/>
                  </a:ext>
                </a:extLst>
              </a:tr>
              <a:tr h="506167">
                <a:tc>
                  <a:txBody>
                    <a:bodyPr/>
                    <a:lstStyle/>
                    <a:p>
                      <a:pPr algn="ctr" fontAlgn="ctr">
                        <a:buNone/>
                      </a:pPr>
                      <a:r>
                        <a:rPr lang="en-US" sz="2400" u="none" strike="noStrike">
                          <a:effectLst/>
                          <a:cs typeface="Kalimati" panose="00000400000000000000" pitchFamily="2"/>
                        </a:rPr>
                        <a:t>56</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400" u="none" strike="noStrike">
                          <a:effectLst/>
                          <a:cs typeface="Kalimati" panose="00000400000000000000" pitchFamily="2"/>
                        </a:rPr>
                        <a:t>562</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400" u="none" strike="noStrike" dirty="0">
                          <a:solidFill>
                            <a:srgbClr val="0070C0"/>
                          </a:solidFill>
                          <a:effectLst/>
                          <a:cs typeface="Kalimati" panose="00000400000000000000" pitchFamily="2"/>
                        </a:rPr>
                        <a:t>5629</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kern="1400" spc="20" baseline="0" dirty="0">
                          <a:effectLst/>
                          <a:cs typeface="Kalimati" panose="00000400000000000000" pitchFamily="2"/>
                        </a:rPr>
                        <a:t>भोजन सेवाका अन्य क्रियाकलापहरू</a:t>
                      </a:r>
                      <a:endParaRPr lang="ne-NP" sz="2400" b="0" i="0" u="none" strike="noStrike" kern="1400" spc="20" baseline="0"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261470632"/>
                  </a:ext>
                </a:extLst>
              </a:tr>
              <a:tr h="506167">
                <a:tc>
                  <a:txBody>
                    <a:bodyPr/>
                    <a:lstStyle/>
                    <a:p>
                      <a:pPr algn="ctr" fontAlgn="ctr">
                        <a:buNone/>
                      </a:pPr>
                      <a:r>
                        <a:rPr lang="en-US" sz="2400" b="1" u="none" strike="noStrike" dirty="0">
                          <a:effectLst/>
                          <a:cs typeface="Kalimati" panose="00000400000000000000" pitchFamily="2"/>
                        </a:rPr>
                        <a:t>56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2400" b="1" u="none" strike="noStrike" dirty="0">
                          <a:effectLst/>
                          <a:cs typeface="Kalimati" panose="00000400000000000000" pitchFamily="2"/>
                        </a:rPr>
                        <a:t>563</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b="1" u="none" strike="noStrike" kern="1400" spc="20" baseline="0" dirty="0">
                          <a:effectLst/>
                          <a:cs typeface="Kalimati" panose="00000400000000000000" pitchFamily="2"/>
                        </a:rPr>
                        <a:t>पेयपदार्थ सेवासम्बन्धी क्रियाकलाप </a:t>
                      </a:r>
                      <a:endParaRPr lang="ne-NP" sz="2400" b="1" i="0" u="none" strike="noStrike" kern="1400" spc="20" baseline="0"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515158553"/>
                  </a:ext>
                </a:extLst>
              </a:tr>
              <a:tr h="506167">
                <a:tc>
                  <a:txBody>
                    <a:bodyPr/>
                    <a:lstStyle/>
                    <a:p>
                      <a:pPr algn="ctr" fontAlgn="ctr">
                        <a:buNone/>
                      </a:pPr>
                      <a:r>
                        <a:rPr lang="en-US" sz="2400" u="none" strike="noStrike" dirty="0">
                          <a:effectLst/>
                          <a:cs typeface="Kalimati" panose="00000400000000000000" pitchFamily="2"/>
                        </a:rPr>
                        <a:t>56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fontAlgn="ctr">
                        <a:buNone/>
                      </a:pPr>
                      <a:r>
                        <a:rPr lang="en-US" sz="2400" u="none" strike="noStrike" dirty="0">
                          <a:effectLst/>
                          <a:cs typeface="Kalimati" panose="00000400000000000000" pitchFamily="2"/>
                        </a:rPr>
                        <a:t>563</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ctr" fontAlgn="ctr">
                        <a:buNone/>
                      </a:pPr>
                      <a:r>
                        <a:rPr lang="en-US" sz="2400" u="none" strike="noStrike" dirty="0">
                          <a:solidFill>
                            <a:srgbClr val="0070C0"/>
                          </a:solidFill>
                          <a:effectLst/>
                          <a:cs typeface="Kalimati" panose="00000400000000000000" pitchFamily="2"/>
                        </a:rPr>
                        <a:t>5630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spcBef>
                          <a:spcPts val="600"/>
                        </a:spcBef>
                        <a:buNone/>
                      </a:pPr>
                      <a:r>
                        <a:rPr lang="ne-NP" sz="2400" u="none" strike="noStrike" kern="1400" spc="20" baseline="0" dirty="0">
                          <a:effectLst/>
                          <a:cs typeface="Kalimati" panose="00000400000000000000" pitchFamily="2"/>
                        </a:rPr>
                        <a:t>पेयपदार्थ सेवासम्बन्धी क्रियाकलाप </a:t>
                      </a:r>
                      <a:endParaRPr lang="ne-NP" sz="2400" b="0" i="0" u="none" strike="noStrike" kern="1400" spc="20" baseline="0"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55722193"/>
                  </a:ext>
                </a:extLst>
              </a:tr>
            </a:tbl>
          </a:graphicData>
        </a:graphic>
      </p:graphicFrame>
      <p:sp>
        <p:nvSpPr>
          <p:cNvPr id="8" name="Title 3">
            <a:extLst>
              <a:ext uri="{FF2B5EF4-FFF2-40B4-BE49-F238E27FC236}">
                <a16:creationId xmlns:a16="http://schemas.microsoft.com/office/drawing/2014/main" id="{F0253583-64A4-975A-2A39-85BC91601F36}"/>
              </a:ext>
            </a:extLst>
          </p:cNvPr>
          <p:cNvSpPr>
            <a:spLocks noGrp="1"/>
          </p:cNvSpPr>
          <p:nvPr>
            <p:ph type="title"/>
          </p:nvPr>
        </p:nvSpPr>
        <p:spPr>
          <a:xfrm>
            <a:off x="1483937" y="43815"/>
            <a:ext cx="9679710" cy="809333"/>
          </a:xfrm>
        </p:spPr>
        <p:txBody>
          <a:bodyPr>
            <a:noAutofit/>
          </a:bodyPr>
          <a:lstStyle/>
          <a:p>
            <a:pPr algn="ctr">
              <a:lnSpc>
                <a:spcPct val="100000"/>
              </a:lnSpc>
            </a:pPr>
            <a:r>
              <a:rPr lang="ne-NP" b="1" dirty="0"/>
              <a:t/>
            </a:r>
            <a:br>
              <a:rPr lang="ne-NP" b="1" dirty="0"/>
            </a:br>
            <a:r>
              <a:rPr lang="ne-NP" b="1" dirty="0">
                <a:solidFill>
                  <a:schemeClr val="accent1"/>
                </a:solidFill>
              </a:rPr>
              <a:t>मुख्य प्रश्नावलीको खण्ड </a:t>
            </a:r>
            <a:r>
              <a:rPr lang="en-US" b="1" dirty="0">
                <a:solidFill>
                  <a:schemeClr val="accent1"/>
                </a:solidFill>
              </a:rPr>
              <a:t>2 </a:t>
            </a:r>
            <a:br>
              <a:rPr lang="en-US" b="1" dirty="0">
                <a:solidFill>
                  <a:schemeClr val="accent1"/>
                </a:solidFill>
              </a:rPr>
            </a:br>
            <a:r>
              <a:rPr lang="ne-NP" sz="2800" b="1" dirty="0"/>
              <a:t>खण्ड </a:t>
            </a:r>
            <a:r>
              <a:rPr lang="en-US" sz="2800" b="1" dirty="0"/>
              <a:t>I</a:t>
            </a:r>
            <a:r>
              <a:rPr lang="ne-NP" sz="2800" b="1" dirty="0"/>
              <a:t>:</a:t>
            </a:r>
            <a:r>
              <a:rPr lang="en-US" sz="2800" b="1" dirty="0"/>
              <a:t> </a:t>
            </a:r>
            <a:r>
              <a:rPr lang="ne-NP" sz="2800" b="1" dirty="0"/>
              <a:t>आवास तथा भोजन सेवासम्बन्धी क्रियाकलापहरू</a:t>
            </a:r>
            <a:r>
              <a:rPr lang="ne-NP" b="1" dirty="0"/>
              <a:t/>
            </a:r>
            <a:br>
              <a:rPr lang="ne-NP" b="1" dirty="0"/>
            </a:br>
            <a:endParaRPr lang="en-US" b="1" dirty="0"/>
          </a:p>
        </p:txBody>
      </p:sp>
    </p:spTree>
    <p:extLst>
      <p:ext uri="{BB962C8B-B14F-4D97-AF65-F5344CB8AC3E}">
        <p14:creationId xmlns:p14="http://schemas.microsoft.com/office/powerpoint/2010/main" val="3116271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07948-79CF-BB31-C7D7-4FBE53D2F7A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38B8A48-A969-45BC-EB11-C838634E29CA}"/>
              </a:ext>
            </a:extLst>
          </p:cNvPr>
          <p:cNvSpPr>
            <a:spLocks noGrp="1"/>
          </p:cNvSpPr>
          <p:nvPr>
            <p:ph type="title"/>
          </p:nvPr>
        </p:nvSpPr>
        <p:spPr>
          <a:xfrm>
            <a:off x="1304431" y="136525"/>
            <a:ext cx="9679710" cy="85788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r>
              <a:rPr lang="en-US" b="1" dirty="0">
                <a:solidFill>
                  <a:schemeClr val="accent1"/>
                </a:solidFill>
              </a:rPr>
              <a:t/>
            </a:r>
            <a:br>
              <a:rPr lang="en-US" b="1" dirty="0">
                <a:solidFill>
                  <a:schemeClr val="accent1"/>
                </a:solidFill>
              </a:rPr>
            </a:br>
            <a:r>
              <a:rPr lang="ne-NP" sz="3100" b="1" dirty="0"/>
              <a:t>खण्ड </a:t>
            </a:r>
            <a:r>
              <a:rPr lang="en-US" sz="3100" b="1" dirty="0"/>
              <a:t>J</a:t>
            </a:r>
            <a:r>
              <a:rPr lang="ne-NP" sz="3100" b="1" dirty="0"/>
              <a:t> :</a:t>
            </a:r>
            <a:r>
              <a:rPr lang="en-US" sz="3100" b="1" dirty="0"/>
              <a:t> </a:t>
            </a:r>
            <a:r>
              <a:rPr lang="ne-NP" sz="3100" b="1" dirty="0"/>
              <a:t>सूचना तथा सञ्चार</a:t>
            </a:r>
            <a:endParaRPr lang="en-US" b="1" dirty="0"/>
          </a:p>
        </p:txBody>
      </p:sp>
      <p:sp>
        <p:nvSpPr>
          <p:cNvPr id="5" name="Content Placeholder 4">
            <a:extLst>
              <a:ext uri="{FF2B5EF4-FFF2-40B4-BE49-F238E27FC236}">
                <a16:creationId xmlns:a16="http://schemas.microsoft.com/office/drawing/2014/main" id="{19A8E65E-1EE2-ADEB-3354-0977D9CF3802}"/>
              </a:ext>
            </a:extLst>
          </p:cNvPr>
          <p:cNvSpPr>
            <a:spLocks noGrp="1"/>
          </p:cNvSpPr>
          <p:nvPr>
            <p:ph idx="1"/>
          </p:nvPr>
        </p:nvSpPr>
        <p:spPr>
          <a:xfrm>
            <a:off x="98137" y="994410"/>
            <a:ext cx="7948584" cy="5727065"/>
          </a:xfrm>
        </p:spPr>
        <p:txBody>
          <a:bodyPr>
            <a:noAutofit/>
          </a:bodyPr>
          <a:lstStyle/>
          <a:p>
            <a:pPr marL="91440" indent="0">
              <a:lnSpc>
                <a:spcPct val="130000"/>
              </a:lnSpc>
              <a:buNone/>
            </a:pPr>
            <a:r>
              <a:rPr lang="ne-NP" sz="2400" b="1" dirty="0"/>
              <a:t>यस खण्डमा निम्न क्रियाकलापहरु समेटिन्छन् :</a:t>
            </a:r>
          </a:p>
          <a:p>
            <a:pPr marL="457200" lvl="5" indent="-457200">
              <a:lnSpc>
                <a:spcPct val="130000"/>
              </a:lnSpc>
              <a:buFont typeface="Wingdings" panose="05000000000000000000" pitchFamily="2" charset="2"/>
              <a:buChar char="Ø"/>
            </a:pPr>
            <a:r>
              <a:rPr lang="ne-NP" sz="2400" dirty="0">
                <a:cs typeface="Kalimati" panose="00000400000000000000" pitchFamily="2"/>
              </a:rPr>
              <a:t>सूचना उत्पादन तथा वितरण गर्ने, प्रसारण तथा वितरण </a:t>
            </a:r>
            <a:r>
              <a:rPr lang="ne-NP" sz="2400" dirty="0" smtClean="0">
                <a:cs typeface="Kalimati" panose="00000400000000000000" pitchFamily="2"/>
              </a:rPr>
              <a:t>गर्ने </a:t>
            </a:r>
            <a:endParaRPr lang="ne-NP" sz="2400" dirty="0">
              <a:cs typeface="Kalimati" panose="00000400000000000000" pitchFamily="2"/>
            </a:endParaRPr>
          </a:p>
          <a:p>
            <a:pPr marL="457200" lvl="5" indent="-457200">
              <a:lnSpc>
                <a:spcPct val="130000"/>
              </a:lnSpc>
              <a:buFont typeface="Wingdings" panose="05000000000000000000" pitchFamily="2" charset="2"/>
              <a:buChar char="Ø"/>
            </a:pPr>
            <a:r>
              <a:rPr lang="ne-NP" sz="2400" dirty="0">
                <a:cs typeface="Kalimati" panose="00000400000000000000" pitchFamily="2"/>
              </a:rPr>
              <a:t>सूचना प्रविधिसम्बन्धी क्रियाकलापहरू, लगत प्रशोधन र अन्य सूचनामुलक सेवा क्रियाकलापहरू: प्रकाशन (सफ्टवेयर प्रकाशनसमेत) सम्बन्धी क्रियाकलाप </a:t>
            </a:r>
            <a:r>
              <a:rPr lang="ne-NP" sz="2400" dirty="0" smtClean="0">
                <a:cs typeface="Kalimati" panose="00000400000000000000" pitchFamily="2"/>
              </a:rPr>
              <a:t>  </a:t>
            </a:r>
            <a:endParaRPr lang="ne-NP" sz="2400" dirty="0">
              <a:cs typeface="Kalimati" panose="00000400000000000000" pitchFamily="2"/>
            </a:endParaRPr>
          </a:p>
          <a:p>
            <a:pPr marL="457200" lvl="5" indent="-457200">
              <a:lnSpc>
                <a:spcPct val="130000"/>
              </a:lnSpc>
              <a:buFont typeface="Wingdings" panose="05000000000000000000" pitchFamily="2" charset="2"/>
              <a:buChar char="Ø"/>
            </a:pPr>
            <a:r>
              <a:rPr lang="ne-NP" sz="2400" dirty="0">
                <a:cs typeface="Kalimati" panose="00000400000000000000" pitchFamily="2"/>
              </a:rPr>
              <a:t>चलचित्र, भिडियो र ध्वनि रेकर्डिङ, रेडियो, टेलिभिजन कार्यक्रम उत्पादन, सङ्गीत प्रकाशनसम्बन्धी </a:t>
            </a:r>
            <a:r>
              <a:rPr lang="ne-NP" sz="2400" dirty="0" smtClean="0">
                <a:cs typeface="Kalimati" panose="00000400000000000000" pitchFamily="2"/>
              </a:rPr>
              <a:t>क्रियाकलाप </a:t>
            </a:r>
            <a:endParaRPr lang="ne-NP" sz="2400" dirty="0">
              <a:cs typeface="Kalimati" panose="00000400000000000000" pitchFamily="2"/>
            </a:endParaRPr>
          </a:p>
          <a:p>
            <a:pPr marL="457200" lvl="5" indent="-457200">
              <a:lnSpc>
                <a:spcPct val="130000"/>
              </a:lnSpc>
              <a:buFont typeface="Wingdings" panose="05000000000000000000" pitchFamily="2" charset="2"/>
              <a:buChar char="Ø"/>
            </a:pPr>
            <a:r>
              <a:rPr lang="ne-NP" sz="2400" dirty="0">
                <a:cs typeface="Kalimati" panose="00000400000000000000" pitchFamily="2"/>
              </a:rPr>
              <a:t>रेडियो, टेलिभिजन, कार्यक्रम प्रसारण गतिविधि </a:t>
            </a:r>
            <a:r>
              <a:rPr lang="ne-NP" sz="2400" dirty="0" smtClean="0">
                <a:cs typeface="Kalimati" panose="00000400000000000000" pitchFamily="2"/>
              </a:rPr>
              <a:t> </a:t>
            </a:r>
            <a:endParaRPr lang="ne-NP" sz="2400" dirty="0">
              <a:cs typeface="Kalimati" panose="00000400000000000000" pitchFamily="2"/>
            </a:endParaRPr>
          </a:p>
          <a:p>
            <a:pPr marL="457200" lvl="5" indent="-457200">
              <a:lnSpc>
                <a:spcPct val="130000"/>
              </a:lnSpc>
              <a:buFont typeface="Wingdings" panose="05000000000000000000" pitchFamily="2" charset="2"/>
              <a:buChar char="Ø"/>
            </a:pPr>
            <a:r>
              <a:rPr lang="ne-NP" sz="2400" dirty="0">
                <a:cs typeface="Kalimati" panose="00000400000000000000" pitchFamily="2"/>
              </a:rPr>
              <a:t>दूरसञ्चार </a:t>
            </a:r>
            <a:r>
              <a:rPr lang="ne-NP" sz="2400" dirty="0" smtClean="0">
                <a:cs typeface="Kalimati" panose="00000400000000000000" pitchFamily="2"/>
              </a:rPr>
              <a:t>गतिविधिहरू, </a:t>
            </a:r>
            <a:r>
              <a:rPr lang="ne-NP" sz="2400" dirty="0">
                <a:cs typeface="Kalimati" panose="00000400000000000000" pitchFamily="2"/>
              </a:rPr>
              <a:t>कम्प्युटर प्रोग्रामिङ, परामर्शदाता र तत्सम्बन्धी क्रियाकलापहरू </a:t>
            </a:r>
            <a:r>
              <a:rPr lang="ne-NP" sz="2400" dirty="0" smtClean="0">
                <a:cs typeface="Kalimati" panose="00000400000000000000" pitchFamily="2"/>
              </a:rPr>
              <a:t> </a:t>
            </a:r>
            <a:endParaRPr lang="ne-NP" sz="2400" dirty="0">
              <a:cs typeface="Kalimati" panose="00000400000000000000" pitchFamily="2"/>
            </a:endParaRPr>
          </a:p>
          <a:p>
            <a:pPr marL="457200" lvl="5" indent="-457200">
              <a:lnSpc>
                <a:spcPct val="130000"/>
              </a:lnSpc>
              <a:buFont typeface="Wingdings" panose="05000000000000000000" pitchFamily="2" charset="2"/>
              <a:buChar char="Ø"/>
            </a:pPr>
            <a:r>
              <a:rPr lang="ne-NP" sz="2400" dirty="0">
                <a:cs typeface="Kalimati" panose="00000400000000000000" pitchFamily="2"/>
              </a:rPr>
              <a:t>सूचना सेवासम्बन्धी क्रियाकलाप</a:t>
            </a:r>
            <a:endParaRPr lang="en-US" sz="2400" dirty="0">
              <a:cs typeface="Kalimati" panose="00000400000000000000" pitchFamily="2"/>
            </a:endParaRPr>
          </a:p>
          <a:p>
            <a:pPr marL="91440" indent="-457200">
              <a:lnSpc>
                <a:spcPct val="130000"/>
              </a:lnSpc>
              <a:buFont typeface="Wingdings" panose="05000000000000000000" pitchFamily="2" charset="2"/>
              <a:buChar char="Ø"/>
            </a:pPr>
            <a:endParaRPr lang="en-US" sz="2400" dirty="0"/>
          </a:p>
        </p:txBody>
      </p:sp>
      <p:sp>
        <p:nvSpPr>
          <p:cNvPr id="2" name="Footer Placeholder 1">
            <a:extLst>
              <a:ext uri="{FF2B5EF4-FFF2-40B4-BE49-F238E27FC236}">
                <a16:creationId xmlns:a16="http://schemas.microsoft.com/office/drawing/2014/main" id="{E85C4063-1B73-0CAC-D96D-B032CC380933}"/>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18FA63C8-FAA8-CC09-4022-2392906E6D42}"/>
              </a:ext>
            </a:extLst>
          </p:cNvPr>
          <p:cNvSpPr>
            <a:spLocks noGrp="1"/>
          </p:cNvSpPr>
          <p:nvPr>
            <p:ph type="sldNum" sz="quarter" idx="12"/>
          </p:nvPr>
        </p:nvSpPr>
        <p:spPr/>
        <p:txBody>
          <a:bodyPr/>
          <a:lstStyle/>
          <a:p>
            <a:fld id="{3981A1E7-FBCC-4BE9-B724-D2D87968AACE}" type="slidenum">
              <a:rPr lang="en-US" smtClean="0"/>
              <a:t>12</a:t>
            </a:fld>
            <a:endParaRPr lang="en-US"/>
          </a:p>
        </p:txBody>
      </p:sp>
      <p:pic>
        <p:nvPicPr>
          <p:cNvPr id="9" name="Picture 8">
            <a:extLst>
              <a:ext uri="{FF2B5EF4-FFF2-40B4-BE49-F238E27FC236}">
                <a16:creationId xmlns:a16="http://schemas.microsoft.com/office/drawing/2014/main" id="{8E3BADA2-4BB9-4EC5-E5F9-640AA1BD9BFE}"/>
              </a:ext>
            </a:extLst>
          </p:cNvPr>
          <p:cNvPicPr>
            <a:picLocks noChangeAspect="1"/>
          </p:cNvPicPr>
          <p:nvPr/>
        </p:nvPicPr>
        <p:blipFill>
          <a:blip r:embed="rId2"/>
          <a:stretch>
            <a:fillRect/>
          </a:stretch>
        </p:blipFill>
        <p:spPr>
          <a:xfrm>
            <a:off x="8172450" y="1131568"/>
            <a:ext cx="3921414" cy="3597377"/>
          </a:xfrm>
          <a:prstGeom prst="rect">
            <a:avLst/>
          </a:prstGeom>
        </p:spPr>
      </p:pic>
      <p:sp>
        <p:nvSpPr>
          <p:cNvPr id="6" name="TextBox 5">
            <a:extLst>
              <a:ext uri="{FF2B5EF4-FFF2-40B4-BE49-F238E27FC236}">
                <a16:creationId xmlns:a16="http://schemas.microsoft.com/office/drawing/2014/main" id="{8096386A-CE38-E1EA-9219-088E3DC9F3D4}"/>
              </a:ext>
            </a:extLst>
          </p:cNvPr>
          <p:cNvSpPr txBox="1"/>
          <p:nvPr/>
        </p:nvSpPr>
        <p:spPr>
          <a:xfrm>
            <a:off x="8365836" y="4975761"/>
            <a:ext cx="3795684" cy="1323439"/>
          </a:xfrm>
          <a:prstGeom prst="rect">
            <a:avLst/>
          </a:prstGeom>
          <a:solidFill>
            <a:schemeClr val="accent2">
              <a:lumMod val="20000"/>
              <a:lumOff val="80000"/>
            </a:schemeClr>
          </a:solidFill>
        </p:spPr>
        <p:txBody>
          <a:bodyPr wrap="square" rtlCol="0">
            <a:spAutoFit/>
          </a:bodyPr>
          <a:lstStyle/>
          <a:p>
            <a:r>
              <a:rPr lang="ne-NP" sz="2000" dirty="0" smtClean="0">
                <a:solidFill>
                  <a:srgbClr val="0070C0"/>
                </a:solidFill>
                <a:cs typeface="Kalimati" panose="00000400000000000000" pitchFamily="2"/>
              </a:rPr>
              <a:t>विस्तृत </a:t>
            </a:r>
            <a:r>
              <a:rPr lang="ne-NP" sz="2000" dirty="0">
                <a:solidFill>
                  <a:srgbClr val="0070C0"/>
                </a:solidFill>
                <a:cs typeface="Kalimati" panose="00000400000000000000" pitchFamily="2"/>
              </a:rPr>
              <a:t>विवरणको लागि नेपाल स्तरीय औद्योगिक वर्गीकरण संक्षिप्त पुस्तिकाको पेज ७7  देखि ८१ सम्म हेर्नुहोस् | </a:t>
            </a:r>
            <a:endParaRPr lang="en-US" sz="2000" dirty="0">
              <a:solidFill>
                <a:srgbClr val="0070C0"/>
              </a:solidFill>
              <a:cs typeface="Kalimati" panose="00000400000000000000" pitchFamily="2"/>
            </a:endParaRPr>
          </a:p>
        </p:txBody>
      </p:sp>
    </p:spTree>
    <p:extLst>
      <p:ext uri="{BB962C8B-B14F-4D97-AF65-F5344CB8AC3E}">
        <p14:creationId xmlns:p14="http://schemas.microsoft.com/office/powerpoint/2010/main" val="9770285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DC2C3-0B34-EE7E-5567-DD5B37325613}"/>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5C952533-66A7-3EB7-774A-C9E2224CE162}"/>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D44EFE3B-5CBD-34C0-7E40-9F8C57DBF06F}"/>
              </a:ext>
            </a:extLst>
          </p:cNvPr>
          <p:cNvSpPr>
            <a:spLocks noGrp="1"/>
          </p:cNvSpPr>
          <p:nvPr>
            <p:ph type="sldNum" sz="quarter" idx="12"/>
          </p:nvPr>
        </p:nvSpPr>
        <p:spPr/>
        <p:txBody>
          <a:bodyPr/>
          <a:lstStyle/>
          <a:p>
            <a:fld id="{3981A1E7-FBCC-4BE9-B724-D2D87968AACE}" type="slidenum">
              <a:rPr lang="en-US" smtClean="0"/>
              <a:t>13</a:t>
            </a:fld>
            <a:endParaRPr lang="en-US"/>
          </a:p>
        </p:txBody>
      </p:sp>
      <p:graphicFrame>
        <p:nvGraphicFramePr>
          <p:cNvPr id="5" name="Table 4">
            <a:extLst>
              <a:ext uri="{FF2B5EF4-FFF2-40B4-BE49-F238E27FC236}">
                <a16:creationId xmlns:a16="http://schemas.microsoft.com/office/drawing/2014/main" id="{ACF28C88-A607-7D09-FBBC-F977C106DC61}"/>
              </a:ext>
            </a:extLst>
          </p:cNvPr>
          <p:cNvGraphicFramePr>
            <a:graphicFrameLocks noGrp="1"/>
          </p:cNvGraphicFramePr>
          <p:nvPr>
            <p:extLst>
              <p:ext uri="{D42A27DB-BD31-4B8C-83A1-F6EECF244321}">
                <p14:modId xmlns:p14="http://schemas.microsoft.com/office/powerpoint/2010/main" val="4171607077"/>
              </p:ext>
            </p:extLst>
          </p:nvPr>
        </p:nvGraphicFramePr>
        <p:xfrm>
          <a:off x="66964" y="1127682"/>
          <a:ext cx="11831665" cy="5285818"/>
        </p:xfrm>
        <a:graphic>
          <a:graphicData uri="http://schemas.openxmlformats.org/drawingml/2006/table">
            <a:tbl>
              <a:tblPr>
                <a:tableStyleId>{5C22544A-7EE6-4342-B048-85BDC9FD1C3A}</a:tableStyleId>
              </a:tblPr>
              <a:tblGrid>
                <a:gridCol w="1556096">
                  <a:extLst>
                    <a:ext uri="{9D8B030D-6E8A-4147-A177-3AD203B41FA5}">
                      <a16:colId xmlns:a16="http://schemas.microsoft.com/office/drawing/2014/main" val="3597969056"/>
                    </a:ext>
                  </a:extLst>
                </a:gridCol>
                <a:gridCol w="1280160">
                  <a:extLst>
                    <a:ext uri="{9D8B030D-6E8A-4147-A177-3AD203B41FA5}">
                      <a16:colId xmlns:a16="http://schemas.microsoft.com/office/drawing/2014/main" val="2004090295"/>
                    </a:ext>
                  </a:extLst>
                </a:gridCol>
                <a:gridCol w="1234440">
                  <a:extLst>
                    <a:ext uri="{9D8B030D-6E8A-4147-A177-3AD203B41FA5}">
                      <a16:colId xmlns:a16="http://schemas.microsoft.com/office/drawing/2014/main" val="3929546976"/>
                    </a:ext>
                  </a:extLst>
                </a:gridCol>
                <a:gridCol w="7760969">
                  <a:extLst>
                    <a:ext uri="{9D8B030D-6E8A-4147-A177-3AD203B41FA5}">
                      <a16:colId xmlns:a16="http://schemas.microsoft.com/office/drawing/2014/main" val="3034902128"/>
                    </a:ext>
                  </a:extLst>
                </a:gridCol>
              </a:tblGrid>
              <a:tr h="512141">
                <a:tc>
                  <a:txBody>
                    <a:bodyPr/>
                    <a:lstStyle/>
                    <a:p>
                      <a:pPr marL="91440" algn="ctr" fontAlgn="b">
                        <a:lnSpc>
                          <a:spcPct val="100000"/>
                        </a:lnSpc>
                        <a:spcBef>
                          <a:spcPts val="600"/>
                        </a:spcBef>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400" b="1" u="none" strike="noStrike" dirty="0">
                          <a:solidFill>
                            <a:srgbClr val="0070C0"/>
                          </a:solidFill>
                          <a:effectLst/>
                          <a:cs typeface="Kalimati" panose="00000400000000000000" pitchFamily="2"/>
                        </a:rPr>
                        <a:t>वर्ग </a:t>
                      </a:r>
                      <a:endParaRPr lang="ne-NP" sz="24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959212091"/>
                  </a:ext>
                </a:extLst>
              </a:tr>
              <a:tr h="426852">
                <a:tc>
                  <a:txBody>
                    <a:bodyPr/>
                    <a:lstStyle/>
                    <a:p>
                      <a:pPr marL="91440" algn="ctr" fontAlgn="ctr">
                        <a:lnSpc>
                          <a:spcPct val="100000"/>
                        </a:lnSpc>
                        <a:spcBef>
                          <a:spcPts val="600"/>
                        </a:spcBef>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सूचना तथा सञ्चार</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833437534"/>
                  </a:ext>
                </a:extLst>
              </a:tr>
              <a:tr h="426852">
                <a:tc>
                  <a:txBody>
                    <a:bodyPr/>
                    <a:lstStyle/>
                    <a:p>
                      <a:pPr marL="91440" algn="ctr" fontAlgn="ctr">
                        <a:lnSpc>
                          <a:spcPct val="100000"/>
                        </a:lnSpc>
                        <a:spcBef>
                          <a:spcPts val="600"/>
                        </a:spcBef>
                        <a:buNone/>
                      </a:pPr>
                      <a:r>
                        <a:rPr lang="en-US" sz="2400" u="none" strike="noStrike">
                          <a:effectLst/>
                          <a:cs typeface="Kalimati" panose="00000400000000000000" pitchFamily="2"/>
                        </a:rPr>
                        <a:t>58</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 </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प्रकाशनका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191001043"/>
                  </a:ext>
                </a:extLst>
              </a:tr>
              <a:tr h="637724">
                <a:tc>
                  <a:txBody>
                    <a:bodyPr/>
                    <a:lstStyle/>
                    <a:p>
                      <a:pPr marL="91440" algn="ctr" fontAlgn="ctr">
                        <a:lnSpc>
                          <a:spcPct val="100000"/>
                        </a:lnSpc>
                        <a:spcBef>
                          <a:spcPts val="600"/>
                        </a:spcBef>
                        <a:buNone/>
                      </a:pPr>
                      <a:r>
                        <a:rPr lang="en-US" sz="2400" b="1" u="none" strike="noStrike" dirty="0">
                          <a:effectLst/>
                          <a:cs typeface="Kalimati" panose="00000400000000000000" pitchFamily="2"/>
                        </a:rPr>
                        <a:t>58</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effectLst/>
                          <a:cs typeface="Kalimati" panose="00000400000000000000" pitchFamily="2"/>
                        </a:rPr>
                        <a:t>581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पुस्तक, आवधिक प्रकाशन र अन्य प्रकाशनका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782368229"/>
                  </a:ext>
                </a:extLst>
              </a:tr>
              <a:tr h="511939">
                <a:tc>
                  <a:txBody>
                    <a:bodyPr/>
                    <a:lstStyle/>
                    <a:p>
                      <a:pPr marL="91440" algn="ctr" fontAlgn="ctr">
                        <a:lnSpc>
                          <a:spcPct val="100000"/>
                        </a:lnSpc>
                        <a:spcBef>
                          <a:spcPts val="600"/>
                        </a:spcBef>
                        <a:buNone/>
                      </a:pPr>
                      <a:r>
                        <a:rPr lang="en-US" sz="2400" u="none" strike="noStrike" dirty="0">
                          <a:effectLst/>
                          <a:cs typeface="Kalimati" panose="00000400000000000000" pitchFamily="2"/>
                        </a:rPr>
                        <a:t>58</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581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5811</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पुस्तकको प्रकाशन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845487051"/>
                  </a:ext>
                </a:extLst>
              </a:tr>
              <a:tr h="630617">
                <a:tc>
                  <a:txBody>
                    <a:bodyPr/>
                    <a:lstStyle/>
                    <a:p>
                      <a:pPr marL="91440" algn="ctr" fontAlgn="ctr">
                        <a:lnSpc>
                          <a:spcPct val="100000"/>
                        </a:lnSpc>
                        <a:spcBef>
                          <a:spcPts val="600"/>
                        </a:spcBef>
                        <a:buNone/>
                      </a:pPr>
                      <a:r>
                        <a:rPr lang="en-US" sz="2400" u="none" strike="noStrike">
                          <a:effectLst/>
                          <a:cs typeface="Kalimati" panose="00000400000000000000" pitchFamily="2"/>
                        </a:rPr>
                        <a:t>58</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581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5812</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a:effectLst/>
                          <a:cs typeface="Kalimati" panose="00000400000000000000" pitchFamily="2"/>
                        </a:rPr>
                        <a:t>डाइरेक्ट्री तथा पत्राचार सूचीहरूको प्रकाशन  </a:t>
                      </a:r>
                      <a:endParaRPr lang="ne-NP" sz="24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790003281"/>
                  </a:ext>
                </a:extLst>
              </a:tr>
              <a:tr h="630617">
                <a:tc>
                  <a:txBody>
                    <a:bodyPr/>
                    <a:lstStyle/>
                    <a:p>
                      <a:pPr marL="91440" algn="ctr" fontAlgn="ctr">
                        <a:lnSpc>
                          <a:spcPct val="100000"/>
                        </a:lnSpc>
                        <a:spcBef>
                          <a:spcPts val="600"/>
                        </a:spcBef>
                        <a:buNone/>
                      </a:pPr>
                      <a:r>
                        <a:rPr lang="en-US" sz="2400" u="none" strike="noStrike">
                          <a:effectLst/>
                          <a:cs typeface="Kalimati" panose="00000400000000000000" pitchFamily="2"/>
                        </a:rPr>
                        <a:t>58</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400" u="none" strike="noStrike">
                          <a:effectLst/>
                          <a:cs typeface="Kalimati" panose="00000400000000000000" pitchFamily="2"/>
                        </a:rPr>
                        <a:t>581</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5813</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अखवार, आवधिक(प्रकाशन  र जर्नलहरूको प्रकाशन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897477610"/>
                  </a:ext>
                </a:extLst>
              </a:tr>
              <a:tr h="570285">
                <a:tc>
                  <a:txBody>
                    <a:bodyPr/>
                    <a:lstStyle/>
                    <a:p>
                      <a:pPr marL="91440" algn="ctr" fontAlgn="ctr">
                        <a:lnSpc>
                          <a:spcPct val="100000"/>
                        </a:lnSpc>
                        <a:spcBef>
                          <a:spcPts val="600"/>
                        </a:spcBef>
                        <a:buNone/>
                      </a:pPr>
                      <a:r>
                        <a:rPr lang="en-US" sz="2400" u="none" strike="noStrike">
                          <a:effectLst/>
                          <a:cs typeface="Kalimati" panose="00000400000000000000" pitchFamily="2"/>
                        </a:rPr>
                        <a:t>58</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400" u="none" strike="noStrike">
                          <a:effectLst/>
                          <a:cs typeface="Kalimati" panose="00000400000000000000" pitchFamily="2"/>
                        </a:rPr>
                        <a:t>581</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5819</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अन्य प्रकाशनसम्बन्धी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745341041"/>
                  </a:ext>
                </a:extLst>
              </a:tr>
              <a:tr h="426852">
                <a:tc>
                  <a:txBody>
                    <a:bodyPr/>
                    <a:lstStyle/>
                    <a:p>
                      <a:pPr marL="91440" algn="ctr" fontAlgn="ctr">
                        <a:lnSpc>
                          <a:spcPct val="100000"/>
                        </a:lnSpc>
                        <a:spcBef>
                          <a:spcPts val="600"/>
                        </a:spcBef>
                        <a:buNone/>
                      </a:pPr>
                      <a:r>
                        <a:rPr lang="en-US" sz="2400" b="1" u="none" strike="noStrike" dirty="0">
                          <a:effectLst/>
                          <a:cs typeface="Kalimati" panose="00000400000000000000" pitchFamily="2"/>
                        </a:rPr>
                        <a:t>58</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effectLst/>
                          <a:cs typeface="Kalimati" panose="00000400000000000000" pitchFamily="2"/>
                        </a:rPr>
                        <a:t>582</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सफ्टवेयर प्रकाशन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625168944"/>
                  </a:ext>
                </a:extLst>
              </a:tr>
              <a:tr h="511939">
                <a:tc>
                  <a:txBody>
                    <a:bodyPr/>
                    <a:lstStyle/>
                    <a:p>
                      <a:pPr marL="91440" algn="ctr" fontAlgn="ctr">
                        <a:lnSpc>
                          <a:spcPct val="100000"/>
                        </a:lnSpc>
                        <a:spcBef>
                          <a:spcPts val="600"/>
                        </a:spcBef>
                        <a:buNone/>
                      </a:pPr>
                      <a:r>
                        <a:rPr lang="en-US" sz="2400" u="none" strike="noStrike" dirty="0">
                          <a:effectLst/>
                          <a:cs typeface="Kalimati" panose="00000400000000000000" pitchFamily="2"/>
                        </a:rPr>
                        <a:t>58</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582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5820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सफ्टवेयर प्रकाशन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2350203"/>
                  </a:ext>
                </a:extLst>
              </a:tr>
            </a:tbl>
          </a:graphicData>
        </a:graphic>
      </p:graphicFrame>
      <p:sp>
        <p:nvSpPr>
          <p:cNvPr id="8" name="Title 3">
            <a:extLst>
              <a:ext uri="{FF2B5EF4-FFF2-40B4-BE49-F238E27FC236}">
                <a16:creationId xmlns:a16="http://schemas.microsoft.com/office/drawing/2014/main" id="{28EB386A-CF42-7591-25C2-20F9897E6F0C}"/>
              </a:ext>
            </a:extLst>
          </p:cNvPr>
          <p:cNvSpPr>
            <a:spLocks noGrp="1"/>
          </p:cNvSpPr>
          <p:nvPr>
            <p:ph type="title"/>
          </p:nvPr>
        </p:nvSpPr>
        <p:spPr>
          <a:xfrm>
            <a:off x="1304431" y="136525"/>
            <a:ext cx="8786626" cy="85788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r>
              <a:rPr lang="en-US" b="1" dirty="0">
                <a:solidFill>
                  <a:schemeClr val="accent1"/>
                </a:solidFill>
              </a:rPr>
              <a:t/>
            </a:r>
            <a:br>
              <a:rPr lang="en-US" b="1" dirty="0">
                <a:solidFill>
                  <a:schemeClr val="accent1"/>
                </a:solidFill>
              </a:rPr>
            </a:br>
            <a:r>
              <a:rPr lang="ne-NP" sz="3100" b="1" dirty="0"/>
              <a:t>खण्ड </a:t>
            </a:r>
            <a:r>
              <a:rPr lang="en-US" sz="3100" b="1" dirty="0"/>
              <a:t>J</a:t>
            </a:r>
            <a:r>
              <a:rPr lang="ne-NP" sz="3100" b="1" dirty="0"/>
              <a:t> :</a:t>
            </a:r>
            <a:r>
              <a:rPr lang="en-US" sz="3100" b="1" dirty="0"/>
              <a:t> </a:t>
            </a:r>
            <a:r>
              <a:rPr lang="ne-NP" sz="3100" b="1" dirty="0"/>
              <a:t>सूचना तथा सञ्चार</a:t>
            </a:r>
            <a:endParaRPr lang="en-US" b="1" dirty="0"/>
          </a:p>
        </p:txBody>
      </p:sp>
    </p:spTree>
    <p:extLst>
      <p:ext uri="{BB962C8B-B14F-4D97-AF65-F5344CB8AC3E}">
        <p14:creationId xmlns:p14="http://schemas.microsoft.com/office/powerpoint/2010/main" val="42529586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5B9AC-2D9D-215F-D6B4-8247C739B50E}"/>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CD0527-D3AC-49AD-B221-79E79D1D5633}"/>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993802F2-3C0E-7BB9-9537-A9E311ABC679}"/>
              </a:ext>
            </a:extLst>
          </p:cNvPr>
          <p:cNvSpPr>
            <a:spLocks noGrp="1"/>
          </p:cNvSpPr>
          <p:nvPr>
            <p:ph type="sldNum" sz="quarter" idx="12"/>
          </p:nvPr>
        </p:nvSpPr>
        <p:spPr/>
        <p:txBody>
          <a:bodyPr/>
          <a:lstStyle/>
          <a:p>
            <a:fld id="{3981A1E7-FBCC-4BE9-B724-D2D87968AACE}" type="slidenum">
              <a:rPr lang="en-US" smtClean="0"/>
              <a:t>14</a:t>
            </a:fld>
            <a:endParaRPr lang="en-US"/>
          </a:p>
        </p:txBody>
      </p:sp>
      <p:graphicFrame>
        <p:nvGraphicFramePr>
          <p:cNvPr id="4" name="Table 3">
            <a:extLst>
              <a:ext uri="{FF2B5EF4-FFF2-40B4-BE49-F238E27FC236}">
                <a16:creationId xmlns:a16="http://schemas.microsoft.com/office/drawing/2014/main" id="{0383AE5E-0E01-E408-6CE3-4C3ED0EB0B15}"/>
              </a:ext>
            </a:extLst>
          </p:cNvPr>
          <p:cNvGraphicFramePr>
            <a:graphicFrameLocks noGrp="1"/>
          </p:cNvGraphicFramePr>
          <p:nvPr>
            <p:extLst>
              <p:ext uri="{D42A27DB-BD31-4B8C-83A1-F6EECF244321}">
                <p14:modId xmlns:p14="http://schemas.microsoft.com/office/powerpoint/2010/main" val="616739289"/>
              </p:ext>
            </p:extLst>
          </p:nvPr>
        </p:nvGraphicFramePr>
        <p:xfrm>
          <a:off x="137160" y="1018902"/>
          <a:ext cx="12054840" cy="5613791"/>
        </p:xfrm>
        <a:graphic>
          <a:graphicData uri="http://schemas.openxmlformats.org/drawingml/2006/table">
            <a:tbl>
              <a:tblPr>
                <a:tableStyleId>{5C22544A-7EE6-4342-B048-85BDC9FD1C3A}</a:tableStyleId>
              </a:tblPr>
              <a:tblGrid>
                <a:gridCol w="1445230">
                  <a:extLst>
                    <a:ext uri="{9D8B030D-6E8A-4147-A177-3AD203B41FA5}">
                      <a16:colId xmlns:a16="http://schemas.microsoft.com/office/drawing/2014/main" val="2707446662"/>
                    </a:ext>
                  </a:extLst>
                </a:gridCol>
                <a:gridCol w="1082679">
                  <a:extLst>
                    <a:ext uri="{9D8B030D-6E8A-4147-A177-3AD203B41FA5}">
                      <a16:colId xmlns:a16="http://schemas.microsoft.com/office/drawing/2014/main" val="2110566924"/>
                    </a:ext>
                  </a:extLst>
                </a:gridCol>
                <a:gridCol w="890009">
                  <a:extLst>
                    <a:ext uri="{9D8B030D-6E8A-4147-A177-3AD203B41FA5}">
                      <a16:colId xmlns:a16="http://schemas.microsoft.com/office/drawing/2014/main" val="1882819594"/>
                    </a:ext>
                  </a:extLst>
                </a:gridCol>
                <a:gridCol w="8636922">
                  <a:extLst>
                    <a:ext uri="{9D8B030D-6E8A-4147-A177-3AD203B41FA5}">
                      <a16:colId xmlns:a16="http://schemas.microsoft.com/office/drawing/2014/main" val="3217212988"/>
                    </a:ext>
                  </a:extLst>
                </a:gridCol>
              </a:tblGrid>
              <a:tr h="449975">
                <a:tc>
                  <a:txBody>
                    <a:bodyPr/>
                    <a:lstStyle/>
                    <a:p>
                      <a:pPr marL="91440" algn="ctr" fontAlgn="b">
                        <a:lnSpc>
                          <a:spcPct val="100000"/>
                        </a:lnSpc>
                        <a:spcBef>
                          <a:spcPts val="600"/>
                        </a:spcBef>
                        <a:buNone/>
                      </a:pPr>
                      <a:r>
                        <a:rPr lang="ne-NP" sz="2000" b="1" u="none" strike="noStrike" dirty="0">
                          <a:effectLst/>
                          <a:cs typeface="Kalimati" panose="00000400000000000000" pitchFamily="2"/>
                        </a:rPr>
                        <a:t>डिभिजन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000" b="1" u="none" strike="noStrike" dirty="0">
                          <a:effectLst/>
                          <a:cs typeface="Kalimati" panose="00000400000000000000" pitchFamily="2"/>
                        </a:rPr>
                        <a:t>समुह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000" b="1" u="none" strike="noStrike" dirty="0">
                          <a:solidFill>
                            <a:srgbClr val="0070C0"/>
                          </a:solidFill>
                          <a:effectLst/>
                          <a:cs typeface="Kalimati" panose="00000400000000000000" pitchFamily="2"/>
                        </a:rPr>
                        <a:t>वर्ग </a:t>
                      </a:r>
                      <a:endParaRPr lang="ne-NP" sz="20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l" fontAlgn="b">
                        <a:lnSpc>
                          <a:spcPct val="100000"/>
                        </a:lnSpc>
                        <a:spcBef>
                          <a:spcPts val="600"/>
                        </a:spcBef>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823558661"/>
                  </a:ext>
                </a:extLst>
              </a:tr>
              <a:tr h="885545">
                <a:tc>
                  <a:txBody>
                    <a:bodyPr/>
                    <a:lstStyle/>
                    <a:p>
                      <a:pPr marL="91440" algn="ctr" fontAlgn="ctr">
                        <a:lnSpc>
                          <a:spcPct val="100000"/>
                        </a:lnSpc>
                        <a:spcBef>
                          <a:spcPts val="600"/>
                        </a:spcBef>
                        <a:buNone/>
                      </a:pPr>
                      <a:r>
                        <a:rPr lang="en-US" sz="2000" u="none" strike="noStrike" dirty="0">
                          <a:effectLst/>
                          <a:cs typeface="Kalimati" panose="00000400000000000000" pitchFamily="2"/>
                        </a:rPr>
                        <a:t>59</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 </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चलचित्र, भिडीयो र टेलिभिजन कार्यक्रम उत्पादन, ध्वनि रेकर्डिङ र सङ्गीत प्रकाशन गर्ने क्रियाकलापहरू</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24610430"/>
                  </a:ext>
                </a:extLst>
              </a:tr>
              <a:tr h="760787">
                <a:tc>
                  <a:txBody>
                    <a:bodyPr/>
                    <a:lstStyle/>
                    <a:p>
                      <a:pPr marL="91440" algn="ctr" fontAlgn="ctr">
                        <a:lnSpc>
                          <a:spcPct val="100000"/>
                        </a:lnSpc>
                        <a:spcBef>
                          <a:spcPts val="600"/>
                        </a:spcBef>
                        <a:buNone/>
                      </a:pPr>
                      <a:r>
                        <a:rPr lang="en-US" sz="2000" b="1" u="none" strike="noStrike" dirty="0">
                          <a:effectLst/>
                          <a:cs typeface="Kalimati" panose="00000400000000000000" pitchFamily="2"/>
                        </a:rPr>
                        <a:t>59</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effectLst/>
                          <a:cs typeface="Kalimati" panose="00000400000000000000" pitchFamily="2"/>
                        </a:rPr>
                        <a:t>591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चलचित्र, भिडियो, र टेलिभिजन कार्यक्रम उत्पादन गर्ने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193048744"/>
                  </a:ext>
                </a:extLst>
              </a:tr>
              <a:tr h="762488">
                <a:tc>
                  <a:txBody>
                    <a:bodyPr/>
                    <a:lstStyle/>
                    <a:p>
                      <a:pPr marL="91440" algn="ctr" fontAlgn="ctr">
                        <a:lnSpc>
                          <a:spcPct val="100000"/>
                        </a:lnSpc>
                        <a:spcBef>
                          <a:spcPts val="600"/>
                        </a:spcBef>
                        <a:buNone/>
                      </a:pPr>
                      <a:r>
                        <a:rPr lang="en-US" sz="2000" u="none" strike="noStrike" dirty="0">
                          <a:effectLst/>
                          <a:cs typeface="Kalimati" panose="00000400000000000000" pitchFamily="2"/>
                        </a:rPr>
                        <a:t>59</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591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5911</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चलचित्र, भिडियो, र टेलिभिजन कार्यक्रम उत्पादन गर्ने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241134751"/>
                  </a:ext>
                </a:extLst>
              </a:tr>
              <a:tr h="762488">
                <a:tc>
                  <a:txBody>
                    <a:bodyPr/>
                    <a:lstStyle/>
                    <a:p>
                      <a:pPr marL="91440" algn="ctr" fontAlgn="ctr">
                        <a:lnSpc>
                          <a:spcPct val="100000"/>
                        </a:lnSpc>
                        <a:spcBef>
                          <a:spcPts val="600"/>
                        </a:spcBef>
                        <a:buNone/>
                      </a:pPr>
                      <a:r>
                        <a:rPr lang="en-US" sz="2000" u="none" strike="noStrike" dirty="0">
                          <a:effectLst/>
                          <a:cs typeface="Kalimati" panose="00000400000000000000" pitchFamily="2"/>
                        </a:rPr>
                        <a:t>59</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591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5912</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चलचित्र, भिडियो र टेलिभिजन कार्यक्रम उत्पादन पछिका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803520977"/>
                  </a:ext>
                </a:extLst>
              </a:tr>
              <a:tr h="615805">
                <a:tc>
                  <a:txBody>
                    <a:bodyPr/>
                    <a:lstStyle/>
                    <a:p>
                      <a:pPr marL="91440" algn="ctr" fontAlgn="ctr">
                        <a:lnSpc>
                          <a:spcPct val="100000"/>
                        </a:lnSpc>
                        <a:spcBef>
                          <a:spcPts val="600"/>
                        </a:spcBef>
                        <a:buNone/>
                      </a:pPr>
                      <a:r>
                        <a:rPr lang="en-US" sz="2000" u="none" strike="noStrike">
                          <a:effectLst/>
                          <a:cs typeface="Kalimati" panose="00000400000000000000" pitchFamily="2"/>
                        </a:rPr>
                        <a:t>59</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a:effectLst/>
                          <a:cs typeface="Kalimati" panose="00000400000000000000" pitchFamily="2"/>
                        </a:rPr>
                        <a:t>591</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5913</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चलचित्र, भिडियो र टेलिभिजन कार्यक्रमको वितरण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062821908"/>
                  </a:ext>
                </a:extLst>
              </a:tr>
              <a:tr h="442771">
                <a:tc>
                  <a:txBody>
                    <a:bodyPr/>
                    <a:lstStyle/>
                    <a:p>
                      <a:pPr marL="91440" algn="ctr" fontAlgn="ctr">
                        <a:lnSpc>
                          <a:spcPct val="100000"/>
                        </a:lnSpc>
                        <a:spcBef>
                          <a:spcPts val="600"/>
                        </a:spcBef>
                        <a:buNone/>
                      </a:pPr>
                      <a:r>
                        <a:rPr lang="en-US" sz="2000" u="none" strike="noStrike">
                          <a:effectLst/>
                          <a:cs typeface="Kalimati" panose="00000400000000000000" pitchFamily="2"/>
                        </a:rPr>
                        <a:t>59</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a:effectLst/>
                          <a:cs typeface="Kalimati" panose="00000400000000000000" pitchFamily="2"/>
                        </a:rPr>
                        <a:t>591</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5914</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चलचित्र प्रदर्शन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73195857"/>
                  </a:ext>
                </a:extLst>
              </a:tr>
              <a:tr h="466966">
                <a:tc>
                  <a:txBody>
                    <a:bodyPr/>
                    <a:lstStyle/>
                    <a:p>
                      <a:pPr marL="91440" algn="ctr" fontAlgn="ctr">
                        <a:lnSpc>
                          <a:spcPct val="100000"/>
                        </a:lnSpc>
                        <a:spcBef>
                          <a:spcPts val="600"/>
                        </a:spcBef>
                        <a:buNone/>
                      </a:pPr>
                      <a:r>
                        <a:rPr lang="en-US" sz="2000" b="1" u="none" strike="noStrike" dirty="0">
                          <a:effectLst/>
                          <a:cs typeface="Kalimati" panose="00000400000000000000" pitchFamily="2"/>
                        </a:rPr>
                        <a:t>59</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effectLst/>
                          <a:cs typeface="Kalimati" panose="00000400000000000000" pitchFamily="2"/>
                        </a:rPr>
                        <a:t>592</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ध्वनि रेकर्डिड तथा सङ्गीत प्रकाशन गर्ने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523548693"/>
                  </a:ext>
                </a:extLst>
              </a:tr>
              <a:tr h="466966">
                <a:tc>
                  <a:txBody>
                    <a:bodyPr/>
                    <a:lstStyle/>
                    <a:p>
                      <a:pPr marL="91440" algn="ctr" fontAlgn="ctr">
                        <a:lnSpc>
                          <a:spcPct val="100000"/>
                        </a:lnSpc>
                        <a:spcBef>
                          <a:spcPts val="600"/>
                        </a:spcBef>
                        <a:buNone/>
                      </a:pPr>
                      <a:r>
                        <a:rPr lang="en-US" sz="2000" u="none" strike="noStrike" dirty="0">
                          <a:effectLst/>
                          <a:cs typeface="Kalimati" panose="00000400000000000000" pitchFamily="2"/>
                        </a:rPr>
                        <a:t>59</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592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5920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ध्वनि  रेकर्डिङ तथा संगीत प्रकाशन गर्ने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5435962"/>
                  </a:ext>
                </a:extLst>
              </a:tr>
            </a:tbl>
          </a:graphicData>
        </a:graphic>
      </p:graphicFrame>
      <p:sp>
        <p:nvSpPr>
          <p:cNvPr id="8" name="Title 3">
            <a:extLst>
              <a:ext uri="{FF2B5EF4-FFF2-40B4-BE49-F238E27FC236}">
                <a16:creationId xmlns:a16="http://schemas.microsoft.com/office/drawing/2014/main" id="{87B790B0-C679-F3E8-7821-85257917D9D5}"/>
              </a:ext>
            </a:extLst>
          </p:cNvPr>
          <p:cNvSpPr>
            <a:spLocks noGrp="1"/>
          </p:cNvSpPr>
          <p:nvPr>
            <p:ph type="title"/>
          </p:nvPr>
        </p:nvSpPr>
        <p:spPr>
          <a:xfrm>
            <a:off x="1304431" y="103867"/>
            <a:ext cx="9167626" cy="85788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r>
              <a:rPr lang="en-US" b="1" dirty="0">
                <a:solidFill>
                  <a:schemeClr val="accent1"/>
                </a:solidFill>
              </a:rPr>
              <a:t/>
            </a:r>
            <a:br>
              <a:rPr lang="en-US" b="1" dirty="0">
                <a:solidFill>
                  <a:schemeClr val="accent1"/>
                </a:solidFill>
              </a:rPr>
            </a:br>
            <a:r>
              <a:rPr lang="ne-NP" sz="3100" b="1" dirty="0"/>
              <a:t>खण्ड </a:t>
            </a:r>
            <a:r>
              <a:rPr lang="en-US" sz="3100" b="1" dirty="0"/>
              <a:t>J</a:t>
            </a:r>
            <a:r>
              <a:rPr lang="ne-NP" sz="3100" b="1" dirty="0"/>
              <a:t> :</a:t>
            </a:r>
            <a:r>
              <a:rPr lang="en-US" sz="3100" b="1" dirty="0"/>
              <a:t> </a:t>
            </a:r>
            <a:r>
              <a:rPr lang="ne-NP" sz="3100" b="1" dirty="0"/>
              <a:t>सूचना तथा सञ्चार</a:t>
            </a:r>
            <a:endParaRPr lang="en-US" b="1" dirty="0"/>
          </a:p>
        </p:txBody>
      </p:sp>
    </p:spTree>
    <p:extLst>
      <p:ext uri="{BB962C8B-B14F-4D97-AF65-F5344CB8AC3E}">
        <p14:creationId xmlns:p14="http://schemas.microsoft.com/office/powerpoint/2010/main" val="1702217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C16AA-9501-48A0-C942-0C18664025D7}"/>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5EAE9B90-02B7-0CCC-EAFE-52E3144EA4C8}"/>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8859C6CC-68E7-6F2D-C66A-9F3933BC0484}"/>
              </a:ext>
            </a:extLst>
          </p:cNvPr>
          <p:cNvSpPr>
            <a:spLocks noGrp="1"/>
          </p:cNvSpPr>
          <p:nvPr>
            <p:ph type="sldNum" sz="quarter" idx="12"/>
          </p:nvPr>
        </p:nvSpPr>
        <p:spPr/>
        <p:txBody>
          <a:bodyPr/>
          <a:lstStyle/>
          <a:p>
            <a:fld id="{3981A1E7-FBCC-4BE9-B724-D2D87968AACE}" type="slidenum">
              <a:rPr lang="en-US" smtClean="0"/>
              <a:t>15</a:t>
            </a:fld>
            <a:endParaRPr lang="en-US"/>
          </a:p>
        </p:txBody>
      </p:sp>
      <p:graphicFrame>
        <p:nvGraphicFramePr>
          <p:cNvPr id="6" name="Table 5">
            <a:extLst>
              <a:ext uri="{FF2B5EF4-FFF2-40B4-BE49-F238E27FC236}">
                <a16:creationId xmlns:a16="http://schemas.microsoft.com/office/drawing/2014/main" id="{3D9A1FCC-1344-AF32-0591-A2D120DA13D4}"/>
              </a:ext>
            </a:extLst>
          </p:cNvPr>
          <p:cNvGraphicFramePr>
            <a:graphicFrameLocks noGrp="1"/>
          </p:cNvGraphicFramePr>
          <p:nvPr>
            <p:extLst>
              <p:ext uri="{D42A27DB-BD31-4B8C-83A1-F6EECF244321}">
                <p14:modId xmlns:p14="http://schemas.microsoft.com/office/powerpoint/2010/main" val="313839733"/>
              </p:ext>
            </p:extLst>
          </p:nvPr>
        </p:nvGraphicFramePr>
        <p:xfrm>
          <a:off x="170954" y="1081321"/>
          <a:ext cx="5601196" cy="5640152"/>
        </p:xfrm>
        <a:graphic>
          <a:graphicData uri="http://schemas.openxmlformats.org/drawingml/2006/table">
            <a:tbl>
              <a:tblPr>
                <a:tableStyleId>{5C22544A-7EE6-4342-B048-85BDC9FD1C3A}</a:tableStyleId>
              </a:tblPr>
              <a:tblGrid>
                <a:gridCol w="947167">
                  <a:extLst>
                    <a:ext uri="{9D8B030D-6E8A-4147-A177-3AD203B41FA5}">
                      <a16:colId xmlns:a16="http://schemas.microsoft.com/office/drawing/2014/main" val="1759086555"/>
                    </a:ext>
                  </a:extLst>
                </a:gridCol>
                <a:gridCol w="879599">
                  <a:extLst>
                    <a:ext uri="{9D8B030D-6E8A-4147-A177-3AD203B41FA5}">
                      <a16:colId xmlns:a16="http://schemas.microsoft.com/office/drawing/2014/main" val="3909440735"/>
                    </a:ext>
                  </a:extLst>
                </a:gridCol>
                <a:gridCol w="741545">
                  <a:extLst>
                    <a:ext uri="{9D8B030D-6E8A-4147-A177-3AD203B41FA5}">
                      <a16:colId xmlns:a16="http://schemas.microsoft.com/office/drawing/2014/main" val="1583890019"/>
                    </a:ext>
                  </a:extLst>
                </a:gridCol>
                <a:gridCol w="3032885">
                  <a:extLst>
                    <a:ext uri="{9D8B030D-6E8A-4147-A177-3AD203B41FA5}">
                      <a16:colId xmlns:a16="http://schemas.microsoft.com/office/drawing/2014/main" val="689192335"/>
                    </a:ext>
                  </a:extLst>
                </a:gridCol>
              </a:tblGrid>
              <a:tr h="752383">
                <a:tc>
                  <a:txBody>
                    <a:bodyPr/>
                    <a:lstStyle/>
                    <a:p>
                      <a:pPr marL="182880" algn="ctr" fontAlgn="b">
                        <a:spcBef>
                          <a:spcPts val="600"/>
                        </a:spcBef>
                        <a:buNone/>
                      </a:pPr>
                      <a:r>
                        <a:rPr lang="ne-NP" sz="2000" b="1" u="none" strike="noStrike" dirty="0">
                          <a:effectLst/>
                          <a:cs typeface="Kalimati" panose="00000400000000000000" pitchFamily="2"/>
                        </a:rPr>
                        <a:t>डिभिजन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b">
                        <a:spcBef>
                          <a:spcPts val="600"/>
                        </a:spcBef>
                        <a:buNone/>
                      </a:pPr>
                      <a:r>
                        <a:rPr lang="ne-NP" sz="2000" b="1" u="none" strike="noStrike" dirty="0">
                          <a:effectLst/>
                          <a:cs typeface="Kalimati" panose="00000400000000000000" pitchFamily="2"/>
                        </a:rPr>
                        <a:t>समुह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b">
                        <a:spcBef>
                          <a:spcPts val="600"/>
                        </a:spcBef>
                        <a:buNone/>
                      </a:pPr>
                      <a:r>
                        <a:rPr lang="ne-NP" sz="2000" b="0" u="none" strike="noStrike" dirty="0">
                          <a:solidFill>
                            <a:srgbClr val="0070C0"/>
                          </a:solidFill>
                          <a:effectLst/>
                          <a:cs typeface="Kalimati" panose="00000400000000000000" pitchFamily="2"/>
                        </a:rPr>
                        <a:t>वर्ग </a:t>
                      </a:r>
                      <a:endParaRPr lang="ne-NP" sz="2000" b="0"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b">
                        <a:spcBef>
                          <a:spcPts val="600"/>
                        </a:spcBef>
                        <a:buNone/>
                      </a:pPr>
                      <a:r>
                        <a:rPr lang="ne-NP" sz="2000" b="1" u="none" strike="noStrike" dirty="0">
                          <a:effectLst/>
                          <a:cs typeface="Kalimati" panose="00000400000000000000" pitchFamily="2"/>
                        </a:rPr>
                        <a:t>आर्थिक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26727725"/>
                  </a:ext>
                </a:extLst>
              </a:tr>
              <a:tr h="968367">
                <a:tc>
                  <a:txBody>
                    <a:bodyPr/>
                    <a:lstStyle/>
                    <a:p>
                      <a:pPr marL="182880" algn="ctr" fontAlgn="ctr">
                        <a:spcBef>
                          <a:spcPts val="600"/>
                        </a:spcBef>
                        <a:buNone/>
                      </a:pPr>
                      <a:r>
                        <a:rPr lang="en-US" sz="2000" u="none" strike="noStrike" dirty="0">
                          <a:effectLst/>
                          <a:cs typeface="Kalimati" panose="00000400000000000000" pitchFamily="2"/>
                        </a:rPr>
                        <a:t>60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dirty="0">
                          <a:effectLst/>
                          <a:cs typeface="Kalimati" panose="00000400000000000000" pitchFamily="2"/>
                        </a:rPr>
                        <a:t> </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b="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l" fontAlgn="ctr">
                        <a:spcBef>
                          <a:spcPts val="600"/>
                        </a:spcBef>
                        <a:buNone/>
                      </a:pPr>
                      <a:r>
                        <a:rPr lang="ne-NP" sz="2000" u="none" strike="noStrike" dirty="0">
                          <a:effectLst/>
                          <a:cs typeface="Kalimati" panose="00000400000000000000" pitchFamily="2"/>
                        </a:rPr>
                        <a:t>कार्यक्रम निर्माण तथा प्रसारण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987563"/>
                  </a:ext>
                </a:extLst>
              </a:tr>
              <a:tr h="968367">
                <a:tc>
                  <a:txBody>
                    <a:bodyPr/>
                    <a:lstStyle/>
                    <a:p>
                      <a:pPr marL="182880" algn="ctr" fontAlgn="ctr">
                        <a:spcBef>
                          <a:spcPts val="600"/>
                        </a:spcBef>
                        <a:buNone/>
                      </a:pPr>
                      <a:r>
                        <a:rPr lang="en-US" sz="2000" b="1" u="none" strike="noStrike" dirty="0">
                          <a:effectLst/>
                          <a:cs typeface="Kalimati" panose="00000400000000000000" pitchFamily="2"/>
                        </a:rPr>
                        <a:t>60</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1" u="none" strike="noStrike" dirty="0">
                          <a:effectLst/>
                          <a:cs typeface="Kalimati" panose="00000400000000000000" pitchFamily="2"/>
                        </a:rPr>
                        <a:t>601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l" fontAlgn="ctr">
                        <a:spcBef>
                          <a:spcPts val="600"/>
                        </a:spcBef>
                        <a:buNone/>
                      </a:pPr>
                      <a:r>
                        <a:rPr lang="ne-NP" sz="2000" b="1" u="none" strike="noStrike" dirty="0">
                          <a:effectLst/>
                          <a:cs typeface="Kalimati" panose="00000400000000000000" pitchFamily="2"/>
                        </a:rPr>
                        <a:t>रेडियो प्रसारण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133651106"/>
                  </a:ext>
                </a:extLst>
              </a:tr>
              <a:tr h="968367">
                <a:tc>
                  <a:txBody>
                    <a:bodyPr/>
                    <a:lstStyle/>
                    <a:p>
                      <a:pPr marL="182880" algn="ctr" fontAlgn="ctr">
                        <a:spcBef>
                          <a:spcPts val="600"/>
                        </a:spcBef>
                        <a:buNone/>
                      </a:pPr>
                      <a:r>
                        <a:rPr lang="en-US" sz="2000" u="none" strike="noStrike">
                          <a:effectLst/>
                          <a:cs typeface="Kalimati" panose="00000400000000000000" pitchFamily="2"/>
                        </a:rPr>
                        <a:t>60</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dirty="0">
                          <a:effectLst/>
                          <a:cs typeface="Kalimati" panose="00000400000000000000" pitchFamily="2"/>
                        </a:rPr>
                        <a:t>601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b="0" u="none" strike="noStrike" dirty="0">
                          <a:solidFill>
                            <a:srgbClr val="0070C0"/>
                          </a:solidFill>
                          <a:effectLst/>
                          <a:cs typeface="Kalimati" panose="00000400000000000000" pitchFamily="2"/>
                        </a:rPr>
                        <a:t>6010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l" fontAlgn="ctr">
                        <a:spcBef>
                          <a:spcPts val="600"/>
                        </a:spcBef>
                        <a:buNone/>
                      </a:pPr>
                      <a:r>
                        <a:rPr lang="ne-NP" sz="2000" u="none" strike="noStrike" dirty="0">
                          <a:effectLst/>
                          <a:cs typeface="Kalimati" panose="00000400000000000000" pitchFamily="2"/>
                        </a:rPr>
                        <a:t>रेडियो प्रसारण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12317416"/>
                  </a:ext>
                </a:extLst>
              </a:tr>
              <a:tr h="991334">
                <a:tc>
                  <a:txBody>
                    <a:bodyPr/>
                    <a:lstStyle/>
                    <a:p>
                      <a:pPr marL="182880" algn="ctr" fontAlgn="ctr">
                        <a:spcBef>
                          <a:spcPts val="600"/>
                        </a:spcBef>
                        <a:buNone/>
                      </a:pPr>
                      <a:r>
                        <a:rPr lang="en-US" sz="2000" b="1" u="none" strike="noStrike" dirty="0">
                          <a:effectLst/>
                          <a:cs typeface="Kalimati" panose="00000400000000000000" pitchFamily="2"/>
                        </a:rPr>
                        <a:t>60</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1" u="none" strike="noStrike" dirty="0">
                          <a:effectLst/>
                          <a:cs typeface="Kalimati" panose="00000400000000000000" pitchFamily="2"/>
                        </a:rPr>
                        <a:t>602</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l" fontAlgn="ctr">
                        <a:spcBef>
                          <a:spcPts val="600"/>
                        </a:spcBef>
                        <a:buNone/>
                      </a:pPr>
                      <a:r>
                        <a:rPr lang="ne-NP" sz="2000" b="1" u="none" strike="noStrike" dirty="0">
                          <a:effectLst/>
                          <a:cs typeface="Kalimati" panose="00000400000000000000" pitchFamily="2"/>
                        </a:rPr>
                        <a:t>टेलिभिजन कार्यक्रम उत्पादन तथा प्रसारण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3859239078"/>
                  </a:ext>
                </a:extLst>
              </a:tr>
              <a:tr h="991334">
                <a:tc>
                  <a:txBody>
                    <a:bodyPr/>
                    <a:lstStyle/>
                    <a:p>
                      <a:pPr marL="182880" algn="ctr" fontAlgn="ctr">
                        <a:spcBef>
                          <a:spcPts val="600"/>
                        </a:spcBef>
                        <a:buNone/>
                      </a:pPr>
                      <a:r>
                        <a:rPr lang="en-US" sz="2000" u="none" strike="noStrike">
                          <a:effectLst/>
                          <a:cs typeface="Kalimati" panose="00000400000000000000" pitchFamily="2"/>
                        </a:rPr>
                        <a:t>60</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a:effectLst/>
                          <a:cs typeface="Kalimati" panose="00000400000000000000" pitchFamily="2"/>
                        </a:rPr>
                        <a:t>602</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b="0" u="none" strike="noStrike" dirty="0">
                          <a:solidFill>
                            <a:srgbClr val="0070C0"/>
                          </a:solidFill>
                          <a:effectLst/>
                          <a:cs typeface="Kalimati" panose="00000400000000000000" pitchFamily="2"/>
                        </a:rPr>
                        <a:t>6020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l" fontAlgn="ctr">
                        <a:spcBef>
                          <a:spcPts val="600"/>
                        </a:spcBef>
                        <a:buNone/>
                      </a:pPr>
                      <a:r>
                        <a:rPr lang="ne-NP" sz="2000" u="none" strike="noStrike" dirty="0">
                          <a:effectLst/>
                          <a:cs typeface="Kalimati" panose="00000400000000000000" pitchFamily="2"/>
                        </a:rPr>
                        <a:t>टेलिभिजन कार्यक्रम उत्पादन तथा प्रसारण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0991145"/>
                  </a:ext>
                </a:extLst>
              </a:tr>
            </a:tbl>
          </a:graphicData>
        </a:graphic>
      </p:graphicFrame>
      <p:sp>
        <p:nvSpPr>
          <p:cNvPr id="8" name="Title 3">
            <a:extLst>
              <a:ext uri="{FF2B5EF4-FFF2-40B4-BE49-F238E27FC236}">
                <a16:creationId xmlns:a16="http://schemas.microsoft.com/office/drawing/2014/main" id="{90A12DF0-4EA1-D04A-7B21-34467260417B}"/>
              </a:ext>
            </a:extLst>
          </p:cNvPr>
          <p:cNvSpPr>
            <a:spLocks noGrp="1"/>
          </p:cNvSpPr>
          <p:nvPr>
            <p:ph type="title"/>
          </p:nvPr>
        </p:nvSpPr>
        <p:spPr>
          <a:xfrm>
            <a:off x="1304431" y="92981"/>
            <a:ext cx="9287369" cy="85788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r>
              <a:rPr lang="en-US" b="1" dirty="0">
                <a:solidFill>
                  <a:schemeClr val="accent1"/>
                </a:solidFill>
              </a:rPr>
              <a:t/>
            </a:r>
            <a:br>
              <a:rPr lang="en-US" b="1" dirty="0">
                <a:solidFill>
                  <a:schemeClr val="accent1"/>
                </a:solidFill>
              </a:rPr>
            </a:br>
            <a:r>
              <a:rPr lang="ne-NP" sz="3100" b="1" dirty="0"/>
              <a:t>खण्ड </a:t>
            </a:r>
            <a:r>
              <a:rPr lang="en-US" sz="3100" b="1" dirty="0"/>
              <a:t>J</a:t>
            </a:r>
            <a:r>
              <a:rPr lang="ne-NP" sz="3100" b="1" dirty="0"/>
              <a:t> :</a:t>
            </a:r>
            <a:r>
              <a:rPr lang="en-US" sz="3100" b="1" dirty="0"/>
              <a:t> </a:t>
            </a:r>
            <a:r>
              <a:rPr lang="ne-NP" sz="3100" b="1" dirty="0"/>
              <a:t>सूचना तथा सञ्चार</a:t>
            </a:r>
            <a:endParaRPr lang="en-US" b="1" dirty="0"/>
          </a:p>
        </p:txBody>
      </p:sp>
      <p:graphicFrame>
        <p:nvGraphicFramePr>
          <p:cNvPr id="9" name="Table 8">
            <a:extLst>
              <a:ext uri="{FF2B5EF4-FFF2-40B4-BE49-F238E27FC236}">
                <a16:creationId xmlns:a16="http://schemas.microsoft.com/office/drawing/2014/main" id="{14F07CCC-CD67-7B77-BA4F-8279252E90F6}"/>
              </a:ext>
            </a:extLst>
          </p:cNvPr>
          <p:cNvGraphicFramePr>
            <a:graphicFrameLocks noGrp="1"/>
          </p:cNvGraphicFramePr>
          <p:nvPr>
            <p:extLst>
              <p:ext uri="{D42A27DB-BD31-4B8C-83A1-F6EECF244321}">
                <p14:modId xmlns:p14="http://schemas.microsoft.com/office/powerpoint/2010/main" val="3749612319"/>
              </p:ext>
            </p:extLst>
          </p:nvPr>
        </p:nvGraphicFramePr>
        <p:xfrm>
          <a:off x="5863591" y="1041084"/>
          <a:ext cx="6224419" cy="5497828"/>
        </p:xfrm>
        <a:graphic>
          <a:graphicData uri="http://schemas.openxmlformats.org/drawingml/2006/table">
            <a:tbl>
              <a:tblPr>
                <a:effectLst/>
                <a:tableStyleId>{5C22544A-7EE6-4342-B048-85BDC9FD1C3A}</a:tableStyleId>
              </a:tblPr>
              <a:tblGrid>
                <a:gridCol w="721673">
                  <a:extLst>
                    <a:ext uri="{9D8B030D-6E8A-4147-A177-3AD203B41FA5}">
                      <a16:colId xmlns:a16="http://schemas.microsoft.com/office/drawing/2014/main" val="2712309409"/>
                    </a:ext>
                  </a:extLst>
                </a:gridCol>
                <a:gridCol w="721673">
                  <a:extLst>
                    <a:ext uri="{9D8B030D-6E8A-4147-A177-3AD203B41FA5}">
                      <a16:colId xmlns:a16="http://schemas.microsoft.com/office/drawing/2014/main" val="4214846999"/>
                    </a:ext>
                  </a:extLst>
                </a:gridCol>
                <a:gridCol w="721673">
                  <a:extLst>
                    <a:ext uri="{9D8B030D-6E8A-4147-A177-3AD203B41FA5}">
                      <a16:colId xmlns:a16="http://schemas.microsoft.com/office/drawing/2014/main" val="2974608199"/>
                    </a:ext>
                  </a:extLst>
                </a:gridCol>
                <a:gridCol w="4059400">
                  <a:extLst>
                    <a:ext uri="{9D8B030D-6E8A-4147-A177-3AD203B41FA5}">
                      <a16:colId xmlns:a16="http://schemas.microsoft.com/office/drawing/2014/main" val="4068259184"/>
                    </a:ext>
                  </a:extLst>
                </a:gridCol>
              </a:tblGrid>
              <a:tr h="519590">
                <a:tc>
                  <a:txBody>
                    <a:bodyPr/>
                    <a:lstStyle/>
                    <a:p>
                      <a:pPr marL="182880" algn="ctr" fontAlgn="ctr">
                        <a:spcBef>
                          <a:spcPts val="600"/>
                        </a:spcBef>
                        <a:buNone/>
                      </a:pPr>
                      <a:r>
                        <a:rPr lang="en-US" sz="2000" u="none" strike="noStrike" dirty="0">
                          <a:effectLst/>
                          <a:cs typeface="Kalimati" panose="00000400000000000000" pitchFamily="2"/>
                        </a:rPr>
                        <a:t>61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l" fontAlgn="ctr">
                        <a:spcBef>
                          <a:spcPts val="600"/>
                        </a:spcBef>
                        <a:buNone/>
                      </a:pPr>
                      <a:r>
                        <a:rPr lang="ne-NP" sz="2000" u="none" strike="noStrike">
                          <a:effectLst/>
                          <a:cs typeface="Kalimati" panose="00000400000000000000" pitchFamily="2"/>
                        </a:rPr>
                        <a:t>दूरसञ्चार </a:t>
                      </a:r>
                      <a:endParaRPr lang="ne-NP" sz="2000" b="0" i="0" u="none" strike="noStrike">
                        <a:solidFill>
                          <a:srgbClr val="000000"/>
                        </a:solidFill>
                        <a:effectLst/>
                        <a:latin typeface="+mn-lt"/>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8446744"/>
                  </a:ext>
                </a:extLst>
              </a:tr>
              <a:tr h="710016">
                <a:tc>
                  <a:txBody>
                    <a:bodyPr/>
                    <a:lstStyle/>
                    <a:p>
                      <a:pPr marL="182880" algn="ctr" fontAlgn="ctr">
                        <a:spcBef>
                          <a:spcPts val="600"/>
                        </a:spcBef>
                        <a:buNone/>
                      </a:pPr>
                      <a:r>
                        <a:rPr lang="en-US" sz="2000" b="1" u="none" strike="noStrike" dirty="0">
                          <a:effectLst/>
                          <a:cs typeface="Kalimati" panose="00000400000000000000" pitchFamily="2"/>
                        </a:rPr>
                        <a:t>61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1" u="none" strike="noStrike" dirty="0">
                          <a:effectLst/>
                          <a:cs typeface="Kalimati" panose="00000400000000000000" pitchFamily="2"/>
                        </a:rPr>
                        <a:t>611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l" fontAlgn="ctr">
                        <a:spcBef>
                          <a:spcPts val="600"/>
                        </a:spcBef>
                        <a:buNone/>
                      </a:pPr>
                      <a:r>
                        <a:rPr lang="ne-NP" sz="2000" b="1" u="none" strike="noStrike" dirty="0">
                          <a:effectLst/>
                          <a:cs typeface="Kalimati" panose="00000400000000000000" pitchFamily="2"/>
                        </a:rPr>
                        <a:t>तारको माध्यमबाट गरिने दूरसञ्चारका क्रियाकलापहरू </a:t>
                      </a:r>
                      <a:endParaRPr lang="ne-NP" sz="2000" b="1" i="0" u="none" strike="noStrike" dirty="0">
                        <a:solidFill>
                          <a:srgbClr val="000000"/>
                        </a:solidFill>
                        <a:effectLst/>
                        <a:latin typeface="+mn-lt"/>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34609067"/>
                  </a:ext>
                </a:extLst>
              </a:tr>
              <a:tr h="710016">
                <a:tc>
                  <a:txBody>
                    <a:bodyPr/>
                    <a:lstStyle/>
                    <a:p>
                      <a:pPr marL="182880" algn="ctr" fontAlgn="ctr">
                        <a:spcBef>
                          <a:spcPts val="600"/>
                        </a:spcBef>
                        <a:buNone/>
                      </a:pPr>
                      <a:r>
                        <a:rPr lang="en-US" sz="2000" u="none" strike="noStrike" dirty="0">
                          <a:effectLst/>
                          <a:cs typeface="Kalimati" panose="00000400000000000000" pitchFamily="2"/>
                        </a:rPr>
                        <a:t>61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dirty="0">
                          <a:effectLst/>
                          <a:cs typeface="Kalimati" panose="00000400000000000000" pitchFamily="2"/>
                        </a:rPr>
                        <a:t>611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dirty="0">
                          <a:solidFill>
                            <a:srgbClr val="0070C0"/>
                          </a:solidFill>
                          <a:effectLst/>
                          <a:cs typeface="Kalimati" panose="00000400000000000000" pitchFamily="2"/>
                        </a:rPr>
                        <a:t>6110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l" fontAlgn="ctr">
                        <a:spcBef>
                          <a:spcPts val="600"/>
                        </a:spcBef>
                        <a:buNone/>
                      </a:pPr>
                      <a:r>
                        <a:rPr lang="ne-NP" sz="2000" u="none" strike="noStrike" dirty="0">
                          <a:effectLst/>
                          <a:cs typeface="Kalimati" panose="00000400000000000000" pitchFamily="2"/>
                        </a:rPr>
                        <a:t>तारको माध्यमबाट गरिने दूरसञ्चारसम्बन्धी क्रियाकलापहरू </a:t>
                      </a:r>
                      <a:endParaRPr lang="ne-NP" sz="2000" b="0" i="0" u="none" strike="noStrike" dirty="0">
                        <a:solidFill>
                          <a:srgbClr val="000000"/>
                        </a:solidFill>
                        <a:effectLst/>
                        <a:latin typeface="+mn-lt"/>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4192168"/>
                  </a:ext>
                </a:extLst>
              </a:tr>
              <a:tr h="710016">
                <a:tc>
                  <a:txBody>
                    <a:bodyPr/>
                    <a:lstStyle/>
                    <a:p>
                      <a:pPr marL="182880" algn="ctr" fontAlgn="ctr">
                        <a:spcBef>
                          <a:spcPts val="600"/>
                        </a:spcBef>
                        <a:buNone/>
                      </a:pPr>
                      <a:r>
                        <a:rPr lang="en-US" sz="2000" b="1" u="none" strike="noStrike" dirty="0">
                          <a:effectLst/>
                          <a:cs typeface="Kalimati" panose="00000400000000000000" pitchFamily="2"/>
                        </a:rPr>
                        <a:t>61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1" u="none" strike="noStrike" dirty="0">
                          <a:effectLst/>
                          <a:cs typeface="Kalimati" panose="00000400000000000000" pitchFamily="2"/>
                        </a:rPr>
                        <a:t>612</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l" fontAlgn="ctr">
                        <a:spcBef>
                          <a:spcPts val="600"/>
                        </a:spcBef>
                        <a:buNone/>
                      </a:pPr>
                      <a:r>
                        <a:rPr lang="ne-NP" sz="2000" b="1" u="none" strike="noStrike" dirty="0">
                          <a:effectLst/>
                          <a:cs typeface="Kalimati" panose="00000400000000000000" pitchFamily="2"/>
                        </a:rPr>
                        <a:t>ताररहितको दूरसञ्चार क्रियाकलापहरू  </a:t>
                      </a:r>
                      <a:endParaRPr lang="ne-NP" sz="2000" b="1" i="0" u="none" strike="noStrike" dirty="0">
                        <a:solidFill>
                          <a:srgbClr val="000000"/>
                        </a:solidFill>
                        <a:effectLst/>
                        <a:latin typeface="+mn-lt"/>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328118821"/>
                  </a:ext>
                </a:extLst>
              </a:tr>
              <a:tr h="710016">
                <a:tc>
                  <a:txBody>
                    <a:bodyPr/>
                    <a:lstStyle/>
                    <a:p>
                      <a:pPr marL="182880" algn="ctr" fontAlgn="ctr">
                        <a:spcBef>
                          <a:spcPts val="600"/>
                        </a:spcBef>
                        <a:buNone/>
                      </a:pPr>
                      <a:r>
                        <a:rPr lang="en-US" sz="2000" u="none" strike="noStrike" dirty="0">
                          <a:effectLst/>
                          <a:cs typeface="Kalimati" panose="00000400000000000000" pitchFamily="2"/>
                        </a:rPr>
                        <a:t>61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dirty="0">
                          <a:effectLst/>
                          <a:cs typeface="Kalimati" panose="00000400000000000000" pitchFamily="2"/>
                        </a:rPr>
                        <a:t>612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dirty="0">
                          <a:solidFill>
                            <a:srgbClr val="0070C0"/>
                          </a:solidFill>
                          <a:effectLst/>
                          <a:cs typeface="Kalimati" panose="00000400000000000000" pitchFamily="2"/>
                        </a:rPr>
                        <a:t>6120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l" fontAlgn="ctr">
                        <a:spcBef>
                          <a:spcPts val="600"/>
                        </a:spcBef>
                        <a:buNone/>
                      </a:pPr>
                      <a:r>
                        <a:rPr lang="ne-NP" sz="2000" u="none" strike="noStrike" dirty="0">
                          <a:effectLst/>
                          <a:cs typeface="Kalimati" panose="00000400000000000000" pitchFamily="2"/>
                        </a:rPr>
                        <a:t>ताररहितको दूरसञ्चार क्रियाकलापहरू  </a:t>
                      </a:r>
                      <a:endParaRPr lang="ne-NP" sz="2000" b="0" i="0" u="none" strike="noStrike" dirty="0">
                        <a:solidFill>
                          <a:srgbClr val="000000"/>
                        </a:solidFill>
                        <a:effectLst/>
                        <a:latin typeface="+mn-lt"/>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388011"/>
                  </a:ext>
                </a:extLst>
              </a:tr>
              <a:tr h="710016">
                <a:tc>
                  <a:txBody>
                    <a:bodyPr/>
                    <a:lstStyle/>
                    <a:p>
                      <a:pPr marL="182880" algn="ctr" fontAlgn="ctr">
                        <a:spcBef>
                          <a:spcPts val="600"/>
                        </a:spcBef>
                        <a:buNone/>
                      </a:pPr>
                      <a:r>
                        <a:rPr lang="en-US" sz="2000" b="1" u="none" strike="noStrike" dirty="0">
                          <a:effectLst/>
                          <a:cs typeface="Kalimati" panose="00000400000000000000" pitchFamily="2"/>
                        </a:rPr>
                        <a:t>61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1" u="none" strike="noStrike" dirty="0">
                          <a:effectLst/>
                          <a:cs typeface="Kalimati" panose="00000400000000000000" pitchFamily="2"/>
                        </a:rPr>
                        <a:t>613</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l" fontAlgn="ctr">
                        <a:spcBef>
                          <a:spcPts val="600"/>
                        </a:spcBef>
                        <a:buNone/>
                      </a:pPr>
                      <a:r>
                        <a:rPr lang="ne-NP" sz="2000" b="1" u="none" strike="noStrike" dirty="0">
                          <a:effectLst/>
                          <a:cs typeface="Kalimati" panose="00000400000000000000" pitchFamily="2"/>
                        </a:rPr>
                        <a:t>भू–उपग्रह दूरसञ्चार क्रियाकलापहरू </a:t>
                      </a:r>
                      <a:endParaRPr lang="ne-NP" sz="2000" b="1" i="0" u="none" strike="noStrike" dirty="0">
                        <a:solidFill>
                          <a:srgbClr val="000000"/>
                        </a:solidFill>
                        <a:effectLst/>
                        <a:latin typeface="+mn-lt"/>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1186958922"/>
                  </a:ext>
                </a:extLst>
              </a:tr>
              <a:tr h="710016">
                <a:tc>
                  <a:txBody>
                    <a:bodyPr/>
                    <a:lstStyle/>
                    <a:p>
                      <a:pPr marL="182880" algn="ctr" fontAlgn="ctr">
                        <a:spcBef>
                          <a:spcPts val="600"/>
                        </a:spcBef>
                        <a:buNone/>
                      </a:pPr>
                      <a:r>
                        <a:rPr lang="en-US" sz="2000" u="none" strike="noStrike">
                          <a:effectLst/>
                          <a:cs typeface="Kalimati" panose="00000400000000000000" pitchFamily="2"/>
                        </a:rPr>
                        <a:t>61</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a:effectLst/>
                          <a:cs typeface="Kalimati" panose="00000400000000000000" pitchFamily="2"/>
                        </a:rPr>
                        <a:t>613</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dirty="0">
                          <a:solidFill>
                            <a:srgbClr val="0070C0"/>
                          </a:solidFill>
                          <a:effectLst/>
                          <a:cs typeface="Kalimati" panose="00000400000000000000" pitchFamily="2"/>
                        </a:rPr>
                        <a:t>6130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l" fontAlgn="ctr">
                        <a:spcBef>
                          <a:spcPts val="600"/>
                        </a:spcBef>
                        <a:buNone/>
                      </a:pPr>
                      <a:r>
                        <a:rPr lang="ne-NP" sz="2000" u="none" strike="noStrike" dirty="0">
                          <a:effectLst/>
                          <a:cs typeface="Kalimati" panose="00000400000000000000" pitchFamily="2"/>
                        </a:rPr>
                        <a:t>भू–उपग्रह दूरसञ्चार क्रियाकलापहरू </a:t>
                      </a:r>
                      <a:endParaRPr lang="ne-NP" sz="2000" b="0" i="0" u="none" strike="noStrike" dirty="0">
                        <a:solidFill>
                          <a:srgbClr val="000000"/>
                        </a:solidFill>
                        <a:effectLst/>
                        <a:latin typeface="+mn-lt"/>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73143355"/>
                  </a:ext>
                </a:extLst>
              </a:tr>
              <a:tr h="359071">
                <a:tc>
                  <a:txBody>
                    <a:bodyPr/>
                    <a:lstStyle/>
                    <a:p>
                      <a:pPr marL="182880" algn="ctr" fontAlgn="ctr">
                        <a:spcBef>
                          <a:spcPts val="600"/>
                        </a:spcBef>
                        <a:buNone/>
                      </a:pPr>
                      <a:r>
                        <a:rPr lang="en-US" sz="2000" b="1" u="none" strike="noStrike" dirty="0">
                          <a:effectLst/>
                          <a:cs typeface="Kalimati" panose="00000400000000000000" pitchFamily="2"/>
                        </a:rPr>
                        <a:t>61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1" u="none" strike="noStrike" dirty="0">
                          <a:effectLst/>
                          <a:cs typeface="Kalimati" panose="00000400000000000000" pitchFamily="2"/>
                        </a:rPr>
                        <a:t>619</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ctr"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marL="182880" algn="l" fontAlgn="ctr">
                        <a:spcBef>
                          <a:spcPts val="600"/>
                        </a:spcBef>
                        <a:buNone/>
                      </a:pPr>
                      <a:r>
                        <a:rPr lang="ne-NP" sz="2000" b="1" u="none" strike="noStrike" dirty="0">
                          <a:effectLst/>
                          <a:cs typeface="Kalimati" panose="00000400000000000000" pitchFamily="2"/>
                        </a:rPr>
                        <a:t>अन्य दूरसञ्चार क्रियाकलापहरू  </a:t>
                      </a:r>
                      <a:endParaRPr lang="ne-NP" sz="2000" b="1" i="0" u="none" strike="noStrike" dirty="0">
                        <a:solidFill>
                          <a:srgbClr val="000000"/>
                        </a:solidFill>
                        <a:effectLst/>
                        <a:latin typeface="+mn-lt"/>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854773888"/>
                  </a:ext>
                </a:extLst>
              </a:tr>
              <a:tr h="359071">
                <a:tc>
                  <a:txBody>
                    <a:bodyPr/>
                    <a:lstStyle/>
                    <a:p>
                      <a:pPr marL="182880" algn="ctr" fontAlgn="ctr">
                        <a:spcBef>
                          <a:spcPts val="600"/>
                        </a:spcBef>
                        <a:buNone/>
                      </a:pPr>
                      <a:r>
                        <a:rPr lang="en-US" sz="2000" u="none" strike="noStrike" dirty="0">
                          <a:effectLst/>
                          <a:cs typeface="Kalimati" panose="00000400000000000000" pitchFamily="2"/>
                        </a:rPr>
                        <a:t>61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dirty="0">
                          <a:effectLst/>
                          <a:cs typeface="Kalimati" panose="00000400000000000000" pitchFamily="2"/>
                        </a:rPr>
                        <a:t>619</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ctr" fontAlgn="ctr">
                        <a:spcBef>
                          <a:spcPts val="600"/>
                        </a:spcBef>
                        <a:buNone/>
                      </a:pPr>
                      <a:r>
                        <a:rPr lang="en-US" sz="2000" u="none" strike="noStrike" dirty="0">
                          <a:solidFill>
                            <a:srgbClr val="0070C0"/>
                          </a:solidFill>
                          <a:effectLst/>
                          <a:cs typeface="Kalimati" panose="00000400000000000000" pitchFamily="2"/>
                        </a:rPr>
                        <a:t>6190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82880" algn="l" fontAlgn="ctr">
                        <a:spcBef>
                          <a:spcPts val="600"/>
                        </a:spcBef>
                        <a:buNone/>
                      </a:pPr>
                      <a:r>
                        <a:rPr lang="ne-NP" sz="2000" u="none" strike="noStrike" dirty="0">
                          <a:effectLst/>
                          <a:cs typeface="Kalimati" panose="00000400000000000000" pitchFamily="2"/>
                        </a:rPr>
                        <a:t>अन्य दूरसञ्चार क्रियाकलापहरू  </a:t>
                      </a:r>
                      <a:endParaRPr lang="ne-NP" sz="2000" b="0" i="0" u="none" strike="noStrike" dirty="0">
                        <a:solidFill>
                          <a:srgbClr val="000000"/>
                        </a:solidFill>
                        <a:effectLst/>
                        <a:latin typeface="+mn-lt"/>
                        <a:cs typeface="Kalimati" panose="00000400000000000000" pitchFamily="2"/>
                      </a:endParaRPr>
                    </a:p>
                  </a:txBody>
                  <a:tcPr marL="6350" marR="6350" marT="635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05611609"/>
                  </a:ext>
                </a:extLst>
              </a:tr>
            </a:tbl>
          </a:graphicData>
        </a:graphic>
      </p:graphicFrame>
    </p:spTree>
    <p:extLst>
      <p:ext uri="{BB962C8B-B14F-4D97-AF65-F5344CB8AC3E}">
        <p14:creationId xmlns:p14="http://schemas.microsoft.com/office/powerpoint/2010/main" val="1545423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2B35D-446E-D926-D845-B3FC002AA659}"/>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499CF95E-6068-E67A-1914-8F290F54A3A7}"/>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2A7CB785-BE01-94D0-32B8-1650CC78D21E}"/>
              </a:ext>
            </a:extLst>
          </p:cNvPr>
          <p:cNvSpPr>
            <a:spLocks noGrp="1"/>
          </p:cNvSpPr>
          <p:nvPr>
            <p:ph type="sldNum" sz="quarter" idx="12"/>
          </p:nvPr>
        </p:nvSpPr>
        <p:spPr/>
        <p:txBody>
          <a:bodyPr/>
          <a:lstStyle/>
          <a:p>
            <a:fld id="{3981A1E7-FBCC-4BE9-B724-D2D87968AACE}" type="slidenum">
              <a:rPr lang="en-US" smtClean="0"/>
              <a:t>16</a:t>
            </a:fld>
            <a:endParaRPr lang="en-US"/>
          </a:p>
        </p:txBody>
      </p:sp>
      <p:graphicFrame>
        <p:nvGraphicFramePr>
          <p:cNvPr id="5" name="Table 4">
            <a:extLst>
              <a:ext uri="{FF2B5EF4-FFF2-40B4-BE49-F238E27FC236}">
                <a16:creationId xmlns:a16="http://schemas.microsoft.com/office/drawing/2014/main" id="{A1C1D443-9587-3660-A6B9-B56C2E19F84F}"/>
              </a:ext>
            </a:extLst>
          </p:cNvPr>
          <p:cNvGraphicFramePr>
            <a:graphicFrameLocks noGrp="1"/>
          </p:cNvGraphicFramePr>
          <p:nvPr>
            <p:extLst>
              <p:ext uri="{D42A27DB-BD31-4B8C-83A1-F6EECF244321}">
                <p14:modId xmlns:p14="http://schemas.microsoft.com/office/powerpoint/2010/main" val="3140599197"/>
              </p:ext>
            </p:extLst>
          </p:nvPr>
        </p:nvGraphicFramePr>
        <p:xfrm>
          <a:off x="148590" y="983931"/>
          <a:ext cx="11794807" cy="5648219"/>
        </p:xfrm>
        <a:graphic>
          <a:graphicData uri="http://schemas.openxmlformats.org/drawingml/2006/table">
            <a:tbl>
              <a:tblPr>
                <a:effectLst/>
                <a:tableStyleId>{5C22544A-7EE6-4342-B048-85BDC9FD1C3A}</a:tableStyleId>
              </a:tblPr>
              <a:tblGrid>
                <a:gridCol w="1083560">
                  <a:extLst>
                    <a:ext uri="{9D8B030D-6E8A-4147-A177-3AD203B41FA5}">
                      <a16:colId xmlns:a16="http://schemas.microsoft.com/office/drawing/2014/main" val="788527515"/>
                    </a:ext>
                  </a:extLst>
                </a:gridCol>
                <a:gridCol w="816776">
                  <a:extLst>
                    <a:ext uri="{9D8B030D-6E8A-4147-A177-3AD203B41FA5}">
                      <a16:colId xmlns:a16="http://schemas.microsoft.com/office/drawing/2014/main" val="1952929219"/>
                    </a:ext>
                  </a:extLst>
                </a:gridCol>
                <a:gridCol w="673122">
                  <a:extLst>
                    <a:ext uri="{9D8B030D-6E8A-4147-A177-3AD203B41FA5}">
                      <a16:colId xmlns:a16="http://schemas.microsoft.com/office/drawing/2014/main" val="2775849224"/>
                    </a:ext>
                  </a:extLst>
                </a:gridCol>
                <a:gridCol w="9221349">
                  <a:extLst>
                    <a:ext uri="{9D8B030D-6E8A-4147-A177-3AD203B41FA5}">
                      <a16:colId xmlns:a16="http://schemas.microsoft.com/office/drawing/2014/main" val="880890898"/>
                    </a:ext>
                  </a:extLst>
                </a:gridCol>
              </a:tblGrid>
              <a:tr h="347816">
                <a:tc>
                  <a:txBody>
                    <a:bodyPr/>
                    <a:lstStyle/>
                    <a:p>
                      <a:pPr marL="91440" algn="ctr" fontAlgn="b">
                        <a:lnSpc>
                          <a:spcPct val="100000"/>
                        </a:lnSpc>
                        <a:spcBef>
                          <a:spcPts val="600"/>
                        </a:spcBef>
                        <a:buNone/>
                      </a:pPr>
                      <a:r>
                        <a:rPr lang="ne-NP" sz="2000" b="1" u="none" strike="noStrike" dirty="0">
                          <a:effectLst/>
                          <a:cs typeface="Kalimati" panose="00000400000000000000" pitchFamily="2"/>
                        </a:rPr>
                        <a:t>डिभिजन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000" b="1" u="none" strike="noStrike" dirty="0">
                          <a:effectLst/>
                          <a:cs typeface="Kalimati" panose="00000400000000000000" pitchFamily="2"/>
                        </a:rPr>
                        <a:t>समुह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000" b="1" u="none" strike="noStrike" dirty="0">
                          <a:solidFill>
                            <a:srgbClr val="0070C0"/>
                          </a:solidFill>
                          <a:effectLst/>
                          <a:cs typeface="Kalimati" panose="00000400000000000000" pitchFamily="2"/>
                        </a:rPr>
                        <a:t>वर्ग </a:t>
                      </a:r>
                      <a:endParaRPr lang="ne-NP" sz="20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l" fontAlgn="b">
                        <a:lnSpc>
                          <a:spcPct val="100000"/>
                        </a:lnSpc>
                        <a:spcBef>
                          <a:spcPts val="600"/>
                        </a:spcBef>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816387203"/>
                  </a:ext>
                </a:extLst>
              </a:tr>
              <a:tr h="347816">
                <a:tc>
                  <a:txBody>
                    <a:bodyPr/>
                    <a:lstStyle/>
                    <a:p>
                      <a:pPr marL="91440" algn="ctr" fontAlgn="ctr">
                        <a:lnSpc>
                          <a:spcPct val="100000"/>
                        </a:lnSpc>
                        <a:spcBef>
                          <a:spcPts val="600"/>
                        </a:spcBef>
                        <a:buNone/>
                      </a:pPr>
                      <a:r>
                        <a:rPr lang="en-US" sz="2000" u="none" strike="noStrike" dirty="0">
                          <a:effectLst/>
                          <a:cs typeface="Kalimati" panose="00000400000000000000" pitchFamily="2"/>
                        </a:rPr>
                        <a:t>62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a:solidFill>
                            <a:srgbClr val="0070C0"/>
                          </a:solidFill>
                          <a:effectLst/>
                          <a:cs typeface="Kalimati" panose="00000400000000000000" pitchFamily="2"/>
                        </a:rPr>
                        <a:t> </a:t>
                      </a:r>
                      <a:endParaRPr lang="en-US" sz="2000" b="0" i="0" u="none" strike="noStrike">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कम्प्युटर प्रोग्रामिङ, परामर्श र तत्सम्बन्धित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998703164"/>
                  </a:ext>
                </a:extLst>
              </a:tr>
              <a:tr h="347816">
                <a:tc>
                  <a:txBody>
                    <a:bodyPr/>
                    <a:lstStyle/>
                    <a:p>
                      <a:pPr marL="91440" algn="ctr" fontAlgn="ctr">
                        <a:lnSpc>
                          <a:spcPct val="100000"/>
                        </a:lnSpc>
                        <a:spcBef>
                          <a:spcPts val="600"/>
                        </a:spcBef>
                        <a:buNone/>
                      </a:pPr>
                      <a:r>
                        <a:rPr lang="en-US" sz="2000" b="1" u="none" strike="noStrike" dirty="0">
                          <a:effectLst/>
                          <a:cs typeface="Kalimati" panose="00000400000000000000" pitchFamily="2"/>
                        </a:rPr>
                        <a:t>62</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effectLst/>
                          <a:cs typeface="Kalimati" panose="00000400000000000000" pitchFamily="2"/>
                        </a:rPr>
                        <a:t>620</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कम्प्युटर प्रोग्रामिङ, परामर्श र सम्बन्धी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747573485"/>
                  </a:ext>
                </a:extLst>
              </a:tr>
              <a:tr h="347816">
                <a:tc>
                  <a:txBody>
                    <a:bodyPr/>
                    <a:lstStyle/>
                    <a:p>
                      <a:pPr marL="91440" algn="ctr" fontAlgn="ctr">
                        <a:lnSpc>
                          <a:spcPct val="100000"/>
                        </a:lnSpc>
                        <a:spcBef>
                          <a:spcPts val="600"/>
                        </a:spcBef>
                        <a:buNone/>
                      </a:pPr>
                      <a:r>
                        <a:rPr lang="en-US" sz="2000" u="none" strike="noStrike" dirty="0">
                          <a:effectLst/>
                          <a:cs typeface="Kalimati" panose="00000400000000000000" pitchFamily="2"/>
                        </a:rPr>
                        <a:t>62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620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6201</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कम्प्युटर प्रोग्रामिङका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891289785"/>
                  </a:ext>
                </a:extLst>
              </a:tr>
              <a:tr h="689696">
                <a:tc>
                  <a:txBody>
                    <a:bodyPr/>
                    <a:lstStyle/>
                    <a:p>
                      <a:pPr marL="91440" algn="ctr" fontAlgn="ctr">
                        <a:lnSpc>
                          <a:spcPct val="100000"/>
                        </a:lnSpc>
                        <a:spcBef>
                          <a:spcPts val="600"/>
                        </a:spcBef>
                        <a:buNone/>
                      </a:pPr>
                      <a:r>
                        <a:rPr lang="en-US" sz="2000" u="none" strike="noStrike" dirty="0">
                          <a:effectLst/>
                          <a:cs typeface="Kalimati" panose="00000400000000000000" pitchFamily="2"/>
                        </a:rPr>
                        <a:t>62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620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a:solidFill>
                            <a:srgbClr val="0070C0"/>
                          </a:solidFill>
                          <a:effectLst/>
                          <a:cs typeface="Kalimati" panose="00000400000000000000" pitchFamily="2"/>
                        </a:rPr>
                        <a:t>6202</a:t>
                      </a:r>
                      <a:endParaRPr lang="en-US" sz="2000" b="0" i="0" u="none" strike="noStrike">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कम्प्युटर परामर्श तथा कम्प्युटर सेवा सुविधाहरू व्यवस्थापन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899709622"/>
                  </a:ext>
                </a:extLst>
              </a:tr>
              <a:tr h="536511">
                <a:tc>
                  <a:txBody>
                    <a:bodyPr/>
                    <a:lstStyle/>
                    <a:p>
                      <a:pPr marL="91440" algn="ctr" fontAlgn="ctr">
                        <a:lnSpc>
                          <a:spcPct val="100000"/>
                        </a:lnSpc>
                        <a:spcBef>
                          <a:spcPts val="600"/>
                        </a:spcBef>
                        <a:buNone/>
                      </a:pPr>
                      <a:r>
                        <a:rPr lang="en-US" sz="2000" u="none" strike="noStrike" dirty="0">
                          <a:effectLst/>
                          <a:cs typeface="Kalimati" panose="00000400000000000000" pitchFamily="2"/>
                        </a:rPr>
                        <a:t>62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620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6209</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अन्य सूचना प्रविधि तथा कम्प्युटर सेवासम्बन्धी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507670140"/>
                  </a:ext>
                </a:extLst>
              </a:tr>
              <a:tr h="347816">
                <a:tc>
                  <a:txBody>
                    <a:bodyPr/>
                    <a:lstStyle/>
                    <a:p>
                      <a:pPr marL="91440" algn="ctr" fontAlgn="ctr">
                        <a:lnSpc>
                          <a:spcPct val="100000"/>
                        </a:lnSpc>
                        <a:spcBef>
                          <a:spcPts val="600"/>
                        </a:spcBef>
                        <a:buNone/>
                      </a:pPr>
                      <a:r>
                        <a:rPr lang="en-US" sz="2000" u="none" strike="noStrike">
                          <a:effectLst/>
                          <a:cs typeface="Kalimati" panose="00000400000000000000" pitchFamily="2"/>
                        </a:rPr>
                        <a:t>63</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 </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a:solidFill>
                            <a:srgbClr val="0070C0"/>
                          </a:solidFill>
                          <a:effectLst/>
                          <a:cs typeface="Kalimati" panose="00000400000000000000" pitchFamily="2"/>
                        </a:rPr>
                        <a:t> </a:t>
                      </a:r>
                      <a:endParaRPr lang="en-US" sz="2000" b="0" i="0" u="none" strike="noStrike">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सूचना सेवा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362791363"/>
                  </a:ext>
                </a:extLst>
              </a:tr>
              <a:tr h="536511">
                <a:tc>
                  <a:txBody>
                    <a:bodyPr/>
                    <a:lstStyle/>
                    <a:p>
                      <a:pPr marL="91440" algn="ctr" fontAlgn="ctr">
                        <a:lnSpc>
                          <a:spcPct val="100000"/>
                        </a:lnSpc>
                        <a:spcBef>
                          <a:spcPts val="600"/>
                        </a:spcBef>
                        <a:buNone/>
                      </a:pPr>
                      <a:r>
                        <a:rPr lang="en-US" sz="2000" b="1" u="none" strike="noStrike" dirty="0">
                          <a:effectLst/>
                          <a:cs typeface="Kalimati" panose="00000400000000000000" pitchFamily="2"/>
                        </a:rPr>
                        <a:t>63</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effectLst/>
                          <a:cs typeface="Kalimati" panose="00000400000000000000" pitchFamily="2"/>
                        </a:rPr>
                        <a:t>631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डाटा प्रशोधन, होस्टिङ र सम्बन्धित क्रियाकलापहरू, वेब पोर्टल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07574374"/>
                  </a:ext>
                </a:extLst>
              </a:tr>
              <a:tr h="347816">
                <a:tc>
                  <a:txBody>
                    <a:bodyPr/>
                    <a:lstStyle/>
                    <a:p>
                      <a:pPr marL="91440" algn="ctr" fontAlgn="ctr">
                        <a:lnSpc>
                          <a:spcPct val="100000"/>
                        </a:lnSpc>
                        <a:spcBef>
                          <a:spcPts val="600"/>
                        </a:spcBef>
                        <a:buNone/>
                      </a:pPr>
                      <a:r>
                        <a:rPr lang="en-US" sz="2000" u="none" strike="noStrike" dirty="0">
                          <a:effectLst/>
                          <a:cs typeface="Kalimati" panose="00000400000000000000" pitchFamily="2"/>
                        </a:rPr>
                        <a:t>63</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631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6311</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डाटा प्रशोधन, होस्टिङ र  सम्बन्धित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784677762"/>
                  </a:ext>
                </a:extLst>
              </a:tr>
              <a:tr h="347816">
                <a:tc>
                  <a:txBody>
                    <a:bodyPr/>
                    <a:lstStyle/>
                    <a:p>
                      <a:pPr marL="91440" algn="ctr" fontAlgn="ctr">
                        <a:lnSpc>
                          <a:spcPct val="100000"/>
                        </a:lnSpc>
                        <a:spcBef>
                          <a:spcPts val="600"/>
                        </a:spcBef>
                        <a:buNone/>
                      </a:pPr>
                      <a:r>
                        <a:rPr lang="en-US" sz="2000" u="none" strike="noStrike">
                          <a:effectLst/>
                          <a:cs typeface="Kalimati" panose="00000400000000000000" pitchFamily="2"/>
                        </a:rPr>
                        <a:t>63</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a:effectLst/>
                          <a:cs typeface="Kalimati" panose="00000400000000000000" pitchFamily="2"/>
                        </a:rPr>
                        <a:t>631</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6312</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वेब पोर्टल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313663246"/>
                  </a:ext>
                </a:extLst>
              </a:tr>
              <a:tr h="347816">
                <a:tc>
                  <a:txBody>
                    <a:bodyPr/>
                    <a:lstStyle/>
                    <a:p>
                      <a:pPr marL="91440" algn="ctr" fontAlgn="ctr">
                        <a:lnSpc>
                          <a:spcPct val="100000"/>
                        </a:lnSpc>
                        <a:spcBef>
                          <a:spcPts val="600"/>
                        </a:spcBef>
                        <a:buNone/>
                      </a:pPr>
                      <a:r>
                        <a:rPr lang="en-US" sz="2000" b="1" u="none" strike="noStrike" dirty="0">
                          <a:effectLst/>
                          <a:cs typeface="Kalimati" panose="00000400000000000000" pitchFamily="2"/>
                        </a:rPr>
                        <a:t>63</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effectLst/>
                          <a:cs typeface="Kalimati" panose="00000400000000000000" pitchFamily="2"/>
                        </a:rPr>
                        <a:t>639</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अन्य सूचना सेवाका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646918553"/>
                  </a:ext>
                </a:extLst>
              </a:tr>
              <a:tr h="347816">
                <a:tc>
                  <a:txBody>
                    <a:bodyPr/>
                    <a:lstStyle/>
                    <a:p>
                      <a:pPr marL="91440" algn="ctr" fontAlgn="ctr">
                        <a:lnSpc>
                          <a:spcPct val="100000"/>
                        </a:lnSpc>
                        <a:spcBef>
                          <a:spcPts val="600"/>
                        </a:spcBef>
                        <a:buNone/>
                      </a:pPr>
                      <a:r>
                        <a:rPr lang="en-US" sz="2000" u="none" strike="noStrike" dirty="0">
                          <a:effectLst/>
                          <a:cs typeface="Kalimati" panose="00000400000000000000" pitchFamily="2"/>
                        </a:rPr>
                        <a:t>63</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a:effectLst/>
                          <a:cs typeface="Kalimati" panose="00000400000000000000" pitchFamily="2"/>
                        </a:rPr>
                        <a:t>639</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6391</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समाचार एजेन्सीका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12335667"/>
                  </a:ext>
                </a:extLst>
              </a:tr>
              <a:tr h="536511">
                <a:tc>
                  <a:txBody>
                    <a:bodyPr/>
                    <a:lstStyle/>
                    <a:p>
                      <a:pPr marL="91440" algn="ctr" fontAlgn="ctr">
                        <a:lnSpc>
                          <a:spcPct val="100000"/>
                        </a:lnSpc>
                        <a:spcBef>
                          <a:spcPts val="600"/>
                        </a:spcBef>
                        <a:buNone/>
                      </a:pPr>
                      <a:r>
                        <a:rPr lang="en-US" sz="2000" u="none" strike="noStrike" dirty="0">
                          <a:effectLst/>
                          <a:cs typeface="Kalimati" panose="00000400000000000000" pitchFamily="2"/>
                        </a:rPr>
                        <a:t>63</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639</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6399</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अन्यत्र उल्लेख नगरिएका अन्य सूचना सेवाका विभिन्न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095193"/>
                  </a:ext>
                </a:extLst>
              </a:tr>
            </a:tbl>
          </a:graphicData>
        </a:graphic>
      </p:graphicFrame>
      <p:sp>
        <p:nvSpPr>
          <p:cNvPr id="4" name="Title 3">
            <a:extLst>
              <a:ext uri="{FF2B5EF4-FFF2-40B4-BE49-F238E27FC236}">
                <a16:creationId xmlns:a16="http://schemas.microsoft.com/office/drawing/2014/main" id="{A2843531-F52A-FFEB-D41E-51A75C339984}"/>
              </a:ext>
            </a:extLst>
          </p:cNvPr>
          <p:cNvSpPr>
            <a:spLocks noGrp="1"/>
          </p:cNvSpPr>
          <p:nvPr>
            <p:ph type="title"/>
          </p:nvPr>
        </p:nvSpPr>
        <p:spPr>
          <a:xfrm>
            <a:off x="1304431" y="82095"/>
            <a:ext cx="8917255" cy="85788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r>
              <a:rPr lang="en-US" b="1" dirty="0">
                <a:solidFill>
                  <a:schemeClr val="accent1"/>
                </a:solidFill>
              </a:rPr>
              <a:t/>
            </a:r>
            <a:br>
              <a:rPr lang="en-US" b="1" dirty="0">
                <a:solidFill>
                  <a:schemeClr val="accent1"/>
                </a:solidFill>
              </a:rPr>
            </a:br>
            <a:r>
              <a:rPr lang="ne-NP" sz="3100" b="1" dirty="0"/>
              <a:t>खण्ड </a:t>
            </a:r>
            <a:r>
              <a:rPr lang="en-US" sz="3100" b="1" dirty="0"/>
              <a:t>J</a:t>
            </a:r>
            <a:r>
              <a:rPr lang="ne-NP" sz="3100" b="1" dirty="0"/>
              <a:t> :</a:t>
            </a:r>
            <a:r>
              <a:rPr lang="en-US" sz="3100" b="1" dirty="0"/>
              <a:t> </a:t>
            </a:r>
            <a:r>
              <a:rPr lang="ne-NP" sz="3100" b="1" dirty="0"/>
              <a:t>सूचना तथा सञ्चार</a:t>
            </a:r>
            <a:endParaRPr lang="en-US" b="1" dirty="0"/>
          </a:p>
        </p:txBody>
      </p:sp>
    </p:spTree>
    <p:extLst>
      <p:ext uri="{BB962C8B-B14F-4D97-AF65-F5344CB8AC3E}">
        <p14:creationId xmlns:p14="http://schemas.microsoft.com/office/powerpoint/2010/main" val="31206212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DABFE-D5BC-DDA7-42D8-831FA2EDB09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9C047D9-3A2A-3B6F-3A65-D998FF105397}"/>
              </a:ext>
            </a:extLst>
          </p:cNvPr>
          <p:cNvSpPr>
            <a:spLocks noGrp="1"/>
          </p:cNvSpPr>
          <p:nvPr>
            <p:ph type="title"/>
          </p:nvPr>
        </p:nvSpPr>
        <p:spPr>
          <a:xfrm>
            <a:off x="1289627" y="136525"/>
            <a:ext cx="9679710" cy="82359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2700" b="1" dirty="0"/>
              <a:t>खण्ड </a:t>
            </a:r>
            <a:r>
              <a:rPr lang="en-US" sz="2700" b="1" dirty="0"/>
              <a:t>K</a:t>
            </a:r>
            <a:r>
              <a:rPr lang="ne-NP" sz="2700" b="1" dirty="0"/>
              <a:t> : वित्तीय तथा बिमासम्बन्धी क्रियाकलापहरू </a:t>
            </a:r>
            <a:endParaRPr lang="en-US" b="1" dirty="0"/>
          </a:p>
        </p:txBody>
      </p:sp>
      <p:sp>
        <p:nvSpPr>
          <p:cNvPr id="5" name="Content Placeholder 4">
            <a:extLst>
              <a:ext uri="{FF2B5EF4-FFF2-40B4-BE49-F238E27FC236}">
                <a16:creationId xmlns:a16="http://schemas.microsoft.com/office/drawing/2014/main" id="{FBAFB117-69FF-23A1-B99D-FB973AF7A75D}"/>
              </a:ext>
            </a:extLst>
          </p:cNvPr>
          <p:cNvSpPr>
            <a:spLocks noGrp="1"/>
          </p:cNvSpPr>
          <p:nvPr>
            <p:ph idx="1"/>
          </p:nvPr>
        </p:nvSpPr>
        <p:spPr>
          <a:xfrm>
            <a:off x="274320" y="1017270"/>
            <a:ext cx="7532370" cy="4802769"/>
          </a:xfrm>
        </p:spPr>
        <p:txBody>
          <a:bodyPr>
            <a:normAutofit fontScale="92500" lnSpcReduction="10000"/>
          </a:bodyPr>
          <a:lstStyle/>
          <a:p>
            <a:pPr indent="0" algn="just">
              <a:lnSpc>
                <a:spcPct val="150000"/>
              </a:lnSpc>
              <a:buNone/>
            </a:pPr>
            <a:r>
              <a:rPr lang="ne-NP" sz="3200" b="1" dirty="0"/>
              <a:t>यस खण्डमा निम्न क्रियाकलापहरु समेटिन्छन् :</a:t>
            </a:r>
          </a:p>
          <a:p>
            <a:pPr marL="457200" indent="-457200" algn="just">
              <a:lnSpc>
                <a:spcPct val="150000"/>
              </a:lnSpc>
              <a:buFont typeface="Wingdings" panose="05000000000000000000" pitchFamily="2" charset="2"/>
              <a:buChar char="Ø"/>
            </a:pPr>
            <a:r>
              <a:rPr lang="ne-NP" sz="3200" dirty="0"/>
              <a:t>बैंकिङ्ग सेवा, बिमा, पुनर्बिमा तथा पेन्सन कोष, सामाजिक सुरक्षा कोष लगायतका वित्तीय सेवा र ती सेवाहरूलाई सहयोग गर्ने क्रियाकलापहरू </a:t>
            </a:r>
          </a:p>
          <a:p>
            <a:pPr marL="457200" indent="-457200" algn="just">
              <a:lnSpc>
                <a:spcPct val="150000"/>
              </a:lnSpc>
              <a:buFont typeface="Wingdings" panose="05000000000000000000" pitchFamily="2" charset="2"/>
              <a:buChar char="Ø"/>
            </a:pPr>
            <a:r>
              <a:rPr lang="ne-NP" sz="3200" dirty="0"/>
              <a:t>होल्डिङ कम्पनीसँगको व्यावसायिक वित्तीय गतिविधि, ट्रस्ट, कोष र यस्तै वित्तीय गतिविधि संचालन </a:t>
            </a:r>
            <a:endParaRPr lang="en-US" sz="3200" dirty="0"/>
          </a:p>
        </p:txBody>
      </p:sp>
      <p:sp>
        <p:nvSpPr>
          <p:cNvPr id="2" name="Footer Placeholder 1">
            <a:extLst>
              <a:ext uri="{FF2B5EF4-FFF2-40B4-BE49-F238E27FC236}">
                <a16:creationId xmlns:a16="http://schemas.microsoft.com/office/drawing/2014/main" id="{8ED5AB90-2280-D40E-6A30-82BF86F879C8}"/>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0BB77619-B8FD-C16F-A03C-E19F6531F6F4}"/>
              </a:ext>
            </a:extLst>
          </p:cNvPr>
          <p:cNvSpPr>
            <a:spLocks noGrp="1"/>
          </p:cNvSpPr>
          <p:nvPr>
            <p:ph type="sldNum" sz="quarter" idx="12"/>
          </p:nvPr>
        </p:nvSpPr>
        <p:spPr/>
        <p:txBody>
          <a:bodyPr/>
          <a:lstStyle/>
          <a:p>
            <a:fld id="{3981A1E7-FBCC-4BE9-B724-D2D87968AACE}" type="slidenum">
              <a:rPr lang="en-US" smtClean="0"/>
              <a:t>17</a:t>
            </a:fld>
            <a:endParaRPr lang="en-US"/>
          </a:p>
        </p:txBody>
      </p:sp>
      <p:sp>
        <p:nvSpPr>
          <p:cNvPr id="6" name="TextBox 5">
            <a:extLst>
              <a:ext uri="{FF2B5EF4-FFF2-40B4-BE49-F238E27FC236}">
                <a16:creationId xmlns:a16="http://schemas.microsoft.com/office/drawing/2014/main" id="{08DE1C39-7027-3721-F8EB-A1D712302FD8}"/>
              </a:ext>
            </a:extLst>
          </p:cNvPr>
          <p:cNvSpPr txBox="1"/>
          <p:nvPr/>
        </p:nvSpPr>
        <p:spPr>
          <a:xfrm>
            <a:off x="586740" y="5746695"/>
            <a:ext cx="11018520" cy="369332"/>
          </a:xfrm>
          <a:prstGeom prst="rect">
            <a:avLst/>
          </a:prstGeom>
          <a:solidFill>
            <a:schemeClr val="accent2">
              <a:lumMod val="20000"/>
              <a:lumOff val="80000"/>
            </a:schemeClr>
          </a:solidFill>
        </p:spPr>
        <p:txBody>
          <a:bodyPr wrap="square" rtlCol="0">
            <a:spAutoFit/>
          </a:bodyPr>
          <a:lstStyle/>
          <a:p>
            <a:r>
              <a:rPr lang="ne-NP" b="1" dirty="0">
                <a:solidFill>
                  <a:srgbClr val="0070C0"/>
                </a:solidFill>
                <a:cs typeface="Kalimati" panose="00000400000000000000" pitchFamily="2"/>
              </a:rPr>
              <a:t>बिस्तृत विवरणको लागि नेपाल स्तरीय औद्योगिक वर्गीकरण संक्षिप्त पुस्तिकाको पेज ८२ देखि ८५ सम्म हेर्नुहोस् | </a:t>
            </a:r>
            <a:endParaRPr lang="en-US" b="1" dirty="0">
              <a:solidFill>
                <a:srgbClr val="0070C0"/>
              </a:solidFill>
              <a:cs typeface="Kalimati" panose="00000400000000000000" pitchFamily="2"/>
            </a:endParaRPr>
          </a:p>
        </p:txBody>
      </p:sp>
      <p:pic>
        <p:nvPicPr>
          <p:cNvPr id="8" name="Picture 7">
            <a:extLst>
              <a:ext uri="{FF2B5EF4-FFF2-40B4-BE49-F238E27FC236}">
                <a16:creationId xmlns:a16="http://schemas.microsoft.com/office/drawing/2014/main" id="{314AD028-776A-E2D1-5810-A266F725A0AB}"/>
              </a:ext>
            </a:extLst>
          </p:cNvPr>
          <p:cNvPicPr>
            <a:picLocks noChangeAspect="1"/>
          </p:cNvPicPr>
          <p:nvPr/>
        </p:nvPicPr>
        <p:blipFill>
          <a:blip r:embed="rId2"/>
          <a:stretch>
            <a:fillRect/>
          </a:stretch>
        </p:blipFill>
        <p:spPr>
          <a:xfrm>
            <a:off x="7938580" y="1256108"/>
            <a:ext cx="4253419" cy="3007282"/>
          </a:xfrm>
          <a:prstGeom prst="rect">
            <a:avLst/>
          </a:prstGeom>
        </p:spPr>
      </p:pic>
    </p:spTree>
    <p:extLst>
      <p:ext uri="{BB962C8B-B14F-4D97-AF65-F5344CB8AC3E}">
        <p14:creationId xmlns:p14="http://schemas.microsoft.com/office/powerpoint/2010/main" val="1372952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21B00-CCE9-0A47-3689-D725462A49A6}"/>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3CE4346C-B261-BAFD-203F-BA296F605341}"/>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CC0F0D8A-76A3-B6A3-42AC-02158F697F5A}"/>
              </a:ext>
            </a:extLst>
          </p:cNvPr>
          <p:cNvSpPr>
            <a:spLocks noGrp="1"/>
          </p:cNvSpPr>
          <p:nvPr>
            <p:ph type="sldNum" sz="quarter" idx="12"/>
          </p:nvPr>
        </p:nvSpPr>
        <p:spPr/>
        <p:txBody>
          <a:bodyPr/>
          <a:lstStyle/>
          <a:p>
            <a:fld id="{3981A1E7-FBCC-4BE9-B724-D2D87968AACE}" type="slidenum">
              <a:rPr lang="en-US" smtClean="0"/>
              <a:t>18</a:t>
            </a:fld>
            <a:endParaRPr lang="en-US"/>
          </a:p>
        </p:txBody>
      </p:sp>
      <p:graphicFrame>
        <p:nvGraphicFramePr>
          <p:cNvPr id="5" name="Table 4">
            <a:extLst>
              <a:ext uri="{FF2B5EF4-FFF2-40B4-BE49-F238E27FC236}">
                <a16:creationId xmlns:a16="http://schemas.microsoft.com/office/drawing/2014/main" id="{A2CBAD7A-1B24-5297-3E55-21E513029A7D}"/>
              </a:ext>
            </a:extLst>
          </p:cNvPr>
          <p:cNvGraphicFramePr>
            <a:graphicFrameLocks noGrp="1"/>
          </p:cNvGraphicFramePr>
          <p:nvPr>
            <p:extLst>
              <p:ext uri="{D42A27DB-BD31-4B8C-83A1-F6EECF244321}">
                <p14:modId xmlns:p14="http://schemas.microsoft.com/office/powerpoint/2010/main" val="1417628047"/>
              </p:ext>
            </p:extLst>
          </p:nvPr>
        </p:nvGraphicFramePr>
        <p:xfrm>
          <a:off x="79203" y="1058026"/>
          <a:ext cx="6228680" cy="5469543"/>
        </p:xfrm>
        <a:graphic>
          <a:graphicData uri="http://schemas.openxmlformats.org/drawingml/2006/table">
            <a:tbl>
              <a:tblPr>
                <a:effectLst/>
                <a:tableStyleId>{5C22544A-7EE6-4342-B048-85BDC9FD1C3A}</a:tableStyleId>
              </a:tblPr>
              <a:tblGrid>
                <a:gridCol w="804227">
                  <a:extLst>
                    <a:ext uri="{9D8B030D-6E8A-4147-A177-3AD203B41FA5}">
                      <a16:colId xmlns:a16="http://schemas.microsoft.com/office/drawing/2014/main" val="3290094455"/>
                    </a:ext>
                  </a:extLst>
                </a:gridCol>
                <a:gridCol w="612140">
                  <a:extLst>
                    <a:ext uri="{9D8B030D-6E8A-4147-A177-3AD203B41FA5}">
                      <a16:colId xmlns:a16="http://schemas.microsoft.com/office/drawing/2014/main" val="859507234"/>
                    </a:ext>
                  </a:extLst>
                </a:gridCol>
                <a:gridCol w="567690">
                  <a:extLst>
                    <a:ext uri="{9D8B030D-6E8A-4147-A177-3AD203B41FA5}">
                      <a16:colId xmlns:a16="http://schemas.microsoft.com/office/drawing/2014/main" val="2122238208"/>
                    </a:ext>
                  </a:extLst>
                </a:gridCol>
                <a:gridCol w="4244623">
                  <a:extLst>
                    <a:ext uri="{9D8B030D-6E8A-4147-A177-3AD203B41FA5}">
                      <a16:colId xmlns:a16="http://schemas.microsoft.com/office/drawing/2014/main" val="2445242844"/>
                    </a:ext>
                  </a:extLst>
                </a:gridCol>
              </a:tblGrid>
              <a:tr h="536512">
                <a:tc>
                  <a:txBody>
                    <a:bodyPr/>
                    <a:lstStyle/>
                    <a:p>
                      <a:pPr marL="91440" algn="ctr" fontAlgn="b">
                        <a:lnSpc>
                          <a:spcPct val="130000"/>
                        </a:lnSpc>
                        <a:spcBef>
                          <a:spcPts val="600"/>
                        </a:spcBef>
                        <a:buNone/>
                      </a:pPr>
                      <a:r>
                        <a:rPr lang="ne-NP" sz="1400" b="1" u="none" strike="noStrike" dirty="0">
                          <a:effectLst/>
                          <a:cs typeface="Kalimati" panose="00000400000000000000" pitchFamily="2"/>
                        </a:rPr>
                        <a:t>डिभिजन </a:t>
                      </a:r>
                      <a:endParaRPr lang="ne-NP" sz="1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30000"/>
                        </a:lnSpc>
                        <a:spcBef>
                          <a:spcPts val="600"/>
                        </a:spcBef>
                        <a:buNone/>
                      </a:pPr>
                      <a:r>
                        <a:rPr lang="ne-NP" sz="1400" b="1" u="none" strike="noStrike" dirty="0">
                          <a:effectLst/>
                          <a:cs typeface="Kalimati" panose="00000400000000000000" pitchFamily="2"/>
                        </a:rPr>
                        <a:t>समुह </a:t>
                      </a:r>
                      <a:endParaRPr lang="ne-NP" sz="1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lnSpc>
                          <a:spcPct val="130000"/>
                        </a:lnSpc>
                        <a:spcBef>
                          <a:spcPts val="600"/>
                        </a:spcBef>
                        <a:buNone/>
                      </a:pPr>
                      <a:r>
                        <a:rPr lang="ne-NP" sz="1400" b="1" u="none" strike="noStrike" dirty="0">
                          <a:solidFill>
                            <a:srgbClr val="0070C0"/>
                          </a:solidFill>
                          <a:effectLst/>
                          <a:cs typeface="Kalimati" panose="00000400000000000000" pitchFamily="2"/>
                        </a:rPr>
                        <a:t>वर्ग </a:t>
                      </a:r>
                      <a:endParaRPr lang="ne-NP" sz="14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l" fontAlgn="b">
                        <a:lnSpc>
                          <a:spcPct val="130000"/>
                        </a:lnSpc>
                        <a:spcBef>
                          <a:spcPts val="600"/>
                        </a:spcBef>
                        <a:buNone/>
                      </a:pPr>
                      <a:r>
                        <a:rPr lang="ne-NP" sz="1800" b="1" u="none" strike="noStrike" dirty="0">
                          <a:effectLst/>
                          <a:cs typeface="Kalimati" panose="00000400000000000000" pitchFamily="2"/>
                        </a:rPr>
                        <a:t>आर्थिक क्रियाकलाप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425489095"/>
                  </a:ext>
                </a:extLst>
              </a:tr>
              <a:tr h="628930">
                <a:tc>
                  <a:txBody>
                    <a:bodyPr/>
                    <a:lstStyle/>
                    <a:p>
                      <a:pPr marL="91440" algn="ctr" fontAlgn="ctr">
                        <a:lnSpc>
                          <a:spcPct val="130000"/>
                        </a:lnSpc>
                        <a:spcBef>
                          <a:spcPts val="600"/>
                        </a:spcBef>
                        <a:buNone/>
                      </a:pPr>
                      <a:r>
                        <a:rPr lang="en-US" sz="1600" u="none" strike="noStrike" dirty="0">
                          <a:effectLst/>
                          <a:cs typeface="Kalimati" panose="00000400000000000000" pitchFamily="2"/>
                        </a:rPr>
                        <a:t> </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30000"/>
                        </a:lnSpc>
                        <a:spcBef>
                          <a:spcPts val="600"/>
                        </a:spcBef>
                        <a:buNone/>
                      </a:pP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30000"/>
                        </a:lnSpc>
                        <a:spcBef>
                          <a:spcPts val="600"/>
                        </a:spcBef>
                        <a:buNone/>
                      </a:pP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30000"/>
                        </a:lnSpc>
                        <a:spcBef>
                          <a:spcPts val="600"/>
                        </a:spcBef>
                        <a:buNone/>
                      </a:pPr>
                      <a:r>
                        <a:rPr lang="ne-NP" sz="2000" b="1" u="none" strike="noStrike" dirty="0">
                          <a:effectLst/>
                          <a:cs typeface="Kalimati" panose="00000400000000000000" pitchFamily="2"/>
                        </a:rPr>
                        <a:t>वित्तीय तथा बीमासम्बन्धी क्रियाकलापहरू</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136099012"/>
                  </a:ext>
                </a:extLst>
              </a:tr>
              <a:tr h="903769">
                <a:tc>
                  <a:txBody>
                    <a:bodyPr/>
                    <a:lstStyle/>
                    <a:p>
                      <a:pPr marL="91440" algn="ctr" fontAlgn="ctr">
                        <a:lnSpc>
                          <a:spcPct val="130000"/>
                        </a:lnSpc>
                        <a:spcBef>
                          <a:spcPts val="600"/>
                        </a:spcBef>
                        <a:buNone/>
                      </a:pPr>
                      <a:r>
                        <a:rPr lang="en-US" sz="1600" u="none" strike="noStrike" dirty="0">
                          <a:effectLst/>
                          <a:cs typeface="Kalimati" panose="00000400000000000000" pitchFamily="2"/>
                        </a:rPr>
                        <a:t>64</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30000"/>
                        </a:lnSpc>
                        <a:spcBef>
                          <a:spcPts val="600"/>
                        </a:spcBef>
                        <a:buNone/>
                      </a:pPr>
                      <a:r>
                        <a:rPr lang="en-US" sz="1600" u="none" strike="noStrike" dirty="0">
                          <a:effectLst/>
                          <a:cs typeface="Kalimati" panose="00000400000000000000" pitchFamily="2"/>
                        </a:rPr>
                        <a:t> </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30000"/>
                        </a:lnSpc>
                        <a:spcBef>
                          <a:spcPts val="600"/>
                        </a:spcBef>
                        <a:buNone/>
                      </a:pPr>
                      <a:r>
                        <a:rPr lang="en-US" sz="1600" u="none" strike="noStrike" dirty="0">
                          <a:solidFill>
                            <a:srgbClr val="0070C0"/>
                          </a:solidFill>
                          <a:effectLst/>
                          <a:cs typeface="Kalimati" panose="00000400000000000000" pitchFamily="2"/>
                        </a:rPr>
                        <a:t> </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30000"/>
                        </a:lnSpc>
                        <a:spcBef>
                          <a:spcPts val="600"/>
                        </a:spcBef>
                        <a:buNone/>
                      </a:pPr>
                      <a:r>
                        <a:rPr lang="ne-NP" sz="2000" b="1" u="none" strike="noStrike" dirty="0">
                          <a:effectLst/>
                          <a:cs typeface="Kalimati" panose="00000400000000000000" pitchFamily="2"/>
                        </a:rPr>
                        <a:t>बिमा एवं पेन्सन कोषबाहेकका वित्तीय सेवाका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42663523"/>
                  </a:ext>
                </a:extLst>
              </a:tr>
              <a:tr h="390123">
                <a:tc>
                  <a:txBody>
                    <a:bodyPr/>
                    <a:lstStyle/>
                    <a:p>
                      <a:pPr marL="91440" algn="ctr" fontAlgn="ctr">
                        <a:lnSpc>
                          <a:spcPct val="130000"/>
                        </a:lnSpc>
                        <a:spcBef>
                          <a:spcPts val="600"/>
                        </a:spcBef>
                        <a:buNone/>
                      </a:pPr>
                      <a:r>
                        <a:rPr lang="en-US" sz="1600" b="1" u="none" strike="noStrike" dirty="0">
                          <a:effectLst/>
                          <a:cs typeface="Kalimati" panose="00000400000000000000" pitchFamily="2"/>
                        </a:rPr>
                        <a:t>64</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30000"/>
                        </a:lnSpc>
                        <a:spcBef>
                          <a:spcPts val="600"/>
                        </a:spcBef>
                        <a:buNone/>
                      </a:pPr>
                      <a:r>
                        <a:rPr lang="en-US" sz="1600" b="1" u="none" strike="noStrike" dirty="0">
                          <a:effectLst/>
                          <a:cs typeface="Kalimati" panose="00000400000000000000" pitchFamily="2"/>
                        </a:rPr>
                        <a:t>641</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30000"/>
                        </a:lnSpc>
                        <a:spcBef>
                          <a:spcPts val="600"/>
                        </a:spcBef>
                        <a:buNone/>
                      </a:pPr>
                      <a:r>
                        <a:rPr lang="en-US" sz="1600" b="1" u="none" strike="noStrike" dirty="0">
                          <a:solidFill>
                            <a:srgbClr val="0070C0"/>
                          </a:solidFill>
                          <a:effectLst/>
                          <a:cs typeface="Kalimati" panose="00000400000000000000" pitchFamily="2"/>
                        </a:rPr>
                        <a:t> </a:t>
                      </a:r>
                      <a:endParaRPr lang="en-US" sz="16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30000"/>
                        </a:lnSpc>
                        <a:spcBef>
                          <a:spcPts val="600"/>
                        </a:spcBef>
                        <a:buNone/>
                      </a:pPr>
                      <a:r>
                        <a:rPr lang="ne-NP" sz="2000" b="1" u="none" strike="noStrike" dirty="0">
                          <a:effectLst/>
                          <a:cs typeface="Kalimati" panose="00000400000000000000" pitchFamily="2"/>
                        </a:rPr>
                        <a:t>मौद्रिक मध्यस्थता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052967167"/>
                  </a:ext>
                </a:extLst>
              </a:tr>
              <a:tr h="628930">
                <a:tc>
                  <a:txBody>
                    <a:bodyPr/>
                    <a:lstStyle/>
                    <a:p>
                      <a:pPr marL="91440" algn="ctr" fontAlgn="ctr">
                        <a:lnSpc>
                          <a:spcPct val="130000"/>
                        </a:lnSpc>
                        <a:spcBef>
                          <a:spcPts val="600"/>
                        </a:spcBef>
                        <a:buNone/>
                      </a:pPr>
                      <a:r>
                        <a:rPr lang="en-US" sz="1600" u="none" strike="noStrike" dirty="0">
                          <a:effectLst/>
                          <a:cs typeface="Kalimati" panose="00000400000000000000" pitchFamily="2"/>
                        </a:rPr>
                        <a:t>64</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30000"/>
                        </a:lnSpc>
                        <a:spcBef>
                          <a:spcPts val="600"/>
                        </a:spcBef>
                        <a:buNone/>
                      </a:pPr>
                      <a:r>
                        <a:rPr lang="en-US" sz="1600" u="none" strike="noStrike" dirty="0">
                          <a:effectLst/>
                          <a:cs typeface="Kalimati" panose="00000400000000000000" pitchFamily="2"/>
                        </a:rPr>
                        <a:t>641</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30000"/>
                        </a:lnSpc>
                        <a:spcBef>
                          <a:spcPts val="600"/>
                        </a:spcBef>
                        <a:buNone/>
                      </a:pPr>
                      <a:r>
                        <a:rPr lang="en-US" sz="1600" u="none" strike="noStrike" dirty="0">
                          <a:solidFill>
                            <a:srgbClr val="0070C0"/>
                          </a:solidFill>
                          <a:effectLst/>
                          <a:cs typeface="Kalimati" panose="00000400000000000000" pitchFamily="2"/>
                        </a:rPr>
                        <a:t>6411</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30000"/>
                        </a:lnSpc>
                        <a:spcBef>
                          <a:spcPts val="600"/>
                        </a:spcBef>
                        <a:buNone/>
                      </a:pPr>
                      <a:r>
                        <a:rPr lang="ne-NP" sz="1800" u="none" strike="noStrike" dirty="0">
                          <a:effectLst/>
                          <a:cs typeface="Kalimati" panose="00000400000000000000" pitchFamily="2"/>
                        </a:rPr>
                        <a:t>केन्द्रीय बैंकका क्रियाकलाप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906222165"/>
                  </a:ext>
                </a:extLst>
              </a:tr>
              <a:tr h="628930">
                <a:tc>
                  <a:txBody>
                    <a:bodyPr/>
                    <a:lstStyle/>
                    <a:p>
                      <a:pPr marL="91440" algn="ctr" fontAlgn="ctr">
                        <a:lnSpc>
                          <a:spcPct val="130000"/>
                        </a:lnSpc>
                        <a:spcBef>
                          <a:spcPts val="600"/>
                        </a:spcBef>
                        <a:buNone/>
                      </a:pPr>
                      <a:r>
                        <a:rPr lang="en-US" sz="1600" u="none" strike="noStrike" dirty="0">
                          <a:effectLst/>
                          <a:cs typeface="Kalimati" panose="00000400000000000000" pitchFamily="2"/>
                        </a:rPr>
                        <a:t>64</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30000"/>
                        </a:lnSpc>
                        <a:spcBef>
                          <a:spcPts val="600"/>
                        </a:spcBef>
                        <a:buNone/>
                      </a:pPr>
                      <a:r>
                        <a:rPr lang="en-US" sz="1600" u="none" strike="noStrike" dirty="0">
                          <a:effectLst/>
                          <a:cs typeface="Kalimati" panose="00000400000000000000" pitchFamily="2"/>
                        </a:rPr>
                        <a:t>641</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30000"/>
                        </a:lnSpc>
                        <a:spcBef>
                          <a:spcPts val="600"/>
                        </a:spcBef>
                        <a:buNone/>
                      </a:pPr>
                      <a:r>
                        <a:rPr lang="en-US" sz="1600" u="none" strike="noStrike" dirty="0">
                          <a:solidFill>
                            <a:srgbClr val="0070C0"/>
                          </a:solidFill>
                          <a:effectLst/>
                          <a:cs typeface="Kalimati" panose="00000400000000000000" pitchFamily="2"/>
                        </a:rPr>
                        <a:t>6419</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30000"/>
                        </a:lnSpc>
                        <a:spcBef>
                          <a:spcPts val="600"/>
                        </a:spcBef>
                        <a:buNone/>
                      </a:pPr>
                      <a:r>
                        <a:rPr lang="ne-NP" sz="1800" u="none" strike="noStrike" dirty="0">
                          <a:effectLst/>
                          <a:cs typeface="Kalimati" panose="00000400000000000000" pitchFamily="2"/>
                        </a:rPr>
                        <a:t>अन्य मौद्रिक मध्यस्थतासम्बन्धी क्रियाकलाप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127869023"/>
                  </a:ext>
                </a:extLst>
              </a:tr>
              <a:tr h="490315">
                <a:tc>
                  <a:txBody>
                    <a:bodyPr/>
                    <a:lstStyle/>
                    <a:p>
                      <a:pPr marL="91440" algn="ctr" fontAlgn="ctr">
                        <a:lnSpc>
                          <a:spcPct val="130000"/>
                        </a:lnSpc>
                        <a:spcBef>
                          <a:spcPts val="600"/>
                        </a:spcBef>
                        <a:buNone/>
                      </a:pPr>
                      <a:r>
                        <a:rPr lang="en-US" sz="1600" b="1" u="none" strike="noStrike" dirty="0">
                          <a:effectLst/>
                          <a:cs typeface="Kalimati" panose="00000400000000000000" pitchFamily="2"/>
                        </a:rPr>
                        <a:t>64</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30000"/>
                        </a:lnSpc>
                        <a:spcBef>
                          <a:spcPts val="600"/>
                        </a:spcBef>
                        <a:buNone/>
                      </a:pPr>
                      <a:r>
                        <a:rPr lang="en-US" sz="1600" b="1" u="none" strike="noStrike" dirty="0">
                          <a:effectLst/>
                          <a:cs typeface="Kalimati" panose="00000400000000000000" pitchFamily="2"/>
                        </a:rPr>
                        <a:t>649</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30000"/>
                        </a:lnSpc>
                        <a:spcBef>
                          <a:spcPts val="600"/>
                        </a:spcBef>
                        <a:buNone/>
                      </a:pPr>
                      <a:r>
                        <a:rPr lang="en-US" sz="1600" b="1" u="none" strike="noStrike" dirty="0">
                          <a:solidFill>
                            <a:srgbClr val="0070C0"/>
                          </a:solidFill>
                          <a:effectLst/>
                          <a:cs typeface="Kalimati" panose="00000400000000000000" pitchFamily="2"/>
                        </a:rPr>
                        <a:t>6492</a:t>
                      </a:r>
                      <a:endParaRPr lang="en-US" sz="16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30000"/>
                        </a:lnSpc>
                        <a:spcBef>
                          <a:spcPts val="600"/>
                        </a:spcBef>
                        <a:buNone/>
                      </a:pPr>
                      <a:r>
                        <a:rPr lang="ne-NP" sz="2000" b="1" u="none" strike="noStrike" dirty="0">
                          <a:effectLst/>
                          <a:cs typeface="Kalimati" panose="00000400000000000000" pitchFamily="2"/>
                        </a:rPr>
                        <a:t>अन्य कर्जा स्वीकृत गर्ने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452703541"/>
                  </a:ext>
                </a:extLst>
              </a:tr>
              <a:tr h="1249567">
                <a:tc>
                  <a:txBody>
                    <a:bodyPr/>
                    <a:lstStyle/>
                    <a:p>
                      <a:pPr marL="91440" algn="ctr" fontAlgn="ctr">
                        <a:lnSpc>
                          <a:spcPct val="130000"/>
                        </a:lnSpc>
                        <a:spcBef>
                          <a:spcPts val="600"/>
                        </a:spcBef>
                        <a:buNone/>
                      </a:pPr>
                      <a:r>
                        <a:rPr lang="en-US" sz="1600" u="none" strike="noStrike" dirty="0">
                          <a:effectLst/>
                          <a:cs typeface="Kalimati" panose="00000400000000000000" pitchFamily="2"/>
                        </a:rPr>
                        <a:t>64</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30000"/>
                        </a:lnSpc>
                        <a:spcBef>
                          <a:spcPts val="600"/>
                        </a:spcBef>
                        <a:buNone/>
                      </a:pPr>
                      <a:r>
                        <a:rPr lang="en-US" sz="1600" u="none" strike="noStrike" dirty="0">
                          <a:effectLst/>
                          <a:cs typeface="Kalimati" panose="00000400000000000000" pitchFamily="2"/>
                        </a:rPr>
                        <a:t>649</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lnSpc>
                          <a:spcPct val="130000"/>
                        </a:lnSpc>
                        <a:spcBef>
                          <a:spcPts val="600"/>
                        </a:spcBef>
                        <a:buNone/>
                      </a:pPr>
                      <a:r>
                        <a:rPr lang="en-US" sz="1600" u="none" strike="noStrike" dirty="0">
                          <a:solidFill>
                            <a:srgbClr val="0070C0"/>
                          </a:solidFill>
                          <a:effectLst/>
                          <a:cs typeface="Kalimati" panose="00000400000000000000" pitchFamily="2"/>
                        </a:rPr>
                        <a:t>6499</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lnSpc>
                          <a:spcPct val="130000"/>
                        </a:lnSpc>
                        <a:spcBef>
                          <a:spcPts val="600"/>
                        </a:spcBef>
                        <a:buNone/>
                      </a:pPr>
                      <a:r>
                        <a:rPr lang="ne-NP" sz="1800" u="none" strike="noStrike" dirty="0">
                          <a:effectLst/>
                          <a:cs typeface="Kalimati" panose="00000400000000000000" pitchFamily="2"/>
                        </a:rPr>
                        <a:t>बिमा र पेन्सन कोषबाहेकका अन्यत्र वर्गीकृत नभएका अन्य वित्तीय सेवा क्रियाकलापहरू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5428431"/>
                  </a:ext>
                </a:extLst>
              </a:tr>
            </a:tbl>
          </a:graphicData>
        </a:graphic>
      </p:graphicFrame>
      <p:sp>
        <p:nvSpPr>
          <p:cNvPr id="4" name="Title 3">
            <a:extLst>
              <a:ext uri="{FF2B5EF4-FFF2-40B4-BE49-F238E27FC236}">
                <a16:creationId xmlns:a16="http://schemas.microsoft.com/office/drawing/2014/main" id="{4A95860A-A625-20CB-78B6-2D907D0C3E19}"/>
              </a:ext>
            </a:extLst>
          </p:cNvPr>
          <p:cNvSpPr>
            <a:spLocks noGrp="1"/>
          </p:cNvSpPr>
          <p:nvPr>
            <p:ph type="title"/>
          </p:nvPr>
        </p:nvSpPr>
        <p:spPr>
          <a:xfrm>
            <a:off x="1289627" y="136525"/>
            <a:ext cx="9679710" cy="82359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2700" b="1" dirty="0"/>
              <a:t>खण्ड </a:t>
            </a:r>
            <a:r>
              <a:rPr lang="en-US" sz="2700" b="1" dirty="0"/>
              <a:t>K</a:t>
            </a:r>
            <a:r>
              <a:rPr lang="ne-NP" sz="2700" b="1" dirty="0"/>
              <a:t> : वित्तीय तथा बिमासम्बन्धी क्रियाकलापहरू </a:t>
            </a:r>
            <a:endParaRPr lang="en-US" b="1" dirty="0"/>
          </a:p>
        </p:txBody>
      </p:sp>
      <p:graphicFrame>
        <p:nvGraphicFramePr>
          <p:cNvPr id="6" name="Table 5">
            <a:extLst>
              <a:ext uri="{FF2B5EF4-FFF2-40B4-BE49-F238E27FC236}">
                <a16:creationId xmlns:a16="http://schemas.microsoft.com/office/drawing/2014/main" id="{1B788C98-3B72-CF94-BBB3-80B5153B676A}"/>
              </a:ext>
            </a:extLst>
          </p:cNvPr>
          <p:cNvGraphicFramePr>
            <a:graphicFrameLocks noGrp="1"/>
          </p:cNvGraphicFramePr>
          <p:nvPr>
            <p:extLst>
              <p:ext uri="{D42A27DB-BD31-4B8C-83A1-F6EECF244321}">
                <p14:modId xmlns:p14="http://schemas.microsoft.com/office/powerpoint/2010/main" val="2331292895"/>
              </p:ext>
            </p:extLst>
          </p:nvPr>
        </p:nvGraphicFramePr>
        <p:xfrm>
          <a:off x="6457950" y="860265"/>
          <a:ext cx="5563408" cy="5629211"/>
        </p:xfrm>
        <a:graphic>
          <a:graphicData uri="http://schemas.openxmlformats.org/drawingml/2006/table">
            <a:tbl>
              <a:tblPr>
                <a:effectLst/>
                <a:tableStyleId>{5C22544A-7EE6-4342-B048-85BDC9FD1C3A}</a:tableStyleId>
              </a:tblPr>
              <a:tblGrid>
                <a:gridCol w="788547">
                  <a:extLst>
                    <a:ext uri="{9D8B030D-6E8A-4147-A177-3AD203B41FA5}">
                      <a16:colId xmlns:a16="http://schemas.microsoft.com/office/drawing/2014/main" val="3290094455"/>
                    </a:ext>
                  </a:extLst>
                </a:gridCol>
                <a:gridCol w="600205">
                  <a:extLst>
                    <a:ext uri="{9D8B030D-6E8A-4147-A177-3AD203B41FA5}">
                      <a16:colId xmlns:a16="http://schemas.microsoft.com/office/drawing/2014/main" val="859507234"/>
                    </a:ext>
                  </a:extLst>
                </a:gridCol>
                <a:gridCol w="556622">
                  <a:extLst>
                    <a:ext uri="{9D8B030D-6E8A-4147-A177-3AD203B41FA5}">
                      <a16:colId xmlns:a16="http://schemas.microsoft.com/office/drawing/2014/main" val="2122238208"/>
                    </a:ext>
                  </a:extLst>
                </a:gridCol>
                <a:gridCol w="3618034">
                  <a:extLst>
                    <a:ext uri="{9D8B030D-6E8A-4147-A177-3AD203B41FA5}">
                      <a16:colId xmlns:a16="http://schemas.microsoft.com/office/drawing/2014/main" val="2445242844"/>
                    </a:ext>
                  </a:extLst>
                </a:gridCol>
              </a:tblGrid>
              <a:tr h="635284">
                <a:tc>
                  <a:txBody>
                    <a:bodyPr/>
                    <a:lstStyle/>
                    <a:p>
                      <a:pPr marL="91440" algn="ctr" fontAlgn="b">
                        <a:lnSpc>
                          <a:spcPct val="130000"/>
                        </a:lnSpc>
                        <a:spcBef>
                          <a:spcPts val="600"/>
                        </a:spcBef>
                        <a:buNone/>
                      </a:pPr>
                      <a:r>
                        <a:rPr lang="ne-NP" sz="1400" b="1" u="none" strike="noStrike" dirty="0">
                          <a:effectLst/>
                          <a:cs typeface="Kalimati" panose="00000400000000000000" pitchFamily="2"/>
                        </a:rPr>
                        <a:t>डिभिजन </a:t>
                      </a:r>
                      <a:endParaRPr lang="ne-NP" sz="1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30000"/>
                        </a:lnSpc>
                        <a:spcBef>
                          <a:spcPts val="600"/>
                        </a:spcBef>
                        <a:buNone/>
                      </a:pPr>
                      <a:r>
                        <a:rPr lang="ne-NP" sz="1400" b="1" u="none" strike="noStrike" dirty="0">
                          <a:effectLst/>
                          <a:cs typeface="Kalimati" panose="00000400000000000000" pitchFamily="2"/>
                        </a:rPr>
                        <a:t>समुह </a:t>
                      </a:r>
                      <a:endParaRPr lang="ne-NP" sz="1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lnSpc>
                          <a:spcPct val="130000"/>
                        </a:lnSpc>
                        <a:spcBef>
                          <a:spcPts val="600"/>
                        </a:spcBef>
                        <a:buNone/>
                      </a:pPr>
                      <a:r>
                        <a:rPr lang="ne-NP" sz="1400" b="1" u="none" strike="noStrike" dirty="0">
                          <a:solidFill>
                            <a:srgbClr val="0070C0"/>
                          </a:solidFill>
                          <a:effectLst/>
                          <a:cs typeface="Kalimati" panose="00000400000000000000" pitchFamily="2"/>
                        </a:rPr>
                        <a:t>वर्ग </a:t>
                      </a:r>
                      <a:endParaRPr lang="ne-NP" sz="14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l" fontAlgn="b">
                        <a:lnSpc>
                          <a:spcPct val="130000"/>
                        </a:lnSpc>
                        <a:spcBef>
                          <a:spcPts val="600"/>
                        </a:spcBef>
                        <a:buNone/>
                      </a:pPr>
                      <a:r>
                        <a:rPr lang="ne-NP" sz="1400" b="1" u="none" strike="noStrike" dirty="0">
                          <a:effectLst/>
                          <a:cs typeface="Kalimati" panose="00000400000000000000" pitchFamily="2"/>
                        </a:rPr>
                        <a:t>आर्थिक क्रियाकलाप </a:t>
                      </a:r>
                      <a:endParaRPr lang="ne-NP" sz="1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425489095"/>
                  </a:ext>
                </a:extLst>
              </a:tr>
              <a:tr h="399299">
                <a:tc>
                  <a:txBody>
                    <a:bodyPr/>
                    <a:lstStyle/>
                    <a:p>
                      <a:pPr marL="91440" algn="ctr" fontAlgn="ctr">
                        <a:lnSpc>
                          <a:spcPct val="130000"/>
                        </a:lnSpc>
                        <a:spcBef>
                          <a:spcPts val="600"/>
                        </a:spcBef>
                        <a:buNone/>
                      </a:pPr>
                      <a:r>
                        <a:rPr lang="en-US" sz="1600" b="1" u="none" strike="noStrike" dirty="0">
                          <a:effectLst/>
                          <a:cs typeface="Kalimati" panose="00000400000000000000" pitchFamily="2"/>
                        </a:rPr>
                        <a:t>64</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30000"/>
                        </a:lnSpc>
                        <a:spcBef>
                          <a:spcPts val="600"/>
                        </a:spcBef>
                        <a:buNone/>
                      </a:pPr>
                      <a:r>
                        <a:rPr lang="en-US" sz="1600" b="1" u="none" strike="noStrike" dirty="0">
                          <a:effectLst/>
                          <a:cs typeface="Kalimati" panose="00000400000000000000" pitchFamily="2"/>
                        </a:rPr>
                        <a:t>642</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30000"/>
                        </a:lnSpc>
                        <a:spcBef>
                          <a:spcPts val="600"/>
                        </a:spcBef>
                        <a:buNone/>
                      </a:pPr>
                      <a:r>
                        <a:rPr lang="en-US" sz="1600" b="1" u="none" strike="noStrike" dirty="0">
                          <a:solidFill>
                            <a:srgbClr val="0070C0"/>
                          </a:solidFill>
                          <a:effectLst/>
                          <a:cs typeface="Kalimati" panose="00000400000000000000" pitchFamily="2"/>
                        </a:rPr>
                        <a:t> </a:t>
                      </a:r>
                      <a:endParaRPr lang="en-US" sz="16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30000"/>
                        </a:lnSpc>
                        <a:spcBef>
                          <a:spcPts val="600"/>
                        </a:spcBef>
                        <a:buNone/>
                      </a:pPr>
                      <a:r>
                        <a:rPr lang="ne-NP" sz="2000" b="1" u="none" strike="noStrike" dirty="0">
                          <a:effectLst/>
                          <a:cs typeface="Kalimati" panose="00000400000000000000" pitchFamily="2"/>
                        </a:rPr>
                        <a:t>होल्डीङ्ग कम्पनीका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176477434"/>
                  </a:ext>
                </a:extLst>
              </a:tr>
              <a:tr h="399299">
                <a:tc>
                  <a:txBody>
                    <a:bodyPr/>
                    <a:lstStyle/>
                    <a:p>
                      <a:pPr marL="91440" algn="ctr" fontAlgn="ctr">
                        <a:lnSpc>
                          <a:spcPct val="130000"/>
                        </a:lnSpc>
                        <a:spcBef>
                          <a:spcPts val="600"/>
                        </a:spcBef>
                        <a:buNone/>
                      </a:pPr>
                      <a:r>
                        <a:rPr lang="en-US" sz="1600" u="none" strike="noStrike" dirty="0">
                          <a:effectLst/>
                          <a:cs typeface="Kalimati" panose="00000400000000000000" pitchFamily="2"/>
                        </a:rPr>
                        <a:t>64</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30000"/>
                        </a:lnSpc>
                        <a:spcBef>
                          <a:spcPts val="600"/>
                        </a:spcBef>
                        <a:buNone/>
                      </a:pPr>
                      <a:r>
                        <a:rPr lang="en-US" sz="1600" u="none" strike="noStrike">
                          <a:effectLst/>
                          <a:cs typeface="Kalimati" panose="00000400000000000000" pitchFamily="2"/>
                        </a:rPr>
                        <a:t>642</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30000"/>
                        </a:lnSpc>
                        <a:spcBef>
                          <a:spcPts val="600"/>
                        </a:spcBef>
                        <a:buNone/>
                      </a:pPr>
                      <a:r>
                        <a:rPr lang="en-US" sz="1600" u="none" strike="noStrike" dirty="0">
                          <a:solidFill>
                            <a:srgbClr val="0070C0"/>
                          </a:solidFill>
                          <a:effectLst/>
                          <a:cs typeface="Kalimati" panose="00000400000000000000" pitchFamily="2"/>
                        </a:rPr>
                        <a:t>6420</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30000"/>
                        </a:lnSpc>
                        <a:spcBef>
                          <a:spcPts val="600"/>
                        </a:spcBef>
                        <a:buNone/>
                      </a:pPr>
                      <a:r>
                        <a:rPr lang="ne-NP" sz="1800" u="none" strike="noStrike" dirty="0">
                          <a:effectLst/>
                          <a:cs typeface="Kalimati" panose="00000400000000000000" pitchFamily="2"/>
                        </a:rPr>
                        <a:t>होल्डीङ्ग कम्पनीका क्रियाकलापहरू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24330092"/>
                  </a:ext>
                </a:extLst>
              </a:tr>
              <a:tr h="790756">
                <a:tc>
                  <a:txBody>
                    <a:bodyPr/>
                    <a:lstStyle/>
                    <a:p>
                      <a:pPr marL="91440" algn="ctr" fontAlgn="ctr">
                        <a:lnSpc>
                          <a:spcPct val="130000"/>
                        </a:lnSpc>
                        <a:spcBef>
                          <a:spcPts val="600"/>
                        </a:spcBef>
                        <a:buNone/>
                      </a:pPr>
                      <a:r>
                        <a:rPr lang="en-US" sz="1600" b="1" u="none" strike="noStrike" dirty="0">
                          <a:effectLst/>
                          <a:cs typeface="Kalimati" panose="00000400000000000000" pitchFamily="2"/>
                        </a:rPr>
                        <a:t>64</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30000"/>
                        </a:lnSpc>
                        <a:spcBef>
                          <a:spcPts val="600"/>
                        </a:spcBef>
                        <a:buNone/>
                      </a:pPr>
                      <a:r>
                        <a:rPr lang="en-US" sz="1600" b="1" u="none" strike="noStrike" dirty="0">
                          <a:effectLst/>
                          <a:cs typeface="Kalimati" panose="00000400000000000000" pitchFamily="2"/>
                        </a:rPr>
                        <a:t>643</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30000"/>
                        </a:lnSpc>
                        <a:spcBef>
                          <a:spcPts val="600"/>
                        </a:spcBef>
                        <a:buNone/>
                      </a:pPr>
                      <a:r>
                        <a:rPr lang="en-US" sz="1600" b="1" u="none" strike="noStrike" dirty="0">
                          <a:solidFill>
                            <a:srgbClr val="0070C0"/>
                          </a:solidFill>
                          <a:effectLst/>
                          <a:cs typeface="Kalimati" panose="00000400000000000000" pitchFamily="2"/>
                        </a:rPr>
                        <a:t> </a:t>
                      </a:r>
                      <a:endParaRPr lang="en-US" sz="16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30000"/>
                        </a:lnSpc>
                        <a:spcBef>
                          <a:spcPts val="600"/>
                        </a:spcBef>
                        <a:buNone/>
                      </a:pPr>
                      <a:r>
                        <a:rPr lang="ne-NP" sz="2000" b="1" u="none" strike="noStrike" dirty="0">
                          <a:effectLst/>
                          <a:cs typeface="Kalimati" panose="00000400000000000000" pitchFamily="2"/>
                        </a:rPr>
                        <a:t>ट्रष्ट, कोष, तथा यस्तै किसिमका वित्तीय निकायहरूको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704655406"/>
                  </a:ext>
                </a:extLst>
              </a:tr>
              <a:tr h="710834">
                <a:tc>
                  <a:txBody>
                    <a:bodyPr/>
                    <a:lstStyle/>
                    <a:p>
                      <a:pPr marL="91440" algn="ctr" fontAlgn="ctr">
                        <a:lnSpc>
                          <a:spcPct val="130000"/>
                        </a:lnSpc>
                        <a:spcBef>
                          <a:spcPts val="600"/>
                        </a:spcBef>
                        <a:buNone/>
                      </a:pPr>
                      <a:r>
                        <a:rPr lang="en-US" sz="1600" u="none" strike="noStrike" dirty="0">
                          <a:effectLst/>
                          <a:cs typeface="Kalimati" panose="00000400000000000000" pitchFamily="2"/>
                        </a:rPr>
                        <a:t>64</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30000"/>
                        </a:lnSpc>
                        <a:spcBef>
                          <a:spcPts val="600"/>
                        </a:spcBef>
                        <a:buNone/>
                      </a:pPr>
                      <a:r>
                        <a:rPr lang="en-US" sz="1600" u="none" strike="noStrike" dirty="0">
                          <a:effectLst/>
                          <a:cs typeface="Kalimati" panose="00000400000000000000" pitchFamily="2"/>
                        </a:rPr>
                        <a:t>643</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30000"/>
                        </a:lnSpc>
                        <a:spcBef>
                          <a:spcPts val="600"/>
                        </a:spcBef>
                        <a:buNone/>
                      </a:pPr>
                      <a:r>
                        <a:rPr lang="en-US" sz="1600" u="none" strike="noStrike" dirty="0">
                          <a:solidFill>
                            <a:srgbClr val="0070C0"/>
                          </a:solidFill>
                          <a:effectLst/>
                          <a:cs typeface="Kalimati" panose="00000400000000000000" pitchFamily="2"/>
                        </a:rPr>
                        <a:t>6430</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30000"/>
                        </a:lnSpc>
                        <a:spcBef>
                          <a:spcPts val="600"/>
                        </a:spcBef>
                        <a:buNone/>
                      </a:pPr>
                      <a:r>
                        <a:rPr lang="ne-NP" sz="1800" u="none" strike="noStrike" dirty="0">
                          <a:effectLst/>
                          <a:cs typeface="Kalimati" panose="00000400000000000000" pitchFamily="2"/>
                        </a:rPr>
                        <a:t>ट्रष्ट, कोष, तथा यस्तै किसिमका वित्तीय एकाइहरू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177197928"/>
                  </a:ext>
                </a:extLst>
              </a:tr>
              <a:tr h="790756">
                <a:tc>
                  <a:txBody>
                    <a:bodyPr/>
                    <a:lstStyle/>
                    <a:p>
                      <a:pPr marL="91440" algn="ctr" fontAlgn="ctr">
                        <a:lnSpc>
                          <a:spcPct val="130000"/>
                        </a:lnSpc>
                        <a:spcBef>
                          <a:spcPts val="600"/>
                        </a:spcBef>
                        <a:buNone/>
                      </a:pPr>
                      <a:r>
                        <a:rPr lang="en-US" sz="1600" b="1" u="none" strike="noStrike" dirty="0">
                          <a:effectLst/>
                          <a:cs typeface="Kalimati" panose="00000400000000000000" pitchFamily="2"/>
                        </a:rPr>
                        <a:t>64</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30000"/>
                        </a:lnSpc>
                        <a:spcBef>
                          <a:spcPts val="600"/>
                        </a:spcBef>
                        <a:buNone/>
                      </a:pPr>
                      <a:r>
                        <a:rPr lang="en-US" sz="1600" b="1" u="none" strike="noStrike">
                          <a:effectLst/>
                          <a:cs typeface="Kalimati" panose="00000400000000000000" pitchFamily="2"/>
                        </a:rPr>
                        <a:t>649</a:t>
                      </a:r>
                      <a:endParaRPr lang="en-US" sz="16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30000"/>
                        </a:lnSpc>
                        <a:spcBef>
                          <a:spcPts val="600"/>
                        </a:spcBef>
                        <a:buNone/>
                      </a:pPr>
                      <a:r>
                        <a:rPr lang="en-US" sz="1600" b="1" u="none" strike="noStrike" dirty="0">
                          <a:solidFill>
                            <a:srgbClr val="0070C0"/>
                          </a:solidFill>
                          <a:effectLst/>
                          <a:cs typeface="Kalimati" panose="00000400000000000000" pitchFamily="2"/>
                        </a:rPr>
                        <a:t> </a:t>
                      </a:r>
                      <a:endParaRPr lang="en-US" sz="16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30000"/>
                        </a:lnSpc>
                        <a:spcBef>
                          <a:spcPts val="600"/>
                        </a:spcBef>
                        <a:buNone/>
                      </a:pPr>
                      <a:r>
                        <a:rPr lang="ne-NP" sz="2000" b="1" u="none" strike="noStrike" dirty="0">
                          <a:effectLst/>
                          <a:cs typeface="Kalimati" panose="00000400000000000000" pitchFamily="2"/>
                        </a:rPr>
                        <a:t>बिमा एवं पेन्सन कोषबाहेकका अन्य वित्तीय सेवा क्रियाकलापहरू</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809399038"/>
                  </a:ext>
                </a:extLst>
              </a:tr>
              <a:tr h="399299">
                <a:tc>
                  <a:txBody>
                    <a:bodyPr/>
                    <a:lstStyle/>
                    <a:p>
                      <a:pPr marL="91440" algn="ctr" fontAlgn="ctr">
                        <a:lnSpc>
                          <a:spcPct val="130000"/>
                        </a:lnSpc>
                        <a:spcBef>
                          <a:spcPts val="600"/>
                        </a:spcBef>
                        <a:buNone/>
                      </a:pPr>
                      <a:r>
                        <a:rPr lang="en-US" sz="1600" u="none" strike="noStrike" dirty="0">
                          <a:effectLst/>
                          <a:cs typeface="Kalimati" panose="00000400000000000000" pitchFamily="2"/>
                        </a:rPr>
                        <a:t>64</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30000"/>
                        </a:lnSpc>
                        <a:spcBef>
                          <a:spcPts val="600"/>
                        </a:spcBef>
                        <a:buNone/>
                      </a:pPr>
                      <a:r>
                        <a:rPr lang="en-US" sz="1600" u="none" strike="noStrike">
                          <a:effectLst/>
                          <a:cs typeface="Kalimati" panose="00000400000000000000" pitchFamily="2"/>
                        </a:rPr>
                        <a:t>649</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30000"/>
                        </a:lnSpc>
                        <a:spcBef>
                          <a:spcPts val="600"/>
                        </a:spcBef>
                        <a:buNone/>
                      </a:pPr>
                      <a:r>
                        <a:rPr lang="en-US" sz="1600" u="none" strike="noStrike" dirty="0">
                          <a:solidFill>
                            <a:srgbClr val="0070C0"/>
                          </a:solidFill>
                          <a:effectLst/>
                          <a:cs typeface="Kalimati" panose="00000400000000000000" pitchFamily="2"/>
                        </a:rPr>
                        <a:t>6491</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30000"/>
                        </a:lnSpc>
                        <a:spcBef>
                          <a:spcPts val="600"/>
                        </a:spcBef>
                        <a:buNone/>
                      </a:pPr>
                      <a:r>
                        <a:rPr lang="ne-NP" sz="1800" u="none" strike="noStrike" dirty="0">
                          <a:effectLst/>
                          <a:cs typeface="Kalimati" panose="00000400000000000000" pitchFamily="2"/>
                        </a:rPr>
                        <a:t>वित्तीय ठेक्कापट्टा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86240402"/>
                  </a:ext>
                </a:extLst>
              </a:tr>
              <a:tr h="399299">
                <a:tc>
                  <a:txBody>
                    <a:bodyPr/>
                    <a:lstStyle/>
                    <a:p>
                      <a:pPr marL="91440" algn="ctr" fontAlgn="ctr">
                        <a:lnSpc>
                          <a:spcPct val="130000"/>
                        </a:lnSpc>
                        <a:spcBef>
                          <a:spcPts val="600"/>
                        </a:spcBef>
                        <a:buNone/>
                      </a:pPr>
                      <a:r>
                        <a:rPr lang="en-US" sz="1600" u="none" strike="noStrike" dirty="0">
                          <a:effectLst/>
                          <a:cs typeface="Kalimati" panose="00000400000000000000" pitchFamily="2"/>
                        </a:rPr>
                        <a:t>64</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30000"/>
                        </a:lnSpc>
                        <a:spcBef>
                          <a:spcPts val="600"/>
                        </a:spcBef>
                        <a:buNone/>
                      </a:pPr>
                      <a:r>
                        <a:rPr lang="en-US" sz="1600" u="none" strike="noStrike">
                          <a:effectLst/>
                          <a:cs typeface="Kalimati" panose="00000400000000000000" pitchFamily="2"/>
                        </a:rPr>
                        <a:t>649</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30000"/>
                        </a:lnSpc>
                        <a:spcBef>
                          <a:spcPts val="600"/>
                        </a:spcBef>
                        <a:buNone/>
                      </a:pPr>
                      <a:r>
                        <a:rPr lang="en-US" sz="1600" u="none" strike="noStrike" dirty="0">
                          <a:solidFill>
                            <a:srgbClr val="0070C0"/>
                          </a:solidFill>
                          <a:effectLst/>
                          <a:cs typeface="Kalimati" panose="00000400000000000000" pitchFamily="2"/>
                        </a:rPr>
                        <a:t>6492</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30000"/>
                        </a:lnSpc>
                        <a:spcBef>
                          <a:spcPts val="600"/>
                        </a:spcBef>
                        <a:buNone/>
                      </a:pPr>
                      <a:r>
                        <a:rPr lang="ne-NP" sz="1800" u="none" strike="noStrike" dirty="0">
                          <a:effectLst/>
                          <a:cs typeface="Kalimati" panose="00000400000000000000" pitchFamily="2"/>
                        </a:rPr>
                        <a:t>अन्य कर्जा स्वीकृत गर्ने क्रियाकलाप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52703541"/>
                  </a:ext>
                </a:extLst>
              </a:tr>
              <a:tr h="790756">
                <a:tc>
                  <a:txBody>
                    <a:bodyPr/>
                    <a:lstStyle/>
                    <a:p>
                      <a:pPr marL="91440" algn="ctr" fontAlgn="ctr">
                        <a:lnSpc>
                          <a:spcPct val="130000"/>
                        </a:lnSpc>
                        <a:spcBef>
                          <a:spcPts val="600"/>
                        </a:spcBef>
                        <a:buNone/>
                      </a:pPr>
                      <a:r>
                        <a:rPr lang="en-US" sz="1600" u="none" strike="noStrike" dirty="0">
                          <a:effectLst/>
                          <a:cs typeface="Kalimati" panose="00000400000000000000" pitchFamily="2"/>
                        </a:rPr>
                        <a:t>64</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30000"/>
                        </a:lnSpc>
                        <a:spcBef>
                          <a:spcPts val="600"/>
                        </a:spcBef>
                        <a:buNone/>
                      </a:pPr>
                      <a:r>
                        <a:rPr lang="en-US" sz="1600" u="none" strike="noStrike" dirty="0">
                          <a:effectLst/>
                          <a:cs typeface="Kalimati" panose="00000400000000000000" pitchFamily="2"/>
                        </a:rPr>
                        <a:t>649</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lnSpc>
                          <a:spcPct val="130000"/>
                        </a:lnSpc>
                        <a:spcBef>
                          <a:spcPts val="600"/>
                        </a:spcBef>
                        <a:buNone/>
                      </a:pPr>
                      <a:r>
                        <a:rPr lang="en-US" sz="1600" u="none" strike="noStrike" dirty="0">
                          <a:solidFill>
                            <a:srgbClr val="0070C0"/>
                          </a:solidFill>
                          <a:effectLst/>
                          <a:cs typeface="Kalimati" panose="00000400000000000000" pitchFamily="2"/>
                        </a:rPr>
                        <a:t>6499</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lnSpc>
                          <a:spcPct val="130000"/>
                        </a:lnSpc>
                        <a:spcBef>
                          <a:spcPts val="600"/>
                        </a:spcBef>
                        <a:buNone/>
                      </a:pPr>
                      <a:r>
                        <a:rPr lang="ne-NP" sz="1800" u="none" strike="noStrike" dirty="0">
                          <a:effectLst/>
                          <a:cs typeface="Kalimati" panose="00000400000000000000" pitchFamily="2"/>
                        </a:rPr>
                        <a:t>बिमा र पेन्सन कोषबाहेकका अन्यत्र वर्गीकृत नभएका अन्य वित्तीय सेवा क्रियाकलापहरू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5428431"/>
                  </a:ext>
                </a:extLst>
              </a:tr>
            </a:tbl>
          </a:graphicData>
        </a:graphic>
      </p:graphicFrame>
    </p:spTree>
    <p:extLst>
      <p:ext uri="{BB962C8B-B14F-4D97-AF65-F5344CB8AC3E}">
        <p14:creationId xmlns:p14="http://schemas.microsoft.com/office/powerpoint/2010/main" val="668259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6B6CA-BF75-58B0-6092-41EC24FF6616}"/>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8C0E55F2-F999-F42F-06A3-00407AAE1E2D}"/>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DE2F3D16-4907-ACE5-80DE-4FB648E20F54}"/>
              </a:ext>
            </a:extLst>
          </p:cNvPr>
          <p:cNvSpPr>
            <a:spLocks noGrp="1"/>
          </p:cNvSpPr>
          <p:nvPr>
            <p:ph type="sldNum" sz="quarter" idx="12"/>
          </p:nvPr>
        </p:nvSpPr>
        <p:spPr/>
        <p:txBody>
          <a:bodyPr/>
          <a:lstStyle/>
          <a:p>
            <a:fld id="{3981A1E7-FBCC-4BE9-B724-D2D87968AACE}" type="slidenum">
              <a:rPr lang="en-US" smtClean="0"/>
              <a:t>19</a:t>
            </a:fld>
            <a:endParaRPr lang="en-US"/>
          </a:p>
        </p:txBody>
      </p:sp>
      <p:sp>
        <p:nvSpPr>
          <p:cNvPr id="4" name="Title 3">
            <a:extLst>
              <a:ext uri="{FF2B5EF4-FFF2-40B4-BE49-F238E27FC236}">
                <a16:creationId xmlns:a16="http://schemas.microsoft.com/office/drawing/2014/main" id="{79CC0204-1BE5-B8B4-F9AA-23AEAE7C3117}"/>
              </a:ext>
            </a:extLst>
          </p:cNvPr>
          <p:cNvSpPr>
            <a:spLocks noGrp="1"/>
          </p:cNvSpPr>
          <p:nvPr>
            <p:ph type="title"/>
          </p:nvPr>
        </p:nvSpPr>
        <p:spPr>
          <a:xfrm>
            <a:off x="1289627" y="136525"/>
            <a:ext cx="9679710" cy="82359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2700" b="1" dirty="0"/>
              <a:t>खण्ड </a:t>
            </a:r>
            <a:r>
              <a:rPr lang="en-US" sz="2700" b="1" dirty="0"/>
              <a:t>K</a:t>
            </a:r>
            <a:r>
              <a:rPr lang="ne-NP" sz="2700" b="1" dirty="0"/>
              <a:t> : वित्तीय तथा बिमासम्बन्धी क्रियाकलापहरू </a:t>
            </a:r>
            <a:endParaRPr lang="en-US" b="1" dirty="0"/>
          </a:p>
        </p:txBody>
      </p:sp>
      <p:graphicFrame>
        <p:nvGraphicFramePr>
          <p:cNvPr id="6" name="Table 5">
            <a:extLst>
              <a:ext uri="{FF2B5EF4-FFF2-40B4-BE49-F238E27FC236}">
                <a16:creationId xmlns:a16="http://schemas.microsoft.com/office/drawing/2014/main" id="{96A61835-6913-F826-0880-2BB8647E07B3}"/>
              </a:ext>
            </a:extLst>
          </p:cNvPr>
          <p:cNvGraphicFramePr>
            <a:graphicFrameLocks noGrp="1"/>
          </p:cNvGraphicFramePr>
          <p:nvPr>
            <p:extLst>
              <p:ext uri="{D42A27DB-BD31-4B8C-83A1-F6EECF244321}">
                <p14:modId xmlns:p14="http://schemas.microsoft.com/office/powerpoint/2010/main" val="3169303894"/>
              </p:ext>
            </p:extLst>
          </p:nvPr>
        </p:nvGraphicFramePr>
        <p:xfrm>
          <a:off x="248229" y="1017270"/>
          <a:ext cx="5543551" cy="5548667"/>
        </p:xfrm>
        <a:graphic>
          <a:graphicData uri="http://schemas.openxmlformats.org/drawingml/2006/table">
            <a:tbl>
              <a:tblPr>
                <a:tableStyleId>{5C22544A-7EE6-4342-B048-85BDC9FD1C3A}</a:tableStyleId>
              </a:tblPr>
              <a:tblGrid>
                <a:gridCol w="361104">
                  <a:extLst>
                    <a:ext uri="{9D8B030D-6E8A-4147-A177-3AD203B41FA5}">
                      <a16:colId xmlns:a16="http://schemas.microsoft.com/office/drawing/2014/main" val="2409665101"/>
                    </a:ext>
                  </a:extLst>
                </a:gridCol>
                <a:gridCol w="527291">
                  <a:extLst>
                    <a:ext uri="{9D8B030D-6E8A-4147-A177-3AD203B41FA5}">
                      <a16:colId xmlns:a16="http://schemas.microsoft.com/office/drawing/2014/main" val="1597607172"/>
                    </a:ext>
                  </a:extLst>
                </a:gridCol>
                <a:gridCol w="649650">
                  <a:extLst>
                    <a:ext uri="{9D8B030D-6E8A-4147-A177-3AD203B41FA5}">
                      <a16:colId xmlns:a16="http://schemas.microsoft.com/office/drawing/2014/main" val="3214913833"/>
                    </a:ext>
                  </a:extLst>
                </a:gridCol>
                <a:gridCol w="4005506">
                  <a:extLst>
                    <a:ext uri="{9D8B030D-6E8A-4147-A177-3AD203B41FA5}">
                      <a16:colId xmlns:a16="http://schemas.microsoft.com/office/drawing/2014/main" val="2820206825"/>
                    </a:ext>
                  </a:extLst>
                </a:gridCol>
              </a:tblGrid>
              <a:tr h="661473">
                <a:tc>
                  <a:txBody>
                    <a:bodyPr/>
                    <a:lstStyle/>
                    <a:p>
                      <a:pPr marL="91440" algn="ctr" rtl="0" fontAlgn="ctr">
                        <a:spcBef>
                          <a:spcPts val="600"/>
                        </a:spcBef>
                        <a:buNone/>
                      </a:pPr>
                      <a:r>
                        <a:rPr lang="en-US" sz="1800" b="1" u="none" strike="noStrike">
                          <a:effectLst/>
                          <a:cs typeface="Kalimati" panose="00000400000000000000" pitchFamily="2"/>
                        </a:rPr>
                        <a:t>65</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rtl="0" fontAlgn="ctr">
                        <a:spcBef>
                          <a:spcPts val="600"/>
                        </a:spcBef>
                        <a:buNone/>
                      </a:pPr>
                      <a:r>
                        <a:rPr lang="en-US" sz="1800" b="1" u="none" strike="noStrike">
                          <a:effectLst/>
                          <a:cs typeface="Kalimati" panose="00000400000000000000" pitchFamily="2"/>
                        </a:rPr>
                        <a:t> </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T w="12700" cap="flat" cmpd="sng" algn="ctr">
                      <a:solidFill>
                        <a:schemeClr val="tx1"/>
                      </a:solidFill>
                      <a:prstDash val="solid"/>
                      <a:round/>
                      <a:headEnd type="none" w="med" len="med"/>
                      <a:tailEnd type="none" w="med" len="med"/>
                    </a:lnT>
                    <a:noFill/>
                  </a:tcPr>
                </a:tc>
                <a:tc>
                  <a:txBody>
                    <a:bodyPr/>
                    <a:lstStyle/>
                    <a:p>
                      <a:pPr marL="91440" algn="ctr" rtl="0" fontAlgn="ctr">
                        <a:spcBef>
                          <a:spcPts val="600"/>
                        </a:spcBef>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lnT w="12700" cap="flat" cmpd="sng" algn="ctr">
                      <a:solidFill>
                        <a:schemeClr val="tx1"/>
                      </a:solidFill>
                      <a:prstDash val="solid"/>
                      <a:round/>
                      <a:headEnd type="none" w="med" len="med"/>
                      <a:tailEnd type="none" w="med" len="med"/>
                    </a:lnT>
                    <a:noFill/>
                  </a:tcPr>
                </a:tc>
                <a:tc>
                  <a:txBody>
                    <a:bodyPr/>
                    <a:lstStyle/>
                    <a:p>
                      <a:pPr marL="91440" algn="l" rtl="0" fontAlgn="ctr">
                        <a:spcBef>
                          <a:spcPts val="600"/>
                        </a:spcBef>
                        <a:buNone/>
                      </a:pPr>
                      <a:r>
                        <a:rPr lang="ne-NP" sz="2000" b="1" u="none" strike="noStrike" dirty="0">
                          <a:effectLst/>
                          <a:cs typeface="Kalimati" panose="00000400000000000000" pitchFamily="2"/>
                        </a:rPr>
                        <a:t>अनिवार्य सामाजिक सुरक्षाबाहेकको बिमा, पुनर्बीमा र निवृत्तिभरण कोषका क्रियाकलाप</a:t>
                      </a:r>
                      <a:endParaRPr lang="ne-NP" sz="2000" b="1"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769490211"/>
                  </a:ext>
                </a:extLst>
              </a:tr>
              <a:tr h="661473">
                <a:tc>
                  <a:txBody>
                    <a:bodyPr/>
                    <a:lstStyle/>
                    <a:p>
                      <a:pPr marL="91440" algn="ctr" rtl="0" fontAlgn="ctr">
                        <a:spcBef>
                          <a:spcPts val="600"/>
                        </a:spcBef>
                        <a:buNone/>
                      </a:pPr>
                      <a:r>
                        <a:rPr lang="en-US" sz="1800" b="1" u="none" strike="noStrike">
                          <a:effectLst/>
                          <a:cs typeface="Kalimati" panose="00000400000000000000" pitchFamily="2"/>
                        </a:rPr>
                        <a:t>65</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800" b="1" u="none" strike="noStrike">
                          <a:effectLst/>
                          <a:cs typeface="Kalimati" panose="00000400000000000000" pitchFamily="2"/>
                        </a:rPr>
                        <a:t>651</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ctr" rtl="0" fontAlgn="ctr">
                        <a:spcBef>
                          <a:spcPts val="600"/>
                        </a:spcBef>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l" rtl="0" fontAlgn="ctr">
                        <a:spcBef>
                          <a:spcPts val="600"/>
                        </a:spcBef>
                        <a:buNone/>
                      </a:pPr>
                      <a:r>
                        <a:rPr lang="ne-NP" sz="2000" b="1" u="none" strike="noStrike" dirty="0">
                          <a:effectLst/>
                          <a:cs typeface="Kalimati" panose="00000400000000000000" pitchFamily="2"/>
                        </a:rPr>
                        <a:t>बिमा (</a:t>
                      </a:r>
                      <a:r>
                        <a:rPr lang="en-US" sz="2000" b="1" u="none" strike="noStrike" dirty="0">
                          <a:effectLst/>
                          <a:cs typeface="Kalimati" panose="00000400000000000000" pitchFamily="2"/>
                        </a:rPr>
                        <a:t>Insurance)</a:t>
                      </a:r>
                      <a:endParaRPr lang="en-US" sz="2000" b="1"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263761976"/>
                  </a:ext>
                </a:extLst>
              </a:tr>
              <a:tr h="661473">
                <a:tc>
                  <a:txBody>
                    <a:bodyPr/>
                    <a:lstStyle/>
                    <a:p>
                      <a:pPr marL="91440" algn="ctr" rtl="0" fontAlgn="ctr">
                        <a:spcBef>
                          <a:spcPts val="600"/>
                        </a:spcBef>
                        <a:buNone/>
                      </a:pPr>
                      <a:r>
                        <a:rPr lang="en-US" sz="1800" u="none" strike="noStrike">
                          <a:effectLst/>
                          <a:cs typeface="Kalimati" panose="00000400000000000000" pitchFamily="2"/>
                        </a:rPr>
                        <a:t>65</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800" u="none" strike="noStrike">
                          <a:effectLst/>
                          <a:cs typeface="Kalimati" panose="00000400000000000000" pitchFamily="2"/>
                        </a:rPr>
                        <a:t>651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ctr" rtl="0" fontAlgn="ctr">
                        <a:spcBef>
                          <a:spcPts val="600"/>
                        </a:spcBef>
                        <a:buNone/>
                      </a:pPr>
                      <a:r>
                        <a:rPr lang="en-US" sz="1800" u="none" strike="noStrike" dirty="0">
                          <a:solidFill>
                            <a:srgbClr val="0070C0"/>
                          </a:solidFill>
                          <a:effectLst/>
                          <a:cs typeface="Kalimati" panose="00000400000000000000" pitchFamily="2"/>
                        </a:rPr>
                        <a:t>6511</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l" rtl="0" fontAlgn="ctr">
                        <a:spcBef>
                          <a:spcPts val="600"/>
                        </a:spcBef>
                        <a:buNone/>
                      </a:pPr>
                      <a:r>
                        <a:rPr lang="ne-NP" sz="2000" u="none" strike="noStrike" dirty="0">
                          <a:effectLst/>
                          <a:cs typeface="Kalimati" panose="00000400000000000000" pitchFamily="2"/>
                        </a:rPr>
                        <a:t>जीवन बिमा (</a:t>
                      </a:r>
                      <a:r>
                        <a:rPr lang="en-US" sz="2000" u="none" strike="noStrike" dirty="0">
                          <a:effectLst/>
                          <a:cs typeface="Kalimati" panose="00000400000000000000" pitchFamily="2"/>
                        </a:rPr>
                        <a:t>Life insurance)</a:t>
                      </a:r>
                      <a:endParaRPr lang="en-US" sz="2000" b="0"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9436645"/>
                  </a:ext>
                </a:extLst>
              </a:tr>
              <a:tr h="661473">
                <a:tc>
                  <a:txBody>
                    <a:bodyPr/>
                    <a:lstStyle/>
                    <a:p>
                      <a:pPr marL="91440" algn="ctr" rtl="0" fontAlgn="ctr">
                        <a:spcBef>
                          <a:spcPts val="600"/>
                        </a:spcBef>
                        <a:buNone/>
                      </a:pPr>
                      <a:r>
                        <a:rPr lang="en-US" sz="1800" u="none" strike="noStrike">
                          <a:effectLst/>
                          <a:cs typeface="Kalimati" panose="00000400000000000000" pitchFamily="2"/>
                        </a:rPr>
                        <a:t>65</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800" u="none" strike="noStrike">
                          <a:effectLst/>
                          <a:cs typeface="Kalimati" panose="00000400000000000000" pitchFamily="2"/>
                        </a:rPr>
                        <a:t>651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ctr" rtl="0" fontAlgn="ctr">
                        <a:spcBef>
                          <a:spcPts val="600"/>
                        </a:spcBef>
                        <a:buNone/>
                      </a:pPr>
                      <a:r>
                        <a:rPr lang="en-US" sz="1800" u="none" strike="noStrike" dirty="0">
                          <a:solidFill>
                            <a:srgbClr val="0070C0"/>
                          </a:solidFill>
                          <a:effectLst/>
                          <a:cs typeface="Kalimati" panose="00000400000000000000" pitchFamily="2"/>
                        </a:rPr>
                        <a:t>6512</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l" rtl="0" fontAlgn="ctr">
                        <a:spcBef>
                          <a:spcPts val="600"/>
                        </a:spcBef>
                        <a:buNone/>
                      </a:pPr>
                      <a:r>
                        <a:rPr lang="ne-NP" sz="2000" u="none" strike="noStrike" dirty="0">
                          <a:effectLst/>
                          <a:cs typeface="Kalimati" panose="00000400000000000000" pitchFamily="2"/>
                        </a:rPr>
                        <a:t>निर्जीवन बिमा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449165590"/>
                  </a:ext>
                </a:extLst>
              </a:tr>
              <a:tr h="661473">
                <a:tc>
                  <a:txBody>
                    <a:bodyPr/>
                    <a:lstStyle/>
                    <a:p>
                      <a:pPr marL="91440" algn="ctr" rtl="0" fontAlgn="ctr">
                        <a:spcBef>
                          <a:spcPts val="600"/>
                        </a:spcBef>
                        <a:buNone/>
                      </a:pPr>
                      <a:r>
                        <a:rPr lang="en-US" sz="1800" b="1" u="none" strike="noStrike">
                          <a:effectLst/>
                          <a:cs typeface="Kalimati" panose="00000400000000000000" pitchFamily="2"/>
                        </a:rPr>
                        <a:t>65</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800" b="1" u="none" strike="noStrike">
                          <a:effectLst/>
                          <a:cs typeface="Kalimati" panose="00000400000000000000" pitchFamily="2"/>
                        </a:rPr>
                        <a:t>652</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ctr" rtl="0" fontAlgn="ctr">
                        <a:spcBef>
                          <a:spcPts val="600"/>
                        </a:spcBef>
                        <a:buNone/>
                      </a:pPr>
                      <a:r>
                        <a:rPr lang="en-US" sz="1800" b="1" u="none" strike="noStrike">
                          <a:solidFill>
                            <a:srgbClr val="0070C0"/>
                          </a:solidFill>
                          <a:effectLst/>
                          <a:cs typeface="Kalimati" panose="00000400000000000000" pitchFamily="2"/>
                        </a:rPr>
                        <a:t> </a:t>
                      </a:r>
                      <a:endParaRPr lang="en-US" sz="1800" b="1" i="0" u="none" strike="noStrike">
                        <a:solidFill>
                          <a:srgbClr val="0070C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l" rtl="0" fontAlgn="ctr">
                        <a:spcBef>
                          <a:spcPts val="600"/>
                        </a:spcBef>
                        <a:buNone/>
                      </a:pPr>
                      <a:r>
                        <a:rPr lang="ne-NP" sz="2000" b="1" u="none" strike="noStrike" dirty="0">
                          <a:effectLst/>
                          <a:cs typeface="Kalimati" panose="00000400000000000000" pitchFamily="2"/>
                        </a:rPr>
                        <a:t>पुनर्बीमा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661735618"/>
                  </a:ext>
                </a:extLst>
              </a:tr>
              <a:tr h="661473">
                <a:tc>
                  <a:txBody>
                    <a:bodyPr/>
                    <a:lstStyle/>
                    <a:p>
                      <a:pPr marL="91440" algn="ctr" rtl="0" fontAlgn="ctr">
                        <a:spcBef>
                          <a:spcPts val="600"/>
                        </a:spcBef>
                        <a:buNone/>
                      </a:pPr>
                      <a:r>
                        <a:rPr lang="en-US" sz="1800" u="none" strike="noStrike">
                          <a:effectLst/>
                          <a:cs typeface="Kalimati" panose="00000400000000000000" pitchFamily="2"/>
                        </a:rPr>
                        <a:t>65</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800" u="none" strike="noStrike">
                          <a:effectLst/>
                          <a:cs typeface="Kalimati" panose="00000400000000000000" pitchFamily="2"/>
                        </a:rPr>
                        <a:t>652</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ctr" rtl="0" fontAlgn="ctr">
                        <a:spcBef>
                          <a:spcPts val="600"/>
                        </a:spcBef>
                        <a:buNone/>
                      </a:pPr>
                      <a:r>
                        <a:rPr lang="en-US" sz="1800" u="none" strike="noStrike" dirty="0">
                          <a:solidFill>
                            <a:srgbClr val="0070C0"/>
                          </a:solidFill>
                          <a:effectLst/>
                          <a:cs typeface="Kalimati" panose="00000400000000000000" pitchFamily="2"/>
                        </a:rPr>
                        <a:t>6520</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l" rtl="0" fontAlgn="ctr">
                        <a:spcBef>
                          <a:spcPts val="600"/>
                        </a:spcBef>
                        <a:buNone/>
                      </a:pPr>
                      <a:r>
                        <a:rPr lang="ne-NP" sz="2000" u="none" strike="noStrike" dirty="0">
                          <a:effectLst/>
                          <a:cs typeface="Kalimati" panose="00000400000000000000" pitchFamily="2"/>
                        </a:rPr>
                        <a:t>पुनर्बिमा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982180284"/>
                  </a:ext>
                </a:extLst>
              </a:tr>
              <a:tr h="661473">
                <a:tc>
                  <a:txBody>
                    <a:bodyPr/>
                    <a:lstStyle/>
                    <a:p>
                      <a:pPr marL="91440" algn="ctr" rtl="0" fontAlgn="ctr">
                        <a:spcBef>
                          <a:spcPts val="600"/>
                        </a:spcBef>
                        <a:buNone/>
                      </a:pPr>
                      <a:r>
                        <a:rPr lang="en-US" sz="1800" b="1" u="none" strike="noStrike">
                          <a:effectLst/>
                          <a:cs typeface="Kalimati" panose="00000400000000000000" pitchFamily="2"/>
                        </a:rPr>
                        <a:t>65</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800" b="1" u="none" strike="noStrike">
                          <a:effectLst/>
                          <a:cs typeface="Kalimati" panose="00000400000000000000" pitchFamily="2"/>
                        </a:rPr>
                        <a:t>653</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ctr" rtl="0" fontAlgn="ctr">
                        <a:spcBef>
                          <a:spcPts val="600"/>
                        </a:spcBef>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l" rtl="0" fontAlgn="ctr">
                        <a:spcBef>
                          <a:spcPts val="600"/>
                        </a:spcBef>
                        <a:buNone/>
                      </a:pPr>
                      <a:r>
                        <a:rPr lang="ne-NP" sz="2000" b="1" u="none" strike="noStrike" dirty="0">
                          <a:effectLst/>
                          <a:cs typeface="Kalimati" panose="00000400000000000000" pitchFamily="2"/>
                        </a:rPr>
                        <a:t>निवृत्तिभरण कोषका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815047195"/>
                  </a:ext>
                </a:extLst>
              </a:tr>
              <a:tr h="661473">
                <a:tc>
                  <a:txBody>
                    <a:bodyPr/>
                    <a:lstStyle/>
                    <a:p>
                      <a:pPr marL="91440" algn="ctr" rtl="0" fontAlgn="ctr">
                        <a:spcBef>
                          <a:spcPts val="600"/>
                        </a:spcBef>
                        <a:buNone/>
                      </a:pPr>
                      <a:r>
                        <a:rPr lang="en-US" sz="1800" u="none" strike="noStrike">
                          <a:effectLst/>
                          <a:cs typeface="Kalimati" panose="00000400000000000000" pitchFamily="2"/>
                        </a:rPr>
                        <a:t>65</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1800" u="none" strike="noStrike">
                          <a:effectLst/>
                          <a:cs typeface="Kalimati" panose="00000400000000000000" pitchFamily="2"/>
                        </a:rPr>
                        <a:t>653</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1800" u="none" strike="noStrike" dirty="0">
                          <a:solidFill>
                            <a:srgbClr val="0070C0"/>
                          </a:solidFill>
                          <a:effectLst/>
                          <a:cs typeface="Kalimati" panose="00000400000000000000" pitchFamily="2"/>
                        </a:rPr>
                        <a:t>6530</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ne-NP" sz="2000" u="none" strike="noStrike" dirty="0">
                          <a:effectLst/>
                          <a:cs typeface="Kalimati" panose="00000400000000000000" pitchFamily="2"/>
                        </a:rPr>
                        <a:t>निवृत्तिभरण कोषका क्रियाकलाप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7785353"/>
                  </a:ext>
                </a:extLst>
              </a:tr>
            </a:tbl>
          </a:graphicData>
        </a:graphic>
      </p:graphicFrame>
      <p:graphicFrame>
        <p:nvGraphicFramePr>
          <p:cNvPr id="8" name="Table 7">
            <a:extLst>
              <a:ext uri="{FF2B5EF4-FFF2-40B4-BE49-F238E27FC236}">
                <a16:creationId xmlns:a16="http://schemas.microsoft.com/office/drawing/2014/main" id="{FA65D176-746C-8F2D-C49A-671679D0E5DC}"/>
              </a:ext>
            </a:extLst>
          </p:cNvPr>
          <p:cNvGraphicFramePr>
            <a:graphicFrameLocks noGrp="1"/>
          </p:cNvGraphicFramePr>
          <p:nvPr>
            <p:extLst>
              <p:ext uri="{D42A27DB-BD31-4B8C-83A1-F6EECF244321}">
                <p14:modId xmlns:p14="http://schemas.microsoft.com/office/powerpoint/2010/main" val="1828476232"/>
              </p:ext>
            </p:extLst>
          </p:nvPr>
        </p:nvGraphicFramePr>
        <p:xfrm>
          <a:off x="5908732" y="985195"/>
          <a:ext cx="6283268" cy="5736282"/>
        </p:xfrm>
        <a:graphic>
          <a:graphicData uri="http://schemas.openxmlformats.org/drawingml/2006/table">
            <a:tbl>
              <a:tblPr>
                <a:tableStyleId>{5C22544A-7EE6-4342-B048-85BDC9FD1C3A}</a:tableStyleId>
              </a:tblPr>
              <a:tblGrid>
                <a:gridCol w="633837">
                  <a:extLst>
                    <a:ext uri="{9D8B030D-6E8A-4147-A177-3AD203B41FA5}">
                      <a16:colId xmlns:a16="http://schemas.microsoft.com/office/drawing/2014/main" val="2409665101"/>
                    </a:ext>
                  </a:extLst>
                </a:gridCol>
                <a:gridCol w="468489">
                  <a:extLst>
                    <a:ext uri="{9D8B030D-6E8A-4147-A177-3AD203B41FA5}">
                      <a16:colId xmlns:a16="http://schemas.microsoft.com/office/drawing/2014/main" val="1597607172"/>
                    </a:ext>
                  </a:extLst>
                </a:gridCol>
                <a:gridCol w="587910">
                  <a:extLst>
                    <a:ext uri="{9D8B030D-6E8A-4147-A177-3AD203B41FA5}">
                      <a16:colId xmlns:a16="http://schemas.microsoft.com/office/drawing/2014/main" val="3214913833"/>
                    </a:ext>
                  </a:extLst>
                </a:gridCol>
                <a:gridCol w="4593032">
                  <a:extLst>
                    <a:ext uri="{9D8B030D-6E8A-4147-A177-3AD203B41FA5}">
                      <a16:colId xmlns:a16="http://schemas.microsoft.com/office/drawing/2014/main" val="2820206825"/>
                    </a:ext>
                  </a:extLst>
                </a:gridCol>
              </a:tblGrid>
              <a:tr h="541958">
                <a:tc>
                  <a:txBody>
                    <a:bodyPr/>
                    <a:lstStyle/>
                    <a:p>
                      <a:pPr marL="91440" algn="ctr" rtl="0" fontAlgn="ctr">
                        <a:spcBef>
                          <a:spcPts val="600"/>
                        </a:spcBef>
                        <a:buNone/>
                      </a:pPr>
                      <a:r>
                        <a:rPr lang="en-US" sz="1600" b="1" u="none" strike="noStrike">
                          <a:effectLst/>
                          <a:cs typeface="Kalimati" panose="00000400000000000000" pitchFamily="2"/>
                        </a:rPr>
                        <a:t>66</a:t>
                      </a:r>
                      <a:endParaRPr lang="en-US" sz="1600" b="1"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ctr" rtl="0" fontAlgn="ctr">
                        <a:spcBef>
                          <a:spcPts val="600"/>
                        </a:spcBef>
                        <a:buNone/>
                      </a:pPr>
                      <a:r>
                        <a:rPr lang="en-US" sz="1600" b="1" u="none" strike="noStrike">
                          <a:effectLst/>
                          <a:cs typeface="Kalimati" panose="00000400000000000000" pitchFamily="2"/>
                        </a:rPr>
                        <a:t> </a:t>
                      </a:r>
                      <a:endParaRPr lang="en-US" sz="1600" b="1"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ctr" rtl="0" fontAlgn="ctr">
                        <a:spcBef>
                          <a:spcPts val="600"/>
                        </a:spcBef>
                        <a:buNone/>
                      </a:pPr>
                      <a:r>
                        <a:rPr lang="en-US" sz="1600" b="1" u="none" strike="noStrike" dirty="0">
                          <a:solidFill>
                            <a:srgbClr val="0070C0"/>
                          </a:solidFill>
                          <a:effectLst/>
                          <a:cs typeface="Kalimati" panose="00000400000000000000" pitchFamily="2"/>
                        </a:rPr>
                        <a:t> </a:t>
                      </a:r>
                      <a:endParaRPr lang="en-US" sz="1600" b="1"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ne-NP" sz="1600" b="1" u="none" strike="noStrike" dirty="0">
                          <a:effectLst/>
                          <a:cs typeface="Kalimati" panose="00000400000000000000" pitchFamily="2"/>
                        </a:rPr>
                        <a:t>वित्तीय सेवा तथा बिमासम्बन्धी सहायक क्रियाकलापहरू </a:t>
                      </a:r>
                      <a:endParaRPr lang="ne-NP" sz="1600" b="1"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tx2">
                        <a:lumMod val="20000"/>
                        <a:lumOff val="80000"/>
                      </a:schemeClr>
                    </a:solidFill>
                  </a:tcPr>
                </a:tc>
                <a:extLst>
                  <a:ext uri="{0D108BD9-81ED-4DB2-BD59-A6C34878D82A}">
                    <a16:rowId xmlns:a16="http://schemas.microsoft.com/office/drawing/2014/main" val="2717935205"/>
                  </a:ext>
                </a:extLst>
              </a:tr>
              <a:tr h="652995">
                <a:tc>
                  <a:txBody>
                    <a:bodyPr/>
                    <a:lstStyle/>
                    <a:p>
                      <a:pPr marL="91440" algn="ctr" rtl="0" fontAlgn="ctr">
                        <a:spcBef>
                          <a:spcPts val="600"/>
                        </a:spcBef>
                        <a:buNone/>
                      </a:pPr>
                      <a:r>
                        <a:rPr lang="en-US" sz="1600" b="1" u="none" strike="noStrike" dirty="0">
                          <a:effectLst/>
                          <a:cs typeface="Kalimati" panose="00000400000000000000" pitchFamily="2"/>
                        </a:rPr>
                        <a:t>66</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600" b="1" u="none" strike="noStrike" dirty="0">
                          <a:effectLst/>
                          <a:cs typeface="Kalimati" panose="00000400000000000000" pitchFamily="2"/>
                        </a:rPr>
                        <a:t>661</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ctr" rtl="0" fontAlgn="ctr">
                        <a:spcBef>
                          <a:spcPts val="600"/>
                        </a:spcBef>
                        <a:buNone/>
                      </a:pPr>
                      <a:r>
                        <a:rPr lang="en-US" sz="1600" b="1" u="none" strike="noStrike" dirty="0">
                          <a:solidFill>
                            <a:srgbClr val="0070C0"/>
                          </a:solidFill>
                          <a:effectLst/>
                          <a:cs typeface="Kalimati" panose="00000400000000000000" pitchFamily="2"/>
                        </a:rPr>
                        <a:t> </a:t>
                      </a:r>
                      <a:endParaRPr lang="en-US" sz="1600" b="1"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l" rtl="0" fontAlgn="ctr">
                        <a:spcBef>
                          <a:spcPts val="600"/>
                        </a:spcBef>
                        <a:buNone/>
                      </a:pPr>
                      <a:r>
                        <a:rPr lang="ne-NP" sz="1600" b="1" u="none" strike="noStrike" dirty="0">
                          <a:effectLst/>
                          <a:cs typeface="Kalimati" panose="00000400000000000000" pitchFamily="2"/>
                        </a:rPr>
                        <a:t>बिमा एवं निवृत्तिभरण कोषबाहेकका वित्तीय सेवा गतिविधिका सहायक क्रियाकलाप</a:t>
                      </a:r>
                      <a:endParaRPr lang="ne-NP" sz="1600" b="1"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467817058"/>
                  </a:ext>
                </a:extLst>
              </a:tr>
              <a:tr h="452492">
                <a:tc>
                  <a:txBody>
                    <a:bodyPr/>
                    <a:lstStyle/>
                    <a:p>
                      <a:pPr marL="91440" algn="ctr" rtl="0" fontAlgn="ctr">
                        <a:spcBef>
                          <a:spcPts val="600"/>
                        </a:spcBef>
                        <a:buNone/>
                      </a:pPr>
                      <a:r>
                        <a:rPr lang="en-US" sz="1600" u="none" strike="noStrike">
                          <a:effectLst/>
                          <a:cs typeface="Kalimati" panose="00000400000000000000" pitchFamily="2"/>
                        </a:rPr>
                        <a:t>66</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a:effectLst/>
                          <a:cs typeface="Kalimati" panose="00000400000000000000" pitchFamily="2"/>
                        </a:rPr>
                        <a:t>661</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ctr" rtl="0" fontAlgn="ctr">
                        <a:spcBef>
                          <a:spcPts val="600"/>
                        </a:spcBef>
                        <a:buNone/>
                      </a:pPr>
                      <a:r>
                        <a:rPr lang="en-US" sz="1600" u="none" strike="noStrike">
                          <a:solidFill>
                            <a:srgbClr val="0070C0"/>
                          </a:solidFill>
                          <a:effectLst/>
                          <a:cs typeface="Kalimati" panose="00000400000000000000" pitchFamily="2"/>
                        </a:rPr>
                        <a:t>6611</a:t>
                      </a:r>
                      <a:endParaRPr lang="en-US" sz="1600" b="0" i="0" u="none" strike="noStrike">
                        <a:solidFill>
                          <a:srgbClr val="0070C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l" rtl="0" fontAlgn="ctr">
                        <a:spcBef>
                          <a:spcPts val="600"/>
                        </a:spcBef>
                        <a:buNone/>
                      </a:pPr>
                      <a:r>
                        <a:rPr lang="ne-NP" sz="1600" u="none" strike="noStrike">
                          <a:effectLst/>
                          <a:cs typeface="Kalimati" panose="00000400000000000000" pitchFamily="2"/>
                        </a:rPr>
                        <a:t>वित्तीय बजार प्रशासन </a:t>
                      </a:r>
                      <a:endParaRPr lang="ne-NP" sz="1600" b="0" i="0" u="none" strike="noStrike">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676767854"/>
                  </a:ext>
                </a:extLst>
              </a:tr>
              <a:tr h="452492">
                <a:tc>
                  <a:txBody>
                    <a:bodyPr/>
                    <a:lstStyle/>
                    <a:p>
                      <a:pPr marL="91440" algn="ctr" rtl="0" fontAlgn="ctr">
                        <a:spcBef>
                          <a:spcPts val="600"/>
                        </a:spcBef>
                        <a:buNone/>
                      </a:pPr>
                      <a:r>
                        <a:rPr lang="en-US" sz="1600" u="none" strike="noStrike">
                          <a:effectLst/>
                          <a:cs typeface="Kalimati" panose="00000400000000000000" pitchFamily="2"/>
                        </a:rPr>
                        <a:t>66</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a:effectLst/>
                          <a:cs typeface="Kalimati" panose="00000400000000000000" pitchFamily="2"/>
                        </a:rPr>
                        <a:t>661</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ctr" rtl="0" fontAlgn="ctr">
                        <a:spcBef>
                          <a:spcPts val="600"/>
                        </a:spcBef>
                        <a:buNone/>
                      </a:pPr>
                      <a:r>
                        <a:rPr lang="en-US" sz="1600" u="none" strike="noStrike">
                          <a:solidFill>
                            <a:srgbClr val="0070C0"/>
                          </a:solidFill>
                          <a:effectLst/>
                          <a:cs typeface="Kalimati" panose="00000400000000000000" pitchFamily="2"/>
                        </a:rPr>
                        <a:t>6612</a:t>
                      </a:r>
                      <a:endParaRPr lang="en-US" sz="1600" b="0" i="0" u="none" strike="noStrike">
                        <a:solidFill>
                          <a:srgbClr val="0070C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l" rtl="0" fontAlgn="ctr">
                        <a:spcBef>
                          <a:spcPts val="600"/>
                        </a:spcBef>
                        <a:buNone/>
                      </a:pPr>
                      <a:r>
                        <a:rPr lang="ne-NP" sz="1600" u="none" strike="noStrike">
                          <a:effectLst/>
                          <a:cs typeface="Kalimati" panose="00000400000000000000" pitchFamily="2"/>
                        </a:rPr>
                        <a:t>सुरक्षण तथा वस्तु सम्झौता दलाली  </a:t>
                      </a:r>
                      <a:endParaRPr lang="ne-NP" sz="1600" b="0" i="0" u="none" strike="noStrike">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132330926"/>
                  </a:ext>
                </a:extLst>
              </a:tr>
              <a:tr h="541958">
                <a:tc>
                  <a:txBody>
                    <a:bodyPr/>
                    <a:lstStyle/>
                    <a:p>
                      <a:pPr marL="91440" algn="ctr" rtl="0" fontAlgn="ctr">
                        <a:spcBef>
                          <a:spcPts val="600"/>
                        </a:spcBef>
                        <a:buNone/>
                      </a:pPr>
                      <a:r>
                        <a:rPr lang="en-US" sz="1600" u="none" strike="noStrike">
                          <a:effectLst/>
                          <a:cs typeface="Kalimati" panose="00000400000000000000" pitchFamily="2"/>
                        </a:rPr>
                        <a:t>66</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a:effectLst/>
                          <a:cs typeface="Kalimati" panose="00000400000000000000" pitchFamily="2"/>
                        </a:rPr>
                        <a:t>661</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ctr" rtl="0" fontAlgn="ctr">
                        <a:spcBef>
                          <a:spcPts val="600"/>
                        </a:spcBef>
                        <a:buNone/>
                      </a:pPr>
                      <a:r>
                        <a:rPr lang="en-US" sz="1600" u="none" strike="noStrike" dirty="0">
                          <a:solidFill>
                            <a:srgbClr val="0070C0"/>
                          </a:solidFill>
                          <a:effectLst/>
                          <a:cs typeface="Kalimati" panose="00000400000000000000" pitchFamily="2"/>
                        </a:rPr>
                        <a:t>6619</a:t>
                      </a:r>
                      <a:endParaRPr lang="en-US" sz="1600" b="0"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l" rtl="0" fontAlgn="ctr">
                        <a:spcBef>
                          <a:spcPts val="600"/>
                        </a:spcBef>
                        <a:buNone/>
                      </a:pPr>
                      <a:r>
                        <a:rPr lang="ne-NP" sz="1600" u="none" strike="noStrike" dirty="0">
                          <a:effectLst/>
                          <a:cs typeface="Kalimati" panose="00000400000000000000" pitchFamily="2"/>
                        </a:rPr>
                        <a:t>वित्तीय सेवा गतिविधिका अन्य सहायक क्रियाकलापहरू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517401469"/>
                  </a:ext>
                </a:extLst>
              </a:tr>
              <a:tr h="452492">
                <a:tc>
                  <a:txBody>
                    <a:bodyPr/>
                    <a:lstStyle/>
                    <a:p>
                      <a:pPr marL="91440" algn="ctr" rtl="0" fontAlgn="ctr">
                        <a:spcBef>
                          <a:spcPts val="600"/>
                        </a:spcBef>
                        <a:buNone/>
                      </a:pPr>
                      <a:r>
                        <a:rPr lang="en-US" sz="1600" b="1" u="none" strike="noStrike" dirty="0">
                          <a:effectLst/>
                          <a:cs typeface="Kalimati" panose="00000400000000000000" pitchFamily="2"/>
                        </a:rPr>
                        <a:t>66</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600" b="1" u="none" strike="noStrike" dirty="0">
                          <a:effectLst/>
                          <a:cs typeface="Kalimati" panose="00000400000000000000" pitchFamily="2"/>
                        </a:rPr>
                        <a:t>662</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ctr" rtl="0" fontAlgn="ctr">
                        <a:spcBef>
                          <a:spcPts val="600"/>
                        </a:spcBef>
                        <a:buNone/>
                      </a:pPr>
                      <a:r>
                        <a:rPr lang="en-US" sz="1600" b="1" u="none" strike="noStrike" dirty="0">
                          <a:solidFill>
                            <a:srgbClr val="0070C0"/>
                          </a:solidFill>
                          <a:effectLst/>
                          <a:cs typeface="Kalimati" panose="00000400000000000000" pitchFamily="2"/>
                        </a:rPr>
                        <a:t> </a:t>
                      </a:r>
                      <a:endParaRPr lang="en-US" sz="1600" b="1"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l" rtl="0" fontAlgn="ctr">
                        <a:spcBef>
                          <a:spcPts val="600"/>
                        </a:spcBef>
                        <a:buNone/>
                      </a:pPr>
                      <a:r>
                        <a:rPr lang="ne-NP" sz="1600" b="1" u="none" strike="noStrike" dirty="0">
                          <a:effectLst/>
                          <a:cs typeface="Kalimati" panose="00000400000000000000" pitchFamily="2"/>
                        </a:rPr>
                        <a:t>बिमा तथा निवृत्तिभरणका सहायक क्रियाकलापहरू</a:t>
                      </a:r>
                      <a:endParaRPr lang="ne-NP" sz="1600" b="1"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616467402"/>
                  </a:ext>
                </a:extLst>
              </a:tr>
              <a:tr h="652995">
                <a:tc>
                  <a:txBody>
                    <a:bodyPr/>
                    <a:lstStyle/>
                    <a:p>
                      <a:pPr marL="91440" algn="ctr" rtl="0" fontAlgn="ctr">
                        <a:spcBef>
                          <a:spcPts val="600"/>
                        </a:spcBef>
                        <a:buNone/>
                      </a:pPr>
                      <a:r>
                        <a:rPr lang="en-US" sz="1600" u="none" strike="noStrike">
                          <a:effectLst/>
                          <a:cs typeface="Kalimati" panose="00000400000000000000" pitchFamily="2"/>
                        </a:rPr>
                        <a:t>66</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a:effectLst/>
                          <a:cs typeface="Kalimati" panose="00000400000000000000" pitchFamily="2"/>
                        </a:rPr>
                        <a:t>662</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ctr" rtl="0" fontAlgn="ctr">
                        <a:spcBef>
                          <a:spcPts val="600"/>
                        </a:spcBef>
                        <a:buNone/>
                      </a:pPr>
                      <a:r>
                        <a:rPr lang="en-US" sz="1600" u="none" strike="noStrike" dirty="0">
                          <a:solidFill>
                            <a:srgbClr val="0070C0"/>
                          </a:solidFill>
                          <a:effectLst/>
                          <a:cs typeface="Kalimati" panose="00000400000000000000" pitchFamily="2"/>
                        </a:rPr>
                        <a:t>6621</a:t>
                      </a:r>
                      <a:endParaRPr lang="en-US" sz="1600" b="0"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l" rtl="0" fontAlgn="ctr">
                        <a:spcBef>
                          <a:spcPts val="600"/>
                        </a:spcBef>
                        <a:buNone/>
                      </a:pPr>
                      <a:r>
                        <a:rPr lang="ne-NP" sz="1600" u="none" strike="noStrike" dirty="0">
                          <a:effectLst/>
                          <a:cs typeface="Kalimati" panose="00000400000000000000" pitchFamily="2"/>
                        </a:rPr>
                        <a:t>जोखिम तथा क्षति मूल्याङ्कन बिमा अभिकर्ता तथा दलालका क्रियाकलापहरू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147622530"/>
                  </a:ext>
                </a:extLst>
              </a:tr>
              <a:tr h="541958">
                <a:tc>
                  <a:txBody>
                    <a:bodyPr/>
                    <a:lstStyle/>
                    <a:p>
                      <a:pPr marL="91440" algn="ctr" rtl="0" fontAlgn="ctr">
                        <a:spcBef>
                          <a:spcPts val="600"/>
                        </a:spcBef>
                        <a:buNone/>
                      </a:pPr>
                      <a:r>
                        <a:rPr lang="en-US" sz="1600" u="none" strike="noStrike">
                          <a:effectLst/>
                          <a:cs typeface="Kalimati" panose="00000400000000000000" pitchFamily="2"/>
                        </a:rPr>
                        <a:t>66</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a:effectLst/>
                          <a:cs typeface="Kalimati" panose="00000400000000000000" pitchFamily="2"/>
                        </a:rPr>
                        <a:t>662</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ctr" rtl="0" fontAlgn="ctr">
                        <a:spcBef>
                          <a:spcPts val="600"/>
                        </a:spcBef>
                        <a:buNone/>
                      </a:pPr>
                      <a:r>
                        <a:rPr lang="en-US" sz="1600" u="none" strike="noStrike" dirty="0">
                          <a:solidFill>
                            <a:srgbClr val="0070C0"/>
                          </a:solidFill>
                          <a:effectLst/>
                          <a:cs typeface="Kalimati" panose="00000400000000000000" pitchFamily="2"/>
                        </a:rPr>
                        <a:t>6622</a:t>
                      </a:r>
                      <a:endParaRPr lang="en-US" sz="1600" b="0"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l" rtl="0" fontAlgn="ctr">
                        <a:spcBef>
                          <a:spcPts val="600"/>
                        </a:spcBef>
                        <a:buNone/>
                      </a:pPr>
                      <a:r>
                        <a:rPr lang="ne-NP" sz="1600" u="none" strike="noStrike" dirty="0">
                          <a:effectLst/>
                          <a:cs typeface="Kalimati" panose="00000400000000000000" pitchFamily="2"/>
                        </a:rPr>
                        <a:t>बिमा तथा निवृत्तिभरण कोषका अन्य सहायक क्रियाकलापहरू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486142832"/>
                  </a:ext>
                </a:extLst>
              </a:tr>
              <a:tr h="541958">
                <a:tc>
                  <a:txBody>
                    <a:bodyPr/>
                    <a:lstStyle/>
                    <a:p>
                      <a:pPr marL="91440" algn="ctr" rtl="0" fontAlgn="ctr">
                        <a:spcBef>
                          <a:spcPts val="600"/>
                        </a:spcBef>
                        <a:buNone/>
                      </a:pPr>
                      <a:r>
                        <a:rPr lang="en-US" sz="1600" u="none" strike="noStrike">
                          <a:effectLst/>
                          <a:cs typeface="Kalimati" panose="00000400000000000000" pitchFamily="2"/>
                        </a:rPr>
                        <a:t>66</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a:effectLst/>
                          <a:cs typeface="Kalimati" panose="00000400000000000000" pitchFamily="2"/>
                        </a:rPr>
                        <a:t>662</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ctr" rtl="0" fontAlgn="ctr">
                        <a:spcBef>
                          <a:spcPts val="600"/>
                        </a:spcBef>
                        <a:buNone/>
                      </a:pPr>
                      <a:r>
                        <a:rPr lang="en-US" sz="1600" u="none" strike="noStrike" dirty="0">
                          <a:solidFill>
                            <a:srgbClr val="0070C0"/>
                          </a:solidFill>
                          <a:effectLst/>
                          <a:cs typeface="Kalimati" panose="00000400000000000000" pitchFamily="2"/>
                        </a:rPr>
                        <a:t>6629</a:t>
                      </a:r>
                      <a:endParaRPr lang="en-US" sz="1600" b="0"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noFill/>
                  </a:tcPr>
                </a:tc>
                <a:tc>
                  <a:txBody>
                    <a:bodyPr/>
                    <a:lstStyle/>
                    <a:p>
                      <a:pPr marL="91440" algn="l" rtl="0" fontAlgn="ctr">
                        <a:spcBef>
                          <a:spcPts val="600"/>
                        </a:spcBef>
                        <a:buNone/>
                      </a:pPr>
                      <a:r>
                        <a:rPr lang="ne-NP" sz="1600" u="none" strike="noStrike" dirty="0">
                          <a:effectLst/>
                          <a:cs typeface="Kalimati" panose="00000400000000000000" pitchFamily="2"/>
                        </a:rPr>
                        <a:t>बिमा तथा निवृत्तिभरण कोषका अन्य सहायक क्रियाकलापहरू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910886007"/>
                  </a:ext>
                </a:extLst>
              </a:tr>
              <a:tr h="452492">
                <a:tc>
                  <a:txBody>
                    <a:bodyPr/>
                    <a:lstStyle/>
                    <a:p>
                      <a:pPr marL="91440" algn="ctr" rtl="0" fontAlgn="ctr">
                        <a:spcBef>
                          <a:spcPts val="600"/>
                        </a:spcBef>
                        <a:buNone/>
                      </a:pPr>
                      <a:r>
                        <a:rPr lang="en-US" sz="1600" b="1" u="none" strike="noStrike" dirty="0">
                          <a:effectLst/>
                          <a:cs typeface="Kalimati" panose="00000400000000000000" pitchFamily="2"/>
                        </a:rPr>
                        <a:t>66</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600" b="1" u="none" strike="noStrike">
                          <a:effectLst/>
                          <a:cs typeface="Kalimati" panose="00000400000000000000" pitchFamily="2"/>
                        </a:rPr>
                        <a:t>663</a:t>
                      </a:r>
                      <a:endParaRPr lang="en-US" sz="1600" b="1"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ctr" rtl="0" fontAlgn="ctr">
                        <a:spcBef>
                          <a:spcPts val="600"/>
                        </a:spcBef>
                        <a:buNone/>
                      </a:pPr>
                      <a:r>
                        <a:rPr lang="en-US" sz="1600" b="1" u="none" strike="noStrike" dirty="0">
                          <a:solidFill>
                            <a:srgbClr val="0070C0"/>
                          </a:solidFill>
                          <a:effectLst/>
                          <a:cs typeface="Kalimati" panose="00000400000000000000" pitchFamily="2"/>
                        </a:rPr>
                        <a:t> </a:t>
                      </a:r>
                      <a:endParaRPr lang="en-US" sz="1600" b="1"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solidFill>
                      <a:schemeClr val="tx2">
                        <a:lumMod val="20000"/>
                        <a:lumOff val="80000"/>
                      </a:schemeClr>
                    </a:solidFill>
                  </a:tcPr>
                </a:tc>
                <a:tc>
                  <a:txBody>
                    <a:bodyPr/>
                    <a:lstStyle/>
                    <a:p>
                      <a:pPr marL="91440" algn="l" rtl="0" fontAlgn="ctr">
                        <a:spcBef>
                          <a:spcPts val="600"/>
                        </a:spcBef>
                        <a:buNone/>
                      </a:pPr>
                      <a:r>
                        <a:rPr lang="ne-NP" sz="1600" b="1" u="none" strike="noStrike" dirty="0">
                          <a:effectLst/>
                          <a:cs typeface="Kalimati" panose="00000400000000000000" pitchFamily="2"/>
                        </a:rPr>
                        <a:t>कोष व्यवस्थापन क्रियाकलापहरू </a:t>
                      </a:r>
                      <a:endParaRPr lang="ne-NP" sz="1600" b="1"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115493376"/>
                  </a:ext>
                </a:extLst>
              </a:tr>
              <a:tr h="452492">
                <a:tc>
                  <a:txBody>
                    <a:bodyPr/>
                    <a:lstStyle/>
                    <a:p>
                      <a:pPr marL="91440" algn="ctr" rtl="0" fontAlgn="ctr">
                        <a:spcBef>
                          <a:spcPts val="600"/>
                        </a:spcBef>
                        <a:buNone/>
                      </a:pPr>
                      <a:r>
                        <a:rPr lang="en-US" sz="1600" u="none" strike="noStrike">
                          <a:effectLst/>
                          <a:cs typeface="Kalimati" panose="00000400000000000000" pitchFamily="2"/>
                        </a:rPr>
                        <a:t>66</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1600" u="none" strike="noStrike">
                          <a:effectLst/>
                          <a:cs typeface="Kalimati" panose="00000400000000000000" pitchFamily="2"/>
                        </a:rPr>
                        <a:t>663</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3956" marR="3956" marT="3956" marB="0" anchor="ctr">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1600" u="none" strike="noStrike" dirty="0">
                          <a:solidFill>
                            <a:srgbClr val="0070C0"/>
                          </a:solidFill>
                          <a:effectLst/>
                          <a:cs typeface="Kalimati" panose="00000400000000000000" pitchFamily="2"/>
                        </a:rPr>
                        <a:t>6630</a:t>
                      </a:r>
                      <a:endParaRPr lang="en-US" sz="1600" b="0" i="0" u="none" strike="noStrike" dirty="0">
                        <a:solidFill>
                          <a:srgbClr val="0070C0"/>
                        </a:solidFill>
                        <a:effectLst/>
                        <a:latin typeface="Calibri" panose="020F0502020204030204" pitchFamily="34" charset="0"/>
                        <a:cs typeface="Kalimati" panose="00000400000000000000" pitchFamily="2"/>
                      </a:endParaRPr>
                    </a:p>
                  </a:txBody>
                  <a:tcPr marL="3956" marR="3956" marT="3956"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ne-NP" sz="1600" u="none" strike="noStrike" dirty="0">
                          <a:effectLst/>
                          <a:cs typeface="Kalimati" panose="00000400000000000000" pitchFamily="2"/>
                        </a:rPr>
                        <a:t>कोष व्यवस्थापन क्रियाकलापहरू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3956" marR="3956" marT="3956"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5631962"/>
                  </a:ext>
                </a:extLst>
              </a:tr>
            </a:tbl>
          </a:graphicData>
        </a:graphic>
      </p:graphicFrame>
    </p:spTree>
    <p:extLst>
      <p:ext uri="{BB962C8B-B14F-4D97-AF65-F5344CB8AC3E}">
        <p14:creationId xmlns:p14="http://schemas.microsoft.com/office/powerpoint/2010/main" val="17594746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a:xfrm>
            <a:off x="3648364" y="6486982"/>
            <a:ext cx="4962236" cy="365125"/>
          </a:xfrm>
        </p:spPr>
        <p:txBody>
          <a:bodyPr/>
          <a:lstStyle/>
          <a:p>
            <a:r>
              <a:rPr lang="ne-NP" dirty="0"/>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a:t>
            </a:fld>
            <a:endParaRPr lang="en-US" sz="1800" b="1" dirty="0">
              <a:latin typeface="Fontasy Himali" panose="04020500000000000000" pitchFamily="82" charset="0"/>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133474" y="315686"/>
            <a:ext cx="10402743" cy="595448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ne-NP" sz="3000" b="1" dirty="0"/>
              <a:t>राष्ट्रिय आर्थिक गणना, २०८२</a:t>
            </a:r>
          </a:p>
          <a:p>
            <a:pPr marL="0" indent="0" algn="ctr">
              <a:buNone/>
            </a:pPr>
            <a:endParaRPr lang="ne-NP" b="1" dirty="0"/>
          </a:p>
          <a:p>
            <a:pPr marL="0" indent="0" algn="ctr">
              <a:buNone/>
            </a:pPr>
            <a:endParaRPr lang="ne-NP" b="1" dirty="0"/>
          </a:p>
          <a:p>
            <a:pPr marL="0" indent="0" algn="ctr">
              <a:buNone/>
            </a:pPr>
            <a:r>
              <a:rPr lang="en-US" b="1" dirty="0"/>
              <a:t/>
            </a:r>
            <a:br>
              <a:rPr lang="en-US" b="1" dirty="0"/>
            </a:br>
            <a:r>
              <a:rPr lang="ne-NP" sz="5200" b="1" dirty="0"/>
              <a:t>गणक तथा सुपरिवेक्षक तालिम</a:t>
            </a:r>
            <a:endParaRPr lang="ne-NP" b="1" dirty="0"/>
          </a:p>
          <a:p>
            <a:pPr marL="0" indent="0" algn="ctr">
              <a:buNone/>
            </a:pPr>
            <a:r>
              <a:rPr lang="ne-NP" b="1" dirty="0"/>
              <a:t/>
            </a:r>
            <a:br>
              <a:rPr lang="ne-NP" b="1" dirty="0"/>
            </a:br>
            <a:r>
              <a:rPr lang="ne-NP" b="1" dirty="0"/>
              <a:t>मितिः २०८२ चैत्र २८</a:t>
            </a:r>
          </a:p>
          <a:p>
            <a:pPr marL="0" indent="0" algn="ctr">
              <a:buNone/>
            </a:pPr>
            <a:endParaRPr lang="ne-NP" b="1" dirty="0"/>
          </a:p>
          <a:p>
            <a:pPr marL="0" indent="0" algn="ctr">
              <a:buNone/>
            </a:pPr>
            <a:r>
              <a:rPr lang="ne-NP" b="1" dirty="0"/>
              <a:t>तेस्रो दिन- पहिलो सत्र</a:t>
            </a:r>
          </a:p>
          <a:p>
            <a:pPr marL="0" indent="0" algn="ctr">
              <a:buNone/>
            </a:pPr>
            <a:endParaRPr lang="ne-NP" b="1" dirty="0"/>
          </a:p>
          <a:p>
            <a:pPr marL="0" indent="0" algn="ctr">
              <a:lnSpc>
                <a:spcPct val="120000"/>
              </a:lnSpc>
              <a:buNone/>
            </a:pPr>
            <a:r>
              <a:rPr lang="ne-NP" sz="4400" b="1" dirty="0">
                <a:solidFill>
                  <a:srgbClr val="0070C0"/>
                </a:solidFill>
              </a:rPr>
              <a:t>मुख्य प्रश्नावलीको खण्ड </a:t>
            </a:r>
            <a:r>
              <a:rPr lang="en-US" sz="4400" b="1" dirty="0">
                <a:solidFill>
                  <a:srgbClr val="0070C0"/>
                </a:solidFill>
              </a:rPr>
              <a:t>2: </a:t>
            </a:r>
            <a:r>
              <a:rPr lang="ne-NP" sz="4400" b="1" smtClean="0">
                <a:solidFill>
                  <a:srgbClr val="0070C0"/>
                </a:solidFill>
              </a:rPr>
              <a:t>नेपाल स्तरीय </a:t>
            </a:r>
            <a:r>
              <a:rPr lang="ne-NP" sz="4400" b="1" dirty="0">
                <a:solidFill>
                  <a:srgbClr val="0070C0"/>
                </a:solidFill>
              </a:rPr>
              <a:t>औद्योगिक वर्गीकरण </a:t>
            </a:r>
            <a:r>
              <a:rPr lang="en-US" sz="4400" b="1" dirty="0">
                <a:solidFill>
                  <a:srgbClr val="0070C0"/>
                </a:solidFill>
              </a:rPr>
              <a:t>NSIC </a:t>
            </a:r>
            <a:r>
              <a:rPr lang="ne-NP" sz="4400" b="1" dirty="0">
                <a:solidFill>
                  <a:srgbClr val="0070C0"/>
                </a:solidFill>
              </a:rPr>
              <a:t>को खण्ड H देखि S  </a:t>
            </a:r>
          </a:p>
          <a:p>
            <a:pPr marL="0" indent="0" algn="ctr">
              <a:buNone/>
            </a:pPr>
            <a:endParaRPr lang="ne-NP" sz="4000" b="1" dirty="0"/>
          </a:p>
        </p:txBody>
      </p:sp>
    </p:spTree>
    <p:extLst>
      <p:ext uri="{BB962C8B-B14F-4D97-AF65-F5344CB8AC3E}">
        <p14:creationId xmlns:p14="http://schemas.microsoft.com/office/powerpoint/2010/main" val="7751539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91918-9C97-6193-58AB-A75D96892F2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60BCBD0-8F4B-C052-7D85-7B211987758B}"/>
              </a:ext>
            </a:extLst>
          </p:cNvPr>
          <p:cNvSpPr>
            <a:spLocks noGrp="1"/>
          </p:cNvSpPr>
          <p:nvPr>
            <p:ph type="title"/>
          </p:nvPr>
        </p:nvSpPr>
        <p:spPr>
          <a:xfrm>
            <a:off x="1442143" y="79375"/>
            <a:ext cx="9679710" cy="812165"/>
          </a:xfrm>
        </p:spPr>
        <p:txBody>
          <a:bodyPr>
            <a:noAutofit/>
          </a:bodyPr>
          <a:lstStyle/>
          <a:p>
            <a:pPr algn="ctr"/>
            <a:r>
              <a:rPr lang="ne-NP" b="1" dirty="0">
                <a:solidFill>
                  <a:schemeClr val="accent1"/>
                </a:solidFill>
              </a:rPr>
              <a:t>मुख्य प्रश्नावलीको खण्ड </a:t>
            </a:r>
            <a:r>
              <a:rPr lang="en-US" b="1" dirty="0">
                <a:solidFill>
                  <a:schemeClr val="accent1"/>
                </a:solidFill>
              </a:rPr>
              <a:t>2 </a:t>
            </a:r>
            <a:br>
              <a:rPr lang="en-US" b="1" dirty="0">
                <a:solidFill>
                  <a:schemeClr val="accent1"/>
                </a:solidFill>
              </a:rPr>
            </a:br>
            <a:r>
              <a:rPr lang="ne-NP" sz="2800" b="1" dirty="0"/>
              <a:t>खण्ड </a:t>
            </a:r>
            <a:r>
              <a:rPr lang="en-US" sz="2800" b="1" dirty="0"/>
              <a:t>L</a:t>
            </a:r>
            <a:r>
              <a:rPr lang="ne-NP" sz="2800" b="1" dirty="0"/>
              <a:t> : रियल स्टेटसम्बन्धी क्रियाकलाप</a:t>
            </a:r>
            <a:endParaRPr lang="en-US" sz="2800" b="1" dirty="0"/>
          </a:p>
        </p:txBody>
      </p:sp>
      <p:sp>
        <p:nvSpPr>
          <p:cNvPr id="5" name="Content Placeholder 4">
            <a:extLst>
              <a:ext uri="{FF2B5EF4-FFF2-40B4-BE49-F238E27FC236}">
                <a16:creationId xmlns:a16="http://schemas.microsoft.com/office/drawing/2014/main" id="{215BF818-D380-1BDB-1489-636BA0453F95}"/>
              </a:ext>
            </a:extLst>
          </p:cNvPr>
          <p:cNvSpPr>
            <a:spLocks noGrp="1"/>
          </p:cNvSpPr>
          <p:nvPr>
            <p:ph idx="1"/>
          </p:nvPr>
        </p:nvSpPr>
        <p:spPr>
          <a:xfrm>
            <a:off x="10623" y="995681"/>
            <a:ext cx="8378465" cy="5277528"/>
          </a:xfrm>
        </p:spPr>
        <p:txBody>
          <a:bodyPr>
            <a:normAutofit/>
          </a:bodyPr>
          <a:lstStyle/>
          <a:p>
            <a:pPr indent="0" algn="just">
              <a:lnSpc>
                <a:spcPct val="160000"/>
              </a:lnSpc>
              <a:buNone/>
            </a:pPr>
            <a:r>
              <a:rPr lang="ne-NP" sz="2400" b="1" dirty="0"/>
              <a:t>यस खण्डमा निम्न क्रियाकलापहरु समेटिन्छन् :</a:t>
            </a:r>
          </a:p>
          <a:p>
            <a:pPr marL="457200" indent="-457200" algn="just">
              <a:lnSpc>
                <a:spcPct val="160000"/>
              </a:lnSpc>
              <a:buFont typeface="Wingdings" panose="05000000000000000000" pitchFamily="2" charset="2"/>
              <a:buChar char="Ø"/>
            </a:pPr>
            <a:r>
              <a:rPr lang="ne-NP" sz="2400" dirty="0"/>
              <a:t>जग्गा जमिनको खरिद बिक्री, जग्गा जमिन भाडामा लगाउने, अन्य घरजग्गा कारोवारका सेवा दिने कार्यहरू जस्तैः घरजग्गा कारोवारको लागि मूल्याङ्कन सेवा प्रदान गर्ने वा घरजग्गा कारोवारको खरिद बिक्रीको लागि तेस्रो व्यक्तिको लागि जमानी बस्ने एजेण्ट </a:t>
            </a:r>
            <a:r>
              <a:rPr lang="en-US" sz="2400" dirty="0"/>
              <a:t>(escrow agents ) </a:t>
            </a:r>
            <a:r>
              <a:rPr lang="ne-NP" sz="2400" dirty="0"/>
              <a:t>, एजेण्ट वा मध्यस्तकर्ताको कार्य;</a:t>
            </a:r>
          </a:p>
          <a:p>
            <a:pPr marL="457200" indent="-457200" algn="just">
              <a:lnSpc>
                <a:spcPct val="160000"/>
              </a:lnSpc>
              <a:buFont typeface="Wingdings" panose="05000000000000000000" pitchFamily="2" charset="2"/>
              <a:buChar char="Ø"/>
            </a:pPr>
            <a:r>
              <a:rPr lang="ne-NP" sz="2400" dirty="0"/>
              <a:t>शुल्क तथा सम्झौताका आधारमा घरजग्गा कारोवारको खरिद बिक्री तथा भाडा लिनेदिने कार्यको मध्यस्थता कार्य,</a:t>
            </a:r>
          </a:p>
        </p:txBody>
      </p:sp>
      <p:sp>
        <p:nvSpPr>
          <p:cNvPr id="2" name="Footer Placeholder 1">
            <a:extLst>
              <a:ext uri="{FF2B5EF4-FFF2-40B4-BE49-F238E27FC236}">
                <a16:creationId xmlns:a16="http://schemas.microsoft.com/office/drawing/2014/main" id="{C5A101D4-E8F2-508B-2DF9-5E3E55531087}"/>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FC9CDF76-A34C-5172-9E19-A9EF61049189}"/>
              </a:ext>
            </a:extLst>
          </p:cNvPr>
          <p:cNvSpPr>
            <a:spLocks noGrp="1"/>
          </p:cNvSpPr>
          <p:nvPr>
            <p:ph type="sldNum" sz="quarter" idx="12"/>
          </p:nvPr>
        </p:nvSpPr>
        <p:spPr/>
        <p:txBody>
          <a:bodyPr/>
          <a:lstStyle/>
          <a:p>
            <a:fld id="{3981A1E7-FBCC-4BE9-B724-D2D87968AACE}" type="slidenum">
              <a:rPr lang="en-US" smtClean="0"/>
              <a:t>20</a:t>
            </a:fld>
            <a:endParaRPr lang="en-US"/>
          </a:p>
        </p:txBody>
      </p:sp>
      <p:pic>
        <p:nvPicPr>
          <p:cNvPr id="7" name="Picture 6">
            <a:extLst>
              <a:ext uri="{FF2B5EF4-FFF2-40B4-BE49-F238E27FC236}">
                <a16:creationId xmlns:a16="http://schemas.microsoft.com/office/drawing/2014/main" id="{66535D6E-A4BE-8045-67F2-F84327BE898C}"/>
              </a:ext>
            </a:extLst>
          </p:cNvPr>
          <p:cNvPicPr>
            <a:picLocks noChangeAspect="1"/>
          </p:cNvPicPr>
          <p:nvPr/>
        </p:nvPicPr>
        <p:blipFill>
          <a:blip r:embed="rId2"/>
          <a:stretch>
            <a:fillRect/>
          </a:stretch>
        </p:blipFill>
        <p:spPr>
          <a:xfrm>
            <a:off x="8729330" y="1172845"/>
            <a:ext cx="3409777" cy="3228340"/>
          </a:xfrm>
          <a:prstGeom prst="rect">
            <a:avLst/>
          </a:prstGeom>
        </p:spPr>
      </p:pic>
      <p:sp>
        <p:nvSpPr>
          <p:cNvPr id="6" name="TextBox 5">
            <a:extLst>
              <a:ext uri="{FF2B5EF4-FFF2-40B4-BE49-F238E27FC236}">
                <a16:creationId xmlns:a16="http://schemas.microsoft.com/office/drawing/2014/main" id="{C583F0F0-BB76-1B86-E978-30BA14C704DD}"/>
              </a:ext>
            </a:extLst>
          </p:cNvPr>
          <p:cNvSpPr txBox="1"/>
          <p:nvPr/>
        </p:nvSpPr>
        <p:spPr>
          <a:xfrm>
            <a:off x="8610600" y="4665223"/>
            <a:ext cx="3448050" cy="1754326"/>
          </a:xfrm>
          <a:prstGeom prst="rect">
            <a:avLst/>
          </a:prstGeom>
          <a:solidFill>
            <a:schemeClr val="accent2">
              <a:lumMod val="20000"/>
              <a:lumOff val="80000"/>
            </a:schemeClr>
          </a:solidFill>
        </p:spPr>
        <p:txBody>
          <a:bodyPr wrap="square" rtlCol="0">
            <a:spAutoFit/>
          </a:bodyPr>
          <a:lstStyle/>
          <a:p>
            <a:pPr>
              <a:lnSpc>
                <a:spcPct val="150000"/>
              </a:lnSpc>
            </a:pPr>
            <a:r>
              <a:rPr lang="ne-NP" b="1" dirty="0" smtClean="0">
                <a:solidFill>
                  <a:srgbClr val="0070C0"/>
                </a:solidFill>
                <a:cs typeface="Kalimati" panose="00000400000000000000" pitchFamily="2"/>
              </a:rPr>
              <a:t>विस्तृत </a:t>
            </a:r>
            <a:r>
              <a:rPr lang="ne-NP" b="1" dirty="0">
                <a:solidFill>
                  <a:srgbClr val="0070C0"/>
                </a:solidFill>
                <a:cs typeface="Kalimati" panose="00000400000000000000" pitchFamily="2"/>
              </a:rPr>
              <a:t>विवरणको लागि नेपाल स्तरीय औद्योगिक वर्गीकरण संक्षिप्त पुस्तिकाको पेज ८५ देखि ८६ सम्म हेर्नुहोस् | </a:t>
            </a:r>
            <a:endParaRPr lang="en-US" b="1" dirty="0">
              <a:solidFill>
                <a:srgbClr val="0070C0"/>
              </a:solidFill>
              <a:cs typeface="Kalimati" panose="00000400000000000000" pitchFamily="2"/>
            </a:endParaRPr>
          </a:p>
        </p:txBody>
      </p:sp>
    </p:spTree>
    <p:extLst>
      <p:ext uri="{BB962C8B-B14F-4D97-AF65-F5344CB8AC3E}">
        <p14:creationId xmlns:p14="http://schemas.microsoft.com/office/powerpoint/2010/main" val="1186936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80CB4-1D22-BC40-ACA2-463DB422F2D2}"/>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4D9CBBC0-92F1-4B7B-60D6-52EDECD77A51}"/>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5D011321-F8DF-5242-C0A1-05A292B8C4B0}"/>
              </a:ext>
            </a:extLst>
          </p:cNvPr>
          <p:cNvSpPr>
            <a:spLocks noGrp="1"/>
          </p:cNvSpPr>
          <p:nvPr>
            <p:ph type="sldNum" sz="quarter" idx="12"/>
          </p:nvPr>
        </p:nvSpPr>
        <p:spPr/>
        <p:txBody>
          <a:bodyPr/>
          <a:lstStyle/>
          <a:p>
            <a:fld id="{3981A1E7-FBCC-4BE9-B724-D2D87968AACE}" type="slidenum">
              <a:rPr lang="en-US" smtClean="0"/>
              <a:t>21</a:t>
            </a:fld>
            <a:endParaRPr lang="en-US"/>
          </a:p>
        </p:txBody>
      </p:sp>
      <p:graphicFrame>
        <p:nvGraphicFramePr>
          <p:cNvPr id="4" name="Table 3">
            <a:extLst>
              <a:ext uri="{FF2B5EF4-FFF2-40B4-BE49-F238E27FC236}">
                <a16:creationId xmlns:a16="http://schemas.microsoft.com/office/drawing/2014/main" id="{D9CC8443-0FC2-C8E6-C762-EB509D636D46}"/>
              </a:ext>
            </a:extLst>
          </p:cNvPr>
          <p:cNvGraphicFramePr>
            <a:graphicFrameLocks noGrp="1"/>
          </p:cNvGraphicFramePr>
          <p:nvPr>
            <p:extLst>
              <p:ext uri="{D42A27DB-BD31-4B8C-83A1-F6EECF244321}">
                <p14:modId xmlns:p14="http://schemas.microsoft.com/office/powerpoint/2010/main" val="2832839160"/>
              </p:ext>
            </p:extLst>
          </p:nvPr>
        </p:nvGraphicFramePr>
        <p:xfrm>
          <a:off x="194311" y="948689"/>
          <a:ext cx="11887200" cy="5663784"/>
        </p:xfrm>
        <a:graphic>
          <a:graphicData uri="http://schemas.openxmlformats.org/drawingml/2006/table">
            <a:tbl>
              <a:tblPr>
                <a:effectLst/>
                <a:tableStyleId>{5C22544A-7EE6-4342-B048-85BDC9FD1C3A}</a:tableStyleId>
              </a:tblPr>
              <a:tblGrid>
                <a:gridCol w="1387772">
                  <a:extLst>
                    <a:ext uri="{9D8B030D-6E8A-4147-A177-3AD203B41FA5}">
                      <a16:colId xmlns:a16="http://schemas.microsoft.com/office/drawing/2014/main" val="3041905934"/>
                    </a:ext>
                  </a:extLst>
                </a:gridCol>
                <a:gridCol w="1005001">
                  <a:extLst>
                    <a:ext uri="{9D8B030D-6E8A-4147-A177-3AD203B41FA5}">
                      <a16:colId xmlns:a16="http://schemas.microsoft.com/office/drawing/2014/main" val="3912445325"/>
                    </a:ext>
                  </a:extLst>
                </a:gridCol>
                <a:gridCol w="805450">
                  <a:extLst>
                    <a:ext uri="{9D8B030D-6E8A-4147-A177-3AD203B41FA5}">
                      <a16:colId xmlns:a16="http://schemas.microsoft.com/office/drawing/2014/main" val="787529348"/>
                    </a:ext>
                  </a:extLst>
                </a:gridCol>
                <a:gridCol w="8688977">
                  <a:extLst>
                    <a:ext uri="{9D8B030D-6E8A-4147-A177-3AD203B41FA5}">
                      <a16:colId xmlns:a16="http://schemas.microsoft.com/office/drawing/2014/main" val="538156252"/>
                    </a:ext>
                  </a:extLst>
                </a:gridCol>
              </a:tblGrid>
              <a:tr h="537627">
                <a:tc>
                  <a:txBody>
                    <a:bodyPr/>
                    <a:lstStyle/>
                    <a:p>
                      <a:pPr marL="91440" algn="ctr" fontAlgn="b">
                        <a:lnSpc>
                          <a:spcPct val="150000"/>
                        </a:lnSpc>
                        <a:spcBef>
                          <a:spcPts val="600"/>
                        </a:spcBef>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50000"/>
                        </a:lnSpc>
                        <a:spcBef>
                          <a:spcPts val="600"/>
                        </a:spcBef>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lnT w="12700" cap="flat" cmpd="sng" algn="ctr">
                      <a:solidFill>
                        <a:schemeClr val="tx1"/>
                      </a:solidFill>
                      <a:prstDash val="solid"/>
                      <a:round/>
                      <a:headEnd type="none" w="med" len="med"/>
                      <a:tailEnd type="none" w="med" len="med"/>
                    </a:lnT>
                    <a:noFill/>
                  </a:tcPr>
                </a:tc>
                <a:tc>
                  <a:txBody>
                    <a:bodyPr/>
                    <a:lstStyle/>
                    <a:p>
                      <a:pPr marL="91440" algn="ctr" fontAlgn="b">
                        <a:lnSpc>
                          <a:spcPct val="150000"/>
                        </a:lnSpc>
                        <a:spcBef>
                          <a:spcPts val="600"/>
                        </a:spcBef>
                        <a:buNone/>
                      </a:pPr>
                      <a:r>
                        <a:rPr lang="ne-NP" sz="2400" b="1" u="none" strike="noStrike" dirty="0">
                          <a:solidFill>
                            <a:srgbClr val="0070C0"/>
                          </a:solidFill>
                          <a:effectLst/>
                          <a:cs typeface="Kalimati" panose="00000400000000000000" pitchFamily="2"/>
                        </a:rPr>
                        <a:t>व</a:t>
                      </a:r>
                      <a:r>
                        <a:rPr lang="ne-NP" sz="2400" b="1" u="none" strike="noStrike" dirty="0" smtClean="0">
                          <a:solidFill>
                            <a:srgbClr val="0070C0"/>
                          </a:solidFill>
                          <a:effectLst/>
                          <a:cs typeface="Kalimati" panose="00000400000000000000" pitchFamily="2"/>
                        </a:rPr>
                        <a:t>र्ग </a:t>
                      </a:r>
                      <a:endParaRPr lang="ne-NP" sz="2400" b="1" i="0" u="none" strike="noStrike" dirty="0">
                        <a:solidFill>
                          <a:srgbClr val="0070C0"/>
                        </a:solidFill>
                        <a:effectLst/>
                        <a:latin typeface="Kalimati" panose="00000400000000000000" pitchFamily="2"/>
                        <a:cs typeface="Kalimati" panose="00000400000000000000" pitchFamily="2"/>
                      </a:endParaRPr>
                    </a:p>
                  </a:txBody>
                  <a:tcPr marL="6350" marR="6350" marT="6350" marB="0">
                    <a:lnT w="12700" cap="flat" cmpd="sng" algn="ctr">
                      <a:solidFill>
                        <a:schemeClr val="tx1"/>
                      </a:solidFill>
                      <a:prstDash val="solid"/>
                      <a:round/>
                      <a:headEnd type="none" w="med" len="med"/>
                      <a:tailEnd type="none" w="med" len="med"/>
                    </a:lnT>
                    <a:noFill/>
                  </a:tcPr>
                </a:tc>
                <a:tc>
                  <a:txBody>
                    <a:bodyPr/>
                    <a:lstStyle/>
                    <a:p>
                      <a:pPr marL="91440" algn="l" fontAlgn="b">
                        <a:lnSpc>
                          <a:spcPct val="150000"/>
                        </a:lnSpc>
                        <a:spcBef>
                          <a:spcPts val="600"/>
                        </a:spcBef>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102458563"/>
                  </a:ext>
                </a:extLst>
              </a:tr>
              <a:tr h="640431">
                <a:tc>
                  <a:txBody>
                    <a:bodyPr/>
                    <a:lstStyle/>
                    <a:p>
                      <a:pPr marL="91440" algn="ctr" fontAlgn="ctr">
                        <a:lnSpc>
                          <a:spcPct val="150000"/>
                        </a:lnSpc>
                        <a:spcBef>
                          <a:spcPts val="600"/>
                        </a:spcBef>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lnL w="12700" cap="flat" cmpd="sng" algn="ctr">
                      <a:solidFill>
                        <a:schemeClr val="tx1"/>
                      </a:solidFill>
                      <a:prstDash val="solid"/>
                      <a:round/>
                      <a:headEnd type="none" w="med" len="med"/>
                      <a:tailEnd type="none" w="med" len="med"/>
                    </a:lnL>
                    <a:noFill/>
                  </a:tcPr>
                </a:tc>
                <a:tc>
                  <a:txBody>
                    <a:bodyPr/>
                    <a:lstStyle/>
                    <a:p>
                      <a:pPr marL="91440" algn="ctr" fontAlgn="ctr">
                        <a:lnSpc>
                          <a:spcPct val="150000"/>
                        </a:lnSpc>
                        <a:spcBef>
                          <a:spcPts val="600"/>
                        </a:spcBef>
                        <a:buNone/>
                      </a:pP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oFill/>
                  </a:tcPr>
                </a:tc>
                <a:tc>
                  <a:txBody>
                    <a:bodyPr/>
                    <a:lstStyle/>
                    <a:p>
                      <a:pPr marL="91440" algn="ctr" fontAlgn="ctr">
                        <a:lnSpc>
                          <a:spcPct val="150000"/>
                        </a:lnSpc>
                        <a:spcBef>
                          <a:spcPts val="600"/>
                        </a:spcBef>
                        <a:buNone/>
                      </a:pPr>
                      <a:endParaRPr lang="en-US" sz="2400" b="0" i="0" u="none" strike="noStrike">
                        <a:solidFill>
                          <a:srgbClr val="0070C0"/>
                        </a:solidFill>
                        <a:effectLst/>
                        <a:latin typeface="Times New Roman" panose="02020603050405020304" pitchFamily="18" charset="0"/>
                        <a:cs typeface="Kalimati" panose="00000400000000000000" pitchFamily="2"/>
                      </a:endParaRPr>
                    </a:p>
                  </a:txBody>
                  <a:tcPr marL="6350" marR="6350" marT="6350" marB="0">
                    <a:noFill/>
                  </a:tcPr>
                </a:tc>
                <a:tc>
                  <a:txBody>
                    <a:bodyPr/>
                    <a:lstStyle/>
                    <a:p>
                      <a:pPr marL="91440" algn="l" fontAlgn="ctr">
                        <a:lnSpc>
                          <a:spcPct val="150000"/>
                        </a:lnSpc>
                        <a:spcBef>
                          <a:spcPts val="600"/>
                        </a:spcBef>
                        <a:buNone/>
                      </a:pPr>
                      <a:r>
                        <a:rPr lang="ne-NP" sz="2400" b="1" u="none" strike="noStrike" dirty="0">
                          <a:effectLst/>
                          <a:cs typeface="Kalimati" panose="00000400000000000000" pitchFamily="2"/>
                        </a:rPr>
                        <a:t>घरजग्गा कारोवारका व्यवसायिक क्रियाकलापहरू</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219637144"/>
                  </a:ext>
                </a:extLst>
              </a:tr>
              <a:tr h="640431">
                <a:tc>
                  <a:txBody>
                    <a:bodyPr/>
                    <a:lstStyle/>
                    <a:p>
                      <a:pPr marL="91440" algn="ctr" fontAlgn="ctr">
                        <a:lnSpc>
                          <a:spcPct val="150000"/>
                        </a:lnSpc>
                        <a:spcBef>
                          <a:spcPts val="600"/>
                        </a:spcBef>
                        <a:buNone/>
                      </a:pPr>
                      <a:r>
                        <a:rPr lang="en-US" sz="2400" u="none" strike="noStrike" dirty="0">
                          <a:effectLst/>
                          <a:cs typeface="Kalimati" panose="00000400000000000000" pitchFamily="2"/>
                        </a:rPr>
                        <a:t>68</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lnL w="12700" cap="flat" cmpd="sng" algn="ctr">
                      <a:solidFill>
                        <a:schemeClr val="tx1"/>
                      </a:solidFill>
                      <a:prstDash val="solid"/>
                      <a:round/>
                      <a:headEnd type="none" w="med" len="med"/>
                      <a:tailEnd type="none" w="med" len="med"/>
                    </a:lnL>
                    <a:noFill/>
                  </a:tcPr>
                </a:tc>
                <a:tc>
                  <a:txBody>
                    <a:bodyPr/>
                    <a:lstStyle/>
                    <a:p>
                      <a:pPr marL="91440" algn="ctr" fontAlgn="ctr">
                        <a:lnSpc>
                          <a:spcPct val="150000"/>
                        </a:lnSpc>
                        <a:spcBef>
                          <a:spcPts val="600"/>
                        </a:spcBef>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oFill/>
                  </a:tcPr>
                </a:tc>
                <a:tc>
                  <a:txBody>
                    <a:bodyPr/>
                    <a:lstStyle/>
                    <a:p>
                      <a:pPr marL="91440" algn="ctr" fontAlgn="ctr">
                        <a:lnSpc>
                          <a:spcPct val="150000"/>
                        </a:lnSpc>
                        <a:spcBef>
                          <a:spcPts val="600"/>
                        </a:spcBef>
                        <a:buNone/>
                      </a:pPr>
                      <a:r>
                        <a:rPr lang="en-US" sz="2400" u="none" strike="noStrike" dirty="0">
                          <a:solidFill>
                            <a:srgbClr val="0070C0"/>
                          </a:solidFill>
                          <a:effectLst/>
                          <a:cs typeface="Kalimati" panose="00000400000000000000" pitchFamily="2"/>
                        </a:rPr>
                        <a:t> </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oFill/>
                  </a:tcPr>
                </a:tc>
                <a:tc>
                  <a:txBody>
                    <a:bodyPr/>
                    <a:lstStyle/>
                    <a:p>
                      <a:pPr marL="91440" algn="l" fontAlgn="ctr">
                        <a:lnSpc>
                          <a:spcPct val="150000"/>
                        </a:lnSpc>
                        <a:spcBef>
                          <a:spcPts val="600"/>
                        </a:spcBef>
                        <a:buNone/>
                      </a:pPr>
                      <a:r>
                        <a:rPr lang="ne-NP" sz="2400" b="1" u="none" strike="noStrike" dirty="0">
                          <a:effectLst/>
                          <a:cs typeface="Kalimati" panose="00000400000000000000" pitchFamily="2"/>
                        </a:rPr>
                        <a:t>घरजग्गा कारोवारका व्यवसायिक क्रियाकलापहरू</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345222707"/>
                  </a:ext>
                </a:extLst>
              </a:tr>
              <a:tr h="640431">
                <a:tc>
                  <a:txBody>
                    <a:bodyPr/>
                    <a:lstStyle/>
                    <a:p>
                      <a:pPr marL="91440" algn="ctr" fontAlgn="ctr">
                        <a:lnSpc>
                          <a:spcPct val="150000"/>
                        </a:lnSpc>
                        <a:spcBef>
                          <a:spcPts val="600"/>
                        </a:spcBef>
                        <a:buNone/>
                      </a:pPr>
                      <a:r>
                        <a:rPr lang="en-US" sz="2400" b="1" u="none" strike="noStrike" dirty="0">
                          <a:effectLst/>
                          <a:cs typeface="Kalimati" panose="00000400000000000000" pitchFamily="2"/>
                        </a:rPr>
                        <a:t>68</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effectLst/>
                          <a:cs typeface="Kalimati" panose="00000400000000000000" pitchFamily="2"/>
                        </a:rPr>
                        <a:t>681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solidFill>
                      <a:schemeClr val="tx2">
                        <a:lumMod val="20000"/>
                        <a:lumOff val="80000"/>
                      </a:schemeClr>
                    </a:solidFill>
                  </a:tcPr>
                </a:tc>
                <a:tc>
                  <a:txBody>
                    <a:bodyPr/>
                    <a:lstStyle/>
                    <a:p>
                      <a:pPr marL="91440" algn="l" fontAlgn="ctr">
                        <a:lnSpc>
                          <a:spcPct val="150000"/>
                        </a:lnSpc>
                        <a:spcBef>
                          <a:spcPts val="600"/>
                        </a:spcBef>
                        <a:buNone/>
                      </a:pPr>
                      <a:r>
                        <a:rPr lang="ne-NP" sz="2400" b="1" u="none" strike="noStrike" dirty="0">
                          <a:effectLst/>
                          <a:cs typeface="Kalimati" panose="00000400000000000000" pitchFamily="2"/>
                        </a:rPr>
                        <a:t>आफ्नै वा कबुलियत घरजग्गा कारोवारका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825435426"/>
                  </a:ext>
                </a:extLst>
              </a:tr>
              <a:tr h="640431">
                <a:tc>
                  <a:txBody>
                    <a:bodyPr/>
                    <a:lstStyle/>
                    <a:p>
                      <a:pPr marL="91440" algn="ctr" fontAlgn="ctr">
                        <a:lnSpc>
                          <a:spcPct val="150000"/>
                        </a:lnSpc>
                        <a:spcBef>
                          <a:spcPts val="600"/>
                        </a:spcBef>
                        <a:buNone/>
                      </a:pPr>
                      <a:r>
                        <a:rPr lang="en-US" sz="2400" u="none" strike="noStrike" dirty="0">
                          <a:effectLst/>
                          <a:cs typeface="Kalimati" panose="00000400000000000000" pitchFamily="2"/>
                        </a:rPr>
                        <a:t>68</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lnL w="12700" cap="flat" cmpd="sng" algn="ctr">
                      <a:solidFill>
                        <a:schemeClr val="tx1"/>
                      </a:solidFill>
                      <a:prstDash val="solid"/>
                      <a:round/>
                      <a:headEnd type="none" w="med" len="med"/>
                      <a:tailEnd type="none" w="med" len="med"/>
                    </a:lnL>
                    <a:noFill/>
                  </a:tcPr>
                </a:tc>
                <a:tc>
                  <a:txBody>
                    <a:bodyPr/>
                    <a:lstStyle/>
                    <a:p>
                      <a:pPr marL="91440" algn="ctr" fontAlgn="ctr">
                        <a:lnSpc>
                          <a:spcPct val="150000"/>
                        </a:lnSpc>
                        <a:spcBef>
                          <a:spcPts val="600"/>
                        </a:spcBef>
                        <a:buNone/>
                      </a:pPr>
                      <a:r>
                        <a:rPr lang="en-US" sz="2400" u="none" strike="noStrike" dirty="0">
                          <a:effectLst/>
                          <a:cs typeface="Kalimati" panose="00000400000000000000" pitchFamily="2"/>
                        </a:rPr>
                        <a:t>681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oFill/>
                  </a:tcPr>
                </a:tc>
                <a:tc>
                  <a:txBody>
                    <a:bodyPr/>
                    <a:lstStyle/>
                    <a:p>
                      <a:pPr marL="91440" algn="ctr" fontAlgn="ctr">
                        <a:lnSpc>
                          <a:spcPct val="150000"/>
                        </a:lnSpc>
                        <a:spcBef>
                          <a:spcPts val="600"/>
                        </a:spcBef>
                        <a:buNone/>
                      </a:pPr>
                      <a:r>
                        <a:rPr lang="en-US" sz="2400" u="none" strike="noStrike" dirty="0">
                          <a:solidFill>
                            <a:srgbClr val="0070C0"/>
                          </a:solidFill>
                          <a:effectLst/>
                          <a:cs typeface="Kalimati" panose="00000400000000000000" pitchFamily="2"/>
                        </a:rPr>
                        <a:t>6810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आफ्नै वा कबुलियत घरजग्गा कारोवारका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134168815"/>
                  </a:ext>
                </a:extLst>
              </a:tr>
              <a:tr h="1273535">
                <a:tc>
                  <a:txBody>
                    <a:bodyPr/>
                    <a:lstStyle/>
                    <a:p>
                      <a:pPr marL="91440" algn="ctr" fontAlgn="ctr">
                        <a:lnSpc>
                          <a:spcPct val="150000"/>
                        </a:lnSpc>
                        <a:spcBef>
                          <a:spcPts val="600"/>
                        </a:spcBef>
                        <a:buNone/>
                      </a:pPr>
                      <a:r>
                        <a:rPr lang="en-US" sz="2400" b="1" u="none" strike="noStrike" dirty="0">
                          <a:effectLst/>
                          <a:cs typeface="Kalimati" panose="00000400000000000000" pitchFamily="2"/>
                        </a:rPr>
                        <a:t>68</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effectLst/>
                          <a:cs typeface="Kalimati" panose="00000400000000000000" pitchFamily="2"/>
                        </a:rPr>
                        <a:t>682</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solidFill>
                      <a:schemeClr val="tx2">
                        <a:lumMod val="20000"/>
                        <a:lumOff val="80000"/>
                      </a:schemeClr>
                    </a:solidFill>
                  </a:tcPr>
                </a:tc>
                <a:tc>
                  <a:txBody>
                    <a:bodyPr/>
                    <a:lstStyle/>
                    <a:p>
                      <a:pPr marL="91440" algn="l" fontAlgn="ctr">
                        <a:lnSpc>
                          <a:spcPct val="150000"/>
                        </a:lnSpc>
                        <a:spcBef>
                          <a:spcPts val="600"/>
                        </a:spcBef>
                        <a:buNone/>
                      </a:pPr>
                      <a:r>
                        <a:rPr lang="ne-NP" sz="2400" b="1" u="none" strike="noStrike" dirty="0">
                          <a:effectLst/>
                          <a:cs typeface="Kalimati" panose="00000400000000000000" pitchFamily="2"/>
                        </a:rPr>
                        <a:t>शुल्क वा सम्झौताका आधारमा गरिने घरजग्गा कारोवारका क्रियाकलापहरू</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790212513"/>
                  </a:ext>
                </a:extLst>
              </a:tr>
              <a:tr h="1273535">
                <a:tc>
                  <a:txBody>
                    <a:bodyPr/>
                    <a:lstStyle/>
                    <a:p>
                      <a:pPr marL="91440" algn="ctr" fontAlgn="ctr">
                        <a:lnSpc>
                          <a:spcPct val="150000"/>
                        </a:lnSpc>
                        <a:spcBef>
                          <a:spcPts val="600"/>
                        </a:spcBef>
                        <a:buNone/>
                      </a:pPr>
                      <a:r>
                        <a:rPr lang="en-US" sz="2400" u="none" strike="noStrike" dirty="0">
                          <a:effectLst/>
                          <a:cs typeface="Kalimati" panose="00000400000000000000" pitchFamily="2"/>
                        </a:rPr>
                        <a:t>68</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50000"/>
                        </a:lnSpc>
                        <a:spcBef>
                          <a:spcPts val="600"/>
                        </a:spcBef>
                        <a:buNone/>
                      </a:pPr>
                      <a:r>
                        <a:rPr lang="en-US" sz="2400" u="none" strike="noStrike" dirty="0">
                          <a:effectLst/>
                          <a:cs typeface="Kalimati" panose="00000400000000000000" pitchFamily="2"/>
                        </a:rPr>
                        <a:t>682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lnB w="12700" cap="flat" cmpd="sng" algn="ctr">
                      <a:solidFill>
                        <a:schemeClr val="tx1"/>
                      </a:solidFill>
                      <a:prstDash val="solid"/>
                      <a:round/>
                      <a:headEnd type="none" w="med" len="med"/>
                      <a:tailEnd type="none" w="med" len="med"/>
                    </a:lnB>
                    <a:noFill/>
                  </a:tcPr>
                </a:tc>
                <a:tc>
                  <a:txBody>
                    <a:bodyPr/>
                    <a:lstStyle/>
                    <a:p>
                      <a:pPr marL="91440" algn="ctr" fontAlgn="ctr">
                        <a:lnSpc>
                          <a:spcPct val="150000"/>
                        </a:lnSpc>
                        <a:spcBef>
                          <a:spcPts val="600"/>
                        </a:spcBef>
                        <a:buNone/>
                      </a:pPr>
                      <a:r>
                        <a:rPr lang="en-US" sz="2400" u="none" strike="noStrike" dirty="0">
                          <a:solidFill>
                            <a:srgbClr val="0070C0"/>
                          </a:solidFill>
                          <a:effectLst/>
                          <a:cs typeface="Kalimati" panose="00000400000000000000" pitchFamily="2"/>
                        </a:rPr>
                        <a:t>6820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lnB w="12700" cap="flat" cmpd="sng" algn="ctr">
                      <a:solidFill>
                        <a:schemeClr val="tx1"/>
                      </a:solidFill>
                      <a:prstDash val="solid"/>
                      <a:round/>
                      <a:headEnd type="none" w="med" len="med"/>
                      <a:tailEnd type="none" w="med" len="med"/>
                    </a:lnB>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शुल्क वा सम्झौताका आधारमा गरिने घरजग्गा कारोवारका क्रियाकलापहरू</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8229836"/>
                  </a:ext>
                </a:extLst>
              </a:tr>
            </a:tbl>
          </a:graphicData>
        </a:graphic>
      </p:graphicFrame>
      <p:sp>
        <p:nvSpPr>
          <p:cNvPr id="5" name="Title 3">
            <a:extLst>
              <a:ext uri="{FF2B5EF4-FFF2-40B4-BE49-F238E27FC236}">
                <a16:creationId xmlns:a16="http://schemas.microsoft.com/office/drawing/2014/main" id="{A9C6895D-BE86-1121-0113-E7CB59D4B51D}"/>
              </a:ext>
            </a:extLst>
          </p:cNvPr>
          <p:cNvSpPr>
            <a:spLocks noGrp="1"/>
          </p:cNvSpPr>
          <p:nvPr>
            <p:ph type="title"/>
          </p:nvPr>
        </p:nvSpPr>
        <p:spPr>
          <a:xfrm>
            <a:off x="1436918" y="79375"/>
            <a:ext cx="9116478" cy="812165"/>
          </a:xfrm>
        </p:spPr>
        <p:txBody>
          <a:bodyPr>
            <a:noAutofit/>
          </a:bodyPr>
          <a:lstStyle/>
          <a:p>
            <a:pPr algn="ctr"/>
            <a:r>
              <a:rPr lang="ne-NP" b="1" dirty="0">
                <a:solidFill>
                  <a:schemeClr val="accent1"/>
                </a:solidFill>
              </a:rPr>
              <a:t>मुख्य प्रश्नावलीको खण्ड </a:t>
            </a:r>
            <a:r>
              <a:rPr lang="en-US" b="1" dirty="0">
                <a:solidFill>
                  <a:schemeClr val="accent1"/>
                </a:solidFill>
              </a:rPr>
              <a:t>2 </a:t>
            </a:r>
            <a:br>
              <a:rPr lang="en-US" b="1" dirty="0">
                <a:solidFill>
                  <a:schemeClr val="accent1"/>
                </a:solidFill>
              </a:rPr>
            </a:br>
            <a:r>
              <a:rPr lang="ne-NP" sz="2800" b="1" dirty="0"/>
              <a:t>खण्ड </a:t>
            </a:r>
            <a:r>
              <a:rPr lang="en-US" sz="2800" b="1" dirty="0"/>
              <a:t>L</a:t>
            </a:r>
            <a:r>
              <a:rPr lang="ne-NP" sz="2800" b="1" dirty="0"/>
              <a:t> :</a:t>
            </a:r>
            <a:r>
              <a:rPr lang="en-US" sz="2800" b="1" dirty="0"/>
              <a:t> </a:t>
            </a:r>
            <a:r>
              <a:rPr lang="ne-NP" sz="2800" b="1" dirty="0"/>
              <a:t>रियल स्टेटसम्बन्धी क्रियाकलाप</a:t>
            </a:r>
            <a:endParaRPr lang="en-US" sz="2800" b="1" dirty="0"/>
          </a:p>
        </p:txBody>
      </p:sp>
    </p:spTree>
    <p:extLst>
      <p:ext uri="{BB962C8B-B14F-4D97-AF65-F5344CB8AC3E}">
        <p14:creationId xmlns:p14="http://schemas.microsoft.com/office/powerpoint/2010/main" val="23126021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740EE-9973-64F3-7F05-D081F07143F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BA8EC94-E349-56D1-551B-702B0A28E97E}"/>
              </a:ext>
            </a:extLst>
          </p:cNvPr>
          <p:cNvSpPr>
            <a:spLocks noGrp="1"/>
          </p:cNvSpPr>
          <p:nvPr>
            <p:ph type="title"/>
          </p:nvPr>
        </p:nvSpPr>
        <p:spPr>
          <a:xfrm>
            <a:off x="1289627" y="79375"/>
            <a:ext cx="9679710" cy="90360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2800" b="1" dirty="0"/>
              <a:t>खण्ड </a:t>
            </a:r>
            <a:r>
              <a:rPr lang="en-US" sz="2800" b="1" dirty="0"/>
              <a:t>M</a:t>
            </a:r>
            <a:r>
              <a:rPr lang="ne-NP" sz="2800" b="1" dirty="0"/>
              <a:t>:</a:t>
            </a:r>
            <a:r>
              <a:rPr lang="en-US" sz="2800" b="1" dirty="0"/>
              <a:t> </a:t>
            </a:r>
            <a:r>
              <a:rPr lang="ne-NP" sz="2800" b="1" dirty="0"/>
              <a:t>पेशागत, वैज्ञानिक तथा प्राविधिक क्रियाकलापहरू </a:t>
            </a:r>
            <a:endParaRPr lang="en-US" b="1" dirty="0"/>
          </a:p>
        </p:txBody>
      </p:sp>
      <p:sp>
        <p:nvSpPr>
          <p:cNvPr id="5" name="Content Placeholder 4">
            <a:extLst>
              <a:ext uri="{FF2B5EF4-FFF2-40B4-BE49-F238E27FC236}">
                <a16:creationId xmlns:a16="http://schemas.microsoft.com/office/drawing/2014/main" id="{0DD49EA6-14DC-E31D-4C01-F843CD441245}"/>
              </a:ext>
            </a:extLst>
          </p:cNvPr>
          <p:cNvSpPr>
            <a:spLocks noGrp="1"/>
          </p:cNvSpPr>
          <p:nvPr>
            <p:ph idx="1"/>
          </p:nvPr>
        </p:nvSpPr>
        <p:spPr>
          <a:xfrm>
            <a:off x="240030" y="1200150"/>
            <a:ext cx="7962422" cy="4570704"/>
          </a:xfrm>
        </p:spPr>
        <p:txBody>
          <a:bodyPr>
            <a:normAutofit/>
          </a:bodyPr>
          <a:lstStyle/>
          <a:p>
            <a:pPr indent="0" algn="just">
              <a:lnSpc>
                <a:spcPct val="130000"/>
              </a:lnSpc>
              <a:buNone/>
            </a:pPr>
            <a:r>
              <a:rPr lang="ne-NP" sz="3200" b="1" dirty="0"/>
              <a:t>यस खण्डमा निम्न क्रियाकलापहरु समेटिन्छन्:</a:t>
            </a:r>
          </a:p>
          <a:p>
            <a:pPr marL="457200" indent="-457200" algn="just">
              <a:lnSpc>
                <a:spcPct val="150000"/>
              </a:lnSpc>
              <a:buFont typeface="Wingdings" panose="05000000000000000000" pitchFamily="2" charset="2"/>
              <a:buChar char="Ø"/>
            </a:pPr>
            <a:r>
              <a:rPr lang="ne-NP" sz="3200" dirty="0"/>
              <a:t>विशिष्टीकृत (</a:t>
            </a:r>
            <a:r>
              <a:rPr lang="en-US" sz="3200" dirty="0"/>
              <a:t>Specialized) </a:t>
            </a:r>
            <a:r>
              <a:rPr lang="ne-NP" sz="3200" dirty="0"/>
              <a:t>पेशागत, वैज्ञानिक तथा </a:t>
            </a:r>
            <a:r>
              <a:rPr lang="ne-NP" sz="3200" dirty="0" smtClean="0"/>
              <a:t>प्राविधिक क्रियाकलापहरु,</a:t>
            </a:r>
            <a:endParaRPr lang="en-US" sz="3200" dirty="0"/>
          </a:p>
          <a:p>
            <a:pPr marL="457200" indent="-457200" algn="just">
              <a:lnSpc>
                <a:spcPct val="150000"/>
              </a:lnSpc>
              <a:buFont typeface="Wingdings" panose="05000000000000000000" pitchFamily="2" charset="2"/>
              <a:buChar char="Ø"/>
            </a:pPr>
            <a:r>
              <a:rPr lang="ne-NP" sz="3200" dirty="0"/>
              <a:t>यी क्रियाकलापहरु </a:t>
            </a:r>
            <a:r>
              <a:rPr lang="ne-NP" sz="3200" dirty="0" smtClean="0"/>
              <a:t>सम्पादन गर्नको </a:t>
            </a:r>
            <a:r>
              <a:rPr lang="ne-NP" sz="3200" dirty="0"/>
              <a:t>लागि उच्चस्तरीय तालिम तथा विशेष प्रकारको ज्ञान, दक्षता र शिपको आवश्यकता </a:t>
            </a:r>
            <a:r>
              <a:rPr lang="ne-NP" sz="3200" dirty="0" smtClean="0"/>
              <a:t>पर्दछ।</a:t>
            </a:r>
            <a:endParaRPr lang="ne-NP" sz="3200" dirty="0"/>
          </a:p>
          <a:p>
            <a:pPr algn="just">
              <a:lnSpc>
                <a:spcPct val="150000"/>
              </a:lnSpc>
              <a:buFont typeface="Wingdings" panose="05000000000000000000" pitchFamily="2" charset="2"/>
              <a:buChar char="Ø"/>
            </a:pPr>
            <a:endParaRPr lang="en-US" sz="3200" dirty="0"/>
          </a:p>
        </p:txBody>
      </p:sp>
      <p:sp>
        <p:nvSpPr>
          <p:cNvPr id="2" name="Footer Placeholder 1">
            <a:extLst>
              <a:ext uri="{FF2B5EF4-FFF2-40B4-BE49-F238E27FC236}">
                <a16:creationId xmlns:a16="http://schemas.microsoft.com/office/drawing/2014/main" id="{4B0EC60A-6D49-A481-3C14-89FD2CF16CFB}"/>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9150513E-DB91-52D5-945C-D10E64815E59}"/>
              </a:ext>
            </a:extLst>
          </p:cNvPr>
          <p:cNvSpPr>
            <a:spLocks noGrp="1"/>
          </p:cNvSpPr>
          <p:nvPr>
            <p:ph type="sldNum" sz="quarter" idx="12"/>
          </p:nvPr>
        </p:nvSpPr>
        <p:spPr/>
        <p:txBody>
          <a:bodyPr/>
          <a:lstStyle/>
          <a:p>
            <a:fld id="{3981A1E7-FBCC-4BE9-B724-D2D87968AACE}" type="slidenum">
              <a:rPr lang="en-US" smtClean="0"/>
              <a:t>22</a:t>
            </a:fld>
            <a:endParaRPr lang="en-US"/>
          </a:p>
        </p:txBody>
      </p:sp>
      <p:sp>
        <p:nvSpPr>
          <p:cNvPr id="6" name="TextBox 5">
            <a:extLst>
              <a:ext uri="{FF2B5EF4-FFF2-40B4-BE49-F238E27FC236}">
                <a16:creationId xmlns:a16="http://schemas.microsoft.com/office/drawing/2014/main" id="{C7AA1208-8838-F90D-6A5C-529F13192829}"/>
              </a:ext>
            </a:extLst>
          </p:cNvPr>
          <p:cNvSpPr txBox="1"/>
          <p:nvPr/>
        </p:nvSpPr>
        <p:spPr>
          <a:xfrm>
            <a:off x="365760" y="5878936"/>
            <a:ext cx="11661601" cy="400110"/>
          </a:xfrm>
          <a:prstGeom prst="rect">
            <a:avLst/>
          </a:prstGeom>
          <a:solidFill>
            <a:schemeClr val="accent2">
              <a:lumMod val="20000"/>
              <a:lumOff val="80000"/>
            </a:schemeClr>
          </a:solidFill>
        </p:spPr>
        <p:txBody>
          <a:bodyPr wrap="square" rtlCol="0">
            <a:spAutoFit/>
          </a:bodyPr>
          <a:lstStyle/>
          <a:p>
            <a:r>
              <a:rPr lang="ne-NP" sz="2000" b="1" dirty="0">
                <a:solidFill>
                  <a:srgbClr val="0070C0"/>
                </a:solidFill>
                <a:cs typeface="Kalimati" panose="00000400000000000000" pitchFamily="2"/>
              </a:rPr>
              <a:t>बिस्तृत विवरणको लागि नेपाल स्तरीय औद्योगिक वर्गीकरण संक्षिप्त पुस्तिकाको पेज ८६ देखि ९० सम्म हेर्नुहोस् | </a:t>
            </a:r>
            <a:endParaRPr lang="en-US" sz="2000" b="1" dirty="0">
              <a:solidFill>
                <a:srgbClr val="0070C0"/>
              </a:solidFill>
              <a:cs typeface="Kalimati" panose="00000400000000000000" pitchFamily="2"/>
            </a:endParaRPr>
          </a:p>
        </p:txBody>
      </p:sp>
      <p:pic>
        <p:nvPicPr>
          <p:cNvPr id="8" name="Picture 7">
            <a:extLst>
              <a:ext uri="{FF2B5EF4-FFF2-40B4-BE49-F238E27FC236}">
                <a16:creationId xmlns:a16="http://schemas.microsoft.com/office/drawing/2014/main" id="{1CE616EE-EA4B-1BE1-109F-159FE816BEB7}"/>
              </a:ext>
            </a:extLst>
          </p:cNvPr>
          <p:cNvPicPr>
            <a:picLocks noChangeAspect="1"/>
          </p:cNvPicPr>
          <p:nvPr/>
        </p:nvPicPr>
        <p:blipFill>
          <a:blip r:embed="rId2"/>
          <a:stretch>
            <a:fillRect/>
          </a:stretch>
        </p:blipFill>
        <p:spPr>
          <a:xfrm>
            <a:off x="8321041" y="1040130"/>
            <a:ext cx="3870959" cy="2340043"/>
          </a:xfrm>
          <a:prstGeom prst="rect">
            <a:avLst/>
          </a:prstGeom>
        </p:spPr>
      </p:pic>
      <p:pic>
        <p:nvPicPr>
          <p:cNvPr id="9" name="Picture 8">
            <a:extLst>
              <a:ext uri="{FF2B5EF4-FFF2-40B4-BE49-F238E27FC236}">
                <a16:creationId xmlns:a16="http://schemas.microsoft.com/office/drawing/2014/main" id="{041800F9-CBA0-B1F4-D230-8728CFAA2578}"/>
              </a:ext>
            </a:extLst>
          </p:cNvPr>
          <p:cNvPicPr>
            <a:picLocks noChangeAspect="1"/>
          </p:cNvPicPr>
          <p:nvPr/>
        </p:nvPicPr>
        <p:blipFill>
          <a:blip r:embed="rId3"/>
          <a:stretch>
            <a:fillRect/>
          </a:stretch>
        </p:blipFill>
        <p:spPr>
          <a:xfrm>
            <a:off x="8503920" y="3589568"/>
            <a:ext cx="1800490" cy="1740655"/>
          </a:xfrm>
          <a:prstGeom prst="rect">
            <a:avLst/>
          </a:prstGeom>
        </p:spPr>
      </p:pic>
      <p:pic>
        <p:nvPicPr>
          <p:cNvPr id="11" name="Picture 10">
            <a:extLst>
              <a:ext uri="{FF2B5EF4-FFF2-40B4-BE49-F238E27FC236}">
                <a16:creationId xmlns:a16="http://schemas.microsoft.com/office/drawing/2014/main" id="{FBEEAD55-ECB8-6662-A714-FAF8895F5523}"/>
              </a:ext>
            </a:extLst>
          </p:cNvPr>
          <p:cNvPicPr>
            <a:picLocks noChangeAspect="1"/>
          </p:cNvPicPr>
          <p:nvPr/>
        </p:nvPicPr>
        <p:blipFill>
          <a:blip r:embed="rId4"/>
          <a:stretch>
            <a:fillRect/>
          </a:stretch>
        </p:blipFill>
        <p:spPr>
          <a:xfrm>
            <a:off x="10605878" y="3673423"/>
            <a:ext cx="1533500" cy="1572947"/>
          </a:xfrm>
          <a:prstGeom prst="rect">
            <a:avLst/>
          </a:prstGeom>
        </p:spPr>
      </p:pic>
    </p:spTree>
    <p:extLst>
      <p:ext uri="{BB962C8B-B14F-4D97-AF65-F5344CB8AC3E}">
        <p14:creationId xmlns:p14="http://schemas.microsoft.com/office/powerpoint/2010/main" val="4874324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50C50-DC03-4492-D39D-559A8CB8E7E8}"/>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3EBF234F-A726-0C33-BA86-E5656D268165}"/>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11BE6F0D-C2CC-952B-C850-6206CDDD3830}"/>
              </a:ext>
            </a:extLst>
          </p:cNvPr>
          <p:cNvSpPr>
            <a:spLocks noGrp="1"/>
          </p:cNvSpPr>
          <p:nvPr>
            <p:ph type="sldNum" sz="quarter" idx="12"/>
          </p:nvPr>
        </p:nvSpPr>
        <p:spPr/>
        <p:txBody>
          <a:bodyPr/>
          <a:lstStyle/>
          <a:p>
            <a:fld id="{3981A1E7-FBCC-4BE9-B724-D2D87968AACE}" type="slidenum">
              <a:rPr lang="en-US" smtClean="0"/>
              <a:t>23</a:t>
            </a:fld>
            <a:endParaRPr lang="en-US"/>
          </a:p>
        </p:txBody>
      </p:sp>
      <p:graphicFrame>
        <p:nvGraphicFramePr>
          <p:cNvPr id="5" name="Table 4">
            <a:extLst>
              <a:ext uri="{FF2B5EF4-FFF2-40B4-BE49-F238E27FC236}">
                <a16:creationId xmlns:a16="http://schemas.microsoft.com/office/drawing/2014/main" id="{2E0032C7-B913-B000-A73C-71F720DEC5F8}"/>
              </a:ext>
            </a:extLst>
          </p:cNvPr>
          <p:cNvGraphicFramePr>
            <a:graphicFrameLocks noGrp="1"/>
          </p:cNvGraphicFramePr>
          <p:nvPr>
            <p:extLst>
              <p:ext uri="{D42A27DB-BD31-4B8C-83A1-F6EECF244321}">
                <p14:modId xmlns:p14="http://schemas.microsoft.com/office/powerpoint/2010/main" val="375599237"/>
              </p:ext>
            </p:extLst>
          </p:nvPr>
        </p:nvGraphicFramePr>
        <p:xfrm>
          <a:off x="208742" y="1262380"/>
          <a:ext cx="11841480" cy="5531251"/>
        </p:xfrm>
        <a:graphic>
          <a:graphicData uri="http://schemas.openxmlformats.org/drawingml/2006/table">
            <a:tbl>
              <a:tblPr>
                <a:effectLst/>
                <a:tableStyleId>{5C22544A-7EE6-4342-B048-85BDC9FD1C3A}</a:tableStyleId>
              </a:tblPr>
              <a:tblGrid>
                <a:gridCol w="1168423">
                  <a:extLst>
                    <a:ext uri="{9D8B030D-6E8A-4147-A177-3AD203B41FA5}">
                      <a16:colId xmlns:a16="http://schemas.microsoft.com/office/drawing/2014/main" val="3976383257"/>
                    </a:ext>
                  </a:extLst>
                </a:gridCol>
                <a:gridCol w="773664">
                  <a:extLst>
                    <a:ext uri="{9D8B030D-6E8A-4147-A177-3AD203B41FA5}">
                      <a16:colId xmlns:a16="http://schemas.microsoft.com/office/drawing/2014/main" val="1001466316"/>
                    </a:ext>
                  </a:extLst>
                </a:gridCol>
                <a:gridCol w="804457">
                  <a:extLst>
                    <a:ext uri="{9D8B030D-6E8A-4147-A177-3AD203B41FA5}">
                      <a16:colId xmlns:a16="http://schemas.microsoft.com/office/drawing/2014/main" val="1318331998"/>
                    </a:ext>
                  </a:extLst>
                </a:gridCol>
                <a:gridCol w="9094936">
                  <a:extLst>
                    <a:ext uri="{9D8B030D-6E8A-4147-A177-3AD203B41FA5}">
                      <a16:colId xmlns:a16="http://schemas.microsoft.com/office/drawing/2014/main" val="1583829442"/>
                    </a:ext>
                  </a:extLst>
                </a:gridCol>
              </a:tblGrid>
              <a:tr h="340761">
                <a:tc>
                  <a:txBody>
                    <a:bodyPr/>
                    <a:lstStyle/>
                    <a:p>
                      <a:pPr marL="91440" algn="ctr" fontAlgn="b">
                        <a:lnSpc>
                          <a:spcPct val="100000"/>
                        </a:lnSpc>
                        <a:spcBef>
                          <a:spcPts val="600"/>
                        </a:spcBef>
                        <a:buNone/>
                      </a:pPr>
                      <a:r>
                        <a:rPr lang="ne-NP" sz="2000" b="1" u="none" strike="noStrike" dirty="0">
                          <a:solidFill>
                            <a:schemeClr val="tx1"/>
                          </a:solidFill>
                          <a:effectLst/>
                          <a:cs typeface="Kalimati" panose="00000400000000000000" pitchFamily="2"/>
                        </a:rPr>
                        <a:t>डिभिजन </a:t>
                      </a:r>
                      <a:endParaRPr lang="ne-NP" sz="2000" b="1"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000" b="1" u="none" strike="noStrike" dirty="0">
                          <a:solidFill>
                            <a:schemeClr val="tx1"/>
                          </a:solidFill>
                          <a:effectLst/>
                          <a:cs typeface="Kalimati" panose="00000400000000000000" pitchFamily="2"/>
                        </a:rPr>
                        <a:t>समुह </a:t>
                      </a:r>
                      <a:endParaRPr lang="ne-NP" sz="2000" b="1"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000" b="1" u="none" strike="noStrike" dirty="0">
                          <a:solidFill>
                            <a:srgbClr val="0070C0"/>
                          </a:solidFill>
                          <a:effectLst/>
                          <a:cs typeface="Kalimati" panose="00000400000000000000" pitchFamily="2"/>
                        </a:rPr>
                        <a:t>वर्ग </a:t>
                      </a:r>
                      <a:endParaRPr lang="ne-NP" sz="20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000" b="1" u="none" strike="noStrike" dirty="0">
                          <a:solidFill>
                            <a:schemeClr val="tx1"/>
                          </a:solidFill>
                          <a:effectLst/>
                          <a:cs typeface="Kalimati" panose="00000400000000000000" pitchFamily="2"/>
                        </a:rPr>
                        <a:t>आर्थिक क्रियाकलाप </a:t>
                      </a:r>
                      <a:endParaRPr lang="ne-NP" sz="2000" b="1"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7390472"/>
                  </a:ext>
                </a:extLst>
              </a:tr>
              <a:tr h="340761">
                <a:tc>
                  <a:txBody>
                    <a:bodyPr/>
                    <a:lstStyle/>
                    <a:p>
                      <a:pPr marL="91440" algn="ctr" fontAlgn="ctr">
                        <a:lnSpc>
                          <a:spcPct val="100000"/>
                        </a:lnSpc>
                        <a:spcBef>
                          <a:spcPts val="600"/>
                        </a:spcBef>
                        <a:buNone/>
                      </a:pPr>
                      <a:endParaRPr lang="en-US" sz="2000" b="1"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endParaRPr lang="en-US" sz="2000" b="1" i="0" u="none" strike="noStrike">
                        <a:solidFill>
                          <a:schemeClr val="tx1"/>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b="1" u="none" strike="noStrike" dirty="0">
                          <a:solidFill>
                            <a:schemeClr val="tx1"/>
                          </a:solidFill>
                          <a:effectLst/>
                          <a:cs typeface="Kalimati" panose="00000400000000000000" pitchFamily="2"/>
                        </a:rPr>
                        <a:t>पेशागत, वैज्ञानिक तथा प्राविधिक क्रियाकलापहरू </a:t>
                      </a:r>
                      <a:endParaRPr lang="ne-NP" sz="2400" b="1"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64851007"/>
                  </a:ext>
                </a:extLst>
              </a:tr>
              <a:tr h="340761">
                <a:tc>
                  <a:txBody>
                    <a:bodyPr/>
                    <a:lstStyle/>
                    <a:p>
                      <a:pPr marL="91440" algn="ctr" fontAlgn="ctr">
                        <a:lnSpc>
                          <a:spcPct val="100000"/>
                        </a:lnSpc>
                        <a:spcBef>
                          <a:spcPts val="600"/>
                        </a:spcBef>
                        <a:buNone/>
                      </a:pPr>
                      <a:r>
                        <a:rPr lang="en-US" sz="2000" u="none" strike="noStrike" dirty="0">
                          <a:solidFill>
                            <a:schemeClr val="tx1"/>
                          </a:solidFill>
                          <a:effectLst/>
                          <a:cs typeface="Kalimati" panose="00000400000000000000" pitchFamily="2"/>
                        </a:rPr>
                        <a:t>69</a:t>
                      </a:r>
                      <a:endParaRPr lang="en-US" sz="2000" b="0"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solidFill>
                            <a:schemeClr val="tx1"/>
                          </a:solidFill>
                          <a:effectLst/>
                          <a:cs typeface="Kalimati" panose="00000400000000000000" pitchFamily="2"/>
                        </a:rPr>
                        <a:t> </a:t>
                      </a:r>
                      <a:endParaRPr lang="en-US" sz="2000" b="0"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solidFill>
                            <a:schemeClr val="tx1"/>
                          </a:solidFill>
                          <a:effectLst/>
                          <a:cs typeface="Kalimati" panose="00000400000000000000" pitchFamily="2"/>
                        </a:rPr>
                        <a:t>कानून तथा लेखासम्बन्धी क्रियाकलापहरू </a:t>
                      </a:r>
                      <a:endParaRPr lang="ne-NP" sz="2400" b="0"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396213426"/>
                  </a:ext>
                </a:extLst>
              </a:tr>
              <a:tr h="340761">
                <a:tc>
                  <a:txBody>
                    <a:bodyPr/>
                    <a:lstStyle/>
                    <a:p>
                      <a:pPr marL="91440" algn="ctr" fontAlgn="ctr">
                        <a:lnSpc>
                          <a:spcPct val="100000"/>
                        </a:lnSpc>
                        <a:spcBef>
                          <a:spcPts val="600"/>
                        </a:spcBef>
                        <a:buNone/>
                      </a:pPr>
                      <a:r>
                        <a:rPr lang="en-US" sz="2000" b="1" u="none" strike="noStrike" dirty="0">
                          <a:solidFill>
                            <a:schemeClr val="tx1"/>
                          </a:solidFill>
                          <a:effectLst/>
                          <a:cs typeface="Kalimati" panose="00000400000000000000" pitchFamily="2"/>
                        </a:rPr>
                        <a:t>69</a:t>
                      </a:r>
                      <a:endParaRPr lang="en-US" sz="2000" b="1"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chemeClr val="tx1"/>
                          </a:solidFill>
                          <a:effectLst/>
                          <a:cs typeface="Kalimati" panose="00000400000000000000" pitchFamily="2"/>
                        </a:rPr>
                        <a:t>691</a:t>
                      </a:r>
                      <a:endParaRPr lang="en-US" sz="2000" b="1"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solidFill>
                            <a:schemeClr val="tx1"/>
                          </a:solidFill>
                          <a:effectLst/>
                          <a:cs typeface="Kalimati" panose="00000400000000000000" pitchFamily="2"/>
                        </a:rPr>
                        <a:t>कानून तथा लेखासम्बन्धी क्रियाकलापहरू </a:t>
                      </a:r>
                      <a:endParaRPr lang="ne-NP" sz="2400" b="1"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838471480"/>
                  </a:ext>
                </a:extLst>
              </a:tr>
              <a:tr h="340761">
                <a:tc>
                  <a:txBody>
                    <a:bodyPr/>
                    <a:lstStyle/>
                    <a:p>
                      <a:pPr marL="91440" algn="ctr" fontAlgn="ctr">
                        <a:lnSpc>
                          <a:spcPct val="100000"/>
                        </a:lnSpc>
                        <a:spcBef>
                          <a:spcPts val="600"/>
                        </a:spcBef>
                        <a:buNone/>
                      </a:pPr>
                      <a:r>
                        <a:rPr lang="en-US" sz="2000" u="none" strike="noStrike" dirty="0">
                          <a:solidFill>
                            <a:schemeClr val="tx1"/>
                          </a:solidFill>
                          <a:effectLst/>
                          <a:cs typeface="Kalimati" panose="00000400000000000000" pitchFamily="2"/>
                        </a:rPr>
                        <a:t>69</a:t>
                      </a:r>
                      <a:endParaRPr lang="en-US" sz="2000" b="0"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solidFill>
                            <a:schemeClr val="tx1"/>
                          </a:solidFill>
                          <a:effectLst/>
                          <a:cs typeface="Kalimati" panose="00000400000000000000" pitchFamily="2"/>
                        </a:rPr>
                        <a:t>691</a:t>
                      </a:r>
                      <a:endParaRPr lang="en-US" sz="2000" b="0"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6910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solidFill>
                            <a:schemeClr val="tx1"/>
                          </a:solidFill>
                          <a:effectLst/>
                          <a:cs typeface="Kalimati" panose="00000400000000000000" pitchFamily="2"/>
                        </a:rPr>
                        <a:t>कानूनी क्रियाकलापहरू </a:t>
                      </a:r>
                      <a:endParaRPr lang="ne-NP" sz="2400" b="0"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29479169"/>
                  </a:ext>
                </a:extLst>
              </a:tr>
              <a:tr h="675707">
                <a:tc>
                  <a:txBody>
                    <a:bodyPr/>
                    <a:lstStyle/>
                    <a:p>
                      <a:pPr marL="91440" algn="ctr" fontAlgn="ctr">
                        <a:lnSpc>
                          <a:spcPct val="100000"/>
                        </a:lnSpc>
                        <a:spcBef>
                          <a:spcPts val="600"/>
                        </a:spcBef>
                        <a:buNone/>
                      </a:pPr>
                      <a:r>
                        <a:rPr lang="en-US" sz="2000" b="1" u="none" strike="noStrike" dirty="0">
                          <a:solidFill>
                            <a:schemeClr val="tx1"/>
                          </a:solidFill>
                          <a:effectLst/>
                          <a:cs typeface="Kalimati" panose="00000400000000000000" pitchFamily="2"/>
                        </a:rPr>
                        <a:t>69</a:t>
                      </a:r>
                      <a:endParaRPr lang="en-US" sz="2000" b="1"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chemeClr val="tx1"/>
                          </a:solidFill>
                          <a:effectLst/>
                          <a:cs typeface="Kalimati" panose="00000400000000000000" pitchFamily="2"/>
                        </a:rPr>
                        <a:t>692</a:t>
                      </a:r>
                      <a:endParaRPr lang="en-US" sz="2000" b="1"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solidFill>
                            <a:schemeClr val="tx1"/>
                          </a:solidFill>
                          <a:effectLst/>
                          <a:cs typeface="Kalimati" panose="00000400000000000000" pitchFamily="2"/>
                        </a:rPr>
                        <a:t>लेखा, श्रेस्ता (बहिखाता), लेखापरीक्षण र कर परामर्शसम्बन्धी क्रियाकलापहरू</a:t>
                      </a:r>
                      <a:endParaRPr lang="ne-NP" sz="2400" b="1"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531114503"/>
                  </a:ext>
                </a:extLst>
              </a:tr>
              <a:tr h="675707">
                <a:tc>
                  <a:txBody>
                    <a:bodyPr/>
                    <a:lstStyle/>
                    <a:p>
                      <a:pPr marL="91440" algn="ctr" fontAlgn="ctr">
                        <a:lnSpc>
                          <a:spcPct val="100000"/>
                        </a:lnSpc>
                        <a:spcBef>
                          <a:spcPts val="600"/>
                        </a:spcBef>
                        <a:buNone/>
                      </a:pPr>
                      <a:r>
                        <a:rPr lang="en-US" sz="2000" u="none" strike="noStrike" dirty="0">
                          <a:solidFill>
                            <a:schemeClr val="tx1"/>
                          </a:solidFill>
                          <a:effectLst/>
                          <a:cs typeface="Kalimati" panose="00000400000000000000" pitchFamily="2"/>
                        </a:rPr>
                        <a:t>69</a:t>
                      </a:r>
                      <a:endParaRPr lang="en-US" sz="2000" b="0"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solidFill>
                            <a:schemeClr val="tx1"/>
                          </a:solidFill>
                          <a:effectLst/>
                          <a:cs typeface="Kalimati" panose="00000400000000000000" pitchFamily="2"/>
                        </a:rPr>
                        <a:t>692</a:t>
                      </a:r>
                      <a:endParaRPr lang="en-US" sz="2000" b="0"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6920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solidFill>
                            <a:schemeClr val="tx1"/>
                          </a:solidFill>
                          <a:effectLst/>
                          <a:cs typeface="Kalimati" panose="00000400000000000000" pitchFamily="2"/>
                        </a:rPr>
                        <a:t>लेखा, श्रेस्ता (बहिखाता), लेखापरीक्षण र कर परामर्शसम्बन्धी क्रियाकलापहरू   </a:t>
                      </a:r>
                      <a:endParaRPr lang="ne-NP" sz="2400" b="0"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20769449"/>
                  </a:ext>
                </a:extLst>
              </a:tr>
              <a:tr h="675707">
                <a:tc>
                  <a:txBody>
                    <a:bodyPr/>
                    <a:lstStyle/>
                    <a:p>
                      <a:pPr marL="91440" algn="ctr" fontAlgn="ctr">
                        <a:lnSpc>
                          <a:spcPct val="100000"/>
                        </a:lnSpc>
                        <a:spcBef>
                          <a:spcPts val="600"/>
                        </a:spcBef>
                        <a:buNone/>
                      </a:pPr>
                      <a:r>
                        <a:rPr lang="en-US" sz="2000" u="none" strike="noStrike">
                          <a:solidFill>
                            <a:schemeClr val="tx1"/>
                          </a:solidFill>
                          <a:effectLst/>
                          <a:cs typeface="Kalimati" panose="00000400000000000000" pitchFamily="2"/>
                        </a:rPr>
                        <a:t>70</a:t>
                      </a:r>
                      <a:endParaRPr lang="en-US" sz="2000" b="0" i="0" u="none" strike="noStrike">
                        <a:solidFill>
                          <a:schemeClr val="tx1"/>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solidFill>
                            <a:schemeClr val="tx1"/>
                          </a:solidFill>
                          <a:effectLst/>
                          <a:cs typeface="Kalimati" panose="00000400000000000000" pitchFamily="2"/>
                        </a:rPr>
                        <a:t> </a:t>
                      </a:r>
                      <a:endParaRPr lang="en-US" sz="2000" b="0"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solidFill>
                            <a:schemeClr val="tx1"/>
                          </a:solidFill>
                          <a:effectLst/>
                          <a:cs typeface="Kalimati" panose="00000400000000000000" pitchFamily="2"/>
                        </a:rPr>
                        <a:t>केन्द्रीय कार्यालयको गतिविधि तथा व्यवस्थापन परामर्शसम्बन्धी क्रियाकलापहरू </a:t>
                      </a:r>
                      <a:endParaRPr lang="ne-NP" sz="2400" b="0"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326512632"/>
                  </a:ext>
                </a:extLst>
              </a:tr>
              <a:tr h="340761">
                <a:tc>
                  <a:txBody>
                    <a:bodyPr/>
                    <a:lstStyle/>
                    <a:p>
                      <a:pPr marL="91440" algn="ctr" fontAlgn="ctr">
                        <a:lnSpc>
                          <a:spcPct val="100000"/>
                        </a:lnSpc>
                        <a:spcBef>
                          <a:spcPts val="600"/>
                        </a:spcBef>
                        <a:buNone/>
                      </a:pPr>
                      <a:r>
                        <a:rPr lang="en-US" sz="2000" b="1" u="none" strike="noStrike" dirty="0">
                          <a:solidFill>
                            <a:schemeClr val="tx1"/>
                          </a:solidFill>
                          <a:effectLst/>
                          <a:cs typeface="Kalimati" panose="00000400000000000000" pitchFamily="2"/>
                        </a:rPr>
                        <a:t>70</a:t>
                      </a:r>
                      <a:endParaRPr lang="en-US" sz="2000" b="1"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chemeClr val="tx1"/>
                          </a:solidFill>
                          <a:effectLst/>
                          <a:cs typeface="Kalimati" panose="00000400000000000000" pitchFamily="2"/>
                        </a:rPr>
                        <a:t>701</a:t>
                      </a:r>
                      <a:endParaRPr lang="en-US" sz="2000" b="1"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solidFill>
                            <a:schemeClr val="tx1"/>
                          </a:solidFill>
                          <a:effectLst/>
                          <a:cs typeface="Kalimati" panose="00000400000000000000" pitchFamily="2"/>
                        </a:rPr>
                        <a:t>केन्द्रीय कार्यालयका क्रियाकलापहरू </a:t>
                      </a:r>
                      <a:endParaRPr lang="ne-NP" sz="2400" b="1"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923284805"/>
                  </a:ext>
                </a:extLst>
              </a:tr>
              <a:tr h="340761">
                <a:tc>
                  <a:txBody>
                    <a:bodyPr/>
                    <a:lstStyle/>
                    <a:p>
                      <a:pPr marL="91440" algn="ctr" fontAlgn="ctr">
                        <a:lnSpc>
                          <a:spcPct val="100000"/>
                        </a:lnSpc>
                        <a:spcBef>
                          <a:spcPts val="600"/>
                        </a:spcBef>
                        <a:buNone/>
                      </a:pPr>
                      <a:r>
                        <a:rPr lang="en-US" sz="2000" u="none" strike="noStrike" dirty="0">
                          <a:solidFill>
                            <a:schemeClr val="tx1"/>
                          </a:solidFill>
                          <a:effectLst/>
                          <a:cs typeface="Kalimati" panose="00000400000000000000" pitchFamily="2"/>
                        </a:rPr>
                        <a:t>70</a:t>
                      </a:r>
                      <a:endParaRPr lang="en-US" sz="2000" b="0"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solidFill>
                            <a:schemeClr val="tx1"/>
                          </a:solidFill>
                          <a:effectLst/>
                          <a:cs typeface="Kalimati" panose="00000400000000000000" pitchFamily="2"/>
                        </a:rPr>
                        <a:t>701</a:t>
                      </a:r>
                      <a:endParaRPr lang="en-US" sz="2000" b="0"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7010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solidFill>
                            <a:schemeClr val="tx1"/>
                          </a:solidFill>
                          <a:effectLst/>
                          <a:cs typeface="Kalimati" panose="00000400000000000000" pitchFamily="2"/>
                        </a:rPr>
                        <a:t>केन्द्रीय कार्यालयका क्रियाकलापहरू </a:t>
                      </a:r>
                      <a:endParaRPr lang="ne-NP" sz="2400" b="0"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85360834"/>
                  </a:ext>
                </a:extLst>
              </a:tr>
              <a:tr h="340761">
                <a:tc>
                  <a:txBody>
                    <a:bodyPr/>
                    <a:lstStyle/>
                    <a:p>
                      <a:pPr marL="91440" algn="ctr" fontAlgn="ctr">
                        <a:lnSpc>
                          <a:spcPct val="100000"/>
                        </a:lnSpc>
                        <a:spcBef>
                          <a:spcPts val="600"/>
                        </a:spcBef>
                        <a:buNone/>
                      </a:pPr>
                      <a:r>
                        <a:rPr lang="en-US" sz="2000" b="1" u="none" strike="noStrike" dirty="0">
                          <a:solidFill>
                            <a:schemeClr val="tx1"/>
                          </a:solidFill>
                          <a:effectLst/>
                          <a:cs typeface="Kalimati" panose="00000400000000000000" pitchFamily="2"/>
                        </a:rPr>
                        <a:t>70</a:t>
                      </a:r>
                      <a:endParaRPr lang="en-US" sz="2000" b="1"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chemeClr val="tx1"/>
                          </a:solidFill>
                          <a:effectLst/>
                          <a:cs typeface="Kalimati" panose="00000400000000000000" pitchFamily="2"/>
                        </a:rPr>
                        <a:t>702</a:t>
                      </a:r>
                      <a:endParaRPr lang="en-US" sz="2000" b="1"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solidFill>
                            <a:schemeClr val="tx1"/>
                          </a:solidFill>
                          <a:effectLst/>
                          <a:cs typeface="Kalimati" panose="00000400000000000000" pitchFamily="2"/>
                        </a:rPr>
                        <a:t>व्यवस्थापन परामर्शका क्रियाकलापहरू </a:t>
                      </a:r>
                      <a:endParaRPr lang="ne-NP" sz="2400" b="1"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726577103"/>
                  </a:ext>
                </a:extLst>
              </a:tr>
              <a:tr h="340761">
                <a:tc>
                  <a:txBody>
                    <a:bodyPr/>
                    <a:lstStyle/>
                    <a:p>
                      <a:pPr marL="91440" algn="ctr" fontAlgn="ctr">
                        <a:lnSpc>
                          <a:spcPct val="100000"/>
                        </a:lnSpc>
                        <a:spcBef>
                          <a:spcPts val="600"/>
                        </a:spcBef>
                        <a:buNone/>
                      </a:pPr>
                      <a:r>
                        <a:rPr lang="en-US" sz="2000" u="none" strike="noStrike" dirty="0">
                          <a:solidFill>
                            <a:schemeClr val="tx1"/>
                          </a:solidFill>
                          <a:effectLst/>
                          <a:cs typeface="Kalimati" panose="00000400000000000000" pitchFamily="2"/>
                        </a:rPr>
                        <a:t>70</a:t>
                      </a:r>
                      <a:endParaRPr lang="en-US" sz="2000" b="0"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000" u="none" strike="noStrike" dirty="0">
                          <a:solidFill>
                            <a:schemeClr val="tx1"/>
                          </a:solidFill>
                          <a:effectLst/>
                          <a:cs typeface="Kalimati" panose="00000400000000000000" pitchFamily="2"/>
                        </a:rPr>
                        <a:t>702</a:t>
                      </a:r>
                      <a:endParaRPr lang="en-US" sz="2000" b="0" i="0" u="none" strike="noStrike" dirty="0">
                        <a:solidFill>
                          <a:schemeClr val="tx1"/>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7020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lnSpc>
                          <a:spcPct val="100000"/>
                        </a:lnSpc>
                        <a:spcBef>
                          <a:spcPts val="600"/>
                        </a:spcBef>
                        <a:buNone/>
                      </a:pPr>
                      <a:r>
                        <a:rPr lang="ne-NP" sz="2400" u="none" strike="noStrike" dirty="0">
                          <a:solidFill>
                            <a:schemeClr val="tx1"/>
                          </a:solidFill>
                          <a:effectLst/>
                          <a:cs typeface="Kalimati" panose="00000400000000000000" pitchFamily="2"/>
                        </a:rPr>
                        <a:t>व्यवस्थापन परामर्शका क्रियाकलापहरू </a:t>
                      </a:r>
                      <a:endParaRPr lang="ne-NP" sz="2400" b="0" i="0" u="none" strike="noStrike" dirty="0">
                        <a:solidFill>
                          <a:schemeClr val="tx1"/>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32669519"/>
                  </a:ext>
                </a:extLst>
              </a:tr>
            </a:tbl>
          </a:graphicData>
        </a:graphic>
      </p:graphicFrame>
      <p:sp>
        <p:nvSpPr>
          <p:cNvPr id="4" name="Title 3">
            <a:extLst>
              <a:ext uri="{FF2B5EF4-FFF2-40B4-BE49-F238E27FC236}">
                <a16:creationId xmlns:a16="http://schemas.microsoft.com/office/drawing/2014/main" id="{EDB1EC37-509F-F353-C039-165FCD8BDB65}"/>
              </a:ext>
            </a:extLst>
          </p:cNvPr>
          <p:cNvSpPr>
            <a:spLocks noGrp="1"/>
          </p:cNvSpPr>
          <p:nvPr>
            <p:ph type="title"/>
          </p:nvPr>
        </p:nvSpPr>
        <p:spPr>
          <a:xfrm>
            <a:off x="1289627" y="79375"/>
            <a:ext cx="9679710" cy="90360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r>
              <a:rPr lang="en-US" b="1" dirty="0">
                <a:solidFill>
                  <a:schemeClr val="accent1"/>
                </a:solidFill>
              </a:rPr>
              <a:t/>
            </a:r>
            <a:br>
              <a:rPr lang="en-US" b="1" dirty="0">
                <a:solidFill>
                  <a:schemeClr val="accent1"/>
                </a:solidFill>
              </a:rPr>
            </a:br>
            <a:r>
              <a:rPr lang="ne-NP" sz="2800" b="1" dirty="0"/>
              <a:t>खण्ड </a:t>
            </a:r>
            <a:r>
              <a:rPr lang="en-US" sz="2800" b="1" dirty="0"/>
              <a:t>M</a:t>
            </a:r>
            <a:r>
              <a:rPr lang="ne-NP" sz="2800" b="1" dirty="0"/>
              <a:t>:</a:t>
            </a:r>
            <a:r>
              <a:rPr lang="en-US" sz="2800" b="1" dirty="0"/>
              <a:t> </a:t>
            </a:r>
            <a:r>
              <a:rPr lang="ne-NP" sz="2800" b="1" dirty="0"/>
              <a:t>पेशागत, वैज्ञानिक तथा प्राविधिक क्रियाकलापहरू </a:t>
            </a:r>
            <a:endParaRPr lang="en-US" b="1" dirty="0"/>
          </a:p>
        </p:txBody>
      </p:sp>
    </p:spTree>
    <p:extLst>
      <p:ext uri="{BB962C8B-B14F-4D97-AF65-F5344CB8AC3E}">
        <p14:creationId xmlns:p14="http://schemas.microsoft.com/office/powerpoint/2010/main" val="22686577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613D4-9D91-CFE5-D8DA-763B26EC363A}"/>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42FFFAFB-AAFF-3263-3D01-925CE286A32A}"/>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9B55C0C4-3477-F68B-8360-D3FCA766BC7D}"/>
              </a:ext>
            </a:extLst>
          </p:cNvPr>
          <p:cNvSpPr>
            <a:spLocks noGrp="1"/>
          </p:cNvSpPr>
          <p:nvPr>
            <p:ph type="sldNum" sz="quarter" idx="12"/>
          </p:nvPr>
        </p:nvSpPr>
        <p:spPr/>
        <p:txBody>
          <a:bodyPr/>
          <a:lstStyle/>
          <a:p>
            <a:fld id="{3981A1E7-FBCC-4BE9-B724-D2D87968AACE}" type="slidenum">
              <a:rPr lang="en-US" smtClean="0"/>
              <a:t>24</a:t>
            </a:fld>
            <a:endParaRPr lang="en-US"/>
          </a:p>
        </p:txBody>
      </p:sp>
      <p:sp>
        <p:nvSpPr>
          <p:cNvPr id="4" name="Title 3">
            <a:extLst>
              <a:ext uri="{FF2B5EF4-FFF2-40B4-BE49-F238E27FC236}">
                <a16:creationId xmlns:a16="http://schemas.microsoft.com/office/drawing/2014/main" id="{A7164FBE-061C-8250-0CD7-17B8E540640A}"/>
              </a:ext>
            </a:extLst>
          </p:cNvPr>
          <p:cNvSpPr>
            <a:spLocks noGrp="1"/>
          </p:cNvSpPr>
          <p:nvPr>
            <p:ph type="title"/>
          </p:nvPr>
        </p:nvSpPr>
        <p:spPr>
          <a:xfrm>
            <a:off x="1289627" y="79375"/>
            <a:ext cx="9679710" cy="90360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2800" b="1" dirty="0"/>
              <a:t>खण्ड </a:t>
            </a:r>
            <a:r>
              <a:rPr lang="en-US" sz="2800" b="1" dirty="0"/>
              <a:t>M</a:t>
            </a:r>
            <a:r>
              <a:rPr lang="ne-NP" sz="2800" b="1" dirty="0"/>
              <a:t>:</a:t>
            </a:r>
            <a:r>
              <a:rPr lang="en-US" sz="2800" b="1" dirty="0"/>
              <a:t> </a:t>
            </a:r>
            <a:r>
              <a:rPr lang="ne-NP" sz="2800" b="1" dirty="0"/>
              <a:t>पेशागत, वैज्ञानिक तथा प्राविधिक क्रियाकलापहरू </a:t>
            </a:r>
            <a:endParaRPr lang="en-US" b="1" dirty="0"/>
          </a:p>
        </p:txBody>
      </p:sp>
      <p:graphicFrame>
        <p:nvGraphicFramePr>
          <p:cNvPr id="8" name="Table 7">
            <a:extLst>
              <a:ext uri="{FF2B5EF4-FFF2-40B4-BE49-F238E27FC236}">
                <a16:creationId xmlns:a16="http://schemas.microsoft.com/office/drawing/2014/main" id="{7355E36A-0CBC-0B7C-46EB-8929EA959380}"/>
              </a:ext>
            </a:extLst>
          </p:cNvPr>
          <p:cNvGraphicFramePr>
            <a:graphicFrameLocks noGrp="1"/>
          </p:cNvGraphicFramePr>
          <p:nvPr>
            <p:extLst>
              <p:ext uri="{D42A27DB-BD31-4B8C-83A1-F6EECF244321}">
                <p14:modId xmlns:p14="http://schemas.microsoft.com/office/powerpoint/2010/main" val="513198366"/>
              </p:ext>
            </p:extLst>
          </p:nvPr>
        </p:nvGraphicFramePr>
        <p:xfrm>
          <a:off x="329564" y="982979"/>
          <a:ext cx="11649076" cy="5430523"/>
        </p:xfrm>
        <a:graphic>
          <a:graphicData uri="http://schemas.openxmlformats.org/drawingml/2006/table">
            <a:tbl>
              <a:tblPr>
                <a:tableStyleId>{5C22544A-7EE6-4342-B048-85BDC9FD1C3A}</a:tableStyleId>
              </a:tblPr>
              <a:tblGrid>
                <a:gridCol w="1156524">
                  <a:extLst>
                    <a:ext uri="{9D8B030D-6E8A-4147-A177-3AD203B41FA5}">
                      <a16:colId xmlns:a16="http://schemas.microsoft.com/office/drawing/2014/main" val="3963486709"/>
                    </a:ext>
                  </a:extLst>
                </a:gridCol>
                <a:gridCol w="864848">
                  <a:extLst>
                    <a:ext uri="{9D8B030D-6E8A-4147-A177-3AD203B41FA5}">
                      <a16:colId xmlns:a16="http://schemas.microsoft.com/office/drawing/2014/main" val="1134658297"/>
                    </a:ext>
                  </a:extLst>
                </a:gridCol>
                <a:gridCol w="776511">
                  <a:extLst>
                    <a:ext uri="{9D8B030D-6E8A-4147-A177-3AD203B41FA5}">
                      <a16:colId xmlns:a16="http://schemas.microsoft.com/office/drawing/2014/main" val="2207993314"/>
                    </a:ext>
                  </a:extLst>
                </a:gridCol>
                <a:gridCol w="8851193">
                  <a:extLst>
                    <a:ext uri="{9D8B030D-6E8A-4147-A177-3AD203B41FA5}">
                      <a16:colId xmlns:a16="http://schemas.microsoft.com/office/drawing/2014/main" val="3454103216"/>
                    </a:ext>
                  </a:extLst>
                </a:gridCol>
              </a:tblGrid>
              <a:tr h="367402">
                <a:tc>
                  <a:txBody>
                    <a:bodyPr/>
                    <a:lstStyle/>
                    <a:p>
                      <a:pPr marL="91440" algn="ctr" rtl="0" fontAlgn="ctr">
                        <a:spcBef>
                          <a:spcPts val="600"/>
                        </a:spcBef>
                        <a:buNone/>
                      </a:pPr>
                      <a:r>
                        <a:rPr lang="ne-NP" sz="2000" b="1" u="none" strike="noStrike">
                          <a:effectLst/>
                          <a:cs typeface="Kalimati" panose="00000400000000000000" pitchFamily="2"/>
                        </a:rPr>
                        <a:t>डिभिजन </a:t>
                      </a:r>
                      <a:endParaRPr lang="ne-NP"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rtl="0" fontAlgn="ctr">
                        <a:spcBef>
                          <a:spcPts val="600"/>
                        </a:spcBef>
                        <a:buNone/>
                      </a:pPr>
                      <a:r>
                        <a:rPr lang="ne-NP" sz="2000" b="1" u="none" strike="noStrike">
                          <a:effectLst/>
                          <a:cs typeface="Kalimati" panose="00000400000000000000" pitchFamily="2"/>
                        </a:rPr>
                        <a:t>समुह </a:t>
                      </a:r>
                      <a:endParaRPr lang="ne-NP"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lnT w="12700" cap="flat" cmpd="sng" algn="ctr">
                      <a:solidFill>
                        <a:schemeClr val="tx1"/>
                      </a:solidFill>
                      <a:prstDash val="solid"/>
                      <a:round/>
                      <a:headEnd type="none" w="med" len="med"/>
                      <a:tailEnd type="none" w="med" len="med"/>
                    </a:lnT>
                    <a:noFill/>
                  </a:tcPr>
                </a:tc>
                <a:tc>
                  <a:txBody>
                    <a:bodyPr/>
                    <a:lstStyle/>
                    <a:p>
                      <a:pPr marL="91440" algn="ctr" rtl="0" fontAlgn="ctr">
                        <a:spcBef>
                          <a:spcPts val="600"/>
                        </a:spcBef>
                        <a:buNone/>
                      </a:pPr>
                      <a:r>
                        <a:rPr lang="ne-NP" sz="2000" b="1" u="none" strike="noStrike" dirty="0">
                          <a:solidFill>
                            <a:srgbClr val="0070C0"/>
                          </a:solidFill>
                          <a:effectLst/>
                          <a:cs typeface="Kalimati" panose="00000400000000000000" pitchFamily="2"/>
                        </a:rPr>
                        <a:t>वर्ग </a:t>
                      </a:r>
                      <a:endParaRPr lang="ne-NP"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lnT w="12700" cap="flat" cmpd="sng" algn="ctr">
                      <a:solidFill>
                        <a:schemeClr val="tx1"/>
                      </a:solidFill>
                      <a:prstDash val="solid"/>
                      <a:round/>
                      <a:headEnd type="none" w="med" len="med"/>
                      <a:tailEnd type="none" w="med" len="med"/>
                    </a:lnT>
                    <a:noFill/>
                  </a:tcPr>
                </a:tc>
                <a:tc>
                  <a:txBody>
                    <a:bodyPr/>
                    <a:lstStyle/>
                    <a:p>
                      <a:pPr marL="91440" algn="l" rtl="0" fontAlgn="ctr">
                        <a:spcBef>
                          <a:spcPts val="600"/>
                        </a:spcBef>
                        <a:buNone/>
                      </a:pPr>
                      <a:r>
                        <a:rPr lang="ne-NP" sz="2000" b="1" u="none" strike="noStrike" dirty="0">
                          <a:effectLst/>
                          <a:cs typeface="Kalimati" panose="00000400000000000000" pitchFamily="2"/>
                        </a:rPr>
                        <a:t>आर्थिक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493902737"/>
                  </a:ext>
                </a:extLst>
              </a:tr>
              <a:tr h="576345">
                <a:tc>
                  <a:txBody>
                    <a:bodyPr/>
                    <a:lstStyle/>
                    <a:p>
                      <a:pPr marL="91440" algn="ctr" rtl="0" fontAlgn="ctr">
                        <a:spcBef>
                          <a:spcPts val="600"/>
                        </a:spcBef>
                        <a:buNone/>
                      </a:pPr>
                      <a:r>
                        <a:rPr lang="en-US" sz="2000" u="none" strike="noStrike">
                          <a:effectLst/>
                          <a:cs typeface="Kalimati" panose="00000400000000000000" pitchFamily="2"/>
                        </a:rPr>
                        <a:t>71</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dirty="0">
                          <a:effectLst/>
                          <a:cs typeface="Kalimati" panose="00000400000000000000" pitchFamily="2"/>
                        </a:rPr>
                        <a:t> </a:t>
                      </a:r>
                      <a:endParaRPr lang="en-US"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spcBef>
                          <a:spcPts val="600"/>
                        </a:spcBef>
                        <a:buNone/>
                      </a:pPr>
                      <a:r>
                        <a:rPr lang="ne-NP" sz="2000" u="none" strike="noStrike" dirty="0">
                          <a:effectLst/>
                          <a:cs typeface="Kalimati" panose="00000400000000000000" pitchFamily="2"/>
                        </a:rPr>
                        <a:t>भवन निर्माण कला र इन्जिनियरिङ क्रियाकलापहरू तथा प्र्राविधिक परीक्षण र विश्लेषण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27056866"/>
                  </a:ext>
                </a:extLst>
              </a:tr>
              <a:tr h="576345">
                <a:tc>
                  <a:txBody>
                    <a:bodyPr/>
                    <a:lstStyle/>
                    <a:p>
                      <a:pPr marL="91440" algn="ctr" rtl="0" fontAlgn="ctr">
                        <a:spcBef>
                          <a:spcPts val="600"/>
                        </a:spcBef>
                        <a:buNone/>
                      </a:pPr>
                      <a:r>
                        <a:rPr lang="en-US" sz="2000" b="1" u="none" strike="noStrike">
                          <a:effectLst/>
                          <a:cs typeface="Kalimati" panose="00000400000000000000" pitchFamily="2"/>
                        </a:rPr>
                        <a:t> </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2000" b="1" u="none" strike="noStrike">
                          <a:effectLst/>
                          <a:cs typeface="Kalimati" panose="00000400000000000000" pitchFamily="2"/>
                        </a:rPr>
                        <a:t>711</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ctr" rtl="0"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l" rtl="0" fontAlgn="ctr">
                        <a:spcBef>
                          <a:spcPts val="600"/>
                        </a:spcBef>
                        <a:buNone/>
                      </a:pPr>
                      <a:r>
                        <a:rPr lang="ne-NP" sz="2000" b="1" u="none" strike="noStrike" dirty="0">
                          <a:effectLst/>
                          <a:cs typeface="Kalimati" panose="00000400000000000000" pitchFamily="2"/>
                        </a:rPr>
                        <a:t>भवन निर्माण कला र इन्जिनियरिङ क्रियाकलापहरू तथा सम्बन्धित प्र्राविधिक परामर्श सेवा</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604412238"/>
                  </a:ext>
                </a:extLst>
              </a:tr>
              <a:tr h="639888">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dirty="0">
                          <a:solidFill>
                            <a:srgbClr val="0070C0"/>
                          </a:solidFill>
                          <a:effectLst/>
                          <a:cs typeface="Kalimati" panose="00000400000000000000" pitchFamily="2"/>
                        </a:rPr>
                        <a:t>7110</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spcBef>
                          <a:spcPts val="600"/>
                        </a:spcBef>
                        <a:buNone/>
                      </a:pPr>
                      <a:r>
                        <a:rPr lang="ne-NP" sz="2000" u="none" strike="noStrike" dirty="0">
                          <a:effectLst/>
                          <a:cs typeface="Kalimati" panose="00000400000000000000" pitchFamily="2"/>
                        </a:rPr>
                        <a:t>भवन निर्माण कला र इन्जिनियरिङ क्रियाकलापहरू तथा सम्बन्धित प्र्राविधिक परामर्श सेवा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767648995"/>
                  </a:ext>
                </a:extLst>
              </a:tr>
              <a:tr h="321721">
                <a:tc>
                  <a:txBody>
                    <a:bodyPr/>
                    <a:lstStyle/>
                    <a:p>
                      <a:pPr marL="91440" algn="ctr" rtl="0" fontAlgn="ctr">
                        <a:spcBef>
                          <a:spcPts val="600"/>
                        </a:spcBef>
                        <a:buNone/>
                      </a:pPr>
                      <a:r>
                        <a:rPr lang="en-US" sz="2000" b="1" u="none" strike="noStrike">
                          <a:effectLst/>
                          <a:cs typeface="Kalimati" panose="00000400000000000000" pitchFamily="2"/>
                        </a:rPr>
                        <a:t> </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2000" b="1" u="none" strike="noStrike">
                          <a:effectLst/>
                          <a:cs typeface="Kalimati" panose="00000400000000000000" pitchFamily="2"/>
                        </a:rPr>
                        <a:t>712</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ctr" rtl="0" fontAlgn="ctr">
                        <a:spcBef>
                          <a:spcPts val="600"/>
                        </a:spcBef>
                        <a:buNone/>
                      </a:pPr>
                      <a:r>
                        <a:rPr lang="en-US" sz="2000" b="1" u="none" strike="noStrike">
                          <a:solidFill>
                            <a:srgbClr val="0070C0"/>
                          </a:solidFill>
                          <a:effectLst/>
                          <a:cs typeface="Kalimati" panose="00000400000000000000" pitchFamily="2"/>
                        </a:rPr>
                        <a:t> </a:t>
                      </a:r>
                      <a:endParaRPr lang="en-US" sz="2000" b="1" i="0" u="none" strike="noStrike">
                        <a:solidFill>
                          <a:srgbClr val="0070C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l" rtl="0" fontAlgn="ctr">
                        <a:spcBef>
                          <a:spcPts val="600"/>
                        </a:spcBef>
                        <a:buNone/>
                      </a:pPr>
                      <a:r>
                        <a:rPr lang="ne-NP" sz="2000" b="1" u="none" strike="noStrike" dirty="0">
                          <a:effectLst/>
                          <a:cs typeface="Kalimati" panose="00000400000000000000" pitchFamily="2"/>
                        </a:rPr>
                        <a:t>प्राविधिक परीक्षण एवं विश्लेषण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974620269"/>
                  </a:ext>
                </a:extLst>
              </a:tr>
              <a:tr h="321721">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a:solidFill>
                            <a:srgbClr val="0070C0"/>
                          </a:solidFill>
                          <a:effectLst/>
                          <a:cs typeface="Kalimati" panose="00000400000000000000" pitchFamily="2"/>
                        </a:rPr>
                        <a:t>7120</a:t>
                      </a:r>
                      <a:endParaRPr lang="en-US" sz="2000" b="0" i="0" u="none" strike="noStrike">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spcBef>
                          <a:spcPts val="600"/>
                        </a:spcBef>
                        <a:buNone/>
                      </a:pPr>
                      <a:r>
                        <a:rPr lang="ne-NP" sz="2000" u="none" strike="noStrike" dirty="0">
                          <a:effectLst/>
                          <a:cs typeface="Kalimati" panose="00000400000000000000" pitchFamily="2"/>
                        </a:rPr>
                        <a:t>प्राविधिक परीक्षण एवं विश्लेषणका कार्यहरू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882700112"/>
                  </a:ext>
                </a:extLst>
              </a:tr>
              <a:tr h="321721">
                <a:tc>
                  <a:txBody>
                    <a:bodyPr/>
                    <a:lstStyle/>
                    <a:p>
                      <a:pPr marL="91440" algn="ctr" rtl="0" fontAlgn="ctr">
                        <a:spcBef>
                          <a:spcPts val="600"/>
                        </a:spcBef>
                        <a:buNone/>
                      </a:pPr>
                      <a:r>
                        <a:rPr lang="en-US" sz="2000" u="none" strike="noStrike">
                          <a:effectLst/>
                          <a:cs typeface="Kalimati" panose="00000400000000000000" pitchFamily="2"/>
                        </a:rPr>
                        <a:t>72</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a:solidFill>
                            <a:srgbClr val="0070C0"/>
                          </a:solidFill>
                          <a:effectLst/>
                          <a:cs typeface="Kalimati" panose="00000400000000000000" pitchFamily="2"/>
                        </a:rPr>
                        <a:t> </a:t>
                      </a:r>
                      <a:endParaRPr lang="en-US" sz="2000" b="0" i="0" u="none" strike="noStrike">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spcBef>
                          <a:spcPts val="600"/>
                        </a:spcBef>
                        <a:buNone/>
                      </a:pPr>
                      <a:r>
                        <a:rPr lang="ne-NP" sz="2000" u="none" strike="noStrike" dirty="0">
                          <a:effectLst/>
                          <a:cs typeface="Kalimati" panose="00000400000000000000" pitchFamily="2"/>
                        </a:rPr>
                        <a:t>वैज्ञानिक अनुसन्धान तथा विकास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898659388"/>
                  </a:ext>
                </a:extLst>
              </a:tr>
              <a:tr h="576345">
                <a:tc>
                  <a:txBody>
                    <a:bodyPr/>
                    <a:lstStyle/>
                    <a:p>
                      <a:pPr marL="91440" algn="ctr" rtl="0" fontAlgn="ctr">
                        <a:spcBef>
                          <a:spcPts val="600"/>
                        </a:spcBef>
                        <a:buNone/>
                      </a:pPr>
                      <a:r>
                        <a:rPr lang="en-US" sz="2000" b="1" u="none" strike="noStrike">
                          <a:effectLst/>
                          <a:cs typeface="Kalimati" panose="00000400000000000000" pitchFamily="2"/>
                        </a:rPr>
                        <a:t> </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2000" b="1" u="none" strike="noStrike">
                          <a:effectLst/>
                          <a:cs typeface="Kalimati" panose="00000400000000000000" pitchFamily="2"/>
                        </a:rPr>
                        <a:t>721</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ctr" rtl="0"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l" rtl="0" fontAlgn="ctr">
                        <a:spcBef>
                          <a:spcPts val="600"/>
                        </a:spcBef>
                        <a:buNone/>
                      </a:pPr>
                      <a:r>
                        <a:rPr lang="ne-NP" sz="2000" b="1" u="none" strike="noStrike" dirty="0">
                          <a:effectLst/>
                          <a:cs typeface="Kalimati" panose="00000400000000000000" pitchFamily="2"/>
                        </a:rPr>
                        <a:t>प्राकृतिक विज्ञान र इन्जिनियरिङ विषयामाथि अनुसन्धान एवं प्रयोगात्मक विकास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325197164"/>
                  </a:ext>
                </a:extLst>
              </a:tr>
              <a:tr h="576345">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dirty="0">
                          <a:solidFill>
                            <a:srgbClr val="0070C0"/>
                          </a:solidFill>
                          <a:effectLst/>
                          <a:cs typeface="Kalimati" panose="00000400000000000000" pitchFamily="2"/>
                        </a:rPr>
                        <a:t>7210</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spcBef>
                          <a:spcPts val="600"/>
                        </a:spcBef>
                        <a:buNone/>
                      </a:pPr>
                      <a:r>
                        <a:rPr lang="ne-NP" sz="2000" u="none" strike="noStrike" dirty="0">
                          <a:effectLst/>
                          <a:cs typeface="Kalimati" panose="00000400000000000000" pitchFamily="2"/>
                        </a:rPr>
                        <a:t>प्राकृतिक विज्ञान र इन्जिनियरिङ विषयामाथि अनुसन्धान एवं प्रयोगात्मक विकास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475362566"/>
                  </a:ext>
                </a:extLst>
              </a:tr>
              <a:tr h="576345">
                <a:tc>
                  <a:txBody>
                    <a:bodyPr/>
                    <a:lstStyle/>
                    <a:p>
                      <a:pPr marL="91440" algn="ctr" rtl="0" fontAlgn="ctr">
                        <a:spcBef>
                          <a:spcPts val="600"/>
                        </a:spcBef>
                        <a:buNone/>
                      </a:pPr>
                      <a:r>
                        <a:rPr lang="en-US" sz="2000" b="1" u="none" strike="noStrike">
                          <a:effectLst/>
                          <a:cs typeface="Kalimati" panose="00000400000000000000" pitchFamily="2"/>
                        </a:rPr>
                        <a:t> </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2000" b="1" u="none" strike="noStrike">
                          <a:effectLst/>
                          <a:cs typeface="Kalimati" panose="00000400000000000000" pitchFamily="2"/>
                        </a:rPr>
                        <a:t>722</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ctr" rtl="0"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l" rtl="0" fontAlgn="ctr">
                        <a:spcBef>
                          <a:spcPts val="600"/>
                        </a:spcBef>
                        <a:buNone/>
                      </a:pPr>
                      <a:r>
                        <a:rPr lang="ne-NP" sz="2000" b="1" u="none" strike="noStrike" dirty="0">
                          <a:effectLst/>
                          <a:cs typeface="Kalimati" panose="00000400000000000000" pitchFamily="2"/>
                        </a:rPr>
                        <a:t>सामाजिक विज्ञान एवं मानविकीसम्बन्धी अनुसन्धान एवं प्रयोगात्मक विकास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4279181068"/>
                  </a:ext>
                </a:extLst>
              </a:tr>
              <a:tr h="576345">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2000" u="none" strike="noStrike" dirty="0">
                          <a:solidFill>
                            <a:srgbClr val="0070C0"/>
                          </a:solidFill>
                          <a:effectLst/>
                          <a:cs typeface="Kalimati" panose="00000400000000000000" pitchFamily="2"/>
                        </a:rPr>
                        <a:t>7220</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ne-NP" sz="2000" u="none" strike="noStrike" dirty="0">
                          <a:effectLst/>
                          <a:cs typeface="Kalimati" panose="00000400000000000000" pitchFamily="2"/>
                        </a:rPr>
                        <a:t>सामाजिक विज्ञान एवं मानविकीसम्बन्धी अनुसन्धान एवं प्रयोगात्मक विकास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9305421"/>
                  </a:ext>
                </a:extLst>
              </a:tr>
            </a:tbl>
          </a:graphicData>
        </a:graphic>
      </p:graphicFrame>
    </p:spTree>
    <p:extLst>
      <p:ext uri="{BB962C8B-B14F-4D97-AF65-F5344CB8AC3E}">
        <p14:creationId xmlns:p14="http://schemas.microsoft.com/office/powerpoint/2010/main" val="12059236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8CE60-3C24-51C8-1E61-BC38AFD5EDD1}"/>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096A8568-5FC3-09B5-E485-75498808C843}"/>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88EF5DCA-7D79-55B0-5C29-FCA3C01319D7}"/>
              </a:ext>
            </a:extLst>
          </p:cNvPr>
          <p:cNvSpPr>
            <a:spLocks noGrp="1"/>
          </p:cNvSpPr>
          <p:nvPr>
            <p:ph type="sldNum" sz="quarter" idx="12"/>
          </p:nvPr>
        </p:nvSpPr>
        <p:spPr/>
        <p:txBody>
          <a:bodyPr/>
          <a:lstStyle/>
          <a:p>
            <a:fld id="{3981A1E7-FBCC-4BE9-B724-D2D87968AACE}" type="slidenum">
              <a:rPr lang="en-US" smtClean="0"/>
              <a:t>25</a:t>
            </a:fld>
            <a:endParaRPr lang="en-US"/>
          </a:p>
        </p:txBody>
      </p:sp>
      <p:sp>
        <p:nvSpPr>
          <p:cNvPr id="4" name="Title 3">
            <a:extLst>
              <a:ext uri="{FF2B5EF4-FFF2-40B4-BE49-F238E27FC236}">
                <a16:creationId xmlns:a16="http://schemas.microsoft.com/office/drawing/2014/main" id="{B2E49BC3-AD5C-2BB4-4656-0F01741C2B21}"/>
              </a:ext>
            </a:extLst>
          </p:cNvPr>
          <p:cNvSpPr>
            <a:spLocks noGrp="1"/>
          </p:cNvSpPr>
          <p:nvPr>
            <p:ph type="title"/>
          </p:nvPr>
        </p:nvSpPr>
        <p:spPr>
          <a:xfrm>
            <a:off x="1289627" y="79375"/>
            <a:ext cx="9679710" cy="90360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2800" b="1" dirty="0"/>
              <a:t>खण्ड </a:t>
            </a:r>
            <a:r>
              <a:rPr lang="en-US" sz="2800" b="1" dirty="0"/>
              <a:t>M</a:t>
            </a:r>
            <a:r>
              <a:rPr lang="ne-NP" sz="2800" b="1" dirty="0"/>
              <a:t>:</a:t>
            </a:r>
            <a:r>
              <a:rPr lang="en-US" sz="2800" b="1" dirty="0"/>
              <a:t> </a:t>
            </a:r>
            <a:r>
              <a:rPr lang="ne-NP" sz="2800" b="1" dirty="0"/>
              <a:t>पेशागत, वैज्ञानिक तथा प्राविधिक क्रियाकलापहरू </a:t>
            </a:r>
            <a:endParaRPr lang="en-US" b="1" dirty="0"/>
          </a:p>
        </p:txBody>
      </p:sp>
      <p:graphicFrame>
        <p:nvGraphicFramePr>
          <p:cNvPr id="5" name="Table 4">
            <a:extLst>
              <a:ext uri="{FF2B5EF4-FFF2-40B4-BE49-F238E27FC236}">
                <a16:creationId xmlns:a16="http://schemas.microsoft.com/office/drawing/2014/main" id="{96792224-03DF-FEB0-72B4-1A6E7704BB70}"/>
              </a:ext>
            </a:extLst>
          </p:cNvPr>
          <p:cNvGraphicFramePr>
            <a:graphicFrameLocks noGrp="1"/>
          </p:cNvGraphicFramePr>
          <p:nvPr>
            <p:extLst>
              <p:ext uri="{D42A27DB-BD31-4B8C-83A1-F6EECF244321}">
                <p14:modId xmlns:p14="http://schemas.microsoft.com/office/powerpoint/2010/main" val="2717899088"/>
              </p:ext>
            </p:extLst>
          </p:nvPr>
        </p:nvGraphicFramePr>
        <p:xfrm>
          <a:off x="102870" y="973767"/>
          <a:ext cx="12001500" cy="5439739"/>
        </p:xfrm>
        <a:graphic>
          <a:graphicData uri="http://schemas.openxmlformats.org/drawingml/2006/table">
            <a:tbl>
              <a:tblPr>
                <a:tableStyleId>{5C22544A-7EE6-4342-B048-85BDC9FD1C3A}</a:tableStyleId>
              </a:tblPr>
              <a:tblGrid>
                <a:gridCol w="568876">
                  <a:extLst>
                    <a:ext uri="{9D8B030D-6E8A-4147-A177-3AD203B41FA5}">
                      <a16:colId xmlns:a16="http://schemas.microsoft.com/office/drawing/2014/main" val="2715461747"/>
                    </a:ext>
                  </a:extLst>
                </a:gridCol>
                <a:gridCol w="720507">
                  <a:extLst>
                    <a:ext uri="{9D8B030D-6E8A-4147-A177-3AD203B41FA5}">
                      <a16:colId xmlns:a16="http://schemas.microsoft.com/office/drawing/2014/main" val="4208925952"/>
                    </a:ext>
                  </a:extLst>
                </a:gridCol>
                <a:gridCol w="750661">
                  <a:extLst>
                    <a:ext uri="{9D8B030D-6E8A-4147-A177-3AD203B41FA5}">
                      <a16:colId xmlns:a16="http://schemas.microsoft.com/office/drawing/2014/main" val="1066566739"/>
                    </a:ext>
                  </a:extLst>
                </a:gridCol>
                <a:gridCol w="9961456">
                  <a:extLst>
                    <a:ext uri="{9D8B030D-6E8A-4147-A177-3AD203B41FA5}">
                      <a16:colId xmlns:a16="http://schemas.microsoft.com/office/drawing/2014/main" val="2547985410"/>
                    </a:ext>
                  </a:extLst>
                </a:gridCol>
              </a:tblGrid>
              <a:tr h="320447">
                <a:tc>
                  <a:txBody>
                    <a:bodyPr/>
                    <a:lstStyle/>
                    <a:p>
                      <a:pPr marL="91440" algn="ctr" rtl="0" fontAlgn="ctr">
                        <a:spcBef>
                          <a:spcPts val="600"/>
                        </a:spcBef>
                        <a:buNone/>
                      </a:pPr>
                      <a:r>
                        <a:rPr lang="en-US" sz="2000" b="1" u="none" strike="noStrike">
                          <a:effectLst/>
                          <a:cs typeface="Kalimati" panose="00000400000000000000" pitchFamily="2"/>
                        </a:rPr>
                        <a:t>73</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b="1" u="none" strike="noStrike">
                          <a:effectLst/>
                          <a:cs typeface="Kalimati" panose="00000400000000000000" pitchFamily="2"/>
                        </a:rPr>
                        <a:t> </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b="1" u="none" strike="noStrike" dirty="0">
                          <a:effectLst/>
                          <a:cs typeface="Kalimati" panose="00000400000000000000" pitchFamily="2"/>
                        </a:rPr>
                        <a:t>विज्ञापन, बजार अनुसन्धान तथा जनमत सङ्कलन</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659587145"/>
                  </a:ext>
                </a:extLst>
              </a:tr>
              <a:tr h="320447">
                <a:tc>
                  <a:txBody>
                    <a:bodyPr/>
                    <a:lstStyle/>
                    <a:p>
                      <a:pPr marL="91440" algn="ctr" rtl="0"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2000" b="1" u="none" strike="noStrike" dirty="0">
                          <a:effectLst/>
                          <a:cs typeface="Kalimati" panose="00000400000000000000" pitchFamily="2"/>
                        </a:rPr>
                        <a:t>731</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ctr" rtl="0"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l" rtl="0" fontAlgn="ctr">
                        <a:lnSpc>
                          <a:spcPct val="100000"/>
                        </a:lnSpc>
                        <a:spcBef>
                          <a:spcPts val="600"/>
                        </a:spcBef>
                        <a:buNone/>
                      </a:pPr>
                      <a:r>
                        <a:rPr lang="ne-NP" sz="2000" b="1" u="none" strike="noStrike" dirty="0">
                          <a:effectLst/>
                          <a:cs typeface="Kalimati" panose="00000400000000000000" pitchFamily="2"/>
                        </a:rPr>
                        <a:t>विज्ञापन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065571412"/>
                  </a:ext>
                </a:extLst>
              </a:tr>
              <a:tr h="320447">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dirty="0">
                          <a:solidFill>
                            <a:srgbClr val="0070C0"/>
                          </a:solidFill>
                          <a:effectLst/>
                          <a:cs typeface="Kalimati" panose="00000400000000000000" pitchFamily="2"/>
                        </a:rPr>
                        <a:t>7310</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विज्ञापन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823790786"/>
                  </a:ext>
                </a:extLst>
              </a:tr>
              <a:tr h="320447">
                <a:tc>
                  <a:txBody>
                    <a:bodyPr/>
                    <a:lstStyle/>
                    <a:p>
                      <a:pPr marL="91440" algn="ctr" rtl="0" fontAlgn="ctr">
                        <a:spcBef>
                          <a:spcPts val="600"/>
                        </a:spcBef>
                        <a:buNone/>
                      </a:pPr>
                      <a:r>
                        <a:rPr lang="en-US" sz="2000" u="none" strike="noStrike" dirty="0">
                          <a:effectLst/>
                          <a:cs typeface="Kalimati" panose="00000400000000000000" pitchFamily="2"/>
                        </a:rPr>
                        <a:t> </a:t>
                      </a:r>
                      <a:endParaRPr lang="en-US"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2000" u="none" strike="noStrike">
                          <a:effectLst/>
                          <a:cs typeface="Kalimati" panose="00000400000000000000" pitchFamily="2"/>
                        </a:rPr>
                        <a:t>732</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ctr" rtl="0" fontAlgn="ctr">
                        <a:spcBef>
                          <a:spcPts val="600"/>
                        </a:spcBef>
                        <a:buNone/>
                      </a:pPr>
                      <a:r>
                        <a:rPr lang="en-US" sz="200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बजार अनुसन्धान तथा जनमत सङ्कलन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710116674"/>
                  </a:ext>
                </a:extLst>
              </a:tr>
              <a:tr h="320447">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dirty="0">
                          <a:solidFill>
                            <a:srgbClr val="0070C0"/>
                          </a:solidFill>
                          <a:effectLst/>
                          <a:cs typeface="Kalimati" panose="00000400000000000000" pitchFamily="2"/>
                        </a:rPr>
                        <a:t>7320</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बजार अनुसन्धान तथा जनमत सङ्कलन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619576830"/>
                  </a:ext>
                </a:extLst>
              </a:tr>
              <a:tr h="320447">
                <a:tc>
                  <a:txBody>
                    <a:bodyPr/>
                    <a:lstStyle/>
                    <a:p>
                      <a:pPr marL="91440" algn="ctr" rtl="0" fontAlgn="ctr">
                        <a:spcBef>
                          <a:spcPts val="600"/>
                        </a:spcBef>
                        <a:buNone/>
                      </a:pPr>
                      <a:r>
                        <a:rPr lang="en-US" sz="2000" u="none" strike="noStrike">
                          <a:effectLst/>
                          <a:cs typeface="Kalimati" panose="00000400000000000000" pitchFamily="2"/>
                        </a:rPr>
                        <a:t>74</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अन्य पेशागत वैज्ञानिक तथा प्राबिधिक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348237358"/>
                  </a:ext>
                </a:extLst>
              </a:tr>
              <a:tr h="320447">
                <a:tc>
                  <a:txBody>
                    <a:bodyPr/>
                    <a:lstStyle/>
                    <a:p>
                      <a:pPr marL="91440" algn="ctr" rtl="0"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2000" b="1" u="none" strike="noStrike">
                          <a:effectLst/>
                          <a:cs typeface="Kalimati" panose="00000400000000000000" pitchFamily="2"/>
                        </a:rPr>
                        <a:t>741</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ctr" rtl="0"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l" rtl="0" fontAlgn="ctr">
                        <a:lnSpc>
                          <a:spcPct val="100000"/>
                        </a:lnSpc>
                        <a:spcBef>
                          <a:spcPts val="600"/>
                        </a:spcBef>
                        <a:buNone/>
                      </a:pPr>
                      <a:r>
                        <a:rPr lang="ne-NP" sz="2000" b="1" u="none" strike="noStrike" dirty="0">
                          <a:effectLst/>
                          <a:cs typeface="Kalimati" panose="00000400000000000000" pitchFamily="2"/>
                        </a:rPr>
                        <a:t>विशिष्टीकृत डिजाइन कार्यहरू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417324235"/>
                  </a:ext>
                </a:extLst>
              </a:tr>
              <a:tr h="320447">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a:solidFill>
                            <a:srgbClr val="0070C0"/>
                          </a:solidFill>
                          <a:effectLst/>
                          <a:cs typeface="Kalimati" panose="00000400000000000000" pitchFamily="2"/>
                        </a:rPr>
                        <a:t>7410</a:t>
                      </a:r>
                      <a:endParaRPr lang="en-US" sz="2000" b="0" i="0" u="none" strike="noStrike">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विशिष्टीकृत डिजाइन कार्यहरू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77893669"/>
                  </a:ext>
                </a:extLst>
              </a:tr>
              <a:tr h="320447">
                <a:tc>
                  <a:txBody>
                    <a:bodyPr/>
                    <a:lstStyle/>
                    <a:p>
                      <a:pPr marL="91440" algn="ctr" rtl="0"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2000" b="1" u="none" strike="noStrike" dirty="0">
                          <a:effectLst/>
                          <a:cs typeface="Kalimati" panose="00000400000000000000" pitchFamily="2"/>
                        </a:rPr>
                        <a:t>742</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ctr" rtl="0"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l" rtl="0" fontAlgn="ctr">
                        <a:lnSpc>
                          <a:spcPct val="100000"/>
                        </a:lnSpc>
                        <a:spcBef>
                          <a:spcPts val="600"/>
                        </a:spcBef>
                        <a:buNone/>
                      </a:pPr>
                      <a:r>
                        <a:rPr lang="ne-NP" sz="2000" b="1" u="none" strike="noStrike" dirty="0">
                          <a:effectLst/>
                          <a:cs typeface="Kalimati" panose="00000400000000000000" pitchFamily="2"/>
                        </a:rPr>
                        <a:t>फोटो खिच्ने (फोटोग्राफीक)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504759822"/>
                  </a:ext>
                </a:extLst>
              </a:tr>
              <a:tr h="320447">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a:solidFill>
                            <a:srgbClr val="0070C0"/>
                          </a:solidFill>
                          <a:effectLst/>
                          <a:cs typeface="Kalimati" panose="00000400000000000000" pitchFamily="2"/>
                        </a:rPr>
                        <a:t>7420</a:t>
                      </a:r>
                      <a:endParaRPr lang="en-US" sz="2000" b="0" i="0" u="none" strike="noStrike">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फोटो खिच्ने (फोटोग्राफीक)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772984265"/>
                  </a:ext>
                </a:extLst>
              </a:tr>
              <a:tr h="636964">
                <a:tc>
                  <a:txBody>
                    <a:bodyPr/>
                    <a:lstStyle/>
                    <a:p>
                      <a:pPr marL="91440" algn="ctr" rtl="0"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2000" b="1" u="none" strike="noStrike" dirty="0">
                          <a:effectLst/>
                          <a:cs typeface="Kalimati" panose="00000400000000000000" pitchFamily="2"/>
                        </a:rPr>
                        <a:t>749</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ctr" rtl="0"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l" rtl="0" fontAlgn="ctr">
                        <a:lnSpc>
                          <a:spcPct val="100000"/>
                        </a:lnSpc>
                        <a:spcBef>
                          <a:spcPts val="600"/>
                        </a:spcBef>
                        <a:buNone/>
                      </a:pPr>
                      <a:r>
                        <a:rPr lang="ne-NP" sz="2000" b="1" u="none" strike="noStrike" dirty="0">
                          <a:effectLst/>
                          <a:cs typeface="Kalimati" panose="00000400000000000000" pitchFamily="2"/>
                        </a:rPr>
                        <a:t>अन्यत्र कतै वर्गीकरण नगरिएका अन्य पेशागत तथा वैज्ञानिक र प्राविधिक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641260506"/>
                  </a:ext>
                </a:extLst>
              </a:tr>
              <a:tr h="636964">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dirty="0">
                          <a:solidFill>
                            <a:srgbClr val="0070C0"/>
                          </a:solidFill>
                          <a:effectLst/>
                          <a:cs typeface="Kalimati" panose="00000400000000000000" pitchFamily="2"/>
                        </a:rPr>
                        <a:t>7490</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अन्यत्र कतै वर्गीकरण नगरिएका अन्य पेशागत तथा वैज्ञानिक र प्राविधिक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675822460"/>
                  </a:ext>
                </a:extLst>
              </a:tr>
              <a:tr h="320447">
                <a:tc>
                  <a:txBody>
                    <a:bodyPr/>
                    <a:lstStyle/>
                    <a:p>
                      <a:pPr marL="91440" algn="ctr" rtl="0" fontAlgn="ctr">
                        <a:spcBef>
                          <a:spcPts val="600"/>
                        </a:spcBef>
                        <a:buNone/>
                      </a:pPr>
                      <a:r>
                        <a:rPr lang="en-US" sz="2000" u="none" strike="noStrike">
                          <a:effectLst/>
                          <a:cs typeface="Kalimati" panose="00000400000000000000" pitchFamily="2"/>
                        </a:rPr>
                        <a:t>75</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ctr" rtl="0" fontAlgn="ctr">
                        <a:spcBef>
                          <a:spcPts val="600"/>
                        </a:spcBef>
                        <a:buNone/>
                      </a:pPr>
                      <a:r>
                        <a:rPr lang="en-US" sz="200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पशु चिकित्सासम्बन्धी क्रियाकलापहरू</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159654073"/>
                  </a:ext>
                </a:extLst>
              </a:tr>
              <a:tr h="320447">
                <a:tc>
                  <a:txBody>
                    <a:bodyPr/>
                    <a:lstStyle/>
                    <a:p>
                      <a:pPr marL="91440" algn="ctr" rtl="0"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2000" b="1" u="none" strike="noStrike" dirty="0">
                          <a:effectLst/>
                          <a:cs typeface="Kalimati" panose="00000400000000000000" pitchFamily="2"/>
                        </a:rPr>
                        <a:t>750</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ctr" rtl="0"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tx2">
                        <a:lumMod val="20000"/>
                        <a:lumOff val="80000"/>
                      </a:schemeClr>
                    </a:solidFill>
                  </a:tcPr>
                </a:tc>
                <a:tc>
                  <a:txBody>
                    <a:bodyPr/>
                    <a:lstStyle/>
                    <a:p>
                      <a:pPr marL="91440" algn="l" rtl="0" fontAlgn="ctr">
                        <a:lnSpc>
                          <a:spcPct val="100000"/>
                        </a:lnSpc>
                        <a:spcBef>
                          <a:spcPts val="600"/>
                        </a:spcBef>
                        <a:buNone/>
                      </a:pPr>
                      <a:r>
                        <a:rPr lang="ne-NP" sz="2000" b="1" u="none" strike="noStrike" dirty="0">
                          <a:effectLst/>
                          <a:cs typeface="Kalimati" panose="00000400000000000000" pitchFamily="2"/>
                        </a:rPr>
                        <a:t>पशु चिकित्सासम्बन्धी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556530591"/>
                  </a:ext>
                </a:extLst>
              </a:tr>
              <a:tr h="320447">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2000" u="none" strike="noStrike" dirty="0">
                          <a:solidFill>
                            <a:srgbClr val="0070C0"/>
                          </a:solidFill>
                          <a:effectLst/>
                          <a:cs typeface="Kalimati" panose="00000400000000000000" pitchFamily="2"/>
                        </a:rPr>
                        <a:t>7500</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lnB w="12700" cap="flat" cmpd="sng" algn="ctr">
                      <a:solidFill>
                        <a:schemeClr val="tx1"/>
                      </a:solidFill>
                      <a:prstDash val="solid"/>
                      <a:round/>
                      <a:headEnd type="none" w="med" len="med"/>
                      <a:tailEnd type="none" w="med" len="med"/>
                    </a:lnB>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पशु चिकित्सासम्बन्धी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5372241"/>
                  </a:ext>
                </a:extLst>
              </a:tr>
            </a:tbl>
          </a:graphicData>
        </a:graphic>
      </p:graphicFrame>
    </p:spTree>
    <p:extLst>
      <p:ext uri="{BB962C8B-B14F-4D97-AF65-F5344CB8AC3E}">
        <p14:creationId xmlns:p14="http://schemas.microsoft.com/office/powerpoint/2010/main" val="33394294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4A15C-B2DE-2EF8-E2EC-78EBB234E80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501A842-F5A8-3396-D8E5-7B8ECC8B56FF}"/>
              </a:ext>
            </a:extLst>
          </p:cNvPr>
          <p:cNvSpPr>
            <a:spLocks noGrp="1"/>
          </p:cNvSpPr>
          <p:nvPr>
            <p:ph type="title"/>
          </p:nvPr>
        </p:nvSpPr>
        <p:spPr>
          <a:xfrm>
            <a:off x="1440181" y="136525"/>
            <a:ext cx="9258300" cy="835025"/>
          </a:xfrm>
        </p:spPr>
        <p:txBody>
          <a:bodyPr>
            <a:normAutofit fontScale="90000"/>
          </a:bodyPr>
          <a:lstStyle/>
          <a:p>
            <a:pPr algn="ctr"/>
            <a:r>
              <a:rPr lang="ne-NP" sz="3600" dirty="0">
                <a:solidFill>
                  <a:schemeClr val="accent1"/>
                </a:solidFill>
              </a:rPr>
              <a:t>मुख्य प्रश्नावलीको खण्ड </a:t>
            </a:r>
            <a:r>
              <a:rPr lang="en-US" sz="3600" dirty="0">
                <a:solidFill>
                  <a:schemeClr val="accent1"/>
                </a:solidFill>
              </a:rPr>
              <a:t>2 </a:t>
            </a:r>
            <a:br>
              <a:rPr lang="en-US" sz="3600" dirty="0">
                <a:solidFill>
                  <a:schemeClr val="accent1"/>
                </a:solidFill>
              </a:rPr>
            </a:br>
            <a:r>
              <a:rPr lang="ne-NP" sz="2700" b="1" dirty="0"/>
              <a:t>खण्ड </a:t>
            </a:r>
            <a:r>
              <a:rPr lang="en-US" sz="2700" b="1" dirty="0"/>
              <a:t>N</a:t>
            </a:r>
            <a:r>
              <a:rPr lang="ne-NP" sz="2700" b="1" dirty="0"/>
              <a:t> :</a:t>
            </a:r>
            <a:r>
              <a:rPr lang="en-US" sz="2700" b="1" dirty="0"/>
              <a:t> </a:t>
            </a:r>
            <a:r>
              <a:rPr lang="ne-NP" sz="2700" b="1" dirty="0"/>
              <a:t>प्रशासनिक तथा सहयोगी सेवाका क्रियाकलापहरू </a:t>
            </a:r>
            <a:endParaRPr lang="en-US" b="1" dirty="0"/>
          </a:p>
        </p:txBody>
      </p:sp>
      <p:sp>
        <p:nvSpPr>
          <p:cNvPr id="5" name="Content Placeholder 4">
            <a:extLst>
              <a:ext uri="{FF2B5EF4-FFF2-40B4-BE49-F238E27FC236}">
                <a16:creationId xmlns:a16="http://schemas.microsoft.com/office/drawing/2014/main" id="{F6740C35-539C-C13E-317C-C439B17C94FB}"/>
              </a:ext>
            </a:extLst>
          </p:cNvPr>
          <p:cNvSpPr>
            <a:spLocks noGrp="1"/>
          </p:cNvSpPr>
          <p:nvPr>
            <p:ph idx="1"/>
          </p:nvPr>
        </p:nvSpPr>
        <p:spPr>
          <a:xfrm>
            <a:off x="167266" y="1165860"/>
            <a:ext cx="7879454" cy="5463539"/>
          </a:xfrm>
        </p:spPr>
        <p:txBody>
          <a:bodyPr>
            <a:normAutofit/>
          </a:bodyPr>
          <a:lstStyle/>
          <a:p>
            <a:pPr indent="0" algn="just">
              <a:lnSpc>
                <a:spcPct val="150000"/>
              </a:lnSpc>
              <a:buNone/>
            </a:pPr>
            <a:r>
              <a:rPr lang="ne-NP" b="1" dirty="0"/>
              <a:t>यस खण्डमा निम्न क्रियाकलापहरु समेटिन्छन् :</a:t>
            </a:r>
          </a:p>
          <a:p>
            <a:pPr marL="457200" indent="-457200" algn="just">
              <a:lnSpc>
                <a:spcPct val="150000"/>
              </a:lnSpc>
              <a:buFont typeface="Wingdings" panose="05000000000000000000" pitchFamily="2" charset="2"/>
              <a:buChar char="Ø"/>
            </a:pPr>
            <a:r>
              <a:rPr lang="hi-IN" dirty="0"/>
              <a:t>कुनै पनि प्रतिष्ठान</a:t>
            </a:r>
            <a:r>
              <a:rPr lang="en-US" dirty="0"/>
              <a:t>,</a:t>
            </a:r>
            <a:r>
              <a:rPr lang="ne-NP" dirty="0"/>
              <a:t> </a:t>
            </a:r>
            <a:r>
              <a:rPr lang="hi-IN" dirty="0"/>
              <a:t>व्यवसाय वा कार्यालयको</a:t>
            </a:r>
            <a:r>
              <a:rPr lang="en-US" dirty="0"/>
              <a:t> </a:t>
            </a:r>
            <a:r>
              <a:rPr lang="hi-IN" dirty="0"/>
              <a:t>सामान्य दैनिक सञ्चालनलाई सहयोग पुर्याउने विभिन्न</a:t>
            </a:r>
            <a:r>
              <a:rPr lang="ne-NP" dirty="0"/>
              <a:t> प्रशासनिक तथा सहयोगी </a:t>
            </a:r>
            <a:r>
              <a:rPr lang="hi-IN" dirty="0"/>
              <a:t> क्रियाकलापहरू</a:t>
            </a:r>
            <a:endParaRPr lang="ne-NP" dirty="0"/>
          </a:p>
          <a:p>
            <a:pPr marL="457200" indent="-457200" algn="just">
              <a:lnSpc>
                <a:spcPct val="150000"/>
              </a:lnSpc>
              <a:buFont typeface="Wingdings" panose="05000000000000000000" pitchFamily="2" charset="2"/>
              <a:buChar char="Ø"/>
            </a:pPr>
            <a:r>
              <a:rPr lang="hi-IN" dirty="0"/>
              <a:t>यसमा बौद्धिक वा प्राविधिक विशेषज्ञता भन्दा पनि</a:t>
            </a:r>
            <a:r>
              <a:rPr lang="en-US" dirty="0"/>
              <a:t> </a:t>
            </a:r>
            <a:r>
              <a:rPr lang="hi-IN" dirty="0"/>
              <a:t>व्यवस्थापकीय र सञ्चालनगत </a:t>
            </a:r>
            <a:r>
              <a:rPr lang="hi-IN" dirty="0" smtClean="0"/>
              <a:t>सहयोगको </a:t>
            </a:r>
            <a:r>
              <a:rPr lang="hi-IN" dirty="0"/>
              <a:t>भूमिका बढी हुन्छ।</a:t>
            </a:r>
            <a:endParaRPr lang="en-US" dirty="0"/>
          </a:p>
        </p:txBody>
      </p:sp>
      <p:sp>
        <p:nvSpPr>
          <p:cNvPr id="2" name="Footer Placeholder 1">
            <a:extLst>
              <a:ext uri="{FF2B5EF4-FFF2-40B4-BE49-F238E27FC236}">
                <a16:creationId xmlns:a16="http://schemas.microsoft.com/office/drawing/2014/main" id="{BC09BD0F-5276-23ED-1119-5858A306E53D}"/>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55695A22-0EE8-B604-7EB0-2470F6B44345}"/>
              </a:ext>
            </a:extLst>
          </p:cNvPr>
          <p:cNvSpPr>
            <a:spLocks noGrp="1"/>
          </p:cNvSpPr>
          <p:nvPr>
            <p:ph type="sldNum" sz="quarter" idx="12"/>
          </p:nvPr>
        </p:nvSpPr>
        <p:spPr/>
        <p:txBody>
          <a:bodyPr/>
          <a:lstStyle/>
          <a:p>
            <a:fld id="{3981A1E7-FBCC-4BE9-B724-D2D87968AACE}" type="slidenum">
              <a:rPr lang="en-US" smtClean="0"/>
              <a:t>26</a:t>
            </a:fld>
            <a:endParaRPr lang="en-US"/>
          </a:p>
        </p:txBody>
      </p:sp>
      <p:pic>
        <p:nvPicPr>
          <p:cNvPr id="9" name="Picture 8">
            <a:extLst>
              <a:ext uri="{FF2B5EF4-FFF2-40B4-BE49-F238E27FC236}">
                <a16:creationId xmlns:a16="http://schemas.microsoft.com/office/drawing/2014/main" id="{44391EA8-5223-9061-3F11-9499431641D7}"/>
              </a:ext>
            </a:extLst>
          </p:cNvPr>
          <p:cNvPicPr>
            <a:picLocks noChangeAspect="1"/>
          </p:cNvPicPr>
          <p:nvPr/>
        </p:nvPicPr>
        <p:blipFill>
          <a:blip r:embed="rId2"/>
          <a:stretch>
            <a:fillRect/>
          </a:stretch>
        </p:blipFill>
        <p:spPr>
          <a:xfrm>
            <a:off x="8151669" y="1245871"/>
            <a:ext cx="4040331" cy="2615022"/>
          </a:xfrm>
          <a:prstGeom prst="rect">
            <a:avLst/>
          </a:prstGeom>
        </p:spPr>
      </p:pic>
      <p:sp>
        <p:nvSpPr>
          <p:cNvPr id="10" name="TextBox 9">
            <a:extLst>
              <a:ext uri="{FF2B5EF4-FFF2-40B4-BE49-F238E27FC236}">
                <a16:creationId xmlns:a16="http://schemas.microsoft.com/office/drawing/2014/main" id="{7583C1E5-E3FE-3AC9-6975-8564E3CD8F6B}"/>
              </a:ext>
            </a:extLst>
          </p:cNvPr>
          <p:cNvSpPr txBox="1"/>
          <p:nvPr/>
        </p:nvSpPr>
        <p:spPr>
          <a:xfrm>
            <a:off x="8412480" y="4153080"/>
            <a:ext cx="3543675" cy="1754326"/>
          </a:xfrm>
          <a:prstGeom prst="rect">
            <a:avLst/>
          </a:prstGeom>
          <a:solidFill>
            <a:schemeClr val="accent2">
              <a:lumMod val="20000"/>
              <a:lumOff val="80000"/>
            </a:schemeClr>
          </a:solidFill>
        </p:spPr>
        <p:txBody>
          <a:bodyPr wrap="square" rtlCol="0">
            <a:spAutoFit/>
          </a:bodyPr>
          <a:lstStyle/>
          <a:p>
            <a:pPr>
              <a:lnSpc>
                <a:spcPct val="150000"/>
              </a:lnSpc>
            </a:pPr>
            <a:r>
              <a:rPr lang="ne-NP" b="1" dirty="0" smtClean="0">
                <a:solidFill>
                  <a:srgbClr val="0070C0"/>
                </a:solidFill>
                <a:cs typeface="Kalimati" panose="00000400000000000000" pitchFamily="2"/>
              </a:rPr>
              <a:t>विस्तृत </a:t>
            </a:r>
            <a:r>
              <a:rPr lang="ne-NP" b="1" dirty="0">
                <a:solidFill>
                  <a:srgbClr val="0070C0"/>
                </a:solidFill>
                <a:cs typeface="Kalimati" panose="00000400000000000000" pitchFamily="2"/>
              </a:rPr>
              <a:t>विवरणको लागि नेपाल स्तरीय औद्योगिक वर्गीकरण संक्षिप्त पुस्तिकाको पेज ९० देखि ९६ सम्म हेर्नुहोस् | </a:t>
            </a:r>
            <a:endParaRPr lang="en-US" b="1" dirty="0">
              <a:solidFill>
                <a:srgbClr val="0070C0"/>
              </a:solidFill>
              <a:cs typeface="Kalimati" panose="00000400000000000000" pitchFamily="2"/>
            </a:endParaRPr>
          </a:p>
        </p:txBody>
      </p:sp>
    </p:spTree>
    <p:extLst>
      <p:ext uri="{BB962C8B-B14F-4D97-AF65-F5344CB8AC3E}">
        <p14:creationId xmlns:p14="http://schemas.microsoft.com/office/powerpoint/2010/main" val="18658406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42A71-9DF3-390C-010B-B251050B60C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8E1CEAF-7D51-C7B6-D322-B955C28E547A}"/>
              </a:ext>
            </a:extLst>
          </p:cNvPr>
          <p:cNvSpPr>
            <a:spLocks noGrp="1"/>
          </p:cNvSpPr>
          <p:nvPr>
            <p:ph type="title"/>
          </p:nvPr>
        </p:nvSpPr>
        <p:spPr>
          <a:xfrm>
            <a:off x="1440180" y="1"/>
            <a:ext cx="9826533" cy="971550"/>
          </a:xfrm>
        </p:spPr>
        <p:txBody>
          <a:bodyPr>
            <a:normAutofit/>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2700" b="1" dirty="0"/>
              <a:t>खण्ड </a:t>
            </a:r>
            <a:r>
              <a:rPr lang="en-US" sz="2700" b="1" dirty="0"/>
              <a:t>N</a:t>
            </a:r>
            <a:r>
              <a:rPr lang="ne-NP" sz="2700" b="1" dirty="0"/>
              <a:t> :</a:t>
            </a:r>
            <a:r>
              <a:rPr lang="en-US" sz="2700" b="1" dirty="0"/>
              <a:t> </a:t>
            </a:r>
            <a:r>
              <a:rPr lang="ne-NP" sz="2700" b="1" dirty="0"/>
              <a:t>प्रशासनिक तथा सहयोगी सेवाका क्रियाकलापहरू </a:t>
            </a:r>
            <a:endParaRPr lang="en-US" b="1" dirty="0"/>
          </a:p>
        </p:txBody>
      </p:sp>
      <p:sp>
        <p:nvSpPr>
          <p:cNvPr id="2" name="Footer Placeholder 1">
            <a:extLst>
              <a:ext uri="{FF2B5EF4-FFF2-40B4-BE49-F238E27FC236}">
                <a16:creationId xmlns:a16="http://schemas.microsoft.com/office/drawing/2014/main" id="{D7F2307A-26AE-5938-0D74-9DCCDB763B6C}"/>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98543A57-7171-4592-22AB-8C1306A6A315}"/>
              </a:ext>
            </a:extLst>
          </p:cNvPr>
          <p:cNvSpPr>
            <a:spLocks noGrp="1"/>
          </p:cNvSpPr>
          <p:nvPr>
            <p:ph type="sldNum" sz="quarter" idx="12"/>
          </p:nvPr>
        </p:nvSpPr>
        <p:spPr/>
        <p:txBody>
          <a:bodyPr/>
          <a:lstStyle/>
          <a:p>
            <a:fld id="{3981A1E7-FBCC-4BE9-B724-D2D87968AACE}" type="slidenum">
              <a:rPr lang="en-US" smtClean="0"/>
              <a:t>27</a:t>
            </a:fld>
            <a:endParaRPr lang="en-US"/>
          </a:p>
        </p:txBody>
      </p:sp>
      <p:graphicFrame>
        <p:nvGraphicFramePr>
          <p:cNvPr id="9" name="Table 8">
            <a:extLst>
              <a:ext uri="{FF2B5EF4-FFF2-40B4-BE49-F238E27FC236}">
                <a16:creationId xmlns:a16="http://schemas.microsoft.com/office/drawing/2014/main" id="{4A410CAC-6462-964F-F495-0A5FB10D8B05}"/>
              </a:ext>
            </a:extLst>
          </p:cNvPr>
          <p:cNvGraphicFramePr>
            <a:graphicFrameLocks noGrp="1"/>
          </p:cNvGraphicFramePr>
          <p:nvPr>
            <p:extLst>
              <p:ext uri="{D42A27DB-BD31-4B8C-83A1-F6EECF244321}">
                <p14:modId xmlns:p14="http://schemas.microsoft.com/office/powerpoint/2010/main" val="556963780"/>
              </p:ext>
            </p:extLst>
          </p:nvPr>
        </p:nvGraphicFramePr>
        <p:xfrm>
          <a:off x="285750" y="1158948"/>
          <a:ext cx="11906250" cy="5384555"/>
        </p:xfrm>
        <a:graphic>
          <a:graphicData uri="http://schemas.openxmlformats.org/drawingml/2006/table">
            <a:tbl>
              <a:tblPr>
                <a:tableStyleId>{5C22544A-7EE6-4342-B048-85BDC9FD1C3A}</a:tableStyleId>
              </a:tblPr>
              <a:tblGrid>
                <a:gridCol w="1180279">
                  <a:extLst>
                    <a:ext uri="{9D8B030D-6E8A-4147-A177-3AD203B41FA5}">
                      <a16:colId xmlns:a16="http://schemas.microsoft.com/office/drawing/2014/main" val="1367842376"/>
                    </a:ext>
                  </a:extLst>
                </a:gridCol>
                <a:gridCol w="882612">
                  <a:extLst>
                    <a:ext uri="{9D8B030D-6E8A-4147-A177-3AD203B41FA5}">
                      <a16:colId xmlns:a16="http://schemas.microsoft.com/office/drawing/2014/main" val="4160209768"/>
                    </a:ext>
                  </a:extLst>
                </a:gridCol>
                <a:gridCol w="792460">
                  <a:extLst>
                    <a:ext uri="{9D8B030D-6E8A-4147-A177-3AD203B41FA5}">
                      <a16:colId xmlns:a16="http://schemas.microsoft.com/office/drawing/2014/main" val="2987058933"/>
                    </a:ext>
                  </a:extLst>
                </a:gridCol>
                <a:gridCol w="9050899">
                  <a:extLst>
                    <a:ext uri="{9D8B030D-6E8A-4147-A177-3AD203B41FA5}">
                      <a16:colId xmlns:a16="http://schemas.microsoft.com/office/drawing/2014/main" val="3029807872"/>
                    </a:ext>
                  </a:extLst>
                </a:gridCol>
              </a:tblGrid>
              <a:tr h="178197">
                <a:tc>
                  <a:txBody>
                    <a:bodyPr/>
                    <a:lstStyle/>
                    <a:p>
                      <a:pPr marL="91440" algn="ctr" rtl="0" fontAlgn="ctr">
                        <a:lnSpc>
                          <a:spcPct val="100000"/>
                        </a:lnSpc>
                        <a:spcBef>
                          <a:spcPts val="600"/>
                        </a:spcBef>
                        <a:buNone/>
                      </a:pPr>
                      <a:r>
                        <a:rPr lang="ne-NP" sz="2000" b="1" u="none" strike="noStrike">
                          <a:effectLst/>
                          <a:cs typeface="Kalimati" panose="00000400000000000000" pitchFamily="2"/>
                        </a:rPr>
                        <a:t>डिभिजन </a:t>
                      </a:r>
                      <a:endParaRPr lang="ne-NP"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rtl="0" fontAlgn="ctr">
                        <a:lnSpc>
                          <a:spcPct val="100000"/>
                        </a:lnSpc>
                        <a:spcBef>
                          <a:spcPts val="600"/>
                        </a:spcBef>
                        <a:buNone/>
                      </a:pPr>
                      <a:r>
                        <a:rPr lang="ne-NP" sz="2000" b="1" u="none" strike="noStrike">
                          <a:effectLst/>
                          <a:cs typeface="Kalimati" panose="00000400000000000000" pitchFamily="2"/>
                        </a:rPr>
                        <a:t>समुह </a:t>
                      </a:r>
                      <a:endParaRPr lang="ne-NP"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lnT w="12700" cap="flat" cmpd="sng" algn="ctr">
                      <a:solidFill>
                        <a:schemeClr val="tx1"/>
                      </a:solidFill>
                      <a:prstDash val="solid"/>
                      <a:round/>
                      <a:headEnd type="none" w="med" len="med"/>
                      <a:tailEnd type="none" w="med" len="med"/>
                    </a:lnT>
                    <a:noFill/>
                  </a:tcPr>
                </a:tc>
                <a:tc>
                  <a:txBody>
                    <a:bodyPr/>
                    <a:lstStyle/>
                    <a:p>
                      <a:pPr marL="91440" algn="ctr" defTabSz="914400" rtl="0" eaLnBrk="1" fontAlgn="ctr" latinLnBrk="0" hangingPunct="1">
                        <a:lnSpc>
                          <a:spcPct val="100000"/>
                        </a:lnSpc>
                        <a:spcBef>
                          <a:spcPts val="600"/>
                        </a:spcBef>
                        <a:buNone/>
                      </a:pPr>
                      <a:r>
                        <a:rPr lang="ne-NP" sz="2000" u="none" strike="noStrike" kern="1200" dirty="0">
                          <a:solidFill>
                            <a:srgbClr val="0070C0"/>
                          </a:solidFill>
                          <a:effectLst/>
                          <a:latin typeface="+mn-lt"/>
                          <a:ea typeface="+mn-ea"/>
                          <a:cs typeface="Kalimati" panose="00000400000000000000" pitchFamily="2"/>
                        </a:rPr>
                        <a:t>वर्ग </a:t>
                      </a:r>
                    </a:p>
                  </a:txBody>
                  <a:tcPr marL="3405" marR="3405" marT="3405" marB="0" anchor="ctr">
                    <a:lnT w="12700" cap="flat" cmpd="sng" algn="ctr">
                      <a:solidFill>
                        <a:schemeClr val="tx1"/>
                      </a:solidFill>
                      <a:prstDash val="solid"/>
                      <a:round/>
                      <a:headEnd type="none" w="med" len="med"/>
                      <a:tailEnd type="none" w="med" len="med"/>
                    </a:lnT>
                    <a:noFill/>
                  </a:tcPr>
                </a:tc>
                <a:tc>
                  <a:txBody>
                    <a:bodyPr/>
                    <a:lstStyle/>
                    <a:p>
                      <a:pPr marL="91440" algn="l" rtl="0" fontAlgn="ctr">
                        <a:lnSpc>
                          <a:spcPct val="100000"/>
                        </a:lnSpc>
                        <a:spcBef>
                          <a:spcPts val="600"/>
                        </a:spcBef>
                        <a:buNone/>
                      </a:pPr>
                      <a:r>
                        <a:rPr lang="ne-NP" sz="2000" b="1" u="none" strike="noStrike" dirty="0">
                          <a:effectLst/>
                          <a:cs typeface="Kalimati" panose="00000400000000000000" pitchFamily="2"/>
                        </a:rPr>
                        <a:t>आर्थिक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940837063"/>
                  </a:ext>
                </a:extLst>
              </a:tr>
              <a:tr h="308446">
                <a:tc>
                  <a:txBody>
                    <a:bodyPr/>
                    <a:lstStyle/>
                    <a:p>
                      <a:pPr marL="91440" algn="l" rtl="0" fontAlgn="ctr">
                        <a:lnSpc>
                          <a:spcPct val="100000"/>
                        </a:lnSpc>
                        <a:spcBef>
                          <a:spcPts val="600"/>
                        </a:spcBef>
                        <a:buNone/>
                      </a:pPr>
                      <a:r>
                        <a:rPr lang="en-US" sz="2000" b="1" u="none" strike="noStrike" dirty="0">
                          <a:effectLst/>
                          <a:cs typeface="Kalimati" panose="00000400000000000000" pitchFamily="2"/>
                        </a:rPr>
                        <a:t>77</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marL="91440" algn="l" rtl="0" fontAlgn="ctr">
                        <a:lnSpc>
                          <a:spcPct val="100000"/>
                        </a:lnSpc>
                        <a:spcBef>
                          <a:spcPts val="600"/>
                        </a:spcBef>
                        <a:buNone/>
                      </a:pPr>
                      <a:r>
                        <a:rPr lang="en-US" sz="2000" b="1" u="none" strike="noStrike">
                          <a:effectLst/>
                          <a:cs typeface="Kalimati" panose="00000400000000000000" pitchFamily="2"/>
                        </a:rPr>
                        <a:t>771</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solidFill>
                      <a:schemeClr val="accent1">
                        <a:lumMod val="20000"/>
                        <a:lumOff val="80000"/>
                      </a:schemeClr>
                    </a:solidFill>
                  </a:tcPr>
                </a:tc>
                <a:tc>
                  <a:txBody>
                    <a:bodyPr/>
                    <a:lstStyle/>
                    <a:p>
                      <a:pPr marL="91440" algn="l" rtl="0"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accent1">
                        <a:lumMod val="20000"/>
                        <a:lumOff val="80000"/>
                      </a:schemeClr>
                    </a:solidFill>
                  </a:tcPr>
                </a:tc>
                <a:tc>
                  <a:txBody>
                    <a:bodyPr/>
                    <a:lstStyle/>
                    <a:p>
                      <a:pPr marL="91440" algn="l" rtl="0" fontAlgn="ctr">
                        <a:lnSpc>
                          <a:spcPct val="100000"/>
                        </a:lnSpc>
                        <a:spcBef>
                          <a:spcPts val="600"/>
                        </a:spcBef>
                        <a:buNone/>
                      </a:pPr>
                      <a:r>
                        <a:rPr lang="ne-NP" sz="2000" b="1" u="none" strike="noStrike" dirty="0">
                          <a:effectLst/>
                          <a:cs typeface="Kalimati" panose="00000400000000000000" pitchFamily="2"/>
                        </a:rPr>
                        <a:t>मोटरगाडीको भाडा तथा ठेक्कासम्बन्धी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extLst>
                  <a:ext uri="{0D108BD9-81ED-4DB2-BD59-A6C34878D82A}">
                    <a16:rowId xmlns:a16="http://schemas.microsoft.com/office/drawing/2014/main" val="1539508339"/>
                  </a:ext>
                </a:extLst>
              </a:tr>
              <a:tr h="308446">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en-US" sz="2000" u="none" strike="noStrike" dirty="0">
                          <a:solidFill>
                            <a:srgbClr val="0070C0"/>
                          </a:solidFill>
                          <a:effectLst/>
                          <a:cs typeface="Kalimati" panose="00000400000000000000" pitchFamily="2"/>
                        </a:rPr>
                        <a:t>7710</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मोटरगाडीको भाडा तथा ठेक्कासम्बन्धी क्रियाकलाप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807396328"/>
                  </a:ext>
                </a:extLst>
              </a:tr>
              <a:tr h="541796">
                <a:tc>
                  <a:txBody>
                    <a:bodyPr/>
                    <a:lstStyle/>
                    <a:p>
                      <a:pPr marL="91440" algn="l" rtl="0" fontAlgn="ctr">
                        <a:lnSpc>
                          <a:spcPct val="100000"/>
                        </a:lnSpc>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marL="91440" algn="l" rtl="0" fontAlgn="ctr">
                        <a:lnSpc>
                          <a:spcPct val="100000"/>
                        </a:lnSpc>
                        <a:spcBef>
                          <a:spcPts val="600"/>
                        </a:spcBef>
                        <a:buNone/>
                      </a:pPr>
                      <a:r>
                        <a:rPr lang="en-US" sz="2000" b="1" u="none" strike="noStrike">
                          <a:effectLst/>
                          <a:cs typeface="Kalimati" panose="00000400000000000000" pitchFamily="2"/>
                        </a:rPr>
                        <a:t>772</a:t>
                      </a:r>
                      <a:endParaRPr lang="en-US" sz="2000" b="1" i="0" u="none" strike="noStrike">
                        <a:solidFill>
                          <a:srgbClr val="000000"/>
                        </a:solidFill>
                        <a:effectLst/>
                        <a:latin typeface="Kalimati" panose="00000400000000000000" pitchFamily="2"/>
                        <a:cs typeface="Kalimati" panose="00000400000000000000" pitchFamily="2"/>
                      </a:endParaRPr>
                    </a:p>
                  </a:txBody>
                  <a:tcPr marL="3405" marR="3405" marT="3405" marB="0" anchor="ctr">
                    <a:solidFill>
                      <a:schemeClr val="accent1">
                        <a:lumMod val="20000"/>
                        <a:lumOff val="80000"/>
                      </a:schemeClr>
                    </a:solidFill>
                  </a:tcPr>
                </a:tc>
                <a:tc>
                  <a:txBody>
                    <a:bodyPr/>
                    <a:lstStyle/>
                    <a:p>
                      <a:pPr marL="91440" algn="l" rtl="0"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accent1">
                        <a:lumMod val="20000"/>
                        <a:lumOff val="80000"/>
                      </a:schemeClr>
                    </a:solidFill>
                  </a:tcPr>
                </a:tc>
                <a:tc>
                  <a:txBody>
                    <a:bodyPr/>
                    <a:lstStyle/>
                    <a:p>
                      <a:pPr marL="91440" algn="l" rtl="0" fontAlgn="ctr">
                        <a:lnSpc>
                          <a:spcPct val="100000"/>
                        </a:lnSpc>
                        <a:spcBef>
                          <a:spcPts val="600"/>
                        </a:spcBef>
                        <a:buNone/>
                      </a:pPr>
                      <a:r>
                        <a:rPr lang="ne-NP" sz="2000" b="1" u="none" strike="noStrike" dirty="0">
                          <a:effectLst/>
                          <a:cs typeface="Kalimati" panose="00000400000000000000" pitchFamily="2"/>
                        </a:rPr>
                        <a:t>व्यक्तिगत तथा घरायसी सामानहरूको भाडा तथा ठेक्कासम्बन्धी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extLst>
                  <a:ext uri="{0D108BD9-81ED-4DB2-BD59-A6C34878D82A}">
                    <a16:rowId xmlns:a16="http://schemas.microsoft.com/office/drawing/2014/main" val="1297859690"/>
                  </a:ext>
                </a:extLst>
              </a:tr>
              <a:tr h="613484">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en-US" sz="2000" u="none" strike="noStrike" dirty="0">
                          <a:solidFill>
                            <a:srgbClr val="0070C0"/>
                          </a:solidFill>
                          <a:effectLst/>
                          <a:cs typeface="Kalimati" panose="00000400000000000000" pitchFamily="2"/>
                        </a:rPr>
                        <a:t>7721</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क्रिडा वा मनोरन्जन गर्ने साधनहरू तथा खेलकुदका सामानहरूको भाडा तथा लिज वा ठेक्कासम्बन्धी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453364711"/>
                  </a:ext>
                </a:extLst>
              </a:tr>
              <a:tr h="308446">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en-US" sz="2000" u="none" strike="noStrike" dirty="0">
                          <a:solidFill>
                            <a:srgbClr val="0070C0"/>
                          </a:solidFill>
                          <a:effectLst/>
                          <a:cs typeface="Kalimati" panose="00000400000000000000" pitchFamily="2"/>
                        </a:rPr>
                        <a:t>7722</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भिडियो टेप तथा डिस्कको भाडामा दिनेसम्बन्धी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584954007"/>
                  </a:ext>
                </a:extLst>
              </a:tr>
              <a:tr h="541796">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en-US" sz="2000" u="none" strike="noStrike" dirty="0">
                          <a:solidFill>
                            <a:srgbClr val="0070C0"/>
                          </a:solidFill>
                          <a:effectLst/>
                          <a:cs typeface="Kalimati" panose="00000400000000000000" pitchFamily="2"/>
                        </a:rPr>
                        <a:t>7729</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अन्य व्यक्तिगत तथा घरायसी वस्तुको भाडा तथा ठेक्कासम्बन्धी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326040605"/>
                  </a:ext>
                </a:extLst>
              </a:tr>
              <a:tr h="613484">
                <a:tc>
                  <a:txBody>
                    <a:bodyPr/>
                    <a:lstStyle/>
                    <a:p>
                      <a:pPr marL="91440" algn="l" rtl="0" fontAlgn="ctr">
                        <a:lnSpc>
                          <a:spcPct val="100000"/>
                        </a:lnSpc>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marL="91440" algn="l" rtl="0" fontAlgn="ctr">
                        <a:lnSpc>
                          <a:spcPct val="100000"/>
                        </a:lnSpc>
                        <a:spcBef>
                          <a:spcPts val="600"/>
                        </a:spcBef>
                        <a:buNone/>
                      </a:pPr>
                      <a:r>
                        <a:rPr lang="en-US" sz="2000" b="1" u="none" strike="noStrike" dirty="0">
                          <a:effectLst/>
                          <a:cs typeface="Kalimati" panose="00000400000000000000" pitchFamily="2"/>
                        </a:rPr>
                        <a:t>773</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solidFill>
                      <a:schemeClr val="accent1">
                        <a:lumMod val="20000"/>
                        <a:lumOff val="80000"/>
                      </a:schemeClr>
                    </a:solidFill>
                  </a:tcPr>
                </a:tc>
                <a:tc>
                  <a:txBody>
                    <a:bodyPr/>
                    <a:lstStyle/>
                    <a:p>
                      <a:pPr marL="91440" algn="l" rtl="0"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accent1">
                        <a:lumMod val="20000"/>
                        <a:lumOff val="80000"/>
                      </a:schemeClr>
                    </a:solidFill>
                  </a:tcPr>
                </a:tc>
                <a:tc>
                  <a:txBody>
                    <a:bodyPr/>
                    <a:lstStyle/>
                    <a:p>
                      <a:pPr marL="91440" algn="l" rtl="0" fontAlgn="ctr">
                        <a:lnSpc>
                          <a:spcPct val="100000"/>
                        </a:lnSpc>
                        <a:spcBef>
                          <a:spcPts val="600"/>
                        </a:spcBef>
                        <a:buNone/>
                      </a:pPr>
                      <a:r>
                        <a:rPr lang="ne-NP" sz="2000" b="1" u="none" strike="noStrike" dirty="0">
                          <a:effectLst/>
                          <a:cs typeface="Kalimati" panose="00000400000000000000" pitchFamily="2"/>
                        </a:rPr>
                        <a:t>अन्य मेसिन यान्त्रिक सामान तथा उपकरणहरू र स्पर्शबोध गर्न सकिने वस्तुहरू भाडामा दिनेसम्बन्धी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extLst>
                  <a:ext uri="{0D108BD9-81ED-4DB2-BD59-A6C34878D82A}">
                    <a16:rowId xmlns:a16="http://schemas.microsoft.com/office/drawing/2014/main" val="276549503"/>
                  </a:ext>
                </a:extLst>
              </a:tr>
              <a:tr h="613484">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noFill/>
                  </a:tcPr>
                </a:tc>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en-US" sz="2000" u="none" strike="noStrike" dirty="0">
                          <a:solidFill>
                            <a:srgbClr val="0070C0"/>
                          </a:solidFill>
                          <a:effectLst/>
                          <a:cs typeface="Kalimati" panose="00000400000000000000" pitchFamily="2"/>
                        </a:rPr>
                        <a:t>7730</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अन्य मेसिन यान्त्रिक सामान तथा उपकरणहरू  र स्पर्शबोध गर्न सकिने वस्तुहरू भाडामा दिनेसम्बन्धी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07906138"/>
                  </a:ext>
                </a:extLst>
              </a:tr>
              <a:tr h="613484">
                <a:tc>
                  <a:txBody>
                    <a:bodyPr/>
                    <a:lstStyle/>
                    <a:p>
                      <a:pPr marL="91440" algn="l" rtl="0" fontAlgn="ctr">
                        <a:lnSpc>
                          <a:spcPct val="100000"/>
                        </a:lnSpc>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solidFill>
                      <a:schemeClr val="accent1">
                        <a:lumMod val="20000"/>
                        <a:lumOff val="80000"/>
                      </a:schemeClr>
                    </a:solidFill>
                  </a:tcPr>
                </a:tc>
                <a:tc>
                  <a:txBody>
                    <a:bodyPr/>
                    <a:lstStyle/>
                    <a:p>
                      <a:pPr marL="91440" algn="l" rtl="0" fontAlgn="ctr">
                        <a:lnSpc>
                          <a:spcPct val="100000"/>
                        </a:lnSpc>
                        <a:spcBef>
                          <a:spcPts val="600"/>
                        </a:spcBef>
                        <a:buNone/>
                      </a:pPr>
                      <a:r>
                        <a:rPr lang="en-US" sz="2000" b="1" u="none" strike="noStrike" dirty="0">
                          <a:effectLst/>
                          <a:cs typeface="Kalimati" panose="00000400000000000000" pitchFamily="2"/>
                        </a:rPr>
                        <a:t>774</a:t>
                      </a:r>
                      <a:endParaRPr lang="en-US"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solidFill>
                      <a:schemeClr val="accent1">
                        <a:lumMod val="20000"/>
                        <a:lumOff val="80000"/>
                      </a:schemeClr>
                    </a:solidFill>
                  </a:tcPr>
                </a:tc>
                <a:tc>
                  <a:txBody>
                    <a:bodyPr/>
                    <a:lstStyle/>
                    <a:p>
                      <a:pPr marL="91440" algn="l" rtl="0"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solidFill>
                      <a:schemeClr val="accent1">
                        <a:lumMod val="20000"/>
                        <a:lumOff val="80000"/>
                      </a:schemeClr>
                    </a:solidFill>
                  </a:tcPr>
                </a:tc>
                <a:tc>
                  <a:txBody>
                    <a:bodyPr/>
                    <a:lstStyle/>
                    <a:p>
                      <a:pPr marL="91440" algn="l" rtl="0" fontAlgn="ctr">
                        <a:lnSpc>
                          <a:spcPct val="100000"/>
                        </a:lnSpc>
                        <a:spcBef>
                          <a:spcPts val="600"/>
                        </a:spcBef>
                        <a:buNone/>
                      </a:pPr>
                      <a:r>
                        <a:rPr lang="ne-NP" sz="2000" b="1" u="none" strike="noStrike" dirty="0">
                          <a:effectLst/>
                          <a:cs typeface="Kalimati" panose="00000400000000000000" pitchFamily="2"/>
                        </a:rPr>
                        <a:t>कपिराइट कार्यबाहेक बौद्धिक सम्पत्ति र तत्सम्बन्धी उत्पादनको लिज वा ठेक्कासम्बन्धी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solidFill>
                      <a:schemeClr val="accent1">
                        <a:lumMod val="20000"/>
                        <a:lumOff val="80000"/>
                      </a:schemeClr>
                    </a:solidFill>
                  </a:tcPr>
                </a:tc>
                <a:extLst>
                  <a:ext uri="{0D108BD9-81ED-4DB2-BD59-A6C34878D82A}">
                    <a16:rowId xmlns:a16="http://schemas.microsoft.com/office/drawing/2014/main" val="3341372665"/>
                  </a:ext>
                </a:extLst>
              </a:tr>
              <a:tr h="613484">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l" rtl="0" fontAlgn="ctr">
                        <a:lnSpc>
                          <a:spcPct val="100000"/>
                        </a:lnSpc>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Kalimati" panose="00000400000000000000" pitchFamily="2"/>
                        <a:cs typeface="Kalimati" panose="00000400000000000000" pitchFamily="2"/>
                      </a:endParaRPr>
                    </a:p>
                  </a:txBody>
                  <a:tcPr marL="3405" marR="3405" marT="3405" marB="0" anchor="ctr">
                    <a:lnB w="12700" cap="flat" cmpd="sng" algn="ctr">
                      <a:solidFill>
                        <a:schemeClr val="tx1"/>
                      </a:solidFill>
                      <a:prstDash val="solid"/>
                      <a:round/>
                      <a:headEnd type="none" w="med" len="med"/>
                      <a:tailEnd type="none" w="med" len="med"/>
                    </a:lnB>
                    <a:noFill/>
                  </a:tcPr>
                </a:tc>
                <a:tc>
                  <a:txBody>
                    <a:bodyPr/>
                    <a:lstStyle/>
                    <a:p>
                      <a:pPr marL="91440" algn="l" rtl="0" fontAlgn="ctr">
                        <a:lnSpc>
                          <a:spcPct val="100000"/>
                        </a:lnSpc>
                        <a:spcBef>
                          <a:spcPts val="600"/>
                        </a:spcBef>
                        <a:buNone/>
                      </a:pPr>
                      <a:r>
                        <a:rPr lang="en-US" sz="2000" u="none" strike="noStrike" dirty="0">
                          <a:solidFill>
                            <a:srgbClr val="0070C0"/>
                          </a:solidFill>
                          <a:effectLst/>
                          <a:cs typeface="Kalimati" panose="00000400000000000000" pitchFamily="2"/>
                        </a:rPr>
                        <a:t>7740</a:t>
                      </a:r>
                      <a:endParaRPr lang="en-US" sz="2000" b="0" i="0" u="none" strike="noStrike" dirty="0">
                        <a:solidFill>
                          <a:srgbClr val="0070C0"/>
                        </a:solidFill>
                        <a:effectLst/>
                        <a:latin typeface="Kalimati" panose="00000400000000000000" pitchFamily="2"/>
                        <a:cs typeface="Kalimati" panose="00000400000000000000" pitchFamily="2"/>
                      </a:endParaRPr>
                    </a:p>
                  </a:txBody>
                  <a:tcPr marL="3405" marR="3405" marT="3405" marB="0" anchor="ctr">
                    <a:lnB w="12700" cap="flat" cmpd="sng" algn="ctr">
                      <a:solidFill>
                        <a:schemeClr val="tx1"/>
                      </a:solidFill>
                      <a:prstDash val="solid"/>
                      <a:round/>
                      <a:headEnd type="none" w="med" len="med"/>
                      <a:tailEnd type="none" w="med" len="med"/>
                    </a:lnB>
                    <a:noFill/>
                  </a:tcPr>
                </a:tc>
                <a:tc>
                  <a:txBody>
                    <a:bodyPr/>
                    <a:lstStyle/>
                    <a:p>
                      <a:pPr marL="91440" algn="l" rtl="0" fontAlgn="ctr">
                        <a:lnSpc>
                          <a:spcPct val="100000"/>
                        </a:lnSpc>
                        <a:spcBef>
                          <a:spcPts val="600"/>
                        </a:spcBef>
                        <a:buNone/>
                      </a:pPr>
                      <a:r>
                        <a:rPr lang="ne-NP" sz="2000" u="none" strike="noStrike" dirty="0">
                          <a:effectLst/>
                          <a:cs typeface="Kalimati" panose="00000400000000000000" pitchFamily="2"/>
                        </a:rPr>
                        <a:t>कपिराइट कार्यबाहेक बौद्धिक सम्पति र तत्सम्बन्धी उत्पादनको  लिजवा ठेक्कासम्बन्धी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405" marR="3405" marT="3405"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20715390"/>
                  </a:ext>
                </a:extLst>
              </a:tr>
            </a:tbl>
          </a:graphicData>
        </a:graphic>
      </p:graphicFrame>
    </p:spTree>
    <p:extLst>
      <p:ext uri="{BB962C8B-B14F-4D97-AF65-F5344CB8AC3E}">
        <p14:creationId xmlns:p14="http://schemas.microsoft.com/office/powerpoint/2010/main" val="768698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8E8BA-3D65-48D5-95E9-927F238EBD7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4EDDC29-B0F3-39F0-43A1-D1B994E07765}"/>
              </a:ext>
            </a:extLst>
          </p:cNvPr>
          <p:cNvSpPr>
            <a:spLocks noGrp="1"/>
          </p:cNvSpPr>
          <p:nvPr>
            <p:ph type="title"/>
          </p:nvPr>
        </p:nvSpPr>
        <p:spPr>
          <a:xfrm>
            <a:off x="1440181" y="136525"/>
            <a:ext cx="9258300" cy="83502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2700" b="1" dirty="0"/>
              <a:t>खण्ड </a:t>
            </a:r>
            <a:r>
              <a:rPr lang="en-US" sz="2700" b="1" dirty="0"/>
              <a:t>N</a:t>
            </a:r>
            <a:r>
              <a:rPr lang="ne-NP" sz="2700" b="1" dirty="0"/>
              <a:t> :</a:t>
            </a:r>
            <a:r>
              <a:rPr lang="en-US" sz="2700" b="1" dirty="0"/>
              <a:t> </a:t>
            </a:r>
            <a:r>
              <a:rPr lang="ne-NP" sz="2700" b="1" dirty="0"/>
              <a:t>प्रशासनिक तथा सहयोगी सेवाका क्रियाकलापहरू </a:t>
            </a:r>
            <a:endParaRPr lang="en-US" b="1" dirty="0"/>
          </a:p>
        </p:txBody>
      </p:sp>
      <p:sp>
        <p:nvSpPr>
          <p:cNvPr id="2" name="Footer Placeholder 1">
            <a:extLst>
              <a:ext uri="{FF2B5EF4-FFF2-40B4-BE49-F238E27FC236}">
                <a16:creationId xmlns:a16="http://schemas.microsoft.com/office/drawing/2014/main" id="{7078DA35-970D-863E-CD51-BDB81A6A89A8}"/>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B8E4F279-28BD-8044-273B-BAFE03EF27D0}"/>
              </a:ext>
            </a:extLst>
          </p:cNvPr>
          <p:cNvSpPr>
            <a:spLocks noGrp="1"/>
          </p:cNvSpPr>
          <p:nvPr>
            <p:ph type="sldNum" sz="quarter" idx="12"/>
          </p:nvPr>
        </p:nvSpPr>
        <p:spPr/>
        <p:txBody>
          <a:bodyPr/>
          <a:lstStyle/>
          <a:p>
            <a:fld id="{3981A1E7-FBCC-4BE9-B724-D2D87968AACE}" type="slidenum">
              <a:rPr lang="en-US" smtClean="0"/>
              <a:t>28</a:t>
            </a:fld>
            <a:endParaRPr lang="en-US"/>
          </a:p>
        </p:txBody>
      </p:sp>
      <p:graphicFrame>
        <p:nvGraphicFramePr>
          <p:cNvPr id="9" name="Table 8">
            <a:extLst>
              <a:ext uri="{FF2B5EF4-FFF2-40B4-BE49-F238E27FC236}">
                <a16:creationId xmlns:a16="http://schemas.microsoft.com/office/drawing/2014/main" id="{04A1BF6E-3F4F-A67C-6DE9-22F899D7F22D}"/>
              </a:ext>
            </a:extLst>
          </p:cNvPr>
          <p:cNvGraphicFramePr>
            <a:graphicFrameLocks noGrp="1"/>
          </p:cNvGraphicFramePr>
          <p:nvPr>
            <p:extLst>
              <p:ext uri="{D42A27DB-BD31-4B8C-83A1-F6EECF244321}">
                <p14:modId xmlns:p14="http://schemas.microsoft.com/office/powerpoint/2010/main" val="1810406096"/>
              </p:ext>
            </p:extLst>
          </p:nvPr>
        </p:nvGraphicFramePr>
        <p:xfrm>
          <a:off x="171450" y="1028700"/>
          <a:ext cx="11887200" cy="5384803"/>
        </p:xfrm>
        <a:graphic>
          <a:graphicData uri="http://schemas.openxmlformats.org/drawingml/2006/table">
            <a:tbl>
              <a:tblPr>
                <a:tableStyleId>{5C22544A-7EE6-4342-B048-85BDC9FD1C3A}</a:tableStyleId>
              </a:tblPr>
              <a:tblGrid>
                <a:gridCol w="638321">
                  <a:extLst>
                    <a:ext uri="{9D8B030D-6E8A-4147-A177-3AD203B41FA5}">
                      <a16:colId xmlns:a16="http://schemas.microsoft.com/office/drawing/2014/main" val="1367842376"/>
                    </a:ext>
                  </a:extLst>
                </a:gridCol>
                <a:gridCol w="722997">
                  <a:extLst>
                    <a:ext uri="{9D8B030D-6E8A-4147-A177-3AD203B41FA5}">
                      <a16:colId xmlns:a16="http://schemas.microsoft.com/office/drawing/2014/main" val="4160209768"/>
                    </a:ext>
                  </a:extLst>
                </a:gridCol>
                <a:gridCol w="898498">
                  <a:extLst>
                    <a:ext uri="{9D8B030D-6E8A-4147-A177-3AD203B41FA5}">
                      <a16:colId xmlns:a16="http://schemas.microsoft.com/office/drawing/2014/main" val="2987058933"/>
                    </a:ext>
                  </a:extLst>
                </a:gridCol>
                <a:gridCol w="9627384">
                  <a:extLst>
                    <a:ext uri="{9D8B030D-6E8A-4147-A177-3AD203B41FA5}">
                      <a16:colId xmlns:a16="http://schemas.microsoft.com/office/drawing/2014/main" val="3029807872"/>
                    </a:ext>
                  </a:extLst>
                </a:gridCol>
              </a:tblGrid>
              <a:tr h="384631">
                <a:tc>
                  <a:txBody>
                    <a:bodyPr/>
                    <a:lstStyle/>
                    <a:p>
                      <a:pPr marL="91440" algn="l" rtl="0" fontAlgn="ctr">
                        <a:spcBef>
                          <a:spcPts val="600"/>
                        </a:spcBef>
                        <a:buNone/>
                      </a:pPr>
                      <a:r>
                        <a:rPr lang="en-US" sz="2400" b="1" i="0" u="none" strike="noStrike" dirty="0">
                          <a:solidFill>
                            <a:srgbClr val="000000"/>
                          </a:solidFill>
                          <a:effectLst/>
                          <a:latin typeface="+mn-lt"/>
                          <a:cs typeface="Kalimati" panose="00000400000000000000" pitchFamily="2"/>
                        </a:rPr>
                        <a:t>78</a:t>
                      </a: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en-US" sz="2400" b="1" i="0" u="none" strike="noStrike">
                          <a:solidFill>
                            <a:srgbClr val="000000"/>
                          </a:solidFill>
                          <a:effectLst/>
                          <a:latin typeface="+mn-lt"/>
                          <a:cs typeface="Kalimati" panose="00000400000000000000" pitchFamily="2"/>
                        </a:rPr>
                        <a:t>781</a:t>
                      </a:r>
                    </a:p>
                  </a:txBody>
                  <a:tcPr marL="6350" marR="6350" marT="6350"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en-US" sz="2400" b="1" i="0" u="none" strike="noStrike" dirty="0">
                          <a:solidFill>
                            <a:srgbClr val="0070C0"/>
                          </a:solidFill>
                          <a:effectLst/>
                          <a:latin typeface="+mn-lt"/>
                          <a:cs typeface="Kalimati" panose="00000400000000000000" pitchFamily="2"/>
                        </a:rPr>
                        <a:t> </a:t>
                      </a:r>
                    </a:p>
                  </a:txBody>
                  <a:tcPr marL="6350" marR="6350" marT="6350"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ne-NP" sz="2400" b="1" i="0" u="none" strike="noStrike" dirty="0">
                          <a:solidFill>
                            <a:srgbClr val="000000"/>
                          </a:solidFill>
                          <a:effectLst/>
                          <a:latin typeface="Kalimati" panose="00000400000000000000" pitchFamily="2"/>
                          <a:cs typeface="Kalimati" panose="00000400000000000000" pitchFamily="2"/>
                        </a:rPr>
                        <a:t>रोजगारी उपलब्ध गराउने एजेन्सीका क्रियाकलापहरू </a:t>
                      </a: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tx2">
                        <a:lumMod val="20000"/>
                        <a:lumOff val="80000"/>
                      </a:schemeClr>
                    </a:solidFill>
                  </a:tcPr>
                </a:tc>
                <a:extLst>
                  <a:ext uri="{0D108BD9-81ED-4DB2-BD59-A6C34878D82A}">
                    <a16:rowId xmlns:a16="http://schemas.microsoft.com/office/drawing/2014/main" val="3940837063"/>
                  </a:ext>
                </a:extLst>
              </a:tr>
              <a:tr h="384631">
                <a:tc>
                  <a:txBody>
                    <a:bodyPr/>
                    <a:lstStyle/>
                    <a:p>
                      <a:pPr marL="91440" algn="l" rtl="0" fontAlgn="ctr">
                        <a:spcBef>
                          <a:spcPts val="600"/>
                        </a:spcBef>
                        <a:buNone/>
                      </a:pPr>
                      <a:r>
                        <a:rPr lang="en-US" sz="2400" b="0" i="0" u="none" strike="noStrike" dirty="0">
                          <a:solidFill>
                            <a:srgbClr val="000000"/>
                          </a:solidFill>
                          <a:effectLst/>
                          <a:latin typeface="+mn-lt"/>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b="0" i="0" u="none" strike="noStrike" dirty="0">
                          <a:solidFill>
                            <a:srgbClr val="000000"/>
                          </a:solidFill>
                          <a:effectLst/>
                          <a:latin typeface="+mn-lt"/>
                          <a:cs typeface="Kalimati" panose="00000400000000000000" pitchFamily="2"/>
                        </a:rPr>
                        <a:t> </a:t>
                      </a:r>
                    </a:p>
                  </a:txBody>
                  <a:tcPr marL="6350" marR="6350" marT="6350" marB="0" anchor="ctr">
                    <a:noFill/>
                  </a:tcPr>
                </a:tc>
                <a:tc>
                  <a:txBody>
                    <a:bodyPr/>
                    <a:lstStyle/>
                    <a:p>
                      <a:pPr marL="91440" algn="l" rtl="0" fontAlgn="ctr">
                        <a:spcBef>
                          <a:spcPts val="600"/>
                        </a:spcBef>
                        <a:buNone/>
                      </a:pPr>
                      <a:r>
                        <a:rPr lang="en-US" sz="2400" b="0" i="0" u="none" strike="noStrike" dirty="0">
                          <a:solidFill>
                            <a:srgbClr val="0070C0"/>
                          </a:solidFill>
                          <a:effectLst/>
                          <a:latin typeface="+mn-lt"/>
                          <a:cs typeface="Kalimati" panose="00000400000000000000" pitchFamily="2"/>
                        </a:rPr>
                        <a:t>7810</a:t>
                      </a:r>
                    </a:p>
                  </a:txBody>
                  <a:tcPr marL="6350" marR="6350" marT="6350" marB="0" anchor="ctr">
                    <a:noFill/>
                  </a:tcPr>
                </a:tc>
                <a:tc>
                  <a:txBody>
                    <a:bodyPr/>
                    <a:lstStyle/>
                    <a:p>
                      <a:pPr marL="91440" algn="l" rtl="0" fontAlgn="ctr">
                        <a:spcBef>
                          <a:spcPts val="600"/>
                        </a:spcBef>
                        <a:buNone/>
                      </a:pPr>
                      <a:r>
                        <a:rPr lang="ne-NP" sz="2400" b="0" i="0" u="none" strike="noStrike" dirty="0">
                          <a:solidFill>
                            <a:srgbClr val="000000"/>
                          </a:solidFill>
                          <a:effectLst/>
                          <a:latin typeface="Kalimati" panose="00000400000000000000" pitchFamily="2"/>
                          <a:cs typeface="Kalimati" panose="00000400000000000000" pitchFamily="2"/>
                        </a:rPr>
                        <a:t>रोजगारी उपलव्ध गराउने एजेन्सीका क्रियाकलापहरू </a:t>
                      </a: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39508339"/>
                  </a:ext>
                </a:extLst>
              </a:tr>
              <a:tr h="384631">
                <a:tc>
                  <a:txBody>
                    <a:bodyPr/>
                    <a:lstStyle/>
                    <a:p>
                      <a:pPr marL="91440" algn="l" rtl="0" fontAlgn="ctr">
                        <a:spcBef>
                          <a:spcPts val="600"/>
                        </a:spcBef>
                        <a:buNone/>
                      </a:pPr>
                      <a:r>
                        <a:rPr lang="en-US" sz="2400" b="1" i="0" u="none" strike="noStrike" dirty="0">
                          <a:solidFill>
                            <a:srgbClr val="000000"/>
                          </a:solidFill>
                          <a:effectLst/>
                          <a:latin typeface="+mn-lt"/>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2400" b="1" i="0" u="none" strike="noStrike" dirty="0">
                          <a:solidFill>
                            <a:srgbClr val="000000"/>
                          </a:solidFill>
                          <a:effectLst/>
                          <a:latin typeface="+mn-lt"/>
                          <a:cs typeface="Kalimati" panose="00000400000000000000" pitchFamily="2"/>
                        </a:rPr>
                        <a:t>782</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en-US" sz="2400" b="1" i="0" u="none" strike="noStrike" dirty="0">
                          <a:solidFill>
                            <a:srgbClr val="0070C0"/>
                          </a:solidFill>
                          <a:effectLst/>
                          <a:latin typeface="+mn-lt"/>
                          <a:cs typeface="Kalimati" panose="00000400000000000000" pitchFamily="2"/>
                        </a:rPr>
                        <a:t> </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ne-NP" sz="2400" b="1" i="0" u="none" strike="noStrike" dirty="0">
                          <a:solidFill>
                            <a:srgbClr val="000000"/>
                          </a:solidFill>
                          <a:effectLst/>
                          <a:latin typeface="Kalimati" panose="00000400000000000000" pitchFamily="2"/>
                          <a:cs typeface="Kalimati" panose="00000400000000000000" pitchFamily="2"/>
                        </a:rPr>
                        <a:t>अस्थायी रोजगारी उपलब्ध गराउने एजेन्सीका क्रियाकलापहरू </a:t>
                      </a: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807396328"/>
                  </a:ext>
                </a:extLst>
              </a:tr>
              <a:tr h="502022">
                <a:tc>
                  <a:txBody>
                    <a:bodyPr/>
                    <a:lstStyle/>
                    <a:p>
                      <a:pPr marL="91440" algn="l" rtl="0" fontAlgn="ctr">
                        <a:spcBef>
                          <a:spcPts val="600"/>
                        </a:spcBef>
                        <a:buNone/>
                      </a:pPr>
                      <a:r>
                        <a:rPr lang="en-US" sz="2400" b="0" i="0" u="none" strike="noStrike" dirty="0">
                          <a:solidFill>
                            <a:srgbClr val="000000"/>
                          </a:solidFill>
                          <a:effectLst/>
                          <a:latin typeface="+mn-lt"/>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b="0" i="0" u="none" strike="noStrike" dirty="0">
                          <a:solidFill>
                            <a:srgbClr val="000000"/>
                          </a:solidFill>
                          <a:effectLst/>
                          <a:latin typeface="+mn-lt"/>
                          <a:cs typeface="Kalimati" panose="00000400000000000000" pitchFamily="2"/>
                        </a:rPr>
                        <a:t> </a:t>
                      </a:r>
                    </a:p>
                  </a:txBody>
                  <a:tcPr marL="6350" marR="6350" marT="6350" marB="0" anchor="ctr">
                    <a:noFill/>
                  </a:tcPr>
                </a:tc>
                <a:tc>
                  <a:txBody>
                    <a:bodyPr/>
                    <a:lstStyle/>
                    <a:p>
                      <a:pPr marL="91440" algn="l" rtl="0" fontAlgn="ctr">
                        <a:spcBef>
                          <a:spcPts val="600"/>
                        </a:spcBef>
                        <a:buNone/>
                      </a:pPr>
                      <a:r>
                        <a:rPr lang="en-US" sz="2400" b="0" i="0" u="none" strike="noStrike" dirty="0">
                          <a:solidFill>
                            <a:srgbClr val="0070C0"/>
                          </a:solidFill>
                          <a:effectLst/>
                          <a:latin typeface="+mn-lt"/>
                          <a:cs typeface="Kalimati" panose="00000400000000000000" pitchFamily="2"/>
                        </a:rPr>
                        <a:t>7820</a:t>
                      </a:r>
                    </a:p>
                  </a:txBody>
                  <a:tcPr marL="6350" marR="6350" marT="6350" marB="0" anchor="ctr">
                    <a:noFill/>
                  </a:tcPr>
                </a:tc>
                <a:tc>
                  <a:txBody>
                    <a:bodyPr/>
                    <a:lstStyle/>
                    <a:p>
                      <a:pPr marL="91440" algn="l" rtl="0" fontAlgn="ctr">
                        <a:spcBef>
                          <a:spcPts val="600"/>
                        </a:spcBef>
                        <a:buNone/>
                      </a:pPr>
                      <a:r>
                        <a:rPr lang="ne-NP" sz="2400" b="0" i="0" u="none" strike="noStrike" dirty="0">
                          <a:solidFill>
                            <a:srgbClr val="000000"/>
                          </a:solidFill>
                          <a:effectLst/>
                          <a:latin typeface="Kalimati" panose="00000400000000000000" pitchFamily="2"/>
                          <a:cs typeface="Kalimati" panose="00000400000000000000" pitchFamily="2"/>
                        </a:rPr>
                        <a:t>अस्थायी रोजगारी उपलव्ध गराउने एजेन्सीका क्रियाकलापहरू </a:t>
                      </a: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297859690"/>
                  </a:ext>
                </a:extLst>
              </a:tr>
              <a:tr h="568447">
                <a:tc>
                  <a:txBody>
                    <a:bodyPr/>
                    <a:lstStyle/>
                    <a:p>
                      <a:pPr marL="91440" algn="l" rtl="0" fontAlgn="ctr">
                        <a:spcBef>
                          <a:spcPts val="600"/>
                        </a:spcBef>
                        <a:buNone/>
                      </a:pPr>
                      <a:r>
                        <a:rPr lang="en-US" sz="2400" b="1" i="0" u="none" strike="noStrike">
                          <a:solidFill>
                            <a:srgbClr val="000000"/>
                          </a:solidFill>
                          <a:effectLst/>
                          <a:latin typeface="+mn-lt"/>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2400" b="1" i="0" u="none" strike="noStrike" dirty="0">
                          <a:solidFill>
                            <a:srgbClr val="000000"/>
                          </a:solidFill>
                          <a:effectLst/>
                          <a:latin typeface="+mn-lt"/>
                          <a:cs typeface="Kalimati" panose="00000400000000000000" pitchFamily="2"/>
                        </a:rPr>
                        <a:t>783</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en-US" sz="2400" b="1" i="0" u="none" strike="noStrike" dirty="0">
                          <a:solidFill>
                            <a:srgbClr val="0070C0"/>
                          </a:solidFill>
                          <a:effectLst/>
                          <a:latin typeface="+mn-lt"/>
                          <a:cs typeface="Kalimati" panose="00000400000000000000" pitchFamily="2"/>
                        </a:rPr>
                        <a:t> </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ne-NP" sz="2400" b="1" i="0" u="none" strike="noStrike" dirty="0">
                          <a:solidFill>
                            <a:srgbClr val="000000"/>
                          </a:solidFill>
                          <a:effectLst/>
                          <a:latin typeface="Kalimati" panose="00000400000000000000" pitchFamily="2"/>
                          <a:cs typeface="Kalimati" panose="00000400000000000000" pitchFamily="2"/>
                        </a:rPr>
                        <a:t>अन्य जनशक्ति वा मानव स्रोतको व्यवस्था </a:t>
                      </a: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453364711"/>
                  </a:ext>
                </a:extLst>
              </a:tr>
              <a:tr h="384631">
                <a:tc>
                  <a:txBody>
                    <a:bodyPr/>
                    <a:lstStyle/>
                    <a:p>
                      <a:pPr marL="91440" algn="l" rtl="0" fontAlgn="ctr">
                        <a:spcBef>
                          <a:spcPts val="600"/>
                        </a:spcBef>
                        <a:buNone/>
                      </a:pPr>
                      <a:r>
                        <a:rPr lang="en-US" sz="2400" b="0" i="0" u="none" strike="noStrike">
                          <a:solidFill>
                            <a:srgbClr val="000000"/>
                          </a:solidFill>
                          <a:effectLst/>
                          <a:latin typeface="+mn-lt"/>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b="0" i="0" u="none" strike="noStrike" dirty="0">
                          <a:solidFill>
                            <a:srgbClr val="000000"/>
                          </a:solidFill>
                          <a:effectLst/>
                          <a:latin typeface="+mn-lt"/>
                          <a:cs typeface="Kalimati" panose="00000400000000000000" pitchFamily="2"/>
                        </a:rPr>
                        <a:t> </a:t>
                      </a:r>
                    </a:p>
                  </a:txBody>
                  <a:tcPr marL="6350" marR="6350" marT="6350" marB="0" anchor="ctr">
                    <a:noFill/>
                  </a:tcPr>
                </a:tc>
                <a:tc>
                  <a:txBody>
                    <a:bodyPr/>
                    <a:lstStyle/>
                    <a:p>
                      <a:pPr marL="91440" algn="l" rtl="0" fontAlgn="ctr">
                        <a:spcBef>
                          <a:spcPts val="600"/>
                        </a:spcBef>
                        <a:buNone/>
                      </a:pPr>
                      <a:r>
                        <a:rPr lang="en-US" sz="2400" b="0" i="0" u="none" strike="noStrike">
                          <a:solidFill>
                            <a:srgbClr val="0070C0"/>
                          </a:solidFill>
                          <a:effectLst/>
                          <a:latin typeface="+mn-lt"/>
                          <a:cs typeface="Kalimati" panose="00000400000000000000" pitchFamily="2"/>
                        </a:rPr>
                        <a:t>7830</a:t>
                      </a:r>
                    </a:p>
                  </a:txBody>
                  <a:tcPr marL="6350" marR="6350" marT="6350" marB="0" anchor="ctr">
                    <a:noFill/>
                  </a:tcPr>
                </a:tc>
                <a:tc>
                  <a:txBody>
                    <a:bodyPr/>
                    <a:lstStyle/>
                    <a:p>
                      <a:pPr marL="91440" algn="l" rtl="0" fontAlgn="ctr">
                        <a:spcBef>
                          <a:spcPts val="600"/>
                        </a:spcBef>
                        <a:buNone/>
                      </a:pPr>
                      <a:r>
                        <a:rPr lang="ne-NP" sz="2400" b="0" i="0" u="none" strike="noStrike" dirty="0">
                          <a:solidFill>
                            <a:srgbClr val="000000"/>
                          </a:solidFill>
                          <a:effectLst/>
                          <a:latin typeface="Kalimati" panose="00000400000000000000" pitchFamily="2"/>
                          <a:cs typeface="Kalimati" panose="00000400000000000000" pitchFamily="2"/>
                        </a:rPr>
                        <a:t>अन्य जनशक्ति मानव स्रोतको व्यवस्था </a:t>
                      </a: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584954007"/>
                  </a:ext>
                </a:extLst>
              </a:tr>
              <a:tr h="502022">
                <a:tc>
                  <a:txBody>
                    <a:bodyPr/>
                    <a:lstStyle/>
                    <a:p>
                      <a:pPr marL="91440" algn="l" rtl="0" fontAlgn="ctr">
                        <a:spcBef>
                          <a:spcPts val="600"/>
                        </a:spcBef>
                        <a:buNone/>
                      </a:pPr>
                      <a:r>
                        <a:rPr lang="en-US" sz="2400" b="1" i="0" u="none" strike="noStrike">
                          <a:solidFill>
                            <a:srgbClr val="000000"/>
                          </a:solidFill>
                          <a:effectLst/>
                          <a:latin typeface="+mn-lt"/>
                          <a:cs typeface="Kalimati" panose="00000400000000000000" pitchFamily="2"/>
                        </a:rPr>
                        <a:t>79</a:t>
                      </a: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2400" b="1" i="0" u="none" strike="noStrike">
                          <a:solidFill>
                            <a:srgbClr val="000000"/>
                          </a:solidFill>
                          <a:effectLst/>
                          <a:latin typeface="+mn-lt"/>
                          <a:cs typeface="Kalimati" panose="00000400000000000000" pitchFamily="2"/>
                        </a:rPr>
                        <a:t>791</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en-US" sz="2400" b="1" i="0" u="none" strike="noStrike" dirty="0">
                          <a:solidFill>
                            <a:srgbClr val="0070C0"/>
                          </a:solidFill>
                          <a:effectLst/>
                          <a:latin typeface="+mn-lt"/>
                          <a:cs typeface="Kalimati" panose="00000400000000000000" pitchFamily="2"/>
                        </a:rPr>
                        <a:t> </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ne-NP" sz="2400" b="1" i="0" u="none" strike="noStrike" dirty="0">
                          <a:solidFill>
                            <a:srgbClr val="000000"/>
                          </a:solidFill>
                          <a:effectLst/>
                          <a:latin typeface="Kalimati" panose="00000400000000000000" pitchFamily="2"/>
                          <a:cs typeface="Kalimati" panose="00000400000000000000" pitchFamily="2"/>
                        </a:rPr>
                        <a:t>ट्राभल एजेन्सी र टुर अपरेटर क्रियाकलापहरू </a:t>
                      </a: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326040605"/>
                  </a:ext>
                </a:extLst>
              </a:tr>
              <a:tr h="568447">
                <a:tc>
                  <a:txBody>
                    <a:bodyPr/>
                    <a:lstStyle/>
                    <a:p>
                      <a:pPr marL="91440" algn="l" rtl="0" fontAlgn="ctr">
                        <a:spcBef>
                          <a:spcPts val="600"/>
                        </a:spcBef>
                        <a:buNone/>
                      </a:pPr>
                      <a:r>
                        <a:rPr lang="en-US" sz="2400" b="0" i="0" u="none" strike="noStrike">
                          <a:solidFill>
                            <a:srgbClr val="000000"/>
                          </a:solidFill>
                          <a:effectLst/>
                          <a:latin typeface="+mn-lt"/>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b="0" i="0" u="none" strike="noStrike">
                          <a:solidFill>
                            <a:srgbClr val="000000"/>
                          </a:solidFill>
                          <a:effectLst/>
                          <a:latin typeface="+mn-lt"/>
                          <a:cs typeface="Kalimati" panose="00000400000000000000" pitchFamily="2"/>
                        </a:rPr>
                        <a:t> </a:t>
                      </a:r>
                    </a:p>
                  </a:txBody>
                  <a:tcPr marL="6350" marR="6350" marT="6350" marB="0" anchor="ctr">
                    <a:noFill/>
                  </a:tcPr>
                </a:tc>
                <a:tc>
                  <a:txBody>
                    <a:bodyPr/>
                    <a:lstStyle/>
                    <a:p>
                      <a:pPr marL="91440" algn="l" rtl="0" fontAlgn="ctr">
                        <a:spcBef>
                          <a:spcPts val="600"/>
                        </a:spcBef>
                        <a:buNone/>
                      </a:pPr>
                      <a:r>
                        <a:rPr lang="en-US" sz="2400" b="0" i="0" u="none" strike="noStrike" dirty="0">
                          <a:solidFill>
                            <a:srgbClr val="0070C0"/>
                          </a:solidFill>
                          <a:effectLst/>
                          <a:latin typeface="+mn-lt"/>
                          <a:cs typeface="Kalimati" panose="00000400000000000000" pitchFamily="2"/>
                        </a:rPr>
                        <a:t>7911</a:t>
                      </a:r>
                    </a:p>
                  </a:txBody>
                  <a:tcPr marL="6350" marR="6350" marT="6350" marB="0" anchor="ctr">
                    <a:noFill/>
                  </a:tcPr>
                </a:tc>
                <a:tc>
                  <a:txBody>
                    <a:bodyPr/>
                    <a:lstStyle/>
                    <a:p>
                      <a:pPr marL="91440" algn="l" rtl="0" fontAlgn="ctr">
                        <a:spcBef>
                          <a:spcPts val="600"/>
                        </a:spcBef>
                        <a:buNone/>
                      </a:pPr>
                      <a:r>
                        <a:rPr lang="ne-NP" sz="2400" b="0" i="0" u="none" strike="noStrike" dirty="0">
                          <a:solidFill>
                            <a:srgbClr val="000000"/>
                          </a:solidFill>
                          <a:effectLst/>
                          <a:latin typeface="Kalimati" panose="00000400000000000000" pitchFamily="2"/>
                          <a:cs typeface="Kalimati" panose="00000400000000000000" pitchFamily="2"/>
                        </a:rPr>
                        <a:t>ट्राभल एजेन्सीका क्रियाकलापहरू </a:t>
                      </a: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76549503"/>
                  </a:ext>
                </a:extLst>
              </a:tr>
              <a:tr h="568447">
                <a:tc>
                  <a:txBody>
                    <a:bodyPr/>
                    <a:lstStyle/>
                    <a:p>
                      <a:pPr marL="91440" algn="l" rtl="0" fontAlgn="ctr">
                        <a:spcBef>
                          <a:spcPts val="600"/>
                        </a:spcBef>
                        <a:buNone/>
                      </a:pPr>
                      <a:r>
                        <a:rPr lang="en-US" sz="2400" b="0" i="0" u="none" strike="noStrike">
                          <a:solidFill>
                            <a:srgbClr val="000000"/>
                          </a:solidFill>
                          <a:effectLst/>
                          <a:latin typeface="+mn-lt"/>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b="0" i="0" u="none" strike="noStrike">
                          <a:solidFill>
                            <a:srgbClr val="000000"/>
                          </a:solidFill>
                          <a:effectLst/>
                          <a:latin typeface="+mn-lt"/>
                          <a:cs typeface="Kalimati" panose="00000400000000000000" pitchFamily="2"/>
                        </a:rPr>
                        <a:t> </a:t>
                      </a:r>
                    </a:p>
                  </a:txBody>
                  <a:tcPr marL="6350" marR="6350" marT="6350" marB="0" anchor="ctr">
                    <a:noFill/>
                  </a:tcPr>
                </a:tc>
                <a:tc>
                  <a:txBody>
                    <a:bodyPr/>
                    <a:lstStyle/>
                    <a:p>
                      <a:pPr marL="91440" algn="l" rtl="0" fontAlgn="ctr">
                        <a:spcBef>
                          <a:spcPts val="600"/>
                        </a:spcBef>
                        <a:buNone/>
                      </a:pPr>
                      <a:r>
                        <a:rPr lang="en-US" sz="2400" b="0" i="0" u="none" strike="noStrike" dirty="0">
                          <a:solidFill>
                            <a:srgbClr val="0070C0"/>
                          </a:solidFill>
                          <a:effectLst/>
                          <a:latin typeface="+mn-lt"/>
                          <a:cs typeface="Kalimati" panose="00000400000000000000" pitchFamily="2"/>
                        </a:rPr>
                        <a:t>7912</a:t>
                      </a:r>
                    </a:p>
                  </a:txBody>
                  <a:tcPr marL="6350" marR="6350" marT="6350" marB="0" anchor="ctr">
                    <a:noFill/>
                  </a:tcPr>
                </a:tc>
                <a:tc>
                  <a:txBody>
                    <a:bodyPr/>
                    <a:lstStyle/>
                    <a:p>
                      <a:pPr marL="91440" algn="l" rtl="0" fontAlgn="ctr">
                        <a:spcBef>
                          <a:spcPts val="600"/>
                        </a:spcBef>
                        <a:buNone/>
                      </a:pPr>
                      <a:r>
                        <a:rPr lang="ne-NP" sz="2400" b="0" i="0" u="none" strike="noStrike" dirty="0">
                          <a:solidFill>
                            <a:srgbClr val="000000"/>
                          </a:solidFill>
                          <a:effectLst/>
                          <a:latin typeface="Kalimati" panose="00000400000000000000" pitchFamily="2"/>
                          <a:cs typeface="Kalimati" panose="00000400000000000000" pitchFamily="2"/>
                        </a:rPr>
                        <a:t>टुर अपरेटरसम्बन्धी क्रियाकलापहरू </a:t>
                      </a: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07906138"/>
                  </a:ext>
                </a:extLst>
              </a:tr>
              <a:tr h="568447">
                <a:tc>
                  <a:txBody>
                    <a:bodyPr/>
                    <a:lstStyle/>
                    <a:p>
                      <a:pPr marL="91440" algn="l" rtl="0" fontAlgn="ctr">
                        <a:spcBef>
                          <a:spcPts val="600"/>
                        </a:spcBef>
                        <a:buNone/>
                      </a:pPr>
                      <a:r>
                        <a:rPr lang="en-US" sz="2400" b="1" i="0" u="none" strike="noStrike">
                          <a:solidFill>
                            <a:srgbClr val="000000"/>
                          </a:solidFill>
                          <a:effectLst/>
                          <a:latin typeface="+mn-lt"/>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2400" b="1" i="0" u="none" strike="noStrike">
                          <a:solidFill>
                            <a:srgbClr val="000000"/>
                          </a:solidFill>
                          <a:effectLst/>
                          <a:latin typeface="+mn-lt"/>
                          <a:cs typeface="Kalimati" panose="00000400000000000000" pitchFamily="2"/>
                        </a:rPr>
                        <a:t>799</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en-US" sz="2400" b="1" i="0" u="none" strike="noStrike" dirty="0">
                          <a:solidFill>
                            <a:srgbClr val="0070C0"/>
                          </a:solidFill>
                          <a:effectLst/>
                          <a:latin typeface="+mn-lt"/>
                          <a:cs typeface="Kalimati" panose="00000400000000000000" pitchFamily="2"/>
                        </a:rPr>
                        <a:t> </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ne-NP" sz="2400" b="1" i="0" u="none" strike="noStrike" dirty="0">
                          <a:solidFill>
                            <a:srgbClr val="000000"/>
                          </a:solidFill>
                          <a:effectLst/>
                          <a:latin typeface="Kalimati" panose="00000400000000000000" pitchFamily="2"/>
                          <a:cs typeface="Kalimati" panose="00000400000000000000" pitchFamily="2"/>
                        </a:rPr>
                        <a:t>अन्य रिजरभेसन सेवा, र तत्सम्बन्धी क्रियाकलापहरू </a:t>
                      </a: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341372665"/>
                  </a:ext>
                </a:extLst>
              </a:tr>
              <a:tr h="568447">
                <a:tc>
                  <a:txBody>
                    <a:bodyPr/>
                    <a:lstStyle/>
                    <a:p>
                      <a:pPr marL="91440" algn="l" rtl="0" fontAlgn="ctr">
                        <a:spcBef>
                          <a:spcPts val="600"/>
                        </a:spcBef>
                        <a:buNone/>
                      </a:pPr>
                      <a:r>
                        <a:rPr lang="en-US" sz="2400" b="0" i="0" u="none" strike="noStrike">
                          <a:solidFill>
                            <a:srgbClr val="000000"/>
                          </a:solidFill>
                          <a:effectLst/>
                          <a:latin typeface="+mn-lt"/>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en-US" sz="2400" b="0" i="0" u="none" strike="noStrike">
                          <a:solidFill>
                            <a:srgbClr val="000000"/>
                          </a:solidFill>
                          <a:effectLst/>
                          <a:latin typeface="+mn-lt"/>
                          <a:cs typeface="Kalimati" panose="00000400000000000000" pitchFamily="2"/>
                        </a:rPr>
                        <a:t> </a:t>
                      </a: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en-US" sz="2400" b="0" i="0" u="none" strike="noStrike" dirty="0">
                          <a:solidFill>
                            <a:srgbClr val="0070C0"/>
                          </a:solidFill>
                          <a:effectLst/>
                          <a:latin typeface="+mn-lt"/>
                          <a:cs typeface="Kalimati" panose="00000400000000000000" pitchFamily="2"/>
                        </a:rPr>
                        <a:t>7990</a:t>
                      </a: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ne-NP" sz="2400" b="0" i="0" u="none" strike="noStrike" dirty="0">
                          <a:solidFill>
                            <a:srgbClr val="000000"/>
                          </a:solidFill>
                          <a:effectLst/>
                          <a:latin typeface="Kalimati" panose="00000400000000000000" pitchFamily="2"/>
                          <a:cs typeface="Kalimati" panose="00000400000000000000" pitchFamily="2"/>
                        </a:rPr>
                        <a:t>रिजरभेसन सेवा, र तत्सम्बन्धी क्रियाकलापहरू </a:t>
                      </a: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20715390"/>
                  </a:ext>
                </a:extLst>
              </a:tr>
            </a:tbl>
          </a:graphicData>
        </a:graphic>
      </p:graphicFrame>
    </p:spTree>
    <p:extLst>
      <p:ext uri="{BB962C8B-B14F-4D97-AF65-F5344CB8AC3E}">
        <p14:creationId xmlns:p14="http://schemas.microsoft.com/office/powerpoint/2010/main" val="1017568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1B841-1346-84FC-7F8C-F70C843BDF9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EF51173-164C-F194-D7F4-BA70DCCC2A5F}"/>
              </a:ext>
            </a:extLst>
          </p:cNvPr>
          <p:cNvSpPr>
            <a:spLocks noGrp="1"/>
          </p:cNvSpPr>
          <p:nvPr>
            <p:ph type="title"/>
          </p:nvPr>
        </p:nvSpPr>
        <p:spPr>
          <a:xfrm>
            <a:off x="1440181" y="136525"/>
            <a:ext cx="9258300" cy="83502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2700" b="1" dirty="0"/>
              <a:t>खण्ड </a:t>
            </a:r>
            <a:r>
              <a:rPr lang="en-US" sz="2700" b="1" dirty="0"/>
              <a:t>N</a:t>
            </a:r>
            <a:r>
              <a:rPr lang="ne-NP" sz="2700" b="1" dirty="0"/>
              <a:t> :</a:t>
            </a:r>
            <a:r>
              <a:rPr lang="en-US" sz="2700" b="1" dirty="0"/>
              <a:t> </a:t>
            </a:r>
            <a:r>
              <a:rPr lang="ne-NP" sz="2700" b="1" dirty="0"/>
              <a:t>प्रशासनिक तथा सहयोगी सेवाका क्रियाकलापहरू </a:t>
            </a:r>
            <a:endParaRPr lang="en-US" b="1" dirty="0"/>
          </a:p>
        </p:txBody>
      </p:sp>
      <p:sp>
        <p:nvSpPr>
          <p:cNvPr id="2" name="Footer Placeholder 1">
            <a:extLst>
              <a:ext uri="{FF2B5EF4-FFF2-40B4-BE49-F238E27FC236}">
                <a16:creationId xmlns:a16="http://schemas.microsoft.com/office/drawing/2014/main" id="{2F49FFEF-C1F8-D2F4-A4B2-1D47C64A2D3F}"/>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B4272F79-771F-C7ED-C902-E4A64A2EB631}"/>
              </a:ext>
            </a:extLst>
          </p:cNvPr>
          <p:cNvSpPr>
            <a:spLocks noGrp="1"/>
          </p:cNvSpPr>
          <p:nvPr>
            <p:ph type="sldNum" sz="quarter" idx="12"/>
          </p:nvPr>
        </p:nvSpPr>
        <p:spPr/>
        <p:txBody>
          <a:bodyPr/>
          <a:lstStyle/>
          <a:p>
            <a:fld id="{3981A1E7-FBCC-4BE9-B724-D2D87968AACE}" type="slidenum">
              <a:rPr lang="en-US" smtClean="0"/>
              <a:t>29</a:t>
            </a:fld>
            <a:endParaRPr lang="en-US"/>
          </a:p>
        </p:txBody>
      </p:sp>
      <p:graphicFrame>
        <p:nvGraphicFramePr>
          <p:cNvPr id="9" name="Table 8">
            <a:extLst>
              <a:ext uri="{FF2B5EF4-FFF2-40B4-BE49-F238E27FC236}">
                <a16:creationId xmlns:a16="http://schemas.microsoft.com/office/drawing/2014/main" id="{C8D0CFD3-74D8-E260-48FB-520C6A44ADE7}"/>
              </a:ext>
            </a:extLst>
          </p:cNvPr>
          <p:cNvGraphicFramePr>
            <a:graphicFrameLocks noGrp="1"/>
          </p:cNvGraphicFramePr>
          <p:nvPr>
            <p:extLst>
              <p:ext uri="{D42A27DB-BD31-4B8C-83A1-F6EECF244321}">
                <p14:modId xmlns:p14="http://schemas.microsoft.com/office/powerpoint/2010/main" val="77349637"/>
              </p:ext>
            </p:extLst>
          </p:nvPr>
        </p:nvGraphicFramePr>
        <p:xfrm>
          <a:off x="5840731" y="1028700"/>
          <a:ext cx="6092190" cy="5430394"/>
        </p:xfrm>
        <a:graphic>
          <a:graphicData uri="http://schemas.openxmlformats.org/drawingml/2006/table">
            <a:tbl>
              <a:tblPr>
                <a:tableStyleId>{5C22544A-7EE6-4342-B048-85BDC9FD1C3A}</a:tableStyleId>
              </a:tblPr>
              <a:tblGrid>
                <a:gridCol w="389939">
                  <a:extLst>
                    <a:ext uri="{9D8B030D-6E8A-4147-A177-3AD203B41FA5}">
                      <a16:colId xmlns:a16="http://schemas.microsoft.com/office/drawing/2014/main" val="1367842376"/>
                    </a:ext>
                  </a:extLst>
                </a:gridCol>
                <a:gridCol w="626178">
                  <a:extLst>
                    <a:ext uri="{9D8B030D-6E8A-4147-A177-3AD203B41FA5}">
                      <a16:colId xmlns:a16="http://schemas.microsoft.com/office/drawing/2014/main" val="4160209768"/>
                    </a:ext>
                  </a:extLst>
                </a:gridCol>
                <a:gridCol w="698527">
                  <a:extLst>
                    <a:ext uri="{9D8B030D-6E8A-4147-A177-3AD203B41FA5}">
                      <a16:colId xmlns:a16="http://schemas.microsoft.com/office/drawing/2014/main" val="2987058933"/>
                    </a:ext>
                  </a:extLst>
                </a:gridCol>
                <a:gridCol w="4377546">
                  <a:extLst>
                    <a:ext uri="{9D8B030D-6E8A-4147-A177-3AD203B41FA5}">
                      <a16:colId xmlns:a16="http://schemas.microsoft.com/office/drawing/2014/main" val="3029807872"/>
                    </a:ext>
                  </a:extLst>
                </a:gridCol>
              </a:tblGrid>
              <a:tr h="478298">
                <a:tc>
                  <a:txBody>
                    <a:bodyPr/>
                    <a:lstStyle/>
                    <a:p>
                      <a:pPr marL="91440" algn="l" rtl="0" fontAlgn="ctr">
                        <a:spcBef>
                          <a:spcPts val="600"/>
                        </a:spcBef>
                        <a:buNone/>
                      </a:pPr>
                      <a:r>
                        <a:rPr lang="en-US" sz="1600" b="1" i="0" u="none" strike="noStrike" dirty="0">
                          <a:solidFill>
                            <a:srgbClr val="000000"/>
                          </a:solidFill>
                          <a:effectLst/>
                          <a:latin typeface="Kalimati" panose="00000400000000000000" pitchFamily="2"/>
                          <a:cs typeface="Kalimati" panose="00000400000000000000" pitchFamily="2"/>
                        </a:rPr>
                        <a:t>80</a:t>
                      </a: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en-US" sz="1600" b="1" i="0" u="none" strike="noStrike" dirty="0">
                          <a:solidFill>
                            <a:srgbClr val="000000"/>
                          </a:solidFill>
                          <a:effectLst/>
                          <a:latin typeface="Kalimati" panose="00000400000000000000" pitchFamily="2"/>
                          <a:cs typeface="Kalimati" panose="00000400000000000000" pitchFamily="2"/>
                        </a:rPr>
                        <a:t>801</a:t>
                      </a:r>
                    </a:p>
                  </a:txBody>
                  <a:tcPr marL="6350" marR="6350" marT="6350"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en-US" sz="1600" b="1" i="0" u="none" strike="noStrike" dirty="0">
                          <a:solidFill>
                            <a:srgbClr val="0070C0"/>
                          </a:solidFill>
                          <a:effectLst/>
                          <a:latin typeface="Kalimati" panose="00000400000000000000" pitchFamily="2"/>
                          <a:cs typeface="Kalimati" panose="00000400000000000000" pitchFamily="2"/>
                        </a:rPr>
                        <a:t> </a:t>
                      </a:r>
                    </a:p>
                  </a:txBody>
                  <a:tcPr marL="6350" marR="6350" marT="6350"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ne-NP" sz="2000" b="1" i="0" u="none" strike="noStrike" dirty="0">
                          <a:solidFill>
                            <a:srgbClr val="000000"/>
                          </a:solidFill>
                          <a:effectLst/>
                          <a:latin typeface="Kalimati" panose="00000400000000000000" pitchFamily="2"/>
                          <a:cs typeface="Kalimati" panose="00000400000000000000" pitchFamily="2"/>
                        </a:rPr>
                        <a:t>निजी सुरक्षाका क्रियाकलापहरू </a:t>
                      </a: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tx2">
                        <a:lumMod val="20000"/>
                        <a:lumOff val="80000"/>
                      </a:schemeClr>
                    </a:solidFill>
                  </a:tcPr>
                </a:tc>
                <a:extLst>
                  <a:ext uri="{0D108BD9-81ED-4DB2-BD59-A6C34878D82A}">
                    <a16:rowId xmlns:a16="http://schemas.microsoft.com/office/drawing/2014/main" val="3940837063"/>
                  </a:ext>
                </a:extLst>
              </a:tr>
              <a:tr h="478298">
                <a:tc>
                  <a:txBody>
                    <a:bodyPr/>
                    <a:lstStyle/>
                    <a:p>
                      <a:pPr marL="91440" algn="l" rtl="0" fontAlgn="ctr">
                        <a:spcBef>
                          <a:spcPts val="600"/>
                        </a:spcBef>
                        <a:buNone/>
                      </a:pPr>
                      <a:r>
                        <a:rPr lang="en-US" sz="1600" b="0" i="0" u="none" strike="noStrike">
                          <a:solidFill>
                            <a:srgbClr val="000000"/>
                          </a:solidFill>
                          <a:effectLst/>
                          <a:latin typeface="Kalimati" panose="00000400000000000000" pitchFamily="2"/>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1600" b="0" i="0" u="none" strike="noStrike" dirty="0">
                          <a:solidFill>
                            <a:srgbClr val="000000"/>
                          </a:solidFill>
                          <a:effectLst/>
                          <a:latin typeface="Kalimati" panose="00000400000000000000" pitchFamily="2"/>
                          <a:cs typeface="Kalimati" panose="00000400000000000000" pitchFamily="2"/>
                        </a:rPr>
                        <a:t> </a:t>
                      </a:r>
                    </a:p>
                  </a:txBody>
                  <a:tcPr marL="6350" marR="6350" marT="6350" marB="0" anchor="ctr">
                    <a:noFill/>
                  </a:tcPr>
                </a:tc>
                <a:tc>
                  <a:txBody>
                    <a:bodyPr/>
                    <a:lstStyle/>
                    <a:p>
                      <a:pPr marL="91440" algn="l" rtl="0" fontAlgn="ctr">
                        <a:spcBef>
                          <a:spcPts val="600"/>
                        </a:spcBef>
                        <a:buNone/>
                      </a:pPr>
                      <a:r>
                        <a:rPr lang="en-US" sz="1600" b="0" i="0" u="none" strike="noStrike" dirty="0">
                          <a:solidFill>
                            <a:srgbClr val="0070C0"/>
                          </a:solidFill>
                          <a:effectLst/>
                          <a:latin typeface="Kalimati" panose="00000400000000000000" pitchFamily="2"/>
                          <a:cs typeface="Kalimati" panose="00000400000000000000" pitchFamily="2"/>
                        </a:rPr>
                        <a:t>8010</a:t>
                      </a:r>
                    </a:p>
                  </a:txBody>
                  <a:tcPr marL="6350" marR="6350" marT="6350" marB="0" anchor="ctr">
                    <a:noFill/>
                  </a:tcPr>
                </a:tc>
                <a:tc>
                  <a:txBody>
                    <a:bodyPr/>
                    <a:lstStyle/>
                    <a:p>
                      <a:pPr marL="91440" algn="l" rtl="0" fontAlgn="ctr">
                        <a:spcBef>
                          <a:spcPts val="600"/>
                        </a:spcBef>
                        <a:buNone/>
                      </a:pPr>
                      <a:r>
                        <a:rPr lang="ne-NP" sz="2000" b="0" i="0" u="none" strike="noStrike" dirty="0">
                          <a:solidFill>
                            <a:srgbClr val="000000"/>
                          </a:solidFill>
                          <a:effectLst/>
                          <a:latin typeface="Kalimati" panose="00000400000000000000" pitchFamily="2"/>
                          <a:cs typeface="Kalimati" panose="00000400000000000000" pitchFamily="2"/>
                        </a:rPr>
                        <a:t>निजी सुरक्षाका क्रियाकलापहरू </a:t>
                      </a: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39508339"/>
                  </a:ext>
                </a:extLst>
              </a:tr>
              <a:tr h="478298">
                <a:tc>
                  <a:txBody>
                    <a:bodyPr/>
                    <a:lstStyle/>
                    <a:p>
                      <a:pPr marL="91440" algn="l" rtl="0" fontAlgn="ctr">
                        <a:spcBef>
                          <a:spcPts val="600"/>
                        </a:spcBef>
                        <a:buNone/>
                      </a:pPr>
                      <a:r>
                        <a:rPr lang="en-US" sz="1600" b="1" i="0" u="none" strike="noStrike" dirty="0">
                          <a:solidFill>
                            <a:srgbClr val="000000"/>
                          </a:solidFill>
                          <a:effectLst/>
                          <a:latin typeface="Kalimati" panose="00000400000000000000" pitchFamily="2"/>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1600" b="1" i="0" u="none" strike="noStrike" dirty="0">
                          <a:solidFill>
                            <a:srgbClr val="000000"/>
                          </a:solidFill>
                          <a:effectLst/>
                          <a:latin typeface="Kalimati" panose="00000400000000000000" pitchFamily="2"/>
                          <a:cs typeface="Kalimati" panose="00000400000000000000" pitchFamily="2"/>
                        </a:rPr>
                        <a:t>802</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en-US" sz="1600" b="1" i="0" u="none" strike="noStrike" dirty="0">
                          <a:solidFill>
                            <a:srgbClr val="0070C0"/>
                          </a:solidFill>
                          <a:effectLst/>
                          <a:latin typeface="Kalimati" panose="00000400000000000000" pitchFamily="2"/>
                          <a:cs typeface="Kalimati" panose="00000400000000000000" pitchFamily="2"/>
                        </a:rPr>
                        <a:t> </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ne-NP" sz="2000" b="1" i="0" u="none" strike="noStrike" dirty="0">
                          <a:solidFill>
                            <a:srgbClr val="000000"/>
                          </a:solidFill>
                          <a:effectLst/>
                          <a:latin typeface="Kalimati" panose="00000400000000000000" pitchFamily="2"/>
                          <a:cs typeface="Kalimati" panose="00000400000000000000" pitchFamily="2"/>
                        </a:rPr>
                        <a:t>सुरक्षा प्रणाली सेवाका क्रियाकलापहरू </a:t>
                      </a: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807396328"/>
                  </a:ext>
                </a:extLst>
              </a:tr>
              <a:tr h="478298">
                <a:tc>
                  <a:txBody>
                    <a:bodyPr/>
                    <a:lstStyle/>
                    <a:p>
                      <a:pPr marL="91440" algn="l" rtl="0" fontAlgn="ctr">
                        <a:spcBef>
                          <a:spcPts val="600"/>
                        </a:spcBef>
                        <a:buNone/>
                      </a:pPr>
                      <a:r>
                        <a:rPr lang="en-US" sz="1600" b="0" i="0" u="none" strike="noStrike">
                          <a:solidFill>
                            <a:srgbClr val="000000"/>
                          </a:solidFill>
                          <a:effectLst/>
                          <a:latin typeface="Kalimati" panose="00000400000000000000" pitchFamily="2"/>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1600" b="0" i="0" u="none" strike="noStrike">
                          <a:solidFill>
                            <a:srgbClr val="000000"/>
                          </a:solidFill>
                          <a:effectLst/>
                          <a:latin typeface="Kalimati" panose="00000400000000000000" pitchFamily="2"/>
                          <a:cs typeface="Kalimati" panose="00000400000000000000" pitchFamily="2"/>
                        </a:rPr>
                        <a:t> </a:t>
                      </a:r>
                    </a:p>
                  </a:txBody>
                  <a:tcPr marL="6350" marR="6350" marT="6350" marB="0" anchor="ctr">
                    <a:noFill/>
                  </a:tcPr>
                </a:tc>
                <a:tc>
                  <a:txBody>
                    <a:bodyPr/>
                    <a:lstStyle/>
                    <a:p>
                      <a:pPr marL="91440" algn="l" rtl="0" fontAlgn="ctr">
                        <a:spcBef>
                          <a:spcPts val="600"/>
                        </a:spcBef>
                        <a:buNone/>
                      </a:pPr>
                      <a:r>
                        <a:rPr lang="en-US" sz="1600" b="0" i="0" u="none" strike="noStrike" dirty="0">
                          <a:solidFill>
                            <a:srgbClr val="0070C0"/>
                          </a:solidFill>
                          <a:effectLst/>
                          <a:latin typeface="Kalimati" panose="00000400000000000000" pitchFamily="2"/>
                          <a:cs typeface="Kalimati" panose="00000400000000000000" pitchFamily="2"/>
                        </a:rPr>
                        <a:t>8020</a:t>
                      </a:r>
                    </a:p>
                  </a:txBody>
                  <a:tcPr marL="6350" marR="6350" marT="6350" marB="0" anchor="ctr">
                    <a:noFill/>
                  </a:tcPr>
                </a:tc>
                <a:tc>
                  <a:txBody>
                    <a:bodyPr/>
                    <a:lstStyle/>
                    <a:p>
                      <a:pPr marL="91440" algn="l" rtl="0" fontAlgn="ctr">
                        <a:spcBef>
                          <a:spcPts val="600"/>
                        </a:spcBef>
                        <a:buNone/>
                      </a:pPr>
                      <a:r>
                        <a:rPr lang="ne-NP" sz="2000" b="0" i="0" u="none" strike="noStrike" dirty="0">
                          <a:solidFill>
                            <a:srgbClr val="000000"/>
                          </a:solidFill>
                          <a:effectLst/>
                          <a:latin typeface="Kalimati" panose="00000400000000000000" pitchFamily="2"/>
                          <a:cs typeface="Kalimati" panose="00000400000000000000" pitchFamily="2"/>
                        </a:rPr>
                        <a:t>सुरक्षा प्रणाली सेवाका क्रियाकलापहरू </a:t>
                      </a: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297859690"/>
                  </a:ext>
                </a:extLst>
              </a:tr>
              <a:tr h="478298">
                <a:tc>
                  <a:txBody>
                    <a:bodyPr/>
                    <a:lstStyle/>
                    <a:p>
                      <a:pPr marL="91440" algn="l" rtl="0" fontAlgn="ctr">
                        <a:spcBef>
                          <a:spcPts val="600"/>
                        </a:spcBef>
                        <a:buNone/>
                      </a:pPr>
                      <a:r>
                        <a:rPr lang="en-US" sz="1600" b="1" i="0" u="none" strike="noStrike">
                          <a:solidFill>
                            <a:srgbClr val="000000"/>
                          </a:solidFill>
                          <a:effectLst/>
                          <a:latin typeface="Kalimati" panose="00000400000000000000" pitchFamily="2"/>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1600" b="1" i="0" u="none" strike="noStrike">
                          <a:solidFill>
                            <a:srgbClr val="000000"/>
                          </a:solidFill>
                          <a:effectLst/>
                          <a:latin typeface="Kalimati" panose="00000400000000000000" pitchFamily="2"/>
                          <a:cs typeface="Kalimati" panose="00000400000000000000" pitchFamily="2"/>
                        </a:rPr>
                        <a:t>803</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en-US" sz="1600" b="1" i="0" u="none" strike="noStrike" dirty="0">
                          <a:solidFill>
                            <a:srgbClr val="0070C0"/>
                          </a:solidFill>
                          <a:effectLst/>
                          <a:latin typeface="Kalimati" panose="00000400000000000000" pitchFamily="2"/>
                          <a:cs typeface="Kalimati" panose="00000400000000000000" pitchFamily="2"/>
                        </a:rPr>
                        <a:t> </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ne-NP" sz="2000" b="1" i="0" u="none" strike="noStrike" dirty="0">
                          <a:solidFill>
                            <a:srgbClr val="000000"/>
                          </a:solidFill>
                          <a:effectLst/>
                          <a:latin typeface="Kalimati" panose="00000400000000000000" pitchFamily="2"/>
                          <a:cs typeface="Kalimati" panose="00000400000000000000" pitchFamily="2"/>
                        </a:rPr>
                        <a:t>छानबिन वा अनुसन्धानका क्रियाकलापहरू </a:t>
                      </a: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453364711"/>
                  </a:ext>
                </a:extLst>
              </a:tr>
              <a:tr h="478298">
                <a:tc>
                  <a:txBody>
                    <a:bodyPr/>
                    <a:lstStyle/>
                    <a:p>
                      <a:pPr marL="91440" algn="l" rtl="0" fontAlgn="ctr">
                        <a:spcBef>
                          <a:spcPts val="600"/>
                        </a:spcBef>
                        <a:buNone/>
                      </a:pPr>
                      <a:r>
                        <a:rPr lang="en-US" sz="1600" b="0" i="0" u="none" strike="noStrike" dirty="0">
                          <a:solidFill>
                            <a:srgbClr val="000000"/>
                          </a:solidFill>
                          <a:effectLst/>
                          <a:latin typeface="Kalimati" panose="00000400000000000000" pitchFamily="2"/>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1600" b="0" i="0" u="none" strike="noStrike">
                          <a:solidFill>
                            <a:srgbClr val="000000"/>
                          </a:solidFill>
                          <a:effectLst/>
                          <a:latin typeface="Kalimati" panose="00000400000000000000" pitchFamily="2"/>
                          <a:cs typeface="Kalimati" panose="00000400000000000000" pitchFamily="2"/>
                        </a:rPr>
                        <a:t> </a:t>
                      </a:r>
                    </a:p>
                  </a:txBody>
                  <a:tcPr marL="6350" marR="6350" marT="6350" marB="0" anchor="ctr">
                    <a:noFill/>
                  </a:tcPr>
                </a:tc>
                <a:tc>
                  <a:txBody>
                    <a:bodyPr/>
                    <a:lstStyle/>
                    <a:p>
                      <a:pPr marL="91440" algn="l" rtl="0" fontAlgn="ctr">
                        <a:spcBef>
                          <a:spcPts val="600"/>
                        </a:spcBef>
                        <a:buNone/>
                      </a:pPr>
                      <a:r>
                        <a:rPr lang="en-US" sz="1600" b="0" i="0" u="none" strike="noStrike" dirty="0">
                          <a:solidFill>
                            <a:srgbClr val="0070C0"/>
                          </a:solidFill>
                          <a:effectLst/>
                          <a:latin typeface="Kalimati" panose="00000400000000000000" pitchFamily="2"/>
                          <a:cs typeface="Kalimati" panose="00000400000000000000" pitchFamily="2"/>
                        </a:rPr>
                        <a:t>8030</a:t>
                      </a:r>
                    </a:p>
                  </a:txBody>
                  <a:tcPr marL="6350" marR="6350" marT="6350" marB="0" anchor="ctr">
                    <a:noFill/>
                  </a:tcPr>
                </a:tc>
                <a:tc>
                  <a:txBody>
                    <a:bodyPr/>
                    <a:lstStyle/>
                    <a:p>
                      <a:pPr marL="91440" algn="l" rtl="0" fontAlgn="ctr">
                        <a:spcBef>
                          <a:spcPts val="600"/>
                        </a:spcBef>
                        <a:buNone/>
                      </a:pPr>
                      <a:r>
                        <a:rPr lang="ne-NP" sz="2000" b="0" i="0" u="none" strike="noStrike" dirty="0">
                          <a:solidFill>
                            <a:srgbClr val="000000"/>
                          </a:solidFill>
                          <a:effectLst/>
                          <a:latin typeface="Kalimati" panose="00000400000000000000" pitchFamily="2"/>
                          <a:cs typeface="Kalimati" panose="00000400000000000000" pitchFamily="2"/>
                        </a:rPr>
                        <a:t>छानबिन वा अनुसन्धानका क्रियाकलापहरू </a:t>
                      </a: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584954007"/>
                  </a:ext>
                </a:extLst>
              </a:tr>
              <a:tr h="478298">
                <a:tc>
                  <a:txBody>
                    <a:bodyPr/>
                    <a:lstStyle/>
                    <a:p>
                      <a:pPr marL="91440" algn="l" rtl="0" fontAlgn="ctr">
                        <a:spcBef>
                          <a:spcPts val="600"/>
                        </a:spcBef>
                        <a:buNone/>
                      </a:pPr>
                      <a:r>
                        <a:rPr lang="en-US" sz="1600" b="1" i="0" u="none" strike="noStrike">
                          <a:solidFill>
                            <a:srgbClr val="000000"/>
                          </a:solidFill>
                          <a:effectLst/>
                          <a:latin typeface="Kalimati" panose="00000400000000000000" pitchFamily="2"/>
                          <a:cs typeface="Kalimati" panose="00000400000000000000" pitchFamily="2"/>
                        </a:rPr>
                        <a:t>81</a:t>
                      </a: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1600" b="1" i="0" u="none" strike="noStrike">
                          <a:solidFill>
                            <a:srgbClr val="000000"/>
                          </a:solidFill>
                          <a:effectLst/>
                          <a:latin typeface="Kalimati" panose="00000400000000000000" pitchFamily="2"/>
                          <a:cs typeface="Kalimati" panose="00000400000000000000" pitchFamily="2"/>
                        </a:rPr>
                        <a:t>811</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en-US" sz="1600" b="1" i="0" u="none" strike="noStrike" dirty="0">
                          <a:solidFill>
                            <a:srgbClr val="0070C0"/>
                          </a:solidFill>
                          <a:effectLst/>
                          <a:latin typeface="Kalimati" panose="00000400000000000000" pitchFamily="2"/>
                          <a:cs typeface="Kalimati" panose="00000400000000000000" pitchFamily="2"/>
                        </a:rPr>
                        <a:t> </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ne-NP" sz="2000" b="1" i="0" u="none" strike="noStrike" dirty="0">
                          <a:solidFill>
                            <a:srgbClr val="000000"/>
                          </a:solidFill>
                          <a:effectLst/>
                          <a:latin typeface="Kalimati" panose="00000400000000000000" pitchFamily="2"/>
                          <a:cs typeface="Kalimati" panose="00000400000000000000" pitchFamily="2"/>
                        </a:rPr>
                        <a:t>संयुक्त सुविधाका सहयोगी क्रियाकलापहरू </a:t>
                      </a: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326040605"/>
                  </a:ext>
                </a:extLst>
              </a:tr>
              <a:tr h="478298">
                <a:tc>
                  <a:txBody>
                    <a:bodyPr/>
                    <a:lstStyle/>
                    <a:p>
                      <a:pPr marL="91440" algn="l" rtl="0" fontAlgn="ctr">
                        <a:spcBef>
                          <a:spcPts val="600"/>
                        </a:spcBef>
                        <a:buNone/>
                      </a:pPr>
                      <a:r>
                        <a:rPr lang="en-US" sz="1600" b="0" i="0" u="none" strike="noStrike">
                          <a:solidFill>
                            <a:srgbClr val="000000"/>
                          </a:solidFill>
                          <a:effectLst/>
                          <a:latin typeface="Kalimati" panose="00000400000000000000" pitchFamily="2"/>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1600" b="0" i="0" u="none" strike="noStrike">
                          <a:solidFill>
                            <a:srgbClr val="000000"/>
                          </a:solidFill>
                          <a:effectLst/>
                          <a:latin typeface="Kalimati" panose="00000400000000000000" pitchFamily="2"/>
                          <a:cs typeface="Kalimati" panose="00000400000000000000" pitchFamily="2"/>
                        </a:rPr>
                        <a:t> </a:t>
                      </a:r>
                    </a:p>
                  </a:txBody>
                  <a:tcPr marL="6350" marR="6350" marT="6350" marB="0" anchor="ctr">
                    <a:noFill/>
                  </a:tcPr>
                </a:tc>
                <a:tc>
                  <a:txBody>
                    <a:bodyPr/>
                    <a:lstStyle/>
                    <a:p>
                      <a:pPr marL="91440" algn="l" rtl="0" fontAlgn="ctr">
                        <a:spcBef>
                          <a:spcPts val="600"/>
                        </a:spcBef>
                        <a:buNone/>
                      </a:pPr>
                      <a:r>
                        <a:rPr lang="en-US" sz="1600" b="0" i="0" u="none" strike="noStrike" dirty="0">
                          <a:solidFill>
                            <a:srgbClr val="0070C0"/>
                          </a:solidFill>
                          <a:effectLst/>
                          <a:latin typeface="Kalimati" panose="00000400000000000000" pitchFamily="2"/>
                          <a:cs typeface="Kalimati" panose="00000400000000000000" pitchFamily="2"/>
                        </a:rPr>
                        <a:t>8110</a:t>
                      </a:r>
                    </a:p>
                  </a:txBody>
                  <a:tcPr marL="6350" marR="6350" marT="6350" marB="0" anchor="ctr">
                    <a:noFill/>
                  </a:tcPr>
                </a:tc>
                <a:tc>
                  <a:txBody>
                    <a:bodyPr/>
                    <a:lstStyle/>
                    <a:p>
                      <a:pPr marL="91440" algn="l" rtl="0" fontAlgn="ctr">
                        <a:spcBef>
                          <a:spcPts val="600"/>
                        </a:spcBef>
                        <a:buNone/>
                      </a:pPr>
                      <a:r>
                        <a:rPr lang="ne-NP" sz="2000" b="0" i="0" u="none" strike="noStrike" dirty="0">
                          <a:solidFill>
                            <a:srgbClr val="000000"/>
                          </a:solidFill>
                          <a:effectLst/>
                          <a:latin typeface="Kalimati" panose="00000400000000000000" pitchFamily="2"/>
                          <a:cs typeface="Kalimati" panose="00000400000000000000" pitchFamily="2"/>
                        </a:rPr>
                        <a:t>संयुक्त सुविधाका सहयोगी क्रियाकलापहरू </a:t>
                      </a: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76549503"/>
                  </a:ext>
                </a:extLst>
              </a:tr>
              <a:tr h="478298">
                <a:tc>
                  <a:txBody>
                    <a:bodyPr/>
                    <a:lstStyle/>
                    <a:p>
                      <a:pPr marL="91440" algn="l" rtl="0" fontAlgn="ctr">
                        <a:spcBef>
                          <a:spcPts val="600"/>
                        </a:spcBef>
                        <a:buNone/>
                      </a:pPr>
                      <a:r>
                        <a:rPr lang="en-US" sz="1600" b="1" i="0" u="none" strike="noStrike">
                          <a:solidFill>
                            <a:srgbClr val="000000"/>
                          </a:solidFill>
                          <a:effectLst/>
                          <a:latin typeface="Kalimati" panose="00000400000000000000" pitchFamily="2"/>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1600" b="1" i="0" u="none" strike="noStrike">
                          <a:solidFill>
                            <a:srgbClr val="000000"/>
                          </a:solidFill>
                          <a:effectLst/>
                          <a:latin typeface="Kalimati" panose="00000400000000000000" pitchFamily="2"/>
                          <a:cs typeface="Kalimati" panose="00000400000000000000" pitchFamily="2"/>
                        </a:rPr>
                        <a:t>812</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en-US" sz="1600" b="1" i="0" u="none" strike="noStrike" dirty="0">
                          <a:solidFill>
                            <a:srgbClr val="0070C0"/>
                          </a:solidFill>
                          <a:effectLst/>
                          <a:latin typeface="Kalimati" panose="00000400000000000000" pitchFamily="2"/>
                          <a:cs typeface="Kalimati" panose="00000400000000000000" pitchFamily="2"/>
                        </a:rPr>
                        <a:t> </a:t>
                      </a:r>
                    </a:p>
                  </a:txBody>
                  <a:tcPr marL="6350" marR="6350" marT="6350" marB="0" anchor="ctr">
                    <a:solidFill>
                      <a:schemeClr val="tx2">
                        <a:lumMod val="20000"/>
                        <a:lumOff val="80000"/>
                      </a:schemeClr>
                    </a:solidFill>
                  </a:tcPr>
                </a:tc>
                <a:tc>
                  <a:txBody>
                    <a:bodyPr/>
                    <a:lstStyle/>
                    <a:p>
                      <a:pPr marL="91440" algn="l" rtl="0" fontAlgn="ctr">
                        <a:spcBef>
                          <a:spcPts val="600"/>
                        </a:spcBef>
                        <a:buNone/>
                      </a:pPr>
                      <a:r>
                        <a:rPr lang="ne-NP" sz="2000" b="1" i="0" u="none" strike="noStrike" dirty="0">
                          <a:solidFill>
                            <a:srgbClr val="000000"/>
                          </a:solidFill>
                          <a:effectLst/>
                          <a:latin typeface="Kalimati" panose="00000400000000000000" pitchFamily="2"/>
                          <a:cs typeface="Kalimati" panose="00000400000000000000" pitchFamily="2"/>
                        </a:rPr>
                        <a:t>सरसफाइसम्बन्धी क्रियाकलापहरू </a:t>
                      </a: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607906138"/>
                  </a:ext>
                </a:extLst>
              </a:tr>
              <a:tr h="478298">
                <a:tc>
                  <a:txBody>
                    <a:bodyPr/>
                    <a:lstStyle/>
                    <a:p>
                      <a:pPr marL="91440" algn="l" rtl="0" fontAlgn="ctr">
                        <a:spcBef>
                          <a:spcPts val="600"/>
                        </a:spcBef>
                        <a:buNone/>
                      </a:pPr>
                      <a:r>
                        <a:rPr lang="en-US" sz="1600" b="0" i="0" u="none" strike="noStrike">
                          <a:solidFill>
                            <a:srgbClr val="000000"/>
                          </a:solidFill>
                          <a:effectLst/>
                          <a:latin typeface="Kalimati" panose="00000400000000000000" pitchFamily="2"/>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1600" b="0" i="0" u="none" strike="noStrike">
                          <a:solidFill>
                            <a:srgbClr val="000000"/>
                          </a:solidFill>
                          <a:effectLst/>
                          <a:latin typeface="Kalimati" panose="00000400000000000000" pitchFamily="2"/>
                          <a:cs typeface="Kalimati" panose="00000400000000000000" pitchFamily="2"/>
                        </a:rPr>
                        <a:t> </a:t>
                      </a:r>
                    </a:p>
                  </a:txBody>
                  <a:tcPr marL="6350" marR="6350" marT="6350" marB="0" anchor="ctr">
                    <a:noFill/>
                  </a:tcPr>
                </a:tc>
                <a:tc>
                  <a:txBody>
                    <a:bodyPr/>
                    <a:lstStyle/>
                    <a:p>
                      <a:pPr marL="91440" algn="l" rtl="0" fontAlgn="ctr">
                        <a:spcBef>
                          <a:spcPts val="600"/>
                        </a:spcBef>
                        <a:buNone/>
                      </a:pPr>
                      <a:r>
                        <a:rPr lang="en-US" sz="1600" b="0" i="0" u="none" strike="noStrike" dirty="0">
                          <a:solidFill>
                            <a:srgbClr val="0070C0"/>
                          </a:solidFill>
                          <a:effectLst/>
                          <a:latin typeface="Kalimati" panose="00000400000000000000" pitchFamily="2"/>
                          <a:cs typeface="Kalimati" panose="00000400000000000000" pitchFamily="2"/>
                        </a:rPr>
                        <a:t>8121</a:t>
                      </a:r>
                    </a:p>
                  </a:txBody>
                  <a:tcPr marL="6350" marR="6350" marT="6350" marB="0" anchor="ctr">
                    <a:noFill/>
                  </a:tcPr>
                </a:tc>
                <a:tc>
                  <a:txBody>
                    <a:bodyPr/>
                    <a:lstStyle/>
                    <a:p>
                      <a:pPr marL="91440" algn="l" rtl="0" fontAlgn="ctr">
                        <a:spcBef>
                          <a:spcPts val="600"/>
                        </a:spcBef>
                        <a:buNone/>
                      </a:pPr>
                      <a:r>
                        <a:rPr lang="ne-NP" sz="2000" b="0" i="0" u="none" strike="noStrike" dirty="0">
                          <a:solidFill>
                            <a:srgbClr val="000000"/>
                          </a:solidFill>
                          <a:effectLst/>
                          <a:latin typeface="Kalimati" panose="00000400000000000000" pitchFamily="2"/>
                          <a:cs typeface="Kalimati" panose="00000400000000000000" pitchFamily="2"/>
                        </a:rPr>
                        <a:t>भवनको सफाइसम्बन्धी क्रियाकलापहरू </a:t>
                      </a: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341372665"/>
                  </a:ext>
                </a:extLst>
              </a:tr>
              <a:tr h="601821">
                <a:tc>
                  <a:txBody>
                    <a:bodyPr/>
                    <a:lstStyle/>
                    <a:p>
                      <a:pPr marL="91440" algn="l" rtl="0" fontAlgn="ctr">
                        <a:spcBef>
                          <a:spcPts val="600"/>
                        </a:spcBef>
                        <a:buNone/>
                      </a:pPr>
                      <a:r>
                        <a:rPr lang="en-US" sz="1600" b="0" i="0" u="none" strike="noStrike">
                          <a:solidFill>
                            <a:srgbClr val="000000"/>
                          </a:solidFill>
                          <a:effectLst/>
                          <a:latin typeface="Kalimati" panose="00000400000000000000" pitchFamily="2"/>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en-US" sz="1600" b="0" i="0" u="none" strike="noStrike">
                          <a:solidFill>
                            <a:srgbClr val="000000"/>
                          </a:solidFill>
                          <a:effectLst/>
                          <a:latin typeface="Kalimati" panose="00000400000000000000" pitchFamily="2"/>
                          <a:cs typeface="Kalimati" panose="00000400000000000000" pitchFamily="2"/>
                        </a:rPr>
                        <a:t> </a:t>
                      </a: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en-US" sz="1600" b="0" i="0" u="none" strike="noStrike" dirty="0">
                          <a:solidFill>
                            <a:srgbClr val="0070C0"/>
                          </a:solidFill>
                          <a:effectLst/>
                          <a:latin typeface="Kalimati" panose="00000400000000000000" pitchFamily="2"/>
                          <a:cs typeface="Kalimati" panose="00000400000000000000" pitchFamily="2"/>
                        </a:rPr>
                        <a:t>8129</a:t>
                      </a: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ne-NP" sz="2000" b="0" i="0" u="none" strike="noStrike" dirty="0">
                          <a:solidFill>
                            <a:srgbClr val="000000"/>
                          </a:solidFill>
                          <a:effectLst/>
                          <a:latin typeface="Kalimati" panose="00000400000000000000" pitchFamily="2"/>
                          <a:cs typeface="Kalimati" panose="00000400000000000000" pitchFamily="2"/>
                        </a:rPr>
                        <a:t>अन्य भवन तथा औद्योगिक कार्यको सरसफाइसम्बन्धी क्रियाकलापहरू </a:t>
                      </a: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20715390"/>
                  </a:ext>
                </a:extLst>
              </a:tr>
            </a:tbl>
          </a:graphicData>
        </a:graphic>
      </p:graphicFrame>
      <p:graphicFrame>
        <p:nvGraphicFramePr>
          <p:cNvPr id="6" name="Table 5">
            <a:extLst>
              <a:ext uri="{FF2B5EF4-FFF2-40B4-BE49-F238E27FC236}">
                <a16:creationId xmlns:a16="http://schemas.microsoft.com/office/drawing/2014/main" id="{AC83BEB6-F381-EA97-7A21-94163081CFDC}"/>
              </a:ext>
            </a:extLst>
          </p:cNvPr>
          <p:cNvGraphicFramePr>
            <a:graphicFrameLocks noGrp="1"/>
          </p:cNvGraphicFramePr>
          <p:nvPr>
            <p:extLst>
              <p:ext uri="{D42A27DB-BD31-4B8C-83A1-F6EECF244321}">
                <p14:modId xmlns:p14="http://schemas.microsoft.com/office/powerpoint/2010/main" val="1523223355"/>
              </p:ext>
            </p:extLst>
          </p:nvPr>
        </p:nvGraphicFramePr>
        <p:xfrm>
          <a:off x="0" y="1015761"/>
          <a:ext cx="5692140" cy="5430395"/>
        </p:xfrm>
        <a:graphic>
          <a:graphicData uri="http://schemas.openxmlformats.org/drawingml/2006/table">
            <a:tbl>
              <a:tblPr>
                <a:effectLst/>
                <a:tableStyleId>{5C22544A-7EE6-4342-B048-85BDC9FD1C3A}</a:tableStyleId>
              </a:tblPr>
              <a:tblGrid>
                <a:gridCol w="464051">
                  <a:extLst>
                    <a:ext uri="{9D8B030D-6E8A-4147-A177-3AD203B41FA5}">
                      <a16:colId xmlns:a16="http://schemas.microsoft.com/office/drawing/2014/main" val="3576868588"/>
                    </a:ext>
                  </a:extLst>
                </a:gridCol>
                <a:gridCol w="559905">
                  <a:extLst>
                    <a:ext uri="{9D8B030D-6E8A-4147-A177-3AD203B41FA5}">
                      <a16:colId xmlns:a16="http://schemas.microsoft.com/office/drawing/2014/main" val="2353891573"/>
                    </a:ext>
                  </a:extLst>
                </a:gridCol>
                <a:gridCol w="687393">
                  <a:extLst>
                    <a:ext uri="{9D8B030D-6E8A-4147-A177-3AD203B41FA5}">
                      <a16:colId xmlns:a16="http://schemas.microsoft.com/office/drawing/2014/main" val="2699474460"/>
                    </a:ext>
                  </a:extLst>
                </a:gridCol>
                <a:gridCol w="3980791">
                  <a:extLst>
                    <a:ext uri="{9D8B030D-6E8A-4147-A177-3AD203B41FA5}">
                      <a16:colId xmlns:a16="http://schemas.microsoft.com/office/drawing/2014/main" val="87500503"/>
                    </a:ext>
                  </a:extLst>
                </a:gridCol>
              </a:tblGrid>
              <a:tr h="1308634">
                <a:tc>
                  <a:txBody>
                    <a:bodyPr/>
                    <a:lstStyle/>
                    <a:p>
                      <a:pPr marL="91440" algn="ctr" fontAlgn="ctr">
                        <a:spcBef>
                          <a:spcPts val="600"/>
                        </a:spcBef>
                        <a:buNone/>
                      </a:pPr>
                      <a:r>
                        <a:rPr lang="en-US" sz="1800" b="1" u="none" strike="noStrike" dirty="0">
                          <a:effectLst/>
                          <a:cs typeface="Kalimati" panose="00000400000000000000" pitchFamily="2"/>
                        </a:rPr>
                        <a:t>79</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800" b="1" u="none" strike="noStrike" dirty="0">
                          <a:effectLst/>
                          <a:cs typeface="Kalimati" panose="00000400000000000000" pitchFamily="2"/>
                        </a:rPr>
                        <a:t> </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b="1" u="none" strike="noStrike" dirty="0">
                          <a:effectLst/>
                          <a:cs typeface="Kalimati" panose="00000400000000000000" pitchFamily="2"/>
                        </a:rPr>
                        <a:t>ट्राभल एजेन्सी, टुर अपरेटर, रिजर्भेसन सेवा, र तत्सम्बन्धी क्रियाकलापहरू</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83275349"/>
                  </a:ext>
                </a:extLst>
              </a:tr>
              <a:tr h="875762">
                <a:tc>
                  <a:txBody>
                    <a:bodyPr/>
                    <a:lstStyle/>
                    <a:p>
                      <a:pPr marL="91440" algn="ctr" fontAlgn="ctr">
                        <a:spcBef>
                          <a:spcPts val="600"/>
                        </a:spcBef>
                        <a:buNone/>
                      </a:pPr>
                      <a:r>
                        <a:rPr lang="en-US" sz="1800" b="1" u="none" strike="noStrike" dirty="0">
                          <a:effectLst/>
                          <a:cs typeface="Kalimati" panose="00000400000000000000" pitchFamily="2"/>
                        </a:rPr>
                        <a:t>79</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1800" b="1" u="none" strike="noStrike" dirty="0">
                          <a:effectLst/>
                          <a:cs typeface="Kalimati" panose="00000400000000000000" pitchFamily="2"/>
                        </a:rPr>
                        <a:t>791</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ट्राभल एजेन्सी र टुर अपरेटर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511075734"/>
                  </a:ext>
                </a:extLst>
              </a:tr>
              <a:tr h="618713">
                <a:tc>
                  <a:txBody>
                    <a:bodyPr/>
                    <a:lstStyle/>
                    <a:p>
                      <a:pPr marL="91440" algn="ctr" fontAlgn="ctr">
                        <a:spcBef>
                          <a:spcPts val="600"/>
                        </a:spcBef>
                        <a:buNone/>
                      </a:pPr>
                      <a:r>
                        <a:rPr lang="en-US" sz="1800" u="none" strike="noStrike" dirty="0">
                          <a:effectLst/>
                          <a:cs typeface="Kalimati" panose="00000400000000000000" pitchFamily="2"/>
                        </a:rPr>
                        <a:t>79</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800" u="none" strike="noStrike" dirty="0">
                          <a:effectLst/>
                          <a:cs typeface="Kalimati" panose="00000400000000000000" pitchFamily="2"/>
                        </a:rPr>
                        <a:t>791</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800" u="none" strike="noStrike" dirty="0">
                          <a:solidFill>
                            <a:srgbClr val="0070C0"/>
                          </a:solidFill>
                          <a:effectLst/>
                          <a:cs typeface="Kalimati" panose="00000400000000000000" pitchFamily="2"/>
                        </a:rPr>
                        <a:t>7911</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dirty="0">
                          <a:effectLst/>
                          <a:cs typeface="Kalimati" panose="00000400000000000000" pitchFamily="2"/>
                        </a:rPr>
                        <a:t>ट्राभल एजेन्सीका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85836444"/>
                  </a:ext>
                </a:extLst>
              </a:tr>
              <a:tr h="875762">
                <a:tc>
                  <a:txBody>
                    <a:bodyPr/>
                    <a:lstStyle/>
                    <a:p>
                      <a:pPr marL="91440" algn="ctr" fontAlgn="ctr">
                        <a:spcBef>
                          <a:spcPts val="600"/>
                        </a:spcBef>
                        <a:buNone/>
                      </a:pPr>
                      <a:r>
                        <a:rPr lang="en-US" sz="1800" u="none" strike="noStrike">
                          <a:effectLst/>
                          <a:cs typeface="Kalimati" panose="00000400000000000000" pitchFamily="2"/>
                        </a:rPr>
                        <a:t>79</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800" u="none" strike="noStrike" dirty="0">
                          <a:effectLst/>
                          <a:cs typeface="Kalimati" panose="00000400000000000000" pitchFamily="2"/>
                        </a:rPr>
                        <a:t>791</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800" u="none" strike="noStrike" dirty="0">
                          <a:solidFill>
                            <a:srgbClr val="0070C0"/>
                          </a:solidFill>
                          <a:effectLst/>
                          <a:cs typeface="Kalimati" panose="00000400000000000000" pitchFamily="2"/>
                        </a:rPr>
                        <a:t>7912</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dirty="0">
                          <a:effectLst/>
                          <a:cs typeface="Kalimati" panose="00000400000000000000" pitchFamily="2"/>
                        </a:rPr>
                        <a:t>टुर अपरेटरसम्बन्धी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471836253"/>
                  </a:ext>
                </a:extLst>
              </a:tr>
              <a:tr h="875762">
                <a:tc>
                  <a:txBody>
                    <a:bodyPr/>
                    <a:lstStyle/>
                    <a:p>
                      <a:pPr marL="91440" algn="ctr" fontAlgn="ctr">
                        <a:spcBef>
                          <a:spcPts val="600"/>
                        </a:spcBef>
                        <a:buNone/>
                      </a:pPr>
                      <a:r>
                        <a:rPr lang="en-US" sz="1800" b="1" u="none" strike="noStrike" dirty="0">
                          <a:effectLst/>
                          <a:cs typeface="Kalimati" panose="00000400000000000000" pitchFamily="2"/>
                        </a:rPr>
                        <a:t>79</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1800" b="1" u="none" strike="noStrike" dirty="0">
                          <a:effectLst/>
                          <a:cs typeface="Kalimati" panose="00000400000000000000" pitchFamily="2"/>
                        </a:rPr>
                        <a:t>799</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अन्य रिजरभेसन सेवा, र तत्सम्बन्धी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470026269"/>
                  </a:ext>
                </a:extLst>
              </a:tr>
              <a:tr h="875762">
                <a:tc>
                  <a:txBody>
                    <a:bodyPr/>
                    <a:lstStyle/>
                    <a:p>
                      <a:pPr marL="91440" algn="ctr" fontAlgn="ctr">
                        <a:spcBef>
                          <a:spcPts val="600"/>
                        </a:spcBef>
                        <a:buNone/>
                      </a:pPr>
                      <a:r>
                        <a:rPr lang="en-US" sz="1800" u="none" strike="noStrike" dirty="0">
                          <a:effectLst/>
                          <a:cs typeface="Kalimati" panose="00000400000000000000" pitchFamily="2"/>
                        </a:rPr>
                        <a:t>79</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1800" u="none" strike="noStrike" dirty="0">
                          <a:effectLst/>
                          <a:cs typeface="Kalimati" panose="00000400000000000000" pitchFamily="2"/>
                        </a:rPr>
                        <a:t>799</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1800" u="none" strike="noStrike" dirty="0">
                          <a:solidFill>
                            <a:srgbClr val="0070C0"/>
                          </a:solidFill>
                          <a:effectLst/>
                          <a:cs typeface="Kalimati" panose="00000400000000000000" pitchFamily="2"/>
                        </a:rPr>
                        <a:t>7990</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spcBef>
                          <a:spcPts val="600"/>
                        </a:spcBef>
                        <a:buNone/>
                      </a:pPr>
                      <a:r>
                        <a:rPr lang="ne-NP" sz="2000" u="none" strike="noStrike" dirty="0">
                          <a:effectLst/>
                          <a:cs typeface="Kalimati" panose="00000400000000000000" pitchFamily="2"/>
                        </a:rPr>
                        <a:t>रिजरभेसन सेवा, र तत्सम्बन्धी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65221109"/>
                  </a:ext>
                </a:extLst>
              </a:tr>
            </a:tbl>
          </a:graphicData>
        </a:graphic>
      </p:graphicFrame>
    </p:spTree>
    <p:extLst>
      <p:ext uri="{BB962C8B-B14F-4D97-AF65-F5344CB8AC3E}">
        <p14:creationId xmlns:p14="http://schemas.microsoft.com/office/powerpoint/2010/main" val="3150517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A2C09-C722-8C10-CA52-031778B200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3F7503-6A24-CE14-02D6-EACF452C0907}"/>
              </a:ext>
            </a:extLst>
          </p:cNvPr>
          <p:cNvSpPr>
            <a:spLocks noGrp="1"/>
          </p:cNvSpPr>
          <p:nvPr>
            <p:ph type="title"/>
          </p:nvPr>
        </p:nvSpPr>
        <p:spPr>
          <a:xfrm>
            <a:off x="857249" y="202565"/>
            <a:ext cx="10915651" cy="996315"/>
          </a:xfrm>
        </p:spPr>
        <p:txBody>
          <a:bodyPr>
            <a:normAutofit/>
          </a:bodyPr>
          <a:lstStyle/>
          <a:p>
            <a:pPr algn="ctr"/>
            <a:r>
              <a:rPr lang="ne-NP" sz="4000" b="1"/>
              <a:t>प्रस्तुतिका विषय</a:t>
            </a:r>
            <a:endParaRPr lang="en-US" sz="4000" dirty="0"/>
          </a:p>
        </p:txBody>
      </p:sp>
      <p:sp>
        <p:nvSpPr>
          <p:cNvPr id="4" name="Footer Placeholder 3">
            <a:extLst>
              <a:ext uri="{FF2B5EF4-FFF2-40B4-BE49-F238E27FC236}">
                <a16:creationId xmlns:a16="http://schemas.microsoft.com/office/drawing/2014/main" id="{90B8DA6C-1039-83B2-F700-7C6F32D9B47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9CD13836-906F-2E9E-145D-E6272FAB9FB0}"/>
              </a:ext>
            </a:extLst>
          </p:cNvPr>
          <p:cNvSpPr txBox="1">
            <a:spLocks/>
          </p:cNvSpPr>
          <p:nvPr/>
        </p:nvSpPr>
        <p:spPr>
          <a:xfrm>
            <a:off x="83979" y="1125855"/>
            <a:ext cx="9162891" cy="27074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30000"/>
              </a:lnSpc>
              <a:spcBef>
                <a:spcPts val="600"/>
              </a:spcBef>
              <a:buFont typeface="Wingdings" panose="05000000000000000000" pitchFamily="2" charset="2"/>
              <a:buChar char="Ø"/>
            </a:pPr>
            <a:r>
              <a:rPr lang="ne-NP" b="1" dirty="0"/>
              <a:t>प्रत्येक खण्डका आर्थिक क्रियाकलाप खण्ड (H- </a:t>
            </a:r>
            <a:r>
              <a:rPr lang="en-US" b="1" dirty="0"/>
              <a:t>S</a:t>
            </a:r>
            <a:r>
              <a:rPr lang="ne-NP" b="1" dirty="0"/>
              <a:t>) </a:t>
            </a:r>
          </a:p>
          <a:p>
            <a:pPr marL="457200" indent="-457200">
              <a:lnSpc>
                <a:spcPct val="130000"/>
              </a:lnSpc>
              <a:spcBef>
                <a:spcPts val="600"/>
              </a:spcBef>
              <a:buFont typeface="Wingdings" panose="05000000000000000000" pitchFamily="2" charset="2"/>
              <a:buChar char="Ø"/>
            </a:pPr>
            <a:r>
              <a:rPr lang="ne-NP" b="1" dirty="0"/>
              <a:t>NSIC अभ्यास (H- </a:t>
            </a:r>
            <a:r>
              <a:rPr lang="en-US" b="1" dirty="0"/>
              <a:t>S</a:t>
            </a:r>
            <a:r>
              <a:rPr lang="ne-NP" b="1" dirty="0"/>
              <a:t>) </a:t>
            </a:r>
            <a:endParaRPr lang="en-US" b="1" dirty="0"/>
          </a:p>
        </p:txBody>
      </p:sp>
      <p:sp>
        <p:nvSpPr>
          <p:cNvPr id="11" name="Slide Number Placeholder 4">
            <a:extLst>
              <a:ext uri="{FF2B5EF4-FFF2-40B4-BE49-F238E27FC236}">
                <a16:creationId xmlns:a16="http://schemas.microsoft.com/office/drawing/2014/main" id="{B76254AD-1B97-ABD4-8070-D1DA70C1953B}"/>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a:t>
            </a:fld>
            <a:endParaRPr lang="en-US" sz="1800" b="1" dirty="0">
              <a:latin typeface="Fontasy Himali" panose="04020500000000000000" pitchFamily="82" charset="0"/>
            </a:endParaRPr>
          </a:p>
        </p:txBody>
      </p:sp>
      <p:sp>
        <p:nvSpPr>
          <p:cNvPr id="7" name="Rectangle 6"/>
          <p:cNvSpPr/>
          <p:nvPr/>
        </p:nvSpPr>
        <p:spPr>
          <a:xfrm>
            <a:off x="0" y="4348927"/>
            <a:ext cx="7536765" cy="15489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e-NP" sz="2000" dirty="0">
                <a:cs typeface="Kalimati" panose="00000400000000000000" pitchFamily="2"/>
              </a:rPr>
              <a:t>सन्दर्भ सामाग्रीः गणना पुस्तिका भाग ५ (पेज नम्बर ५१ देखि ५८ सम्म)</a:t>
            </a:r>
            <a:endParaRPr lang="en-US" sz="2000" dirty="0">
              <a:cs typeface="Kalimati" panose="00000400000000000000" pitchFamily="2"/>
            </a:endParaRPr>
          </a:p>
          <a:p>
            <a:pPr algn="ctr"/>
            <a:r>
              <a:rPr lang="ne-NP" sz="2000" dirty="0">
                <a:cs typeface="Kalimati" panose="00000400000000000000" pitchFamily="2"/>
              </a:rPr>
              <a:t>नेपालस्तरीय औद्योगिक बर्गीकरण संक्षिप्त पुस्तिका (पेज नम्बर ७१ देखि ११० सम्म)</a:t>
            </a:r>
            <a:endParaRPr lang="en-US" sz="2000" dirty="0">
              <a:cs typeface="Kalimati" panose="00000400000000000000" pitchFamily="2"/>
            </a:endParaRPr>
          </a:p>
          <a:p>
            <a:pPr algn="ctr"/>
            <a:endParaRPr lang="en-US" sz="2000" dirty="0">
              <a:cs typeface="Kalimati" panose="00000400000000000000" pitchFamily="2"/>
            </a:endParaRPr>
          </a:p>
        </p:txBody>
      </p:sp>
      <p:pic>
        <p:nvPicPr>
          <p:cNvPr id="12" name="Picture 11">
            <a:extLst>
              <a:ext uri="{FF2B5EF4-FFF2-40B4-BE49-F238E27FC236}">
                <a16:creationId xmlns:a16="http://schemas.microsoft.com/office/drawing/2014/main" id="{37E8AB18-B0A7-888E-1955-D897755E24E3}"/>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7593915" y="2513871"/>
            <a:ext cx="2483604" cy="3450389"/>
          </a:xfrm>
          <a:prstGeom prst="rect">
            <a:avLst/>
          </a:prstGeom>
        </p:spPr>
      </p:pic>
      <p:pic>
        <p:nvPicPr>
          <p:cNvPr id="5" name="Picture 4">
            <a:extLst>
              <a:ext uri="{FF2B5EF4-FFF2-40B4-BE49-F238E27FC236}">
                <a16:creationId xmlns:a16="http://schemas.microsoft.com/office/drawing/2014/main" id="{E3EF650D-6204-8591-1793-DF89B060B8D6}"/>
              </a:ext>
            </a:extLst>
          </p:cNvPr>
          <p:cNvPicPr>
            <a:picLocks noChangeAspect="1"/>
          </p:cNvPicPr>
          <p:nvPr/>
        </p:nvPicPr>
        <p:blipFill>
          <a:blip r:embed="rId3"/>
          <a:stretch>
            <a:fillRect/>
          </a:stretch>
        </p:blipFill>
        <p:spPr>
          <a:xfrm>
            <a:off x="10134669" y="2554116"/>
            <a:ext cx="1992017" cy="3436476"/>
          </a:xfrm>
          <a:prstGeom prst="rect">
            <a:avLst/>
          </a:prstGeom>
        </p:spPr>
      </p:pic>
    </p:spTree>
    <p:extLst>
      <p:ext uri="{BB962C8B-B14F-4D97-AF65-F5344CB8AC3E}">
        <p14:creationId xmlns:p14="http://schemas.microsoft.com/office/powerpoint/2010/main" val="18550617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D10D2-F450-D914-E797-5CA3DCCB390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60A2AE2-AC78-267A-615A-243509E83362}"/>
              </a:ext>
            </a:extLst>
          </p:cNvPr>
          <p:cNvSpPr>
            <a:spLocks noGrp="1"/>
          </p:cNvSpPr>
          <p:nvPr>
            <p:ph type="title"/>
          </p:nvPr>
        </p:nvSpPr>
        <p:spPr>
          <a:xfrm>
            <a:off x="1440181" y="136525"/>
            <a:ext cx="9258300" cy="83502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2700" b="1" dirty="0"/>
              <a:t>खण्ड </a:t>
            </a:r>
            <a:r>
              <a:rPr lang="en-US" sz="2700" b="1" dirty="0"/>
              <a:t>N</a:t>
            </a:r>
            <a:r>
              <a:rPr lang="ne-NP" sz="2700" b="1" dirty="0"/>
              <a:t> :</a:t>
            </a:r>
            <a:r>
              <a:rPr lang="en-US" sz="2700" b="1" dirty="0"/>
              <a:t> </a:t>
            </a:r>
            <a:r>
              <a:rPr lang="ne-NP" sz="2700" b="1" dirty="0"/>
              <a:t>प्रशासनिक तथा सहयोगी सेवाका क्रियाकलापहरू </a:t>
            </a:r>
            <a:endParaRPr lang="en-US" b="1" dirty="0"/>
          </a:p>
        </p:txBody>
      </p:sp>
      <p:sp>
        <p:nvSpPr>
          <p:cNvPr id="2" name="Footer Placeholder 1">
            <a:extLst>
              <a:ext uri="{FF2B5EF4-FFF2-40B4-BE49-F238E27FC236}">
                <a16:creationId xmlns:a16="http://schemas.microsoft.com/office/drawing/2014/main" id="{AE8F0A54-8A08-5A06-C30D-6419B58DA274}"/>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9AE749D9-6013-E0F5-4949-FBC37B79B0EC}"/>
              </a:ext>
            </a:extLst>
          </p:cNvPr>
          <p:cNvSpPr>
            <a:spLocks noGrp="1"/>
          </p:cNvSpPr>
          <p:nvPr>
            <p:ph type="sldNum" sz="quarter" idx="12"/>
          </p:nvPr>
        </p:nvSpPr>
        <p:spPr/>
        <p:txBody>
          <a:bodyPr/>
          <a:lstStyle/>
          <a:p>
            <a:fld id="{3981A1E7-FBCC-4BE9-B724-D2D87968AACE}" type="slidenum">
              <a:rPr lang="en-US" smtClean="0"/>
              <a:t>30</a:t>
            </a:fld>
            <a:endParaRPr lang="en-US"/>
          </a:p>
        </p:txBody>
      </p:sp>
      <p:graphicFrame>
        <p:nvGraphicFramePr>
          <p:cNvPr id="5" name="Table 4">
            <a:extLst>
              <a:ext uri="{FF2B5EF4-FFF2-40B4-BE49-F238E27FC236}">
                <a16:creationId xmlns:a16="http://schemas.microsoft.com/office/drawing/2014/main" id="{CD009A28-3CE9-7636-56E0-4E83D315BBC1}"/>
              </a:ext>
            </a:extLst>
          </p:cNvPr>
          <p:cNvGraphicFramePr>
            <a:graphicFrameLocks noGrp="1"/>
          </p:cNvGraphicFramePr>
          <p:nvPr>
            <p:extLst>
              <p:ext uri="{D42A27DB-BD31-4B8C-83A1-F6EECF244321}">
                <p14:modId xmlns:p14="http://schemas.microsoft.com/office/powerpoint/2010/main" val="1532238621"/>
              </p:ext>
            </p:extLst>
          </p:nvPr>
        </p:nvGraphicFramePr>
        <p:xfrm>
          <a:off x="182880" y="1028700"/>
          <a:ext cx="12009119" cy="5470351"/>
        </p:xfrm>
        <a:graphic>
          <a:graphicData uri="http://schemas.openxmlformats.org/drawingml/2006/table">
            <a:tbl>
              <a:tblPr>
                <a:tableStyleId>{5C22544A-7EE6-4342-B048-85BDC9FD1C3A}</a:tableStyleId>
              </a:tblPr>
              <a:tblGrid>
                <a:gridCol w="483392">
                  <a:extLst>
                    <a:ext uri="{9D8B030D-6E8A-4147-A177-3AD203B41FA5}">
                      <a16:colId xmlns:a16="http://schemas.microsoft.com/office/drawing/2014/main" val="4236766727"/>
                    </a:ext>
                  </a:extLst>
                </a:gridCol>
                <a:gridCol w="998592">
                  <a:extLst>
                    <a:ext uri="{9D8B030D-6E8A-4147-A177-3AD203B41FA5}">
                      <a16:colId xmlns:a16="http://schemas.microsoft.com/office/drawing/2014/main" val="663793201"/>
                    </a:ext>
                  </a:extLst>
                </a:gridCol>
                <a:gridCol w="737066">
                  <a:extLst>
                    <a:ext uri="{9D8B030D-6E8A-4147-A177-3AD203B41FA5}">
                      <a16:colId xmlns:a16="http://schemas.microsoft.com/office/drawing/2014/main" val="772954624"/>
                    </a:ext>
                  </a:extLst>
                </a:gridCol>
                <a:gridCol w="9790069">
                  <a:extLst>
                    <a:ext uri="{9D8B030D-6E8A-4147-A177-3AD203B41FA5}">
                      <a16:colId xmlns:a16="http://schemas.microsoft.com/office/drawing/2014/main" val="1299128337"/>
                    </a:ext>
                  </a:extLst>
                </a:gridCol>
              </a:tblGrid>
              <a:tr h="359413">
                <a:tc>
                  <a:txBody>
                    <a:bodyPr/>
                    <a:lstStyle/>
                    <a:p>
                      <a:pPr marL="91440" algn="l" rtl="0" fontAlgn="ctr">
                        <a:spcBef>
                          <a:spcPts val="600"/>
                        </a:spcBef>
                        <a:buNone/>
                      </a:pPr>
                      <a:r>
                        <a:rPr lang="en-US" sz="2200" b="1" u="none" strike="noStrike" dirty="0">
                          <a:effectLst/>
                          <a:cs typeface="Kalimati" panose="00000400000000000000" pitchFamily="2"/>
                        </a:rPr>
                        <a:t>82</a:t>
                      </a:r>
                      <a:endParaRPr lang="en-US" sz="2200" b="1"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en-US" sz="2200" b="1" u="none" strike="noStrike">
                          <a:effectLst/>
                          <a:cs typeface="Kalimati" panose="00000400000000000000" pitchFamily="2"/>
                        </a:rPr>
                        <a:t>821</a:t>
                      </a:r>
                      <a:endParaRPr lang="en-US" sz="2200" b="1" i="0" u="none" strike="noStrike">
                        <a:solidFill>
                          <a:srgbClr val="000000"/>
                        </a:solidFill>
                        <a:effectLst/>
                        <a:latin typeface="Kalimati" panose="00000400000000000000" pitchFamily="2"/>
                        <a:cs typeface="Kalimati" panose="00000400000000000000" pitchFamily="2"/>
                      </a:endParaRPr>
                    </a:p>
                  </a:txBody>
                  <a:tcPr marL="4378" marR="4378" marT="4378"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en-US" sz="2200" b="1" u="none" strike="noStrike" dirty="0">
                          <a:solidFill>
                            <a:srgbClr val="0070C0"/>
                          </a:solidFill>
                          <a:effectLst/>
                          <a:cs typeface="Kalimati" panose="00000400000000000000" pitchFamily="2"/>
                        </a:rPr>
                        <a:t> </a:t>
                      </a:r>
                      <a:endParaRPr lang="en-US" sz="2200" b="1" i="0" u="none" strike="noStrike" dirty="0">
                        <a:solidFill>
                          <a:srgbClr val="0070C0"/>
                        </a:solidFill>
                        <a:effectLst/>
                        <a:latin typeface="Kalimati" panose="00000400000000000000" pitchFamily="2"/>
                        <a:cs typeface="Kalimati" panose="00000400000000000000" pitchFamily="2"/>
                      </a:endParaRPr>
                    </a:p>
                  </a:txBody>
                  <a:tcPr marL="4378" marR="4378" marT="4378"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ne-NP" sz="2400" b="1" u="none" strike="noStrike" dirty="0">
                          <a:effectLst/>
                          <a:cs typeface="Kalimati" panose="00000400000000000000" pitchFamily="2"/>
                        </a:rPr>
                        <a:t>कार्यालयको प्रशासनिक तथा सहयोगी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tx2">
                        <a:lumMod val="20000"/>
                        <a:lumOff val="80000"/>
                      </a:schemeClr>
                    </a:solidFill>
                  </a:tcPr>
                </a:tc>
                <a:extLst>
                  <a:ext uri="{0D108BD9-81ED-4DB2-BD59-A6C34878D82A}">
                    <a16:rowId xmlns:a16="http://schemas.microsoft.com/office/drawing/2014/main" val="3309853206"/>
                  </a:ext>
                </a:extLst>
              </a:tr>
              <a:tr h="471135">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en-US" sz="2200" u="none" strike="noStrike" dirty="0">
                          <a:solidFill>
                            <a:srgbClr val="0070C0"/>
                          </a:solidFill>
                          <a:effectLst/>
                          <a:cs typeface="Kalimati" panose="00000400000000000000" pitchFamily="2"/>
                        </a:rPr>
                        <a:t>8211</a:t>
                      </a:r>
                      <a:endParaRPr lang="en-US" sz="2200" b="0" i="0" u="none" strike="noStrike" dirty="0">
                        <a:solidFill>
                          <a:srgbClr val="0070C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ne-NP" sz="2400" u="none" strike="noStrike" dirty="0">
                          <a:effectLst/>
                          <a:cs typeface="Kalimati" panose="00000400000000000000" pitchFamily="2"/>
                        </a:rPr>
                        <a:t>कार्यालयको प्रशासनिक तथा सहयोगी संयुक्त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525214907"/>
                  </a:ext>
                </a:extLst>
              </a:tr>
              <a:tr h="714574">
                <a:tc>
                  <a:txBody>
                    <a:bodyPr/>
                    <a:lstStyle/>
                    <a:p>
                      <a:pPr marL="91440" algn="l" rtl="0" fontAlgn="ctr">
                        <a:spcBef>
                          <a:spcPts val="600"/>
                        </a:spcBef>
                        <a:buNone/>
                      </a:pPr>
                      <a:r>
                        <a:rPr lang="en-US" sz="2200" u="none" strike="noStrike" dirty="0">
                          <a:effectLst/>
                          <a:cs typeface="Kalimati" panose="00000400000000000000" pitchFamily="2"/>
                        </a:rPr>
                        <a:t> </a:t>
                      </a:r>
                      <a:endParaRPr lang="en-US" sz="2200" b="0"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en-US" sz="2200" u="none" strike="noStrike" dirty="0">
                          <a:solidFill>
                            <a:srgbClr val="0070C0"/>
                          </a:solidFill>
                          <a:effectLst/>
                          <a:cs typeface="Kalimati" panose="00000400000000000000" pitchFamily="2"/>
                        </a:rPr>
                        <a:t>8219</a:t>
                      </a:r>
                      <a:endParaRPr lang="en-US" sz="2200" b="0" i="0" u="none" strike="noStrike" dirty="0">
                        <a:solidFill>
                          <a:srgbClr val="0070C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ne-NP" sz="2400" u="none" strike="noStrike" dirty="0">
                          <a:effectLst/>
                          <a:cs typeface="Kalimati" panose="00000400000000000000" pitchFamily="2"/>
                        </a:rPr>
                        <a:t>फोटोकपी गर्ने, आवश्यक कागजपत्रहरू तयार गर्ने र अन्य विशेष कार्यालयसम्बन्धी सहयोगी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944974065"/>
                  </a:ext>
                </a:extLst>
              </a:tr>
              <a:tr h="359413">
                <a:tc>
                  <a:txBody>
                    <a:bodyPr/>
                    <a:lstStyle/>
                    <a:p>
                      <a:pPr marL="91440" algn="l" rtl="0" fontAlgn="ctr">
                        <a:spcBef>
                          <a:spcPts val="600"/>
                        </a:spcBef>
                        <a:buNone/>
                      </a:pPr>
                      <a:r>
                        <a:rPr lang="en-US" sz="2200" b="1" u="none" strike="noStrike" dirty="0">
                          <a:effectLst/>
                          <a:cs typeface="Kalimati" panose="00000400000000000000" pitchFamily="2"/>
                        </a:rPr>
                        <a:t> </a:t>
                      </a:r>
                      <a:endParaRPr lang="en-US" sz="2200" b="1"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2200" b="1" u="none" strike="noStrike" dirty="0">
                          <a:effectLst/>
                          <a:cs typeface="Kalimati" panose="00000400000000000000" pitchFamily="2"/>
                        </a:rPr>
                        <a:t>822</a:t>
                      </a:r>
                      <a:endParaRPr lang="en-US" sz="2200" b="1"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solidFill>
                      <a:schemeClr val="tx2">
                        <a:lumMod val="20000"/>
                        <a:lumOff val="80000"/>
                      </a:schemeClr>
                    </a:solidFill>
                  </a:tcPr>
                </a:tc>
                <a:tc>
                  <a:txBody>
                    <a:bodyPr/>
                    <a:lstStyle/>
                    <a:p>
                      <a:pPr marL="91440" algn="l" rtl="0" fontAlgn="ctr">
                        <a:spcBef>
                          <a:spcPts val="600"/>
                        </a:spcBef>
                        <a:buNone/>
                      </a:pPr>
                      <a:r>
                        <a:rPr lang="en-US" sz="2200" b="1" u="none" strike="noStrike" dirty="0">
                          <a:solidFill>
                            <a:srgbClr val="0070C0"/>
                          </a:solidFill>
                          <a:effectLst/>
                          <a:cs typeface="Kalimati" panose="00000400000000000000" pitchFamily="2"/>
                        </a:rPr>
                        <a:t> </a:t>
                      </a:r>
                      <a:endParaRPr lang="en-US" sz="2200" b="1" i="0" u="none" strike="noStrike" dirty="0">
                        <a:solidFill>
                          <a:srgbClr val="0070C0"/>
                        </a:solidFill>
                        <a:effectLst/>
                        <a:latin typeface="Kalimati" panose="00000400000000000000" pitchFamily="2"/>
                        <a:cs typeface="Kalimati" panose="00000400000000000000" pitchFamily="2"/>
                      </a:endParaRPr>
                    </a:p>
                  </a:txBody>
                  <a:tcPr marL="4378" marR="4378" marT="4378" marB="0" anchor="ctr">
                    <a:solidFill>
                      <a:schemeClr val="tx2">
                        <a:lumMod val="20000"/>
                        <a:lumOff val="80000"/>
                      </a:schemeClr>
                    </a:solidFill>
                  </a:tcPr>
                </a:tc>
                <a:tc>
                  <a:txBody>
                    <a:bodyPr/>
                    <a:lstStyle/>
                    <a:p>
                      <a:pPr marL="91440" algn="l" rtl="0" fontAlgn="ctr">
                        <a:spcBef>
                          <a:spcPts val="600"/>
                        </a:spcBef>
                        <a:buNone/>
                      </a:pPr>
                      <a:r>
                        <a:rPr lang="ne-NP" sz="2400" b="1" u="none" strike="noStrike" dirty="0">
                          <a:effectLst/>
                          <a:cs typeface="Kalimati" panose="00000400000000000000" pitchFamily="2"/>
                        </a:rPr>
                        <a:t>कल सेन्टरका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237471500"/>
                  </a:ext>
                </a:extLst>
              </a:tr>
              <a:tr h="359413">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200" u="none" strike="noStrike" dirty="0">
                          <a:effectLst/>
                          <a:cs typeface="Kalimati" panose="00000400000000000000" pitchFamily="2"/>
                        </a:rPr>
                        <a:t> </a:t>
                      </a:r>
                      <a:endParaRPr lang="en-US" sz="2200" b="0"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en-US" sz="2200" u="none" strike="noStrike" dirty="0">
                          <a:solidFill>
                            <a:srgbClr val="0070C0"/>
                          </a:solidFill>
                          <a:effectLst/>
                          <a:cs typeface="Kalimati" panose="00000400000000000000" pitchFamily="2"/>
                        </a:rPr>
                        <a:t>8220</a:t>
                      </a:r>
                      <a:endParaRPr lang="en-US" sz="2200" b="0" i="0" u="none" strike="noStrike" dirty="0">
                        <a:solidFill>
                          <a:srgbClr val="0070C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ne-NP" sz="2400" u="none" strike="noStrike" dirty="0">
                          <a:effectLst/>
                          <a:cs typeface="Kalimati" panose="00000400000000000000" pitchFamily="2"/>
                        </a:rPr>
                        <a:t>कल सेन्टरहरूका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298118119"/>
                  </a:ext>
                </a:extLst>
              </a:tr>
              <a:tr h="504448">
                <a:tc>
                  <a:txBody>
                    <a:bodyPr/>
                    <a:lstStyle/>
                    <a:p>
                      <a:pPr marL="91440" algn="l" rtl="0" fontAlgn="ctr">
                        <a:spcBef>
                          <a:spcPts val="600"/>
                        </a:spcBef>
                        <a:buNone/>
                      </a:pPr>
                      <a:r>
                        <a:rPr lang="en-US" sz="2200" b="1" u="none" strike="noStrike" dirty="0">
                          <a:effectLst/>
                          <a:cs typeface="Kalimati" panose="00000400000000000000" pitchFamily="2"/>
                        </a:rPr>
                        <a:t> </a:t>
                      </a:r>
                      <a:endParaRPr lang="en-US" sz="2200" b="1"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2200" b="1" u="none" strike="noStrike">
                          <a:effectLst/>
                          <a:cs typeface="Kalimati" panose="00000400000000000000" pitchFamily="2"/>
                        </a:rPr>
                        <a:t>823</a:t>
                      </a:r>
                      <a:endParaRPr lang="en-US" sz="2200" b="1" i="0" u="none" strike="noStrike">
                        <a:solidFill>
                          <a:srgbClr val="000000"/>
                        </a:solidFill>
                        <a:effectLst/>
                        <a:latin typeface="Kalimati" panose="00000400000000000000" pitchFamily="2"/>
                        <a:cs typeface="Kalimati" panose="00000400000000000000" pitchFamily="2"/>
                      </a:endParaRPr>
                    </a:p>
                  </a:txBody>
                  <a:tcPr marL="4378" marR="4378" marT="4378" marB="0" anchor="ctr">
                    <a:solidFill>
                      <a:schemeClr val="tx2">
                        <a:lumMod val="20000"/>
                        <a:lumOff val="80000"/>
                      </a:schemeClr>
                    </a:solidFill>
                  </a:tcPr>
                </a:tc>
                <a:tc>
                  <a:txBody>
                    <a:bodyPr/>
                    <a:lstStyle/>
                    <a:p>
                      <a:pPr marL="91440" algn="l" rtl="0" fontAlgn="ctr">
                        <a:spcBef>
                          <a:spcPts val="600"/>
                        </a:spcBef>
                        <a:buNone/>
                      </a:pPr>
                      <a:r>
                        <a:rPr lang="en-US" sz="2200" b="1" u="none" strike="noStrike" dirty="0">
                          <a:solidFill>
                            <a:srgbClr val="0070C0"/>
                          </a:solidFill>
                          <a:effectLst/>
                          <a:cs typeface="Kalimati" panose="00000400000000000000" pitchFamily="2"/>
                        </a:rPr>
                        <a:t> </a:t>
                      </a:r>
                      <a:endParaRPr lang="en-US" sz="2200" b="1" i="0" u="none" strike="noStrike" dirty="0">
                        <a:solidFill>
                          <a:srgbClr val="0070C0"/>
                        </a:solidFill>
                        <a:effectLst/>
                        <a:latin typeface="Kalimati" panose="00000400000000000000" pitchFamily="2"/>
                        <a:cs typeface="Kalimati" panose="00000400000000000000" pitchFamily="2"/>
                      </a:endParaRPr>
                    </a:p>
                  </a:txBody>
                  <a:tcPr marL="4378" marR="4378" marT="4378" marB="0" anchor="ctr">
                    <a:solidFill>
                      <a:schemeClr val="tx2">
                        <a:lumMod val="20000"/>
                        <a:lumOff val="80000"/>
                      </a:schemeClr>
                    </a:solidFill>
                  </a:tcPr>
                </a:tc>
                <a:tc>
                  <a:txBody>
                    <a:bodyPr/>
                    <a:lstStyle/>
                    <a:p>
                      <a:pPr marL="91440" algn="l" rtl="0" fontAlgn="ctr">
                        <a:spcBef>
                          <a:spcPts val="600"/>
                        </a:spcBef>
                        <a:buNone/>
                      </a:pPr>
                      <a:r>
                        <a:rPr lang="ne-NP" sz="2400" b="1" u="none" strike="noStrike" dirty="0">
                          <a:effectLst/>
                          <a:cs typeface="Kalimati" panose="00000400000000000000" pitchFamily="2"/>
                        </a:rPr>
                        <a:t>सभा वा सम्मेलन र व्यापारिक प्रदर्शनीहरूको आयोजना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244983108"/>
                  </a:ext>
                </a:extLst>
              </a:tr>
              <a:tr h="471135">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en-US" sz="2200" u="none" strike="noStrike">
                          <a:solidFill>
                            <a:srgbClr val="0070C0"/>
                          </a:solidFill>
                          <a:effectLst/>
                          <a:cs typeface="Kalimati" panose="00000400000000000000" pitchFamily="2"/>
                        </a:rPr>
                        <a:t>8230</a:t>
                      </a:r>
                      <a:endParaRPr lang="en-US" sz="2200" b="0" i="0" u="none" strike="noStrike">
                        <a:solidFill>
                          <a:srgbClr val="0070C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ne-NP" sz="2400" u="none" strike="noStrike" dirty="0">
                          <a:effectLst/>
                          <a:cs typeface="Kalimati" panose="00000400000000000000" pitchFamily="2"/>
                        </a:rPr>
                        <a:t>सभा वा सम्मेलन र व्यापारिक प्रदर्शनीहरूको आयोजना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708501669"/>
                  </a:ext>
                </a:extLst>
              </a:tr>
              <a:tr h="600150">
                <a:tc>
                  <a:txBody>
                    <a:bodyPr/>
                    <a:lstStyle/>
                    <a:p>
                      <a:pPr marL="91440" algn="l" rtl="0" fontAlgn="ctr">
                        <a:spcBef>
                          <a:spcPts val="600"/>
                        </a:spcBef>
                        <a:buNone/>
                      </a:pPr>
                      <a:r>
                        <a:rPr lang="en-US" sz="2200" b="1" u="none" strike="noStrike" dirty="0">
                          <a:effectLst/>
                          <a:cs typeface="Kalimati" panose="00000400000000000000" pitchFamily="2"/>
                        </a:rPr>
                        <a:t> </a:t>
                      </a:r>
                      <a:endParaRPr lang="en-US" sz="2200" b="1"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2200" b="1" u="none" strike="noStrike">
                          <a:effectLst/>
                          <a:cs typeface="Kalimati" panose="00000400000000000000" pitchFamily="2"/>
                        </a:rPr>
                        <a:t>829</a:t>
                      </a:r>
                      <a:endParaRPr lang="en-US" sz="2200" b="1" i="0" u="none" strike="noStrike">
                        <a:solidFill>
                          <a:srgbClr val="000000"/>
                        </a:solidFill>
                        <a:effectLst/>
                        <a:latin typeface="Kalimati" panose="00000400000000000000" pitchFamily="2"/>
                        <a:cs typeface="Kalimati" panose="00000400000000000000" pitchFamily="2"/>
                      </a:endParaRPr>
                    </a:p>
                  </a:txBody>
                  <a:tcPr marL="4378" marR="4378" marT="4378" marB="0" anchor="ctr">
                    <a:solidFill>
                      <a:schemeClr val="tx2">
                        <a:lumMod val="20000"/>
                        <a:lumOff val="80000"/>
                      </a:schemeClr>
                    </a:solidFill>
                  </a:tcPr>
                </a:tc>
                <a:tc>
                  <a:txBody>
                    <a:bodyPr/>
                    <a:lstStyle/>
                    <a:p>
                      <a:pPr marL="91440" algn="l" rtl="0" fontAlgn="ctr">
                        <a:spcBef>
                          <a:spcPts val="600"/>
                        </a:spcBef>
                        <a:buNone/>
                      </a:pPr>
                      <a:r>
                        <a:rPr lang="en-US" sz="2200" b="1" u="none" strike="noStrike" dirty="0">
                          <a:solidFill>
                            <a:srgbClr val="0070C0"/>
                          </a:solidFill>
                          <a:effectLst/>
                          <a:cs typeface="Kalimati" panose="00000400000000000000" pitchFamily="2"/>
                        </a:rPr>
                        <a:t> </a:t>
                      </a:r>
                      <a:endParaRPr lang="en-US" sz="2200" b="1" i="0" u="none" strike="noStrike" dirty="0">
                        <a:solidFill>
                          <a:srgbClr val="0070C0"/>
                        </a:solidFill>
                        <a:effectLst/>
                        <a:latin typeface="Kalimati" panose="00000400000000000000" pitchFamily="2"/>
                        <a:cs typeface="Kalimati" panose="00000400000000000000" pitchFamily="2"/>
                      </a:endParaRPr>
                    </a:p>
                  </a:txBody>
                  <a:tcPr marL="4378" marR="4378" marT="4378" marB="0" anchor="ctr">
                    <a:solidFill>
                      <a:schemeClr val="tx2">
                        <a:lumMod val="20000"/>
                        <a:lumOff val="80000"/>
                      </a:schemeClr>
                    </a:solidFill>
                  </a:tcPr>
                </a:tc>
                <a:tc>
                  <a:txBody>
                    <a:bodyPr/>
                    <a:lstStyle/>
                    <a:p>
                      <a:pPr marL="91440" algn="l" rtl="0" fontAlgn="ctr">
                        <a:spcBef>
                          <a:spcPts val="600"/>
                        </a:spcBef>
                        <a:buNone/>
                      </a:pPr>
                      <a:r>
                        <a:rPr lang="ne-NP" sz="2400" b="1" u="none" strike="noStrike" dirty="0">
                          <a:effectLst/>
                          <a:cs typeface="Kalimati" panose="00000400000000000000" pitchFamily="2"/>
                        </a:rPr>
                        <a:t>अन्यत्र उल्लेख नगरिएका व्यवसायिक सेवाका सहयोगी क्रियाकलापहरू</a:t>
                      </a:r>
                      <a:endParaRPr lang="ne-NP" sz="2400" b="1"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537226579"/>
                  </a:ext>
                </a:extLst>
              </a:tr>
              <a:tr h="471135">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en-US" sz="2200" u="none" strike="noStrike">
                          <a:solidFill>
                            <a:srgbClr val="0070C0"/>
                          </a:solidFill>
                          <a:effectLst/>
                          <a:cs typeface="Kalimati" panose="00000400000000000000" pitchFamily="2"/>
                        </a:rPr>
                        <a:t>8291</a:t>
                      </a:r>
                      <a:endParaRPr lang="en-US" sz="2200" b="0" i="0" u="none" strike="noStrike">
                        <a:solidFill>
                          <a:srgbClr val="0070C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ne-NP" sz="2400" u="none" strike="noStrike" dirty="0">
                          <a:effectLst/>
                          <a:cs typeface="Kalimati" panose="00000400000000000000" pitchFamily="2"/>
                        </a:rPr>
                        <a:t>सङ्कलन एजेन्सी तथा क्रेडिट व्यूरोहरूका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207002174"/>
                  </a:ext>
                </a:extLst>
              </a:tr>
              <a:tr h="359413">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en-US" sz="2200" u="none" strike="noStrike" dirty="0">
                          <a:solidFill>
                            <a:srgbClr val="0070C0"/>
                          </a:solidFill>
                          <a:effectLst/>
                          <a:cs typeface="Kalimati" panose="00000400000000000000" pitchFamily="2"/>
                        </a:rPr>
                        <a:t>8292</a:t>
                      </a:r>
                      <a:endParaRPr lang="en-US" sz="2200" b="0" i="0" u="none" strike="noStrike" dirty="0">
                        <a:solidFill>
                          <a:srgbClr val="0070C0"/>
                        </a:solidFill>
                        <a:effectLst/>
                        <a:latin typeface="Kalimati" panose="00000400000000000000" pitchFamily="2"/>
                        <a:cs typeface="Kalimati" panose="00000400000000000000" pitchFamily="2"/>
                      </a:endParaRPr>
                    </a:p>
                  </a:txBody>
                  <a:tcPr marL="4378" marR="4378" marT="4378" marB="0" anchor="ctr">
                    <a:noFill/>
                  </a:tcPr>
                </a:tc>
                <a:tc>
                  <a:txBody>
                    <a:bodyPr/>
                    <a:lstStyle/>
                    <a:p>
                      <a:pPr marL="91440" algn="l" rtl="0" fontAlgn="ctr">
                        <a:spcBef>
                          <a:spcPts val="600"/>
                        </a:spcBef>
                        <a:buNone/>
                      </a:pPr>
                      <a:r>
                        <a:rPr lang="ne-NP" sz="2400" u="none" strike="noStrike" dirty="0">
                          <a:effectLst/>
                          <a:cs typeface="Kalimati" panose="00000400000000000000" pitchFamily="2"/>
                        </a:rPr>
                        <a:t>प्याकेजिङ (पोका पार्ने) सम्बन्धी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342829091"/>
                  </a:ext>
                </a:extLst>
              </a:tr>
              <a:tr h="714574">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en-US" sz="2200" u="none" strike="noStrike">
                          <a:effectLst/>
                          <a:cs typeface="Kalimati" panose="00000400000000000000" pitchFamily="2"/>
                        </a:rPr>
                        <a:t> </a:t>
                      </a:r>
                      <a:endParaRPr lang="en-US" sz="2200" b="0" i="0" u="none" strike="noStrike">
                        <a:solidFill>
                          <a:srgbClr val="000000"/>
                        </a:solidFill>
                        <a:effectLst/>
                        <a:latin typeface="Kalimati" panose="00000400000000000000" pitchFamily="2"/>
                        <a:cs typeface="Kalimati" panose="00000400000000000000" pitchFamily="2"/>
                      </a:endParaRPr>
                    </a:p>
                  </a:txBody>
                  <a:tcPr marL="4378" marR="4378" marT="4378"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en-US" sz="2200" u="none" strike="noStrike" dirty="0">
                          <a:solidFill>
                            <a:srgbClr val="0070C0"/>
                          </a:solidFill>
                          <a:effectLst/>
                          <a:cs typeface="Kalimati" panose="00000400000000000000" pitchFamily="2"/>
                        </a:rPr>
                        <a:t>8299</a:t>
                      </a:r>
                      <a:endParaRPr lang="en-US" sz="2200" b="0" i="0" u="none" strike="noStrike" dirty="0">
                        <a:solidFill>
                          <a:srgbClr val="0070C0"/>
                        </a:solidFill>
                        <a:effectLst/>
                        <a:latin typeface="Kalimati" panose="00000400000000000000" pitchFamily="2"/>
                        <a:cs typeface="Kalimati" panose="00000400000000000000" pitchFamily="2"/>
                      </a:endParaRPr>
                    </a:p>
                  </a:txBody>
                  <a:tcPr marL="4378" marR="4378" marT="4378"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ne-NP" sz="2400" u="none" strike="noStrike" dirty="0">
                          <a:effectLst/>
                          <a:cs typeface="Kalimati" panose="00000400000000000000" pitchFamily="2"/>
                        </a:rPr>
                        <a:t>अन्यत्र कहीँ उल्लेख नगरिएका अन्य व्यवसायिक सहयोगी सेवाका क्रियाकलापहरू</a:t>
                      </a:r>
                      <a:endParaRPr lang="ne-NP" sz="2400" b="0" i="0" u="none" strike="noStrike" dirty="0">
                        <a:solidFill>
                          <a:srgbClr val="000000"/>
                        </a:solidFill>
                        <a:effectLst/>
                        <a:latin typeface="Kalimati" panose="00000400000000000000" pitchFamily="2"/>
                        <a:cs typeface="Kalimati" panose="00000400000000000000" pitchFamily="2"/>
                      </a:endParaRPr>
                    </a:p>
                  </a:txBody>
                  <a:tcPr marL="4378" marR="4378" marT="4378"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0801048"/>
                  </a:ext>
                </a:extLst>
              </a:tr>
            </a:tbl>
          </a:graphicData>
        </a:graphic>
      </p:graphicFrame>
    </p:spTree>
    <p:extLst>
      <p:ext uri="{BB962C8B-B14F-4D97-AF65-F5344CB8AC3E}">
        <p14:creationId xmlns:p14="http://schemas.microsoft.com/office/powerpoint/2010/main" val="16896507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F02DE-30C6-D812-C1C7-F4D19EDFBD7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3A31931-6704-C1D6-73CF-93B578C405C5}"/>
              </a:ext>
            </a:extLst>
          </p:cNvPr>
          <p:cNvSpPr>
            <a:spLocks noGrp="1"/>
          </p:cNvSpPr>
          <p:nvPr>
            <p:ph type="title"/>
          </p:nvPr>
        </p:nvSpPr>
        <p:spPr>
          <a:xfrm>
            <a:off x="1328949" y="84137"/>
            <a:ext cx="9679710" cy="83502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3600" b="1" dirty="0"/>
              <a:t>खण्ड </a:t>
            </a:r>
            <a:r>
              <a:rPr lang="en-US" sz="3600" b="1" dirty="0"/>
              <a:t>P</a:t>
            </a:r>
            <a:r>
              <a:rPr lang="ne-NP" sz="3600" b="1" dirty="0"/>
              <a:t>:</a:t>
            </a:r>
            <a:r>
              <a:rPr lang="en-US" sz="3600" b="1" dirty="0"/>
              <a:t> </a:t>
            </a:r>
            <a:r>
              <a:rPr lang="ne-NP" sz="3600" b="1" dirty="0"/>
              <a:t>शिक्षा</a:t>
            </a:r>
            <a:endParaRPr lang="en-US" b="1" dirty="0"/>
          </a:p>
        </p:txBody>
      </p:sp>
      <p:sp>
        <p:nvSpPr>
          <p:cNvPr id="5" name="Content Placeholder 4">
            <a:extLst>
              <a:ext uri="{FF2B5EF4-FFF2-40B4-BE49-F238E27FC236}">
                <a16:creationId xmlns:a16="http://schemas.microsoft.com/office/drawing/2014/main" id="{8BB350BF-1C10-DA94-C9C5-E96921325D4B}"/>
              </a:ext>
            </a:extLst>
          </p:cNvPr>
          <p:cNvSpPr>
            <a:spLocks noGrp="1"/>
          </p:cNvSpPr>
          <p:nvPr>
            <p:ph idx="1"/>
          </p:nvPr>
        </p:nvSpPr>
        <p:spPr>
          <a:xfrm>
            <a:off x="243842" y="1022984"/>
            <a:ext cx="6922768" cy="5390516"/>
          </a:xfrm>
        </p:spPr>
        <p:txBody>
          <a:bodyPr>
            <a:normAutofit fontScale="77500" lnSpcReduction="20000"/>
          </a:bodyPr>
          <a:lstStyle/>
          <a:p>
            <a:pPr indent="0" algn="just">
              <a:lnSpc>
                <a:spcPct val="160000"/>
              </a:lnSpc>
              <a:buNone/>
            </a:pPr>
            <a:r>
              <a:rPr lang="ne-NP" sz="3400" b="1" dirty="0"/>
              <a:t>यो खण्डमा निम्न शिक्षासम्बन्धी क्रियाकलाप </a:t>
            </a:r>
            <a:r>
              <a:rPr lang="ne-NP" sz="3400" b="1" dirty="0" smtClean="0"/>
              <a:t>समेटिन्छन् </a:t>
            </a:r>
            <a:r>
              <a:rPr lang="ne-NP" sz="3400" b="1" dirty="0"/>
              <a:t>:</a:t>
            </a:r>
          </a:p>
          <a:p>
            <a:pPr marL="457200" indent="-457200" algn="just">
              <a:lnSpc>
                <a:spcPct val="160000"/>
              </a:lnSpc>
              <a:buFont typeface="Wingdings" panose="05000000000000000000" pitchFamily="2" charset="2"/>
              <a:buChar char="Ø"/>
            </a:pPr>
            <a:r>
              <a:rPr lang="ne-NP" sz="3400" dirty="0"/>
              <a:t>नियमित विद्यालय प्रणालीबाट विभिन्न विद्यालय संस्थाहरूले प्रदान गर्ने विभिन्न तहहरूको शिक्षा साथसाथै प्रौढ शिक्षा, साक्षरता कार्यक्रमहरू</a:t>
            </a:r>
            <a:r>
              <a:rPr lang="en-US" sz="3400" dirty="0"/>
              <a:t>,</a:t>
            </a:r>
            <a:endParaRPr lang="ne-NP" sz="3400" dirty="0"/>
          </a:p>
          <a:p>
            <a:pPr marL="457200" indent="-457200" algn="just">
              <a:lnSpc>
                <a:spcPct val="160000"/>
              </a:lnSpc>
              <a:buFont typeface="Wingdings" panose="05000000000000000000" pitchFamily="2" charset="2"/>
              <a:buChar char="Ø"/>
            </a:pPr>
            <a:r>
              <a:rPr lang="ne-NP" sz="3400" dirty="0"/>
              <a:t>सार्वजनिक तथा निजी शिक्षा</a:t>
            </a:r>
            <a:r>
              <a:rPr lang="en-US" sz="3400" dirty="0"/>
              <a:t>,</a:t>
            </a:r>
            <a:endParaRPr lang="ne-NP" sz="3400" dirty="0"/>
          </a:p>
          <a:p>
            <a:pPr marL="457200" indent="-457200" algn="just">
              <a:lnSpc>
                <a:spcPct val="160000"/>
              </a:lnSpc>
              <a:buFont typeface="Wingdings" panose="05000000000000000000" pitchFamily="2" charset="2"/>
              <a:buChar char="Ø"/>
            </a:pPr>
            <a:r>
              <a:rPr lang="ne-NP" sz="3400" dirty="0"/>
              <a:t>शारिरीक वा </a:t>
            </a:r>
            <a:r>
              <a:rPr lang="ne-NP" sz="3400" dirty="0" smtClean="0"/>
              <a:t>मानसिक रूपबाट </a:t>
            </a:r>
            <a:r>
              <a:rPr lang="ne-NP" sz="3400" dirty="0"/>
              <a:t>अशक्त वा अपाङ्गता भएका व्यक्तिहरूका लागि प्रदान गरिने विशेष </a:t>
            </a:r>
            <a:r>
              <a:rPr lang="ne-NP" sz="3400" dirty="0" smtClean="0"/>
              <a:t>शिक्षा</a:t>
            </a:r>
            <a:endParaRPr lang="ne-NP" sz="3400" dirty="0"/>
          </a:p>
          <a:p>
            <a:pPr marL="457200" indent="-457200" algn="just">
              <a:lnSpc>
                <a:spcPct val="160000"/>
              </a:lnSpc>
              <a:buFont typeface="Wingdings" panose="05000000000000000000" pitchFamily="2" charset="2"/>
              <a:buChar char="Ø"/>
            </a:pPr>
            <a:endParaRPr lang="ne-NP" sz="2400" dirty="0"/>
          </a:p>
        </p:txBody>
      </p:sp>
      <p:sp>
        <p:nvSpPr>
          <p:cNvPr id="2" name="Footer Placeholder 1">
            <a:extLst>
              <a:ext uri="{FF2B5EF4-FFF2-40B4-BE49-F238E27FC236}">
                <a16:creationId xmlns:a16="http://schemas.microsoft.com/office/drawing/2014/main" id="{F6B6DEF6-252D-66BC-694E-F5F25353F9A9}"/>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FF7D1C81-55ED-18BC-FF9C-71E11221C00B}"/>
              </a:ext>
            </a:extLst>
          </p:cNvPr>
          <p:cNvSpPr>
            <a:spLocks noGrp="1"/>
          </p:cNvSpPr>
          <p:nvPr>
            <p:ph type="sldNum" sz="quarter" idx="12"/>
          </p:nvPr>
        </p:nvSpPr>
        <p:spPr/>
        <p:txBody>
          <a:bodyPr/>
          <a:lstStyle/>
          <a:p>
            <a:fld id="{3981A1E7-FBCC-4BE9-B724-D2D87968AACE}" type="slidenum">
              <a:rPr lang="en-US" smtClean="0"/>
              <a:t>31</a:t>
            </a:fld>
            <a:endParaRPr lang="en-US"/>
          </a:p>
        </p:txBody>
      </p:sp>
      <p:pic>
        <p:nvPicPr>
          <p:cNvPr id="7" name="Picture 6">
            <a:extLst>
              <a:ext uri="{FF2B5EF4-FFF2-40B4-BE49-F238E27FC236}">
                <a16:creationId xmlns:a16="http://schemas.microsoft.com/office/drawing/2014/main" id="{3ABA96DC-0951-1257-A7F8-CE85F67196A0}"/>
              </a:ext>
            </a:extLst>
          </p:cNvPr>
          <p:cNvPicPr>
            <a:picLocks noChangeAspect="1"/>
          </p:cNvPicPr>
          <p:nvPr/>
        </p:nvPicPr>
        <p:blipFill>
          <a:blip r:embed="rId2"/>
          <a:stretch>
            <a:fillRect/>
          </a:stretch>
        </p:blipFill>
        <p:spPr>
          <a:xfrm>
            <a:off x="7265068" y="1160671"/>
            <a:ext cx="4926932" cy="2839829"/>
          </a:xfrm>
          <a:prstGeom prst="rect">
            <a:avLst/>
          </a:prstGeom>
        </p:spPr>
      </p:pic>
      <p:sp>
        <p:nvSpPr>
          <p:cNvPr id="8" name="TextBox 7">
            <a:extLst>
              <a:ext uri="{FF2B5EF4-FFF2-40B4-BE49-F238E27FC236}">
                <a16:creationId xmlns:a16="http://schemas.microsoft.com/office/drawing/2014/main" id="{51729D13-A912-D20E-0115-5CE44E3C51EB}"/>
              </a:ext>
            </a:extLst>
          </p:cNvPr>
          <p:cNvSpPr txBox="1"/>
          <p:nvPr/>
        </p:nvSpPr>
        <p:spPr>
          <a:xfrm>
            <a:off x="7818120" y="4273688"/>
            <a:ext cx="4130039" cy="1304203"/>
          </a:xfrm>
          <a:prstGeom prst="rect">
            <a:avLst/>
          </a:prstGeom>
          <a:solidFill>
            <a:schemeClr val="accent2">
              <a:lumMod val="20000"/>
              <a:lumOff val="80000"/>
            </a:schemeClr>
          </a:solidFill>
        </p:spPr>
        <p:txBody>
          <a:bodyPr wrap="square" rtlCol="0">
            <a:spAutoFit/>
          </a:bodyPr>
          <a:lstStyle/>
          <a:p>
            <a:pPr>
              <a:lnSpc>
                <a:spcPct val="150000"/>
              </a:lnSpc>
            </a:pPr>
            <a:r>
              <a:rPr lang="ne-NP" b="1" dirty="0">
                <a:solidFill>
                  <a:srgbClr val="0070C0"/>
                </a:solidFill>
                <a:cs typeface="Kalimati" panose="00000400000000000000" pitchFamily="2"/>
              </a:rPr>
              <a:t>बिस्तृत विवरणको लागि नेपाल स्तरीय औद्योगिक वर्गीकरण संक्षिप्त पुस्तिकाको पेज ९७  देखि ९९ सम्म हेर्नुहोस् | </a:t>
            </a:r>
            <a:endParaRPr lang="en-US" b="1" dirty="0">
              <a:solidFill>
                <a:srgbClr val="0070C0"/>
              </a:solidFill>
              <a:cs typeface="Kalimati" panose="00000400000000000000" pitchFamily="2"/>
            </a:endParaRPr>
          </a:p>
        </p:txBody>
      </p:sp>
    </p:spTree>
    <p:extLst>
      <p:ext uri="{BB962C8B-B14F-4D97-AF65-F5344CB8AC3E}">
        <p14:creationId xmlns:p14="http://schemas.microsoft.com/office/powerpoint/2010/main" val="9840681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2BC0E-93FA-8C54-B050-76060E6D24BC}"/>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CD1BC409-27D6-E36B-88D1-AF0CBB2B2E37}"/>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9EFE913D-A178-925A-8C43-C243030AB8BB}"/>
              </a:ext>
            </a:extLst>
          </p:cNvPr>
          <p:cNvSpPr>
            <a:spLocks noGrp="1"/>
          </p:cNvSpPr>
          <p:nvPr>
            <p:ph type="sldNum" sz="quarter" idx="12"/>
          </p:nvPr>
        </p:nvSpPr>
        <p:spPr/>
        <p:txBody>
          <a:bodyPr/>
          <a:lstStyle/>
          <a:p>
            <a:fld id="{3981A1E7-FBCC-4BE9-B724-D2D87968AACE}" type="slidenum">
              <a:rPr lang="en-US" smtClean="0"/>
              <a:t>32</a:t>
            </a:fld>
            <a:endParaRPr lang="en-US"/>
          </a:p>
        </p:txBody>
      </p:sp>
      <p:graphicFrame>
        <p:nvGraphicFramePr>
          <p:cNvPr id="5" name="Table 4">
            <a:extLst>
              <a:ext uri="{FF2B5EF4-FFF2-40B4-BE49-F238E27FC236}">
                <a16:creationId xmlns:a16="http://schemas.microsoft.com/office/drawing/2014/main" id="{34CE7089-F777-A78A-364E-AC0516221F6F}"/>
              </a:ext>
            </a:extLst>
          </p:cNvPr>
          <p:cNvGraphicFramePr>
            <a:graphicFrameLocks noGrp="1"/>
          </p:cNvGraphicFramePr>
          <p:nvPr>
            <p:extLst>
              <p:ext uri="{D42A27DB-BD31-4B8C-83A1-F6EECF244321}">
                <p14:modId xmlns:p14="http://schemas.microsoft.com/office/powerpoint/2010/main" val="3037853782"/>
              </p:ext>
            </p:extLst>
          </p:nvPr>
        </p:nvGraphicFramePr>
        <p:xfrm>
          <a:off x="470471" y="1420798"/>
          <a:ext cx="11348149" cy="4698184"/>
        </p:xfrm>
        <a:graphic>
          <a:graphicData uri="http://schemas.openxmlformats.org/drawingml/2006/table">
            <a:tbl>
              <a:tblPr>
                <a:effectLst/>
                <a:tableStyleId>{5C22544A-7EE6-4342-B048-85BDC9FD1C3A}</a:tableStyleId>
              </a:tblPr>
              <a:tblGrid>
                <a:gridCol w="1485043">
                  <a:extLst>
                    <a:ext uri="{9D8B030D-6E8A-4147-A177-3AD203B41FA5}">
                      <a16:colId xmlns:a16="http://schemas.microsoft.com/office/drawing/2014/main" val="2931025336"/>
                    </a:ext>
                  </a:extLst>
                </a:gridCol>
                <a:gridCol w="1077668">
                  <a:extLst>
                    <a:ext uri="{9D8B030D-6E8A-4147-A177-3AD203B41FA5}">
                      <a16:colId xmlns:a16="http://schemas.microsoft.com/office/drawing/2014/main" val="1302934256"/>
                    </a:ext>
                  </a:extLst>
                </a:gridCol>
                <a:gridCol w="866756">
                  <a:extLst>
                    <a:ext uri="{9D8B030D-6E8A-4147-A177-3AD203B41FA5}">
                      <a16:colId xmlns:a16="http://schemas.microsoft.com/office/drawing/2014/main" val="1116027337"/>
                    </a:ext>
                  </a:extLst>
                </a:gridCol>
                <a:gridCol w="7918682">
                  <a:extLst>
                    <a:ext uri="{9D8B030D-6E8A-4147-A177-3AD203B41FA5}">
                      <a16:colId xmlns:a16="http://schemas.microsoft.com/office/drawing/2014/main" val="3401855220"/>
                    </a:ext>
                  </a:extLst>
                </a:gridCol>
              </a:tblGrid>
              <a:tr h="579452">
                <a:tc>
                  <a:txBody>
                    <a:bodyPr/>
                    <a:lstStyle/>
                    <a:p>
                      <a:pPr marL="91440" algn="ctr" fontAlgn="b">
                        <a:spcBef>
                          <a:spcPts val="600"/>
                        </a:spcBef>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2400" b="1" u="none" strike="noStrike" dirty="0">
                          <a:solidFill>
                            <a:srgbClr val="0070C0"/>
                          </a:solidFill>
                          <a:effectLst/>
                          <a:cs typeface="Kalimati" panose="00000400000000000000" pitchFamily="2"/>
                        </a:rPr>
                        <a:t>वर्ग </a:t>
                      </a:r>
                      <a:endParaRPr lang="ne-NP" sz="24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098124921"/>
                  </a:ext>
                </a:extLst>
              </a:tr>
              <a:tr h="440692">
                <a:tc>
                  <a:txBody>
                    <a:bodyPr/>
                    <a:lstStyle/>
                    <a:p>
                      <a:pPr marL="91440" algn="ctr" fontAlgn="ctr">
                        <a:spcBef>
                          <a:spcPts val="600"/>
                        </a:spcBef>
                        <a:buNone/>
                      </a:pPr>
                      <a:r>
                        <a:rPr lang="en-US" sz="2400" u="none" strike="noStrike">
                          <a:effectLst/>
                          <a:cs typeface="Kalimati" panose="00000400000000000000" pitchFamily="2"/>
                        </a:rPr>
                        <a:t> </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dirty="0">
                          <a:effectLst/>
                          <a:cs typeface="Kalimati" panose="00000400000000000000" pitchFamily="2"/>
                        </a:rPr>
                        <a:t>शिक्षा</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1957700"/>
                  </a:ext>
                </a:extLst>
              </a:tr>
              <a:tr h="440692">
                <a:tc>
                  <a:txBody>
                    <a:bodyPr/>
                    <a:lstStyle/>
                    <a:p>
                      <a:pPr marL="91440" algn="ctr" fontAlgn="ctr">
                        <a:spcBef>
                          <a:spcPts val="600"/>
                        </a:spcBef>
                        <a:buNone/>
                      </a:pPr>
                      <a:r>
                        <a:rPr lang="en-US" sz="2400" u="none" strike="noStrike">
                          <a:effectLst/>
                          <a:cs typeface="Kalimati" panose="00000400000000000000" pitchFamily="2"/>
                        </a:rPr>
                        <a:t>85</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400" u="none" strike="noStrike">
                          <a:effectLst/>
                          <a:cs typeface="Kalimati" panose="00000400000000000000" pitchFamily="2"/>
                        </a:rPr>
                        <a:t> </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400" u="none" strike="noStrike">
                          <a:solidFill>
                            <a:srgbClr val="0070C0"/>
                          </a:solidFill>
                          <a:effectLst/>
                          <a:cs typeface="Kalimati" panose="00000400000000000000" pitchFamily="2"/>
                        </a:rPr>
                        <a:t> </a:t>
                      </a:r>
                      <a:endParaRPr lang="en-US" sz="2400" b="0" i="0" u="none" strike="noStrike">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a:effectLst/>
                          <a:cs typeface="Kalimati" panose="00000400000000000000" pitchFamily="2"/>
                        </a:rPr>
                        <a:t>शिक्षा</a:t>
                      </a:r>
                      <a:endParaRPr lang="ne-NP" sz="24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829524399"/>
                  </a:ext>
                </a:extLst>
              </a:tr>
              <a:tr h="644100">
                <a:tc>
                  <a:txBody>
                    <a:bodyPr/>
                    <a:lstStyle/>
                    <a:p>
                      <a:pPr marL="91440" algn="ctr" fontAlgn="ctr">
                        <a:spcBef>
                          <a:spcPts val="600"/>
                        </a:spcBef>
                        <a:buNone/>
                      </a:pPr>
                      <a:r>
                        <a:rPr lang="en-US" sz="2400" b="1" u="none" strike="noStrike" dirty="0">
                          <a:effectLst/>
                          <a:cs typeface="Kalimati" panose="00000400000000000000" pitchFamily="2"/>
                        </a:rPr>
                        <a:t>85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851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b="1" u="none" strike="noStrike" dirty="0">
                          <a:effectLst/>
                          <a:cs typeface="Kalimati" panose="00000400000000000000" pitchFamily="2"/>
                        </a:rPr>
                        <a:t>पूर्व प्राथमिक तथा प्राथमिक तहको शिक्षा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037848250"/>
                  </a:ext>
                </a:extLst>
              </a:tr>
              <a:tr h="644100">
                <a:tc>
                  <a:txBody>
                    <a:bodyPr/>
                    <a:lstStyle/>
                    <a:p>
                      <a:pPr marL="91440" algn="ctr" fontAlgn="ctr">
                        <a:spcBef>
                          <a:spcPts val="600"/>
                        </a:spcBef>
                        <a:buNone/>
                      </a:pPr>
                      <a:r>
                        <a:rPr lang="en-US" sz="2400" u="none" strike="noStrike" dirty="0">
                          <a:effectLst/>
                          <a:cs typeface="Kalimati" panose="00000400000000000000" pitchFamily="2"/>
                        </a:rPr>
                        <a:t>85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400" u="none" strike="noStrike" dirty="0">
                          <a:effectLst/>
                          <a:cs typeface="Kalimati" panose="00000400000000000000" pitchFamily="2"/>
                        </a:rPr>
                        <a:t>851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400" u="none" strike="noStrike" dirty="0">
                          <a:solidFill>
                            <a:srgbClr val="0070C0"/>
                          </a:solidFill>
                          <a:effectLst/>
                          <a:cs typeface="Kalimati" panose="00000400000000000000" pitchFamily="2"/>
                        </a:rPr>
                        <a:t>8510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dirty="0">
                          <a:effectLst/>
                          <a:cs typeface="Kalimati" panose="00000400000000000000" pitchFamily="2"/>
                        </a:rPr>
                        <a:t>पूर्व प्राथमिक तथा प्राथमिक तहको  शिक्षा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955254719"/>
                  </a:ext>
                </a:extLst>
              </a:tr>
              <a:tr h="440692">
                <a:tc>
                  <a:txBody>
                    <a:bodyPr/>
                    <a:lstStyle/>
                    <a:p>
                      <a:pPr marL="91440" algn="ctr" fontAlgn="ctr">
                        <a:spcBef>
                          <a:spcPts val="600"/>
                        </a:spcBef>
                        <a:buNone/>
                      </a:pPr>
                      <a:r>
                        <a:rPr lang="en-US" sz="2400" b="1" u="none" strike="noStrike" dirty="0">
                          <a:effectLst/>
                          <a:cs typeface="Kalimati" panose="00000400000000000000" pitchFamily="2"/>
                        </a:rPr>
                        <a:t>85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852</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b="1" u="none" strike="noStrike" dirty="0">
                          <a:effectLst/>
                          <a:cs typeface="Kalimati" panose="00000400000000000000" pitchFamily="2"/>
                        </a:rPr>
                        <a:t>माध्यमिक तहको शिक्षा  </a:t>
                      </a:r>
                      <a:endParaRPr lang="ne-NP"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304089542"/>
                  </a:ext>
                </a:extLst>
              </a:tr>
              <a:tr h="864356">
                <a:tc>
                  <a:txBody>
                    <a:bodyPr/>
                    <a:lstStyle/>
                    <a:p>
                      <a:pPr marL="91440" algn="ctr" fontAlgn="ctr">
                        <a:spcBef>
                          <a:spcPts val="600"/>
                        </a:spcBef>
                        <a:buNone/>
                      </a:pPr>
                      <a:r>
                        <a:rPr lang="en-US" sz="2400" u="none" strike="noStrike" dirty="0">
                          <a:effectLst/>
                          <a:cs typeface="Kalimati" panose="00000400000000000000" pitchFamily="2"/>
                        </a:rPr>
                        <a:t>85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400" u="none" strike="noStrike" dirty="0">
                          <a:effectLst/>
                          <a:cs typeface="Kalimati" panose="00000400000000000000" pitchFamily="2"/>
                        </a:rPr>
                        <a:t>852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400" u="none" strike="noStrike" dirty="0">
                          <a:solidFill>
                            <a:srgbClr val="0070C0"/>
                          </a:solidFill>
                          <a:effectLst/>
                          <a:cs typeface="Kalimati" panose="00000400000000000000" pitchFamily="2"/>
                        </a:rPr>
                        <a:t>8521</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dirty="0">
                          <a:effectLst/>
                          <a:cs typeface="Kalimati" panose="00000400000000000000" pitchFamily="2"/>
                        </a:rPr>
                        <a:t>साधारण माध्यमिक तहको शैक्षिक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31914110"/>
                  </a:ext>
                </a:extLst>
              </a:tr>
              <a:tr h="644100">
                <a:tc>
                  <a:txBody>
                    <a:bodyPr/>
                    <a:lstStyle/>
                    <a:p>
                      <a:pPr marL="91440" algn="ctr" fontAlgn="ctr">
                        <a:spcBef>
                          <a:spcPts val="600"/>
                        </a:spcBef>
                        <a:buNone/>
                      </a:pPr>
                      <a:r>
                        <a:rPr lang="en-US" sz="2400" u="none" strike="noStrike" dirty="0">
                          <a:effectLst/>
                          <a:cs typeface="Kalimati" panose="00000400000000000000" pitchFamily="2"/>
                        </a:rPr>
                        <a:t>85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2400" u="none" strike="noStrike" dirty="0">
                          <a:effectLst/>
                          <a:cs typeface="Kalimati" panose="00000400000000000000" pitchFamily="2"/>
                        </a:rPr>
                        <a:t>852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2400" u="none" strike="noStrike" dirty="0">
                          <a:solidFill>
                            <a:srgbClr val="0070C0"/>
                          </a:solidFill>
                          <a:effectLst/>
                          <a:cs typeface="Kalimati" panose="00000400000000000000" pitchFamily="2"/>
                        </a:rPr>
                        <a:t>8522</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spcBef>
                          <a:spcPts val="600"/>
                        </a:spcBef>
                        <a:buNone/>
                      </a:pPr>
                      <a:r>
                        <a:rPr lang="ne-NP" sz="2400" u="none" strike="noStrike" dirty="0">
                          <a:effectLst/>
                          <a:cs typeface="Kalimati" panose="00000400000000000000" pitchFamily="2"/>
                        </a:rPr>
                        <a:t>प्राविधिक तथा व्यावसायिक माध्यमिक शिक्षा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3161051"/>
                  </a:ext>
                </a:extLst>
              </a:tr>
            </a:tbl>
          </a:graphicData>
        </a:graphic>
      </p:graphicFrame>
      <p:sp>
        <p:nvSpPr>
          <p:cNvPr id="10" name="Title 3">
            <a:extLst>
              <a:ext uri="{FF2B5EF4-FFF2-40B4-BE49-F238E27FC236}">
                <a16:creationId xmlns:a16="http://schemas.microsoft.com/office/drawing/2014/main" id="{66B66820-1477-3588-86B3-083B9105E31C}"/>
              </a:ext>
            </a:extLst>
          </p:cNvPr>
          <p:cNvSpPr>
            <a:spLocks noGrp="1"/>
          </p:cNvSpPr>
          <p:nvPr>
            <p:ph type="title"/>
          </p:nvPr>
        </p:nvSpPr>
        <p:spPr>
          <a:xfrm>
            <a:off x="1406060" y="165417"/>
            <a:ext cx="9679710" cy="83502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r>
              <a:rPr lang="en-US" b="1" dirty="0">
                <a:solidFill>
                  <a:schemeClr val="accent1"/>
                </a:solidFill>
              </a:rPr>
              <a:t/>
            </a:r>
            <a:br>
              <a:rPr lang="en-US" b="1" dirty="0">
                <a:solidFill>
                  <a:schemeClr val="accent1"/>
                </a:solidFill>
              </a:rPr>
            </a:br>
            <a:r>
              <a:rPr lang="ne-NP" sz="3100" dirty="0"/>
              <a:t>खण्ड </a:t>
            </a:r>
            <a:r>
              <a:rPr lang="en-US" sz="3100" dirty="0"/>
              <a:t>P</a:t>
            </a:r>
            <a:r>
              <a:rPr lang="ne-NP" sz="3100" dirty="0"/>
              <a:t>:</a:t>
            </a:r>
            <a:r>
              <a:rPr lang="en-US" sz="3100" dirty="0"/>
              <a:t> </a:t>
            </a:r>
            <a:r>
              <a:rPr lang="ne-NP" sz="3100" dirty="0"/>
              <a:t>शिक्षा</a:t>
            </a:r>
            <a:endParaRPr lang="en-US" dirty="0"/>
          </a:p>
        </p:txBody>
      </p:sp>
    </p:spTree>
    <p:extLst>
      <p:ext uri="{BB962C8B-B14F-4D97-AF65-F5344CB8AC3E}">
        <p14:creationId xmlns:p14="http://schemas.microsoft.com/office/powerpoint/2010/main" val="713046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9C9E1-A1BD-C8E2-4883-C378720F923D}"/>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A334B357-ECAD-D829-9C73-AD21444F3742}"/>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CE65BC6A-1BE3-FD30-1469-C944F271E8E3}"/>
              </a:ext>
            </a:extLst>
          </p:cNvPr>
          <p:cNvSpPr>
            <a:spLocks noGrp="1"/>
          </p:cNvSpPr>
          <p:nvPr>
            <p:ph type="sldNum" sz="quarter" idx="12"/>
          </p:nvPr>
        </p:nvSpPr>
        <p:spPr/>
        <p:txBody>
          <a:bodyPr/>
          <a:lstStyle/>
          <a:p>
            <a:fld id="{3981A1E7-FBCC-4BE9-B724-D2D87968AACE}" type="slidenum">
              <a:rPr lang="en-US" smtClean="0"/>
              <a:t>33</a:t>
            </a:fld>
            <a:endParaRPr lang="en-US"/>
          </a:p>
        </p:txBody>
      </p:sp>
      <p:graphicFrame>
        <p:nvGraphicFramePr>
          <p:cNvPr id="4" name="Table 3">
            <a:extLst>
              <a:ext uri="{FF2B5EF4-FFF2-40B4-BE49-F238E27FC236}">
                <a16:creationId xmlns:a16="http://schemas.microsoft.com/office/drawing/2014/main" id="{93F94A96-AAB0-F981-9583-E8EF81F83A13}"/>
              </a:ext>
            </a:extLst>
          </p:cNvPr>
          <p:cNvGraphicFramePr>
            <a:graphicFrameLocks noGrp="1"/>
          </p:cNvGraphicFramePr>
          <p:nvPr>
            <p:extLst>
              <p:ext uri="{D42A27DB-BD31-4B8C-83A1-F6EECF244321}">
                <p14:modId xmlns:p14="http://schemas.microsoft.com/office/powerpoint/2010/main" val="1321236703"/>
              </p:ext>
            </p:extLst>
          </p:nvPr>
        </p:nvGraphicFramePr>
        <p:xfrm>
          <a:off x="742951" y="1288713"/>
          <a:ext cx="11062492" cy="4258458"/>
        </p:xfrm>
        <a:graphic>
          <a:graphicData uri="http://schemas.openxmlformats.org/drawingml/2006/table">
            <a:tbl>
              <a:tblPr>
                <a:effectLst/>
                <a:tableStyleId>{5C22544A-7EE6-4342-B048-85BDC9FD1C3A}</a:tableStyleId>
              </a:tblPr>
              <a:tblGrid>
                <a:gridCol w="1355070">
                  <a:extLst>
                    <a:ext uri="{9D8B030D-6E8A-4147-A177-3AD203B41FA5}">
                      <a16:colId xmlns:a16="http://schemas.microsoft.com/office/drawing/2014/main" val="1066857707"/>
                    </a:ext>
                  </a:extLst>
                </a:gridCol>
                <a:gridCol w="999299">
                  <a:extLst>
                    <a:ext uri="{9D8B030D-6E8A-4147-A177-3AD203B41FA5}">
                      <a16:colId xmlns:a16="http://schemas.microsoft.com/office/drawing/2014/main" val="3565598580"/>
                    </a:ext>
                  </a:extLst>
                </a:gridCol>
                <a:gridCol w="796745">
                  <a:extLst>
                    <a:ext uri="{9D8B030D-6E8A-4147-A177-3AD203B41FA5}">
                      <a16:colId xmlns:a16="http://schemas.microsoft.com/office/drawing/2014/main" val="62799986"/>
                    </a:ext>
                  </a:extLst>
                </a:gridCol>
                <a:gridCol w="7911378">
                  <a:extLst>
                    <a:ext uri="{9D8B030D-6E8A-4147-A177-3AD203B41FA5}">
                      <a16:colId xmlns:a16="http://schemas.microsoft.com/office/drawing/2014/main" val="3590063472"/>
                    </a:ext>
                  </a:extLst>
                </a:gridCol>
              </a:tblGrid>
              <a:tr h="408777">
                <a:tc>
                  <a:txBody>
                    <a:bodyPr/>
                    <a:lstStyle/>
                    <a:p>
                      <a:pPr marL="91440" algn="ctr" fontAlgn="b">
                        <a:spcBef>
                          <a:spcPts val="600"/>
                        </a:spcBef>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2400" b="1" u="none" strike="noStrike" dirty="0">
                          <a:solidFill>
                            <a:srgbClr val="0070C0"/>
                          </a:solidFill>
                          <a:effectLst/>
                          <a:cs typeface="Kalimati" panose="00000400000000000000" pitchFamily="2"/>
                        </a:rPr>
                        <a:t>वर्ग </a:t>
                      </a:r>
                      <a:endParaRPr lang="ne-NP" sz="24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l" fontAlgn="b">
                        <a:spcBef>
                          <a:spcPts val="600"/>
                        </a:spcBef>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25936949"/>
                  </a:ext>
                </a:extLst>
              </a:tr>
              <a:tr h="328992">
                <a:tc>
                  <a:txBody>
                    <a:bodyPr/>
                    <a:lstStyle/>
                    <a:p>
                      <a:pPr marL="91440" algn="ctr" fontAlgn="ctr">
                        <a:spcBef>
                          <a:spcPts val="600"/>
                        </a:spcBef>
                        <a:buNone/>
                      </a:pPr>
                      <a:r>
                        <a:rPr lang="en-US" sz="2400" b="1" u="none" strike="noStrike" dirty="0">
                          <a:effectLst/>
                          <a:cs typeface="Kalimati" panose="00000400000000000000" pitchFamily="2"/>
                        </a:rPr>
                        <a:t>85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853</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b="1" u="none" strike="noStrike" dirty="0">
                          <a:effectLst/>
                          <a:cs typeface="Kalimati" panose="00000400000000000000" pitchFamily="2"/>
                        </a:rPr>
                        <a:t>उच्च शिक्षा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203555953"/>
                  </a:ext>
                </a:extLst>
              </a:tr>
              <a:tr h="328992">
                <a:tc>
                  <a:txBody>
                    <a:bodyPr/>
                    <a:lstStyle/>
                    <a:p>
                      <a:pPr marL="91440" algn="ctr" fontAlgn="ctr">
                        <a:spcBef>
                          <a:spcPts val="600"/>
                        </a:spcBef>
                        <a:buNone/>
                      </a:pPr>
                      <a:r>
                        <a:rPr lang="en-US" sz="2400" u="none" strike="noStrike" dirty="0">
                          <a:effectLst/>
                          <a:cs typeface="Kalimati" panose="00000400000000000000" pitchFamily="2"/>
                        </a:rPr>
                        <a:t>85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400" u="none" strike="noStrike" dirty="0">
                          <a:effectLst/>
                          <a:cs typeface="Kalimati" panose="00000400000000000000" pitchFamily="2"/>
                        </a:rPr>
                        <a:t>853</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400" u="none" strike="noStrike" dirty="0">
                          <a:solidFill>
                            <a:srgbClr val="0070C0"/>
                          </a:solidFill>
                          <a:effectLst/>
                          <a:cs typeface="Kalimati" panose="00000400000000000000" pitchFamily="2"/>
                        </a:rPr>
                        <a:t>8530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dirty="0">
                          <a:effectLst/>
                          <a:cs typeface="Kalimati" panose="00000400000000000000" pitchFamily="2"/>
                        </a:rPr>
                        <a:t>उच्च शिक्षा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178055287"/>
                  </a:ext>
                </a:extLst>
              </a:tr>
              <a:tr h="328992">
                <a:tc>
                  <a:txBody>
                    <a:bodyPr/>
                    <a:lstStyle/>
                    <a:p>
                      <a:pPr marL="91440" algn="ctr" fontAlgn="ctr">
                        <a:spcBef>
                          <a:spcPts val="600"/>
                        </a:spcBef>
                        <a:buNone/>
                      </a:pPr>
                      <a:r>
                        <a:rPr lang="en-US" sz="2400" b="1" u="none" strike="noStrike" dirty="0">
                          <a:effectLst/>
                          <a:cs typeface="Kalimati" panose="00000400000000000000" pitchFamily="2"/>
                        </a:rPr>
                        <a:t>85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400" b="1" u="none" strike="noStrike" dirty="0">
                          <a:effectLst/>
                          <a:cs typeface="Kalimati" panose="00000400000000000000" pitchFamily="2"/>
                        </a:rPr>
                        <a:t>854</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b="1" u="none" strike="noStrike" dirty="0">
                          <a:effectLst/>
                          <a:cs typeface="Kalimati" panose="00000400000000000000" pitchFamily="2"/>
                        </a:rPr>
                        <a:t>अन्य शैक्षिक कार्यक्रमहरू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557855246"/>
                  </a:ext>
                </a:extLst>
              </a:tr>
              <a:tr h="611059">
                <a:tc>
                  <a:txBody>
                    <a:bodyPr/>
                    <a:lstStyle/>
                    <a:p>
                      <a:pPr marL="91440" algn="ctr" fontAlgn="ctr">
                        <a:spcBef>
                          <a:spcPts val="600"/>
                        </a:spcBef>
                        <a:buNone/>
                      </a:pPr>
                      <a:r>
                        <a:rPr lang="en-US" sz="2400" u="none" strike="noStrike" dirty="0">
                          <a:effectLst/>
                          <a:cs typeface="Kalimati" panose="00000400000000000000" pitchFamily="2"/>
                        </a:rPr>
                        <a:t>85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400" u="none" strike="noStrike" dirty="0">
                          <a:effectLst/>
                          <a:cs typeface="Kalimati" panose="00000400000000000000" pitchFamily="2"/>
                        </a:rPr>
                        <a:t>854</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400" u="none" strike="noStrike" dirty="0">
                          <a:solidFill>
                            <a:srgbClr val="0070C0"/>
                          </a:solidFill>
                          <a:effectLst/>
                          <a:cs typeface="Kalimati" panose="00000400000000000000" pitchFamily="2"/>
                        </a:rPr>
                        <a:t>8541</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u="none" strike="noStrike" dirty="0">
                          <a:effectLst/>
                          <a:cs typeface="Kalimati" panose="00000400000000000000" pitchFamily="2"/>
                        </a:rPr>
                        <a:t>खेलकुद तथा मनोरञ्जनसम्बन्धी शैक्षिक कार्यक्रमहरू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236084199"/>
                  </a:ext>
                </a:extLst>
              </a:tr>
              <a:tr h="408777">
                <a:tc>
                  <a:txBody>
                    <a:bodyPr/>
                    <a:lstStyle/>
                    <a:p>
                      <a:pPr marL="91440" algn="ctr" fontAlgn="ctr">
                        <a:spcBef>
                          <a:spcPts val="600"/>
                        </a:spcBef>
                        <a:buNone/>
                      </a:pPr>
                      <a:r>
                        <a:rPr lang="en-US" sz="2400" u="none" strike="noStrike" dirty="0">
                          <a:effectLst/>
                          <a:cs typeface="Kalimati" panose="00000400000000000000" pitchFamily="2"/>
                        </a:rPr>
                        <a:t>85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400" u="none" strike="noStrike">
                          <a:effectLst/>
                          <a:cs typeface="Kalimati" panose="00000400000000000000" pitchFamily="2"/>
                        </a:rPr>
                        <a:t>854</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400" u="none" strike="noStrike" dirty="0">
                          <a:solidFill>
                            <a:srgbClr val="0070C0"/>
                          </a:solidFill>
                          <a:effectLst/>
                          <a:cs typeface="Kalimati" panose="00000400000000000000" pitchFamily="2"/>
                        </a:rPr>
                        <a:t>8542</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a:effectLst/>
                          <a:cs typeface="Kalimati" panose="00000400000000000000" pitchFamily="2"/>
                        </a:rPr>
                        <a:t>सांस्कृतिक सम्बन्धी शैक्षिक कार्यक्रमहरू </a:t>
                      </a:r>
                      <a:endParaRPr lang="ne-NP" sz="24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78826516"/>
                  </a:ext>
                </a:extLst>
              </a:tr>
              <a:tr h="408777">
                <a:tc>
                  <a:txBody>
                    <a:bodyPr/>
                    <a:lstStyle/>
                    <a:p>
                      <a:pPr marL="91440" algn="ctr" fontAlgn="ctr">
                        <a:spcBef>
                          <a:spcPts val="600"/>
                        </a:spcBef>
                        <a:buNone/>
                      </a:pPr>
                      <a:r>
                        <a:rPr lang="en-US" sz="2400" u="none" strike="noStrike" dirty="0">
                          <a:effectLst/>
                          <a:cs typeface="Kalimati" panose="00000400000000000000" pitchFamily="2"/>
                        </a:rPr>
                        <a:t>85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400" u="none" strike="noStrike" dirty="0">
                          <a:effectLst/>
                          <a:cs typeface="Kalimati" panose="00000400000000000000" pitchFamily="2"/>
                        </a:rPr>
                        <a:t>854</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400" u="none" strike="noStrike" dirty="0">
                          <a:solidFill>
                            <a:srgbClr val="0070C0"/>
                          </a:solidFill>
                          <a:effectLst/>
                          <a:cs typeface="Kalimati" panose="00000400000000000000" pitchFamily="2"/>
                        </a:rPr>
                        <a:t>8549</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dirty="0">
                          <a:effectLst/>
                          <a:cs typeface="Kalimati" panose="00000400000000000000" pitchFamily="2"/>
                        </a:rPr>
                        <a:t>अन्यत्र उल्लेख नगरिएका अन्य शैक्षिक कार्यक्रमहरू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937254516"/>
                  </a:ext>
                </a:extLst>
              </a:tr>
              <a:tr h="652369">
                <a:tc>
                  <a:txBody>
                    <a:bodyPr/>
                    <a:lstStyle/>
                    <a:p>
                      <a:pPr marL="91440" algn="ctr" fontAlgn="ctr">
                        <a:spcBef>
                          <a:spcPts val="600"/>
                        </a:spcBef>
                        <a:buNone/>
                      </a:pPr>
                      <a:r>
                        <a:rPr lang="en-US" sz="2400" b="1" u="none" strike="noStrike" dirty="0">
                          <a:effectLst/>
                          <a:cs typeface="Kalimati" panose="00000400000000000000" pitchFamily="2"/>
                        </a:rPr>
                        <a:t>85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855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b="1" u="none" strike="noStrike" dirty="0">
                          <a:effectLst/>
                          <a:cs typeface="Kalimati" panose="00000400000000000000" pitchFamily="2"/>
                        </a:rPr>
                        <a:t>शैक्षिक कार्यक्रमहरूलाई सहयोग पुर्याउने क्रियाकलापहरू</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319785570"/>
                  </a:ext>
                </a:extLst>
              </a:tr>
              <a:tr h="652369">
                <a:tc>
                  <a:txBody>
                    <a:bodyPr/>
                    <a:lstStyle/>
                    <a:p>
                      <a:pPr marL="91440" algn="ctr" fontAlgn="ctr">
                        <a:spcBef>
                          <a:spcPts val="600"/>
                        </a:spcBef>
                        <a:buNone/>
                      </a:pPr>
                      <a:r>
                        <a:rPr lang="en-US" sz="2400" u="none" strike="noStrike" dirty="0">
                          <a:effectLst/>
                          <a:cs typeface="Kalimati" panose="00000400000000000000" pitchFamily="2"/>
                        </a:rPr>
                        <a:t>85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2400" u="none" strike="noStrike" dirty="0">
                          <a:effectLst/>
                          <a:cs typeface="Kalimati" panose="00000400000000000000" pitchFamily="2"/>
                        </a:rPr>
                        <a:t>855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2400" u="none" strike="noStrike" dirty="0">
                          <a:solidFill>
                            <a:srgbClr val="0070C0"/>
                          </a:solidFill>
                          <a:effectLst/>
                          <a:cs typeface="Kalimati" panose="00000400000000000000" pitchFamily="2"/>
                        </a:rPr>
                        <a:t>8550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spcBef>
                          <a:spcPts val="600"/>
                        </a:spcBef>
                        <a:buNone/>
                      </a:pPr>
                      <a:r>
                        <a:rPr lang="ne-NP" sz="2400" u="none" strike="noStrike" dirty="0">
                          <a:effectLst/>
                          <a:cs typeface="Kalimati" panose="00000400000000000000" pitchFamily="2"/>
                        </a:rPr>
                        <a:t>शैक्षिक कार्यक्रमहरूलाई सहयोग पुर्याउने क्रियाकलापहरू</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4413522"/>
                  </a:ext>
                </a:extLst>
              </a:tr>
            </a:tbl>
          </a:graphicData>
        </a:graphic>
      </p:graphicFrame>
      <p:sp>
        <p:nvSpPr>
          <p:cNvPr id="10" name="Title 3">
            <a:extLst>
              <a:ext uri="{FF2B5EF4-FFF2-40B4-BE49-F238E27FC236}">
                <a16:creationId xmlns:a16="http://schemas.microsoft.com/office/drawing/2014/main" id="{BCE5505D-4FCE-15D1-8473-F08FF435D127}"/>
              </a:ext>
            </a:extLst>
          </p:cNvPr>
          <p:cNvSpPr>
            <a:spLocks noGrp="1"/>
          </p:cNvSpPr>
          <p:nvPr>
            <p:ph type="title"/>
          </p:nvPr>
        </p:nvSpPr>
        <p:spPr>
          <a:xfrm>
            <a:off x="1406060" y="165417"/>
            <a:ext cx="9679710" cy="83502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r>
              <a:rPr lang="en-US" b="1" dirty="0">
                <a:solidFill>
                  <a:schemeClr val="accent1"/>
                </a:solidFill>
              </a:rPr>
              <a:t/>
            </a:r>
            <a:br>
              <a:rPr lang="en-US" b="1" dirty="0">
                <a:solidFill>
                  <a:schemeClr val="accent1"/>
                </a:solidFill>
              </a:rPr>
            </a:br>
            <a:r>
              <a:rPr lang="ne-NP" sz="3100" b="1" dirty="0"/>
              <a:t>खण्ड </a:t>
            </a:r>
            <a:r>
              <a:rPr lang="en-US" sz="3100" b="1" dirty="0"/>
              <a:t>P</a:t>
            </a:r>
            <a:r>
              <a:rPr lang="ne-NP" sz="3100" b="1" dirty="0"/>
              <a:t>:</a:t>
            </a:r>
            <a:r>
              <a:rPr lang="en-US" sz="3100" b="1" dirty="0"/>
              <a:t> </a:t>
            </a:r>
            <a:r>
              <a:rPr lang="ne-NP" sz="3100" b="1" dirty="0"/>
              <a:t>शिक्षा</a:t>
            </a:r>
            <a:endParaRPr lang="en-US" b="1" dirty="0"/>
          </a:p>
        </p:txBody>
      </p:sp>
    </p:spTree>
    <p:extLst>
      <p:ext uri="{BB962C8B-B14F-4D97-AF65-F5344CB8AC3E}">
        <p14:creationId xmlns:p14="http://schemas.microsoft.com/office/powerpoint/2010/main" val="40735184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A899F-F93E-4E17-C44B-183C2938907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A9318F0-8A3F-8410-435F-D91160872D50}"/>
              </a:ext>
            </a:extLst>
          </p:cNvPr>
          <p:cNvSpPr>
            <a:spLocks noGrp="1"/>
          </p:cNvSpPr>
          <p:nvPr>
            <p:ph type="title"/>
          </p:nvPr>
        </p:nvSpPr>
        <p:spPr>
          <a:xfrm>
            <a:off x="1256145" y="136525"/>
            <a:ext cx="9679710" cy="77787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3100" b="1" dirty="0"/>
              <a:t>खण्ड </a:t>
            </a:r>
            <a:r>
              <a:rPr lang="en-US" sz="3100" b="1" dirty="0"/>
              <a:t>Q</a:t>
            </a:r>
            <a:r>
              <a:rPr lang="ne-NP" sz="3100" b="1" dirty="0"/>
              <a:t>: मानव स्वास्थ्य तथा सामाजिक कार्यका क्रियाकलाप</a:t>
            </a:r>
            <a:endParaRPr lang="en-US" sz="3600" b="1" dirty="0"/>
          </a:p>
        </p:txBody>
      </p:sp>
      <p:sp>
        <p:nvSpPr>
          <p:cNvPr id="5" name="Content Placeholder 4">
            <a:extLst>
              <a:ext uri="{FF2B5EF4-FFF2-40B4-BE49-F238E27FC236}">
                <a16:creationId xmlns:a16="http://schemas.microsoft.com/office/drawing/2014/main" id="{4FEA6469-D59C-C8DE-EEA8-1DA75AD1E506}"/>
              </a:ext>
            </a:extLst>
          </p:cNvPr>
          <p:cNvSpPr>
            <a:spLocks noGrp="1"/>
          </p:cNvSpPr>
          <p:nvPr>
            <p:ph idx="1"/>
          </p:nvPr>
        </p:nvSpPr>
        <p:spPr>
          <a:xfrm>
            <a:off x="238539" y="1236592"/>
            <a:ext cx="7293831" cy="5119757"/>
          </a:xfrm>
        </p:spPr>
        <p:txBody>
          <a:bodyPr>
            <a:noAutofit/>
          </a:bodyPr>
          <a:lstStyle/>
          <a:p>
            <a:pPr indent="0" algn="just">
              <a:lnSpc>
                <a:spcPct val="150000"/>
              </a:lnSpc>
              <a:buNone/>
            </a:pPr>
            <a:r>
              <a:rPr lang="ne-NP" sz="2400" dirty="0"/>
              <a:t>यस खण्डले स्वास्थ्य तथा सामाजिक कार्यसम्बन्धी निम्न क्रियाकलापहरूको प्रावधानलाई समेट्दछ:</a:t>
            </a:r>
          </a:p>
          <a:p>
            <a:pPr marL="457200" indent="-457200" algn="just">
              <a:lnSpc>
                <a:spcPct val="150000"/>
              </a:lnSpc>
              <a:buFont typeface="Wingdings" panose="05000000000000000000" pitchFamily="2" charset="2"/>
              <a:buChar char="Ø"/>
            </a:pPr>
            <a:r>
              <a:rPr lang="ne-NP" sz="2400" dirty="0"/>
              <a:t>स्वास्थ्य क्षेत्रका </a:t>
            </a:r>
            <a:r>
              <a:rPr lang="ne-NP" sz="2400" dirty="0" smtClean="0"/>
              <a:t>बृहत्तर </a:t>
            </a:r>
            <a:r>
              <a:rPr lang="ne-NP" sz="2400" dirty="0"/>
              <a:t>क्रियाकलापहरू जस्तैः अस्पताल तथा अन्य स्वास्थ्य सुविधा प्रदायक संस्थाहरूमा तालिम प्राप्त चिकित्साकर्मीहरूद्वारा प्रदान गरिने स्वास्थ्य </a:t>
            </a:r>
            <a:r>
              <a:rPr lang="ne-NP" sz="2400" dirty="0" smtClean="0"/>
              <a:t>हेरचाह, </a:t>
            </a:r>
            <a:endParaRPr lang="ne-NP" sz="2400" dirty="0"/>
          </a:p>
          <a:p>
            <a:pPr marL="457200" indent="-457200" algn="just">
              <a:lnSpc>
                <a:spcPct val="150000"/>
              </a:lnSpc>
              <a:buFont typeface="Wingdings" panose="05000000000000000000" pitchFamily="2" charset="2"/>
              <a:buChar char="Ø"/>
            </a:pPr>
            <a:r>
              <a:rPr lang="ne-NP" sz="2400" dirty="0"/>
              <a:t>आवासीय हेरचाह </a:t>
            </a:r>
            <a:r>
              <a:rPr lang="ne-NP" sz="2400" dirty="0" smtClean="0"/>
              <a:t>क्रियाकलापहरू, </a:t>
            </a:r>
            <a:r>
              <a:rPr lang="ne-NP" sz="2400" dirty="0"/>
              <a:t>र </a:t>
            </a:r>
          </a:p>
          <a:p>
            <a:pPr marL="457200" indent="-457200" algn="just">
              <a:lnSpc>
                <a:spcPct val="150000"/>
              </a:lnSpc>
              <a:buFont typeface="Wingdings" panose="05000000000000000000" pitchFamily="2" charset="2"/>
              <a:buChar char="Ø"/>
            </a:pPr>
            <a:r>
              <a:rPr lang="ne-NP" sz="2400" dirty="0"/>
              <a:t>स्वास्थ्यकर्मीहरूको संलग्नताबिना पनि प्रदान गरिने सामाजिक कार्यसम्मका क्रियाकलापहरू समेटिएका हुन्छन्।</a:t>
            </a:r>
            <a:endParaRPr lang="en-US" sz="2400" dirty="0"/>
          </a:p>
        </p:txBody>
      </p:sp>
      <p:sp>
        <p:nvSpPr>
          <p:cNvPr id="2" name="Footer Placeholder 1">
            <a:extLst>
              <a:ext uri="{FF2B5EF4-FFF2-40B4-BE49-F238E27FC236}">
                <a16:creationId xmlns:a16="http://schemas.microsoft.com/office/drawing/2014/main" id="{CE527BFB-2D9A-538F-AE8E-04E9B4B60839}"/>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3ED3E1C0-F549-CFC2-FC3B-8A0BED0FA2EF}"/>
              </a:ext>
            </a:extLst>
          </p:cNvPr>
          <p:cNvSpPr>
            <a:spLocks noGrp="1"/>
          </p:cNvSpPr>
          <p:nvPr>
            <p:ph type="sldNum" sz="quarter" idx="12"/>
          </p:nvPr>
        </p:nvSpPr>
        <p:spPr/>
        <p:txBody>
          <a:bodyPr/>
          <a:lstStyle/>
          <a:p>
            <a:fld id="{3981A1E7-FBCC-4BE9-B724-D2D87968AACE}" type="slidenum">
              <a:rPr lang="en-US" smtClean="0"/>
              <a:t>34</a:t>
            </a:fld>
            <a:endParaRPr lang="en-US"/>
          </a:p>
        </p:txBody>
      </p:sp>
      <p:pic>
        <p:nvPicPr>
          <p:cNvPr id="7" name="Picture 6">
            <a:extLst>
              <a:ext uri="{FF2B5EF4-FFF2-40B4-BE49-F238E27FC236}">
                <a16:creationId xmlns:a16="http://schemas.microsoft.com/office/drawing/2014/main" id="{899245EC-E678-8F19-3517-9D0A0DF8458D}"/>
              </a:ext>
            </a:extLst>
          </p:cNvPr>
          <p:cNvPicPr>
            <a:picLocks noChangeAspect="1"/>
          </p:cNvPicPr>
          <p:nvPr/>
        </p:nvPicPr>
        <p:blipFill>
          <a:blip r:embed="rId2"/>
          <a:stretch>
            <a:fillRect/>
          </a:stretch>
        </p:blipFill>
        <p:spPr>
          <a:xfrm>
            <a:off x="7671328" y="1375603"/>
            <a:ext cx="4282133" cy="2363858"/>
          </a:xfrm>
          <a:prstGeom prst="rect">
            <a:avLst/>
          </a:prstGeom>
        </p:spPr>
      </p:pic>
      <p:sp>
        <p:nvSpPr>
          <p:cNvPr id="8" name="TextBox 7">
            <a:extLst>
              <a:ext uri="{FF2B5EF4-FFF2-40B4-BE49-F238E27FC236}">
                <a16:creationId xmlns:a16="http://schemas.microsoft.com/office/drawing/2014/main" id="{640C969E-44EC-F51B-47D0-FB38F7502665}"/>
              </a:ext>
            </a:extLst>
          </p:cNvPr>
          <p:cNvSpPr txBox="1"/>
          <p:nvPr/>
        </p:nvSpPr>
        <p:spPr>
          <a:xfrm>
            <a:off x="8103870" y="4286250"/>
            <a:ext cx="3849591" cy="1304203"/>
          </a:xfrm>
          <a:prstGeom prst="rect">
            <a:avLst/>
          </a:prstGeom>
          <a:solidFill>
            <a:schemeClr val="accent2">
              <a:lumMod val="20000"/>
              <a:lumOff val="80000"/>
            </a:schemeClr>
          </a:solidFill>
        </p:spPr>
        <p:txBody>
          <a:bodyPr wrap="square" rtlCol="0">
            <a:spAutoFit/>
          </a:bodyPr>
          <a:lstStyle/>
          <a:p>
            <a:pPr>
              <a:lnSpc>
                <a:spcPct val="150000"/>
              </a:lnSpc>
            </a:pPr>
            <a:r>
              <a:rPr lang="ne-NP" b="1" dirty="0">
                <a:solidFill>
                  <a:srgbClr val="0070C0"/>
                </a:solidFill>
                <a:cs typeface="Kalimati" panose="00000400000000000000" pitchFamily="2"/>
              </a:rPr>
              <a:t>विस्तृत विवरणको लागि नेपाल स्तरीय औद्योगिक वर्गीकरण संक्षिप्त पुस्तिकाको पेज ९९  देखि १०३ सम्म हेर्नुहोस् | </a:t>
            </a:r>
            <a:endParaRPr lang="en-US" b="1" dirty="0">
              <a:solidFill>
                <a:srgbClr val="0070C0"/>
              </a:solidFill>
              <a:cs typeface="Kalimati" panose="00000400000000000000" pitchFamily="2"/>
            </a:endParaRPr>
          </a:p>
        </p:txBody>
      </p:sp>
    </p:spTree>
    <p:extLst>
      <p:ext uri="{BB962C8B-B14F-4D97-AF65-F5344CB8AC3E}">
        <p14:creationId xmlns:p14="http://schemas.microsoft.com/office/powerpoint/2010/main" val="12111239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28239-39A4-5225-370A-605ED58AD0A4}"/>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03F0155E-D2D1-7280-C586-485A18ECEFC0}"/>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AB22398F-A167-5482-8FEA-2778CA1EF3B0}"/>
              </a:ext>
            </a:extLst>
          </p:cNvPr>
          <p:cNvSpPr>
            <a:spLocks noGrp="1"/>
          </p:cNvSpPr>
          <p:nvPr>
            <p:ph type="sldNum" sz="quarter" idx="12"/>
          </p:nvPr>
        </p:nvSpPr>
        <p:spPr/>
        <p:txBody>
          <a:bodyPr/>
          <a:lstStyle/>
          <a:p>
            <a:fld id="{3981A1E7-FBCC-4BE9-B724-D2D87968AACE}" type="slidenum">
              <a:rPr lang="en-US" smtClean="0"/>
              <a:t>35</a:t>
            </a:fld>
            <a:endParaRPr lang="en-US"/>
          </a:p>
        </p:txBody>
      </p:sp>
      <p:graphicFrame>
        <p:nvGraphicFramePr>
          <p:cNvPr id="5" name="Table 4">
            <a:extLst>
              <a:ext uri="{FF2B5EF4-FFF2-40B4-BE49-F238E27FC236}">
                <a16:creationId xmlns:a16="http://schemas.microsoft.com/office/drawing/2014/main" id="{003CF771-0C22-5AE6-831A-D6FABC565658}"/>
              </a:ext>
            </a:extLst>
          </p:cNvPr>
          <p:cNvGraphicFramePr>
            <a:graphicFrameLocks noGrp="1"/>
          </p:cNvGraphicFramePr>
          <p:nvPr>
            <p:extLst>
              <p:ext uri="{D42A27DB-BD31-4B8C-83A1-F6EECF244321}">
                <p14:modId xmlns:p14="http://schemas.microsoft.com/office/powerpoint/2010/main" val="1977519497"/>
              </p:ext>
            </p:extLst>
          </p:nvPr>
        </p:nvGraphicFramePr>
        <p:xfrm>
          <a:off x="129539" y="1173325"/>
          <a:ext cx="11932921" cy="5312495"/>
        </p:xfrm>
        <a:graphic>
          <a:graphicData uri="http://schemas.openxmlformats.org/drawingml/2006/table">
            <a:tbl>
              <a:tblPr>
                <a:effectLst/>
                <a:tableStyleId>{5C22544A-7EE6-4342-B048-85BDC9FD1C3A}</a:tableStyleId>
              </a:tblPr>
              <a:tblGrid>
                <a:gridCol w="1233088">
                  <a:extLst>
                    <a:ext uri="{9D8B030D-6E8A-4147-A177-3AD203B41FA5}">
                      <a16:colId xmlns:a16="http://schemas.microsoft.com/office/drawing/2014/main" val="2604578645"/>
                    </a:ext>
                  </a:extLst>
                </a:gridCol>
                <a:gridCol w="928915">
                  <a:extLst>
                    <a:ext uri="{9D8B030D-6E8A-4147-A177-3AD203B41FA5}">
                      <a16:colId xmlns:a16="http://schemas.microsoft.com/office/drawing/2014/main" val="4000354699"/>
                    </a:ext>
                  </a:extLst>
                </a:gridCol>
                <a:gridCol w="771435">
                  <a:extLst>
                    <a:ext uri="{9D8B030D-6E8A-4147-A177-3AD203B41FA5}">
                      <a16:colId xmlns:a16="http://schemas.microsoft.com/office/drawing/2014/main" val="1766403986"/>
                    </a:ext>
                  </a:extLst>
                </a:gridCol>
                <a:gridCol w="8999483">
                  <a:extLst>
                    <a:ext uri="{9D8B030D-6E8A-4147-A177-3AD203B41FA5}">
                      <a16:colId xmlns:a16="http://schemas.microsoft.com/office/drawing/2014/main" val="1601073352"/>
                    </a:ext>
                  </a:extLst>
                </a:gridCol>
              </a:tblGrid>
              <a:tr h="397349">
                <a:tc>
                  <a:txBody>
                    <a:bodyPr/>
                    <a:lstStyle/>
                    <a:p>
                      <a:pPr marL="91440" algn="ctr" fontAlgn="b">
                        <a:lnSpc>
                          <a:spcPct val="150000"/>
                        </a:lnSpc>
                        <a:spcBef>
                          <a:spcPts val="600"/>
                        </a:spcBef>
                        <a:buNone/>
                      </a:pPr>
                      <a:r>
                        <a:rPr lang="ne-NP" sz="2000" b="1" u="none" strike="noStrike" dirty="0">
                          <a:effectLst/>
                          <a:cs typeface="Kalimati" panose="00000400000000000000" pitchFamily="2"/>
                        </a:rPr>
                        <a:t>डिभिजन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50000"/>
                        </a:lnSpc>
                        <a:spcBef>
                          <a:spcPts val="600"/>
                        </a:spcBef>
                        <a:buNone/>
                      </a:pPr>
                      <a:r>
                        <a:rPr lang="ne-NP" sz="2000" b="1" u="none" strike="noStrike" dirty="0">
                          <a:effectLst/>
                          <a:cs typeface="Kalimati" panose="00000400000000000000" pitchFamily="2"/>
                        </a:rPr>
                        <a:t>समुह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lnSpc>
                          <a:spcPct val="150000"/>
                        </a:lnSpc>
                        <a:spcBef>
                          <a:spcPts val="600"/>
                        </a:spcBef>
                        <a:buNone/>
                      </a:pPr>
                      <a:r>
                        <a:rPr lang="ne-NP" sz="2000" b="1" u="none" strike="noStrike" dirty="0">
                          <a:solidFill>
                            <a:srgbClr val="0070C0"/>
                          </a:solidFill>
                          <a:effectLst/>
                          <a:cs typeface="Kalimati" panose="00000400000000000000" pitchFamily="2"/>
                        </a:rPr>
                        <a:t>वर्ग </a:t>
                      </a:r>
                      <a:endParaRPr lang="ne-NP" sz="20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lnSpc>
                          <a:spcPct val="150000"/>
                        </a:lnSpc>
                        <a:spcBef>
                          <a:spcPts val="600"/>
                        </a:spcBef>
                        <a:buNone/>
                      </a:pPr>
                      <a:r>
                        <a:rPr lang="ne-NP" sz="2000" b="1" u="none" strike="noStrike" dirty="0">
                          <a:effectLst/>
                          <a:cs typeface="Kalimati" panose="00000400000000000000" pitchFamily="2"/>
                        </a:rPr>
                        <a:t>आर्थिक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934498206"/>
                  </a:ext>
                </a:extLst>
              </a:tr>
              <a:tr h="636795">
                <a:tc>
                  <a:txBody>
                    <a:bodyPr/>
                    <a:lstStyle/>
                    <a:p>
                      <a:pPr marL="91440" algn="ctr" fontAlgn="ctr">
                        <a:lnSpc>
                          <a:spcPct val="150000"/>
                        </a:lnSpc>
                        <a:spcBef>
                          <a:spcPts val="600"/>
                        </a:spcBef>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50000"/>
                        </a:lnSpc>
                        <a:spcBef>
                          <a:spcPts val="600"/>
                        </a:spcBef>
                        <a:buNone/>
                      </a:pP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50000"/>
                        </a:lnSpc>
                        <a:spcBef>
                          <a:spcPts val="600"/>
                        </a:spcBef>
                        <a:buNone/>
                      </a:pPr>
                      <a:endParaRPr lang="en-US" sz="2400" b="0" i="0" u="none" strike="noStrike">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मानव स्वास्थ्य तथा सामाजिक कार्यका क्रियाकलापहरू</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270187395"/>
                  </a:ext>
                </a:extLst>
              </a:tr>
              <a:tr h="362186">
                <a:tc>
                  <a:txBody>
                    <a:bodyPr/>
                    <a:lstStyle/>
                    <a:p>
                      <a:pPr marL="91440" algn="ctr" fontAlgn="ctr">
                        <a:lnSpc>
                          <a:spcPct val="150000"/>
                        </a:lnSpc>
                        <a:spcBef>
                          <a:spcPts val="600"/>
                        </a:spcBef>
                        <a:buNone/>
                      </a:pPr>
                      <a:r>
                        <a:rPr lang="en-US" sz="2400" u="none" strike="noStrike">
                          <a:effectLst/>
                          <a:cs typeface="Kalimati" panose="00000400000000000000" pitchFamily="2"/>
                        </a:rPr>
                        <a:t>86</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50000"/>
                        </a:lnSpc>
                        <a:spcBef>
                          <a:spcPts val="600"/>
                        </a:spcBef>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50000"/>
                        </a:lnSpc>
                        <a:spcBef>
                          <a:spcPts val="600"/>
                        </a:spcBef>
                        <a:buNone/>
                      </a:pPr>
                      <a:r>
                        <a:rPr lang="en-US" sz="2400" u="none" strike="noStrike" dirty="0">
                          <a:solidFill>
                            <a:srgbClr val="0070C0"/>
                          </a:solidFill>
                          <a:effectLst/>
                          <a:cs typeface="Kalimati" panose="00000400000000000000" pitchFamily="2"/>
                        </a:rPr>
                        <a:t> </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मानव स्वास्थ्य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419025947"/>
                  </a:ext>
                </a:extLst>
              </a:tr>
              <a:tr h="362186">
                <a:tc>
                  <a:txBody>
                    <a:bodyPr/>
                    <a:lstStyle/>
                    <a:p>
                      <a:pPr marL="91440" algn="ctr" fontAlgn="ctr">
                        <a:lnSpc>
                          <a:spcPct val="150000"/>
                        </a:lnSpc>
                        <a:spcBef>
                          <a:spcPts val="600"/>
                        </a:spcBef>
                        <a:buNone/>
                      </a:pPr>
                      <a:r>
                        <a:rPr lang="en-US" sz="2400" b="1" u="none" strike="noStrike" dirty="0">
                          <a:effectLst/>
                          <a:cs typeface="Kalimati" panose="00000400000000000000" pitchFamily="2"/>
                        </a:rPr>
                        <a:t>86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effectLst/>
                          <a:cs typeface="Kalimati" panose="00000400000000000000" pitchFamily="2"/>
                        </a:rPr>
                        <a:t>861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50000"/>
                        </a:lnSpc>
                        <a:spcBef>
                          <a:spcPts val="600"/>
                        </a:spcBef>
                        <a:buNone/>
                      </a:pPr>
                      <a:r>
                        <a:rPr lang="ne-NP" sz="2400" b="1" u="none" strike="noStrike" dirty="0">
                          <a:effectLst/>
                          <a:cs typeface="Kalimati" panose="00000400000000000000" pitchFamily="2"/>
                        </a:rPr>
                        <a:t>अस्पतालका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486467693"/>
                  </a:ext>
                </a:extLst>
              </a:tr>
              <a:tr h="362186">
                <a:tc>
                  <a:txBody>
                    <a:bodyPr/>
                    <a:lstStyle/>
                    <a:p>
                      <a:pPr marL="91440" algn="ctr" fontAlgn="ctr">
                        <a:lnSpc>
                          <a:spcPct val="150000"/>
                        </a:lnSpc>
                        <a:spcBef>
                          <a:spcPts val="600"/>
                        </a:spcBef>
                        <a:buNone/>
                      </a:pPr>
                      <a:r>
                        <a:rPr lang="en-US" sz="2400" u="none" strike="noStrike" dirty="0">
                          <a:effectLst/>
                          <a:cs typeface="Kalimati" panose="00000400000000000000" pitchFamily="2"/>
                        </a:rPr>
                        <a:t>86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50000"/>
                        </a:lnSpc>
                        <a:spcBef>
                          <a:spcPts val="600"/>
                        </a:spcBef>
                        <a:buNone/>
                      </a:pPr>
                      <a:r>
                        <a:rPr lang="en-US" sz="2400" u="none" strike="noStrike" dirty="0">
                          <a:effectLst/>
                          <a:cs typeface="Kalimati" panose="00000400000000000000" pitchFamily="2"/>
                        </a:rPr>
                        <a:t>861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50000"/>
                        </a:lnSpc>
                        <a:spcBef>
                          <a:spcPts val="600"/>
                        </a:spcBef>
                        <a:buNone/>
                      </a:pPr>
                      <a:r>
                        <a:rPr lang="en-US" sz="2400" u="none" strike="noStrike" dirty="0">
                          <a:solidFill>
                            <a:srgbClr val="0070C0"/>
                          </a:solidFill>
                          <a:effectLst/>
                          <a:cs typeface="Kalimati" panose="00000400000000000000" pitchFamily="2"/>
                        </a:rPr>
                        <a:t>8610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अस्पतालका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10531370"/>
                  </a:ext>
                </a:extLst>
              </a:tr>
              <a:tr h="636795">
                <a:tc>
                  <a:txBody>
                    <a:bodyPr/>
                    <a:lstStyle/>
                    <a:p>
                      <a:pPr marL="91440" algn="ctr" fontAlgn="ctr">
                        <a:lnSpc>
                          <a:spcPct val="150000"/>
                        </a:lnSpc>
                        <a:spcBef>
                          <a:spcPts val="600"/>
                        </a:spcBef>
                        <a:buNone/>
                      </a:pPr>
                      <a:r>
                        <a:rPr lang="en-US" sz="2400" b="1" u="none" strike="noStrike" dirty="0">
                          <a:effectLst/>
                          <a:cs typeface="Kalimati" panose="00000400000000000000" pitchFamily="2"/>
                        </a:rPr>
                        <a:t>86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effectLst/>
                          <a:cs typeface="Kalimati" panose="00000400000000000000" pitchFamily="2"/>
                        </a:rPr>
                        <a:t>862</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50000"/>
                        </a:lnSpc>
                        <a:spcBef>
                          <a:spcPts val="600"/>
                        </a:spcBef>
                        <a:buNone/>
                      </a:pPr>
                      <a:r>
                        <a:rPr lang="ne-NP" sz="2400" b="1" u="none" strike="noStrike" dirty="0">
                          <a:effectLst/>
                          <a:cs typeface="Kalimati" panose="00000400000000000000" pitchFamily="2"/>
                        </a:rPr>
                        <a:t>चिकित्सा तथा दन्त चिकित्साका अभ्यास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403679855"/>
                  </a:ext>
                </a:extLst>
              </a:tr>
              <a:tr h="636795">
                <a:tc>
                  <a:txBody>
                    <a:bodyPr/>
                    <a:lstStyle/>
                    <a:p>
                      <a:pPr marL="91440" algn="ctr" fontAlgn="ctr">
                        <a:lnSpc>
                          <a:spcPct val="150000"/>
                        </a:lnSpc>
                        <a:spcBef>
                          <a:spcPts val="600"/>
                        </a:spcBef>
                        <a:buNone/>
                      </a:pPr>
                      <a:r>
                        <a:rPr lang="en-US" sz="2400" u="none" strike="noStrike" dirty="0">
                          <a:effectLst/>
                          <a:cs typeface="Kalimati" panose="00000400000000000000" pitchFamily="2"/>
                        </a:rPr>
                        <a:t>86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50000"/>
                        </a:lnSpc>
                        <a:spcBef>
                          <a:spcPts val="600"/>
                        </a:spcBef>
                        <a:buNone/>
                      </a:pPr>
                      <a:r>
                        <a:rPr lang="en-US" sz="2400" u="none" strike="noStrike" dirty="0">
                          <a:effectLst/>
                          <a:cs typeface="Kalimati" panose="00000400000000000000" pitchFamily="2"/>
                        </a:rPr>
                        <a:t>862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50000"/>
                        </a:lnSpc>
                        <a:spcBef>
                          <a:spcPts val="600"/>
                        </a:spcBef>
                        <a:buNone/>
                      </a:pPr>
                      <a:r>
                        <a:rPr lang="en-US" sz="2400" u="none" strike="noStrike" dirty="0">
                          <a:solidFill>
                            <a:srgbClr val="0070C0"/>
                          </a:solidFill>
                          <a:effectLst/>
                          <a:cs typeface="Kalimati" panose="00000400000000000000" pitchFamily="2"/>
                        </a:rPr>
                        <a:t>8620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चिकित्सा तथा दन्त चिकित्साका अभ्यास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218199426"/>
                  </a:ext>
                </a:extLst>
              </a:tr>
              <a:tr h="636795">
                <a:tc>
                  <a:txBody>
                    <a:bodyPr/>
                    <a:lstStyle/>
                    <a:p>
                      <a:pPr marL="91440" algn="ctr" fontAlgn="ctr">
                        <a:lnSpc>
                          <a:spcPct val="150000"/>
                        </a:lnSpc>
                        <a:spcBef>
                          <a:spcPts val="600"/>
                        </a:spcBef>
                        <a:buNone/>
                      </a:pPr>
                      <a:r>
                        <a:rPr lang="en-US" sz="2400" b="1" u="none" strike="noStrike" dirty="0">
                          <a:effectLst/>
                          <a:cs typeface="Kalimati" panose="00000400000000000000" pitchFamily="2"/>
                        </a:rPr>
                        <a:t>86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effectLst/>
                          <a:cs typeface="Kalimati" panose="00000400000000000000" pitchFamily="2"/>
                        </a:rPr>
                        <a:t>869</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50000"/>
                        </a:lnSpc>
                        <a:spcBef>
                          <a:spcPts val="600"/>
                        </a:spcBef>
                        <a:buNone/>
                      </a:pPr>
                      <a:r>
                        <a:rPr lang="ne-NP" sz="2400" b="1" u="none" strike="noStrike" dirty="0">
                          <a:effectLst/>
                          <a:cs typeface="Kalimati" panose="00000400000000000000" pitchFamily="2"/>
                        </a:rPr>
                        <a:t>मानव स्वास्थ्यसम्बन्धी अन्य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578938011"/>
                  </a:ext>
                </a:extLst>
              </a:tr>
              <a:tr h="636795">
                <a:tc>
                  <a:txBody>
                    <a:bodyPr/>
                    <a:lstStyle/>
                    <a:p>
                      <a:pPr marL="91440" algn="ctr" fontAlgn="ctr">
                        <a:lnSpc>
                          <a:spcPct val="150000"/>
                        </a:lnSpc>
                        <a:spcBef>
                          <a:spcPts val="600"/>
                        </a:spcBef>
                        <a:buNone/>
                      </a:pPr>
                      <a:r>
                        <a:rPr lang="en-US" sz="2400" u="none" strike="noStrike" dirty="0">
                          <a:effectLst/>
                          <a:cs typeface="Kalimati" panose="00000400000000000000" pitchFamily="2"/>
                        </a:rPr>
                        <a:t>86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50000"/>
                        </a:lnSpc>
                        <a:spcBef>
                          <a:spcPts val="600"/>
                        </a:spcBef>
                        <a:buNone/>
                      </a:pPr>
                      <a:r>
                        <a:rPr lang="en-US" sz="2400" u="none" strike="noStrike" dirty="0">
                          <a:effectLst/>
                          <a:cs typeface="Kalimati" panose="00000400000000000000" pitchFamily="2"/>
                        </a:rPr>
                        <a:t>869</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lnSpc>
                          <a:spcPct val="150000"/>
                        </a:lnSpc>
                        <a:spcBef>
                          <a:spcPts val="600"/>
                        </a:spcBef>
                        <a:buNone/>
                      </a:pPr>
                      <a:r>
                        <a:rPr lang="en-US" sz="2400" u="none" strike="noStrike" dirty="0">
                          <a:solidFill>
                            <a:srgbClr val="0070C0"/>
                          </a:solidFill>
                          <a:effectLst/>
                          <a:cs typeface="Kalimati" panose="00000400000000000000" pitchFamily="2"/>
                        </a:rPr>
                        <a:t>8690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मानव स्वास्थ्यसम्बन्धी अन्य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65309980"/>
                  </a:ext>
                </a:extLst>
              </a:tr>
            </a:tbl>
          </a:graphicData>
        </a:graphic>
      </p:graphicFrame>
      <p:sp>
        <p:nvSpPr>
          <p:cNvPr id="6" name="Title 3">
            <a:extLst>
              <a:ext uri="{FF2B5EF4-FFF2-40B4-BE49-F238E27FC236}">
                <a16:creationId xmlns:a16="http://schemas.microsoft.com/office/drawing/2014/main" id="{9820BB73-9D65-3493-98DD-E98FC7594419}"/>
              </a:ext>
            </a:extLst>
          </p:cNvPr>
          <p:cNvSpPr>
            <a:spLocks noGrp="1"/>
          </p:cNvSpPr>
          <p:nvPr>
            <p:ph type="title"/>
          </p:nvPr>
        </p:nvSpPr>
        <p:spPr>
          <a:xfrm>
            <a:off x="1256145" y="136525"/>
            <a:ext cx="9679710" cy="1042918"/>
          </a:xfrm>
        </p:spPr>
        <p:txBody>
          <a:bodyPr>
            <a:normAutofit/>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3100" dirty="0"/>
              <a:t>खण्ड </a:t>
            </a:r>
            <a:r>
              <a:rPr lang="en-US" sz="3100" dirty="0"/>
              <a:t>Q:</a:t>
            </a:r>
            <a:r>
              <a:rPr lang="ne-NP" sz="3100" dirty="0"/>
              <a:t> मानव स्वास्थ्य तथा सामाजिक कार्यका क्रियाकलाप</a:t>
            </a:r>
            <a:endParaRPr lang="en-US" sz="3600" dirty="0"/>
          </a:p>
        </p:txBody>
      </p:sp>
    </p:spTree>
    <p:extLst>
      <p:ext uri="{BB962C8B-B14F-4D97-AF65-F5344CB8AC3E}">
        <p14:creationId xmlns:p14="http://schemas.microsoft.com/office/powerpoint/2010/main" val="24162227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CDD4AC-CA41-9179-8BEB-A3800F47A6F9}"/>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CFE7B35B-A9D2-1889-20AE-B3AD49B9BF40}"/>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D602F98B-6523-82A3-A752-41E672116479}"/>
              </a:ext>
            </a:extLst>
          </p:cNvPr>
          <p:cNvSpPr>
            <a:spLocks noGrp="1"/>
          </p:cNvSpPr>
          <p:nvPr>
            <p:ph type="sldNum" sz="quarter" idx="12"/>
          </p:nvPr>
        </p:nvSpPr>
        <p:spPr/>
        <p:txBody>
          <a:bodyPr/>
          <a:lstStyle/>
          <a:p>
            <a:fld id="{3981A1E7-FBCC-4BE9-B724-D2D87968AACE}" type="slidenum">
              <a:rPr lang="en-US" smtClean="0"/>
              <a:t>36</a:t>
            </a:fld>
            <a:endParaRPr lang="en-US"/>
          </a:p>
        </p:txBody>
      </p:sp>
      <p:graphicFrame>
        <p:nvGraphicFramePr>
          <p:cNvPr id="4" name="Table 3">
            <a:extLst>
              <a:ext uri="{FF2B5EF4-FFF2-40B4-BE49-F238E27FC236}">
                <a16:creationId xmlns:a16="http://schemas.microsoft.com/office/drawing/2014/main" id="{17C0604E-5166-72C3-034A-C980FB14E250}"/>
              </a:ext>
            </a:extLst>
          </p:cNvPr>
          <p:cNvGraphicFramePr>
            <a:graphicFrameLocks noGrp="1"/>
          </p:cNvGraphicFramePr>
          <p:nvPr>
            <p:extLst>
              <p:ext uri="{D42A27DB-BD31-4B8C-83A1-F6EECF244321}">
                <p14:modId xmlns:p14="http://schemas.microsoft.com/office/powerpoint/2010/main" val="1862035507"/>
              </p:ext>
            </p:extLst>
          </p:nvPr>
        </p:nvGraphicFramePr>
        <p:xfrm>
          <a:off x="182881" y="1179443"/>
          <a:ext cx="11852910" cy="5274532"/>
        </p:xfrm>
        <a:graphic>
          <a:graphicData uri="http://schemas.openxmlformats.org/drawingml/2006/table">
            <a:tbl>
              <a:tblPr>
                <a:effectLst/>
                <a:tableStyleId>{5C22544A-7EE6-4342-B048-85BDC9FD1C3A}</a:tableStyleId>
              </a:tblPr>
              <a:tblGrid>
                <a:gridCol w="1354614">
                  <a:extLst>
                    <a:ext uri="{9D8B030D-6E8A-4147-A177-3AD203B41FA5}">
                      <a16:colId xmlns:a16="http://schemas.microsoft.com/office/drawing/2014/main" val="4048613172"/>
                    </a:ext>
                  </a:extLst>
                </a:gridCol>
                <a:gridCol w="1007150">
                  <a:extLst>
                    <a:ext uri="{9D8B030D-6E8A-4147-A177-3AD203B41FA5}">
                      <a16:colId xmlns:a16="http://schemas.microsoft.com/office/drawing/2014/main" val="2131003973"/>
                    </a:ext>
                  </a:extLst>
                </a:gridCol>
                <a:gridCol w="826008">
                  <a:extLst>
                    <a:ext uri="{9D8B030D-6E8A-4147-A177-3AD203B41FA5}">
                      <a16:colId xmlns:a16="http://schemas.microsoft.com/office/drawing/2014/main" val="1084105636"/>
                    </a:ext>
                  </a:extLst>
                </a:gridCol>
                <a:gridCol w="8665138">
                  <a:extLst>
                    <a:ext uri="{9D8B030D-6E8A-4147-A177-3AD203B41FA5}">
                      <a16:colId xmlns:a16="http://schemas.microsoft.com/office/drawing/2014/main" val="631246588"/>
                    </a:ext>
                  </a:extLst>
                </a:gridCol>
              </a:tblGrid>
              <a:tr h="365598">
                <a:tc>
                  <a:txBody>
                    <a:bodyPr/>
                    <a:lstStyle/>
                    <a:p>
                      <a:pPr marL="91440" algn="ctr" fontAlgn="b">
                        <a:lnSpc>
                          <a:spcPct val="100000"/>
                        </a:lnSpc>
                        <a:spcBef>
                          <a:spcPts val="600"/>
                        </a:spcBef>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400" b="1" u="none" strike="noStrike" dirty="0">
                          <a:solidFill>
                            <a:srgbClr val="0070C0"/>
                          </a:solidFill>
                          <a:effectLst/>
                          <a:cs typeface="Kalimati" panose="00000400000000000000" pitchFamily="2"/>
                        </a:rPr>
                        <a:t>वर्ग </a:t>
                      </a:r>
                      <a:endParaRPr lang="ne-NP" sz="24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13320923"/>
                  </a:ext>
                </a:extLst>
              </a:tr>
              <a:tr h="337520">
                <a:tc>
                  <a:txBody>
                    <a:bodyPr/>
                    <a:lstStyle/>
                    <a:p>
                      <a:pPr marL="91440" algn="ctr" fontAlgn="ctr">
                        <a:lnSpc>
                          <a:spcPct val="100000"/>
                        </a:lnSpc>
                        <a:spcBef>
                          <a:spcPts val="600"/>
                        </a:spcBef>
                        <a:buNone/>
                      </a:pPr>
                      <a:r>
                        <a:rPr lang="en-US" sz="2400" u="none" strike="noStrike" dirty="0">
                          <a:effectLst/>
                          <a:cs typeface="Kalimati" panose="00000400000000000000" pitchFamily="2"/>
                        </a:rPr>
                        <a:t>87</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400" u="none" strike="noStrike">
                          <a:effectLst/>
                          <a:cs typeface="Kalimati" panose="00000400000000000000" pitchFamily="2"/>
                        </a:rPr>
                        <a:t> </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 </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आवासीय हेरचाहका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293521243"/>
                  </a:ext>
                </a:extLst>
              </a:tr>
              <a:tr h="337520">
                <a:tc>
                  <a:txBody>
                    <a:bodyPr/>
                    <a:lstStyle/>
                    <a:p>
                      <a:pPr marL="91440" algn="ctr" fontAlgn="ctr">
                        <a:lnSpc>
                          <a:spcPct val="100000"/>
                        </a:lnSpc>
                        <a:spcBef>
                          <a:spcPts val="600"/>
                        </a:spcBef>
                        <a:buNone/>
                      </a:pPr>
                      <a:r>
                        <a:rPr lang="en-US" sz="2400" b="1" u="none" strike="noStrike" dirty="0">
                          <a:effectLst/>
                          <a:cs typeface="Kalimati" panose="00000400000000000000" pitchFamily="2"/>
                        </a:rPr>
                        <a:t>87</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effectLst/>
                          <a:cs typeface="Kalimati" panose="00000400000000000000" pitchFamily="2"/>
                        </a:rPr>
                        <a:t>871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आवासीय नर्सिङ हेरचाहका सुविधाहरू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151186352"/>
                  </a:ext>
                </a:extLst>
              </a:tr>
              <a:tr h="417306">
                <a:tc>
                  <a:txBody>
                    <a:bodyPr/>
                    <a:lstStyle/>
                    <a:p>
                      <a:pPr marL="91440" algn="ctr" fontAlgn="ctr">
                        <a:lnSpc>
                          <a:spcPct val="100000"/>
                        </a:lnSpc>
                        <a:spcBef>
                          <a:spcPts val="600"/>
                        </a:spcBef>
                        <a:buNone/>
                      </a:pPr>
                      <a:r>
                        <a:rPr lang="en-US" sz="2400" u="none" strike="noStrike" dirty="0">
                          <a:effectLst/>
                          <a:cs typeface="Kalimati" panose="00000400000000000000" pitchFamily="2"/>
                        </a:rPr>
                        <a:t>87</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871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8710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आवासीय नर्सिङ हेरचाहका सुविधाहरू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916818110"/>
                  </a:ext>
                </a:extLst>
              </a:tr>
              <a:tr h="669280">
                <a:tc>
                  <a:txBody>
                    <a:bodyPr/>
                    <a:lstStyle/>
                    <a:p>
                      <a:pPr marL="91440" algn="ctr" fontAlgn="ctr">
                        <a:lnSpc>
                          <a:spcPct val="100000"/>
                        </a:lnSpc>
                        <a:spcBef>
                          <a:spcPts val="600"/>
                        </a:spcBef>
                        <a:buNone/>
                      </a:pPr>
                      <a:r>
                        <a:rPr lang="en-US" sz="2400" b="1" u="none" strike="noStrike" dirty="0">
                          <a:effectLst/>
                          <a:cs typeface="Kalimati" panose="00000400000000000000" pitchFamily="2"/>
                        </a:rPr>
                        <a:t>87</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effectLst/>
                          <a:cs typeface="Kalimati" panose="00000400000000000000" pitchFamily="2"/>
                        </a:rPr>
                        <a:t>872</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मानसिक रोगी र लागुपदार्थ दुर्व्यसनीहरूका लागि आवासीय हेरचाहका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4286365182"/>
                  </a:ext>
                </a:extLst>
              </a:tr>
              <a:tr h="669280">
                <a:tc>
                  <a:txBody>
                    <a:bodyPr/>
                    <a:lstStyle/>
                    <a:p>
                      <a:pPr marL="91440" algn="ctr" fontAlgn="ctr">
                        <a:lnSpc>
                          <a:spcPct val="100000"/>
                        </a:lnSpc>
                        <a:spcBef>
                          <a:spcPts val="600"/>
                        </a:spcBef>
                        <a:buNone/>
                      </a:pPr>
                      <a:r>
                        <a:rPr lang="en-US" sz="2400" u="none" strike="noStrike" dirty="0">
                          <a:effectLst/>
                          <a:cs typeface="Kalimati" panose="00000400000000000000" pitchFamily="2"/>
                        </a:rPr>
                        <a:t>87</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872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8720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मानसिक रोगी र लागुपदार्थ दुव्र्यसनीहरूका लागि आवासीय हेरचाहका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70213977"/>
                  </a:ext>
                </a:extLst>
              </a:tr>
              <a:tr h="669280">
                <a:tc>
                  <a:txBody>
                    <a:bodyPr/>
                    <a:lstStyle/>
                    <a:p>
                      <a:pPr marL="91440" algn="ctr" fontAlgn="ctr">
                        <a:lnSpc>
                          <a:spcPct val="100000"/>
                        </a:lnSpc>
                        <a:spcBef>
                          <a:spcPts val="600"/>
                        </a:spcBef>
                        <a:buNone/>
                      </a:pPr>
                      <a:r>
                        <a:rPr lang="en-US" sz="2400" b="1" u="none" strike="noStrike" dirty="0">
                          <a:effectLst/>
                          <a:cs typeface="Kalimati" panose="00000400000000000000" pitchFamily="2"/>
                        </a:rPr>
                        <a:t>87</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effectLst/>
                          <a:cs typeface="Kalimati" panose="00000400000000000000" pitchFamily="2"/>
                        </a:rPr>
                        <a:t>873</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वृद्धवृद्धा तथा अपाङ्गता भएका व्यक्तिहरूका लागि आवासीय हेरचाह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790586011"/>
                  </a:ext>
                </a:extLst>
              </a:tr>
              <a:tr h="669280">
                <a:tc>
                  <a:txBody>
                    <a:bodyPr/>
                    <a:lstStyle/>
                    <a:p>
                      <a:pPr marL="91440" algn="ctr" fontAlgn="ctr">
                        <a:lnSpc>
                          <a:spcPct val="100000"/>
                        </a:lnSpc>
                        <a:spcBef>
                          <a:spcPts val="600"/>
                        </a:spcBef>
                        <a:buNone/>
                      </a:pPr>
                      <a:r>
                        <a:rPr lang="en-US" sz="2400" u="none" strike="noStrike" dirty="0">
                          <a:effectLst/>
                          <a:cs typeface="Kalimati" panose="00000400000000000000" pitchFamily="2"/>
                        </a:rPr>
                        <a:t>87</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873</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8730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वृद्धवृद्धा तथा अपाङ्गता भएका व्यक्तिहरूका लागि आवासीय हेरचाह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894522162"/>
                  </a:ext>
                </a:extLst>
              </a:tr>
              <a:tr h="337520">
                <a:tc>
                  <a:txBody>
                    <a:bodyPr/>
                    <a:lstStyle/>
                    <a:p>
                      <a:pPr marL="91440" algn="ctr" fontAlgn="ctr">
                        <a:lnSpc>
                          <a:spcPct val="100000"/>
                        </a:lnSpc>
                        <a:spcBef>
                          <a:spcPts val="600"/>
                        </a:spcBef>
                        <a:buNone/>
                      </a:pPr>
                      <a:r>
                        <a:rPr lang="en-US" sz="2400" b="1" u="none" strike="noStrike" dirty="0">
                          <a:effectLst/>
                          <a:cs typeface="Kalimati" panose="00000400000000000000" pitchFamily="2"/>
                        </a:rPr>
                        <a:t>87</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effectLst/>
                          <a:cs typeface="Kalimati" panose="00000400000000000000" pitchFamily="2"/>
                        </a:rPr>
                        <a:t>879</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आवासीय हेरचाहसम्बन्धी अन्य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94431360"/>
                  </a:ext>
                </a:extLst>
              </a:tr>
              <a:tr h="417306">
                <a:tc>
                  <a:txBody>
                    <a:bodyPr/>
                    <a:lstStyle/>
                    <a:p>
                      <a:pPr marL="91440" algn="ctr" fontAlgn="ctr">
                        <a:lnSpc>
                          <a:spcPct val="100000"/>
                        </a:lnSpc>
                        <a:spcBef>
                          <a:spcPts val="600"/>
                        </a:spcBef>
                        <a:buNone/>
                      </a:pPr>
                      <a:r>
                        <a:rPr lang="en-US" sz="2400" u="none" strike="noStrike" dirty="0">
                          <a:effectLst/>
                          <a:cs typeface="Kalimati" panose="00000400000000000000" pitchFamily="2"/>
                        </a:rPr>
                        <a:t>87</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879</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8790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आवासीय हेरचाहसम्बन्धी अन्य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4454829"/>
                  </a:ext>
                </a:extLst>
              </a:tr>
            </a:tbl>
          </a:graphicData>
        </a:graphic>
      </p:graphicFrame>
      <p:sp>
        <p:nvSpPr>
          <p:cNvPr id="6" name="Title 3">
            <a:extLst>
              <a:ext uri="{FF2B5EF4-FFF2-40B4-BE49-F238E27FC236}">
                <a16:creationId xmlns:a16="http://schemas.microsoft.com/office/drawing/2014/main" id="{EB8FEC21-BB00-8E62-7698-BBD80A3198EB}"/>
              </a:ext>
            </a:extLst>
          </p:cNvPr>
          <p:cNvSpPr>
            <a:spLocks noGrp="1"/>
          </p:cNvSpPr>
          <p:nvPr>
            <p:ph type="title"/>
          </p:nvPr>
        </p:nvSpPr>
        <p:spPr>
          <a:xfrm>
            <a:off x="1256145" y="136525"/>
            <a:ext cx="9679710" cy="1042918"/>
          </a:xfrm>
        </p:spPr>
        <p:txBody>
          <a:bodyPr>
            <a:normAutofit/>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3100" dirty="0"/>
              <a:t>खण्ड </a:t>
            </a:r>
            <a:r>
              <a:rPr lang="en-US" sz="3100" dirty="0"/>
              <a:t>Q</a:t>
            </a:r>
            <a:r>
              <a:rPr lang="ne-NP" sz="3100" dirty="0"/>
              <a:t>: मानव स्वास्थ्य तथा सामाजिक कार्यका क्रियाकलाप</a:t>
            </a:r>
            <a:endParaRPr lang="en-US" sz="3600" dirty="0"/>
          </a:p>
        </p:txBody>
      </p:sp>
    </p:spTree>
    <p:extLst>
      <p:ext uri="{BB962C8B-B14F-4D97-AF65-F5344CB8AC3E}">
        <p14:creationId xmlns:p14="http://schemas.microsoft.com/office/powerpoint/2010/main" val="28555251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C331A-68D5-0605-DA45-2A20C8EBC636}"/>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DEC75493-40BD-B73D-EF5A-AC7C0CADE549}"/>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DAA972D4-42B5-B486-6F47-EE8F1217A933}"/>
              </a:ext>
            </a:extLst>
          </p:cNvPr>
          <p:cNvSpPr>
            <a:spLocks noGrp="1"/>
          </p:cNvSpPr>
          <p:nvPr>
            <p:ph type="sldNum" sz="quarter" idx="12"/>
          </p:nvPr>
        </p:nvSpPr>
        <p:spPr/>
        <p:txBody>
          <a:bodyPr/>
          <a:lstStyle/>
          <a:p>
            <a:fld id="{3981A1E7-FBCC-4BE9-B724-D2D87968AACE}" type="slidenum">
              <a:rPr lang="en-US" smtClean="0"/>
              <a:t>37</a:t>
            </a:fld>
            <a:endParaRPr lang="en-US"/>
          </a:p>
        </p:txBody>
      </p:sp>
      <p:graphicFrame>
        <p:nvGraphicFramePr>
          <p:cNvPr id="4" name="Table 3">
            <a:extLst>
              <a:ext uri="{FF2B5EF4-FFF2-40B4-BE49-F238E27FC236}">
                <a16:creationId xmlns:a16="http://schemas.microsoft.com/office/drawing/2014/main" id="{4E032781-D383-1B31-556E-A89045EE3097}"/>
              </a:ext>
            </a:extLst>
          </p:cNvPr>
          <p:cNvGraphicFramePr>
            <a:graphicFrameLocks noGrp="1"/>
          </p:cNvGraphicFramePr>
          <p:nvPr>
            <p:extLst>
              <p:ext uri="{D42A27DB-BD31-4B8C-83A1-F6EECF244321}">
                <p14:modId xmlns:p14="http://schemas.microsoft.com/office/powerpoint/2010/main" val="2217609897"/>
              </p:ext>
            </p:extLst>
          </p:nvPr>
        </p:nvGraphicFramePr>
        <p:xfrm>
          <a:off x="281940" y="1236593"/>
          <a:ext cx="11910060" cy="4846157"/>
        </p:xfrm>
        <a:graphic>
          <a:graphicData uri="http://schemas.openxmlformats.org/drawingml/2006/table">
            <a:tbl>
              <a:tblPr>
                <a:effectLst/>
                <a:tableStyleId>{5C22544A-7EE6-4342-B048-85BDC9FD1C3A}</a:tableStyleId>
              </a:tblPr>
              <a:tblGrid>
                <a:gridCol w="1246959">
                  <a:extLst>
                    <a:ext uri="{9D8B030D-6E8A-4147-A177-3AD203B41FA5}">
                      <a16:colId xmlns:a16="http://schemas.microsoft.com/office/drawing/2014/main" val="563412705"/>
                    </a:ext>
                  </a:extLst>
                </a:gridCol>
                <a:gridCol w="728606">
                  <a:extLst>
                    <a:ext uri="{9D8B030D-6E8A-4147-A177-3AD203B41FA5}">
                      <a16:colId xmlns:a16="http://schemas.microsoft.com/office/drawing/2014/main" val="1303226753"/>
                    </a:ext>
                  </a:extLst>
                </a:gridCol>
                <a:gridCol w="723724">
                  <a:extLst>
                    <a:ext uri="{9D8B030D-6E8A-4147-A177-3AD203B41FA5}">
                      <a16:colId xmlns:a16="http://schemas.microsoft.com/office/drawing/2014/main" val="3422675780"/>
                    </a:ext>
                  </a:extLst>
                </a:gridCol>
                <a:gridCol w="9210771">
                  <a:extLst>
                    <a:ext uri="{9D8B030D-6E8A-4147-A177-3AD203B41FA5}">
                      <a16:colId xmlns:a16="http://schemas.microsoft.com/office/drawing/2014/main" val="1627848292"/>
                    </a:ext>
                  </a:extLst>
                </a:gridCol>
              </a:tblGrid>
              <a:tr h="564941">
                <a:tc>
                  <a:txBody>
                    <a:bodyPr/>
                    <a:lstStyle/>
                    <a:p>
                      <a:pPr algn="ctr" fontAlgn="b">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ctr" fontAlgn="b">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algn="ctr" fontAlgn="b">
                        <a:buNone/>
                      </a:pPr>
                      <a:r>
                        <a:rPr lang="ne-NP" sz="2400" b="1" u="none" strike="noStrike" dirty="0">
                          <a:solidFill>
                            <a:srgbClr val="0070C0"/>
                          </a:solidFill>
                          <a:effectLst/>
                          <a:cs typeface="Kalimati" panose="00000400000000000000" pitchFamily="2"/>
                        </a:rPr>
                        <a:t>वर्ग </a:t>
                      </a:r>
                      <a:endParaRPr lang="ne-NP" sz="24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algn="ctr" fontAlgn="b">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870783132"/>
                  </a:ext>
                </a:extLst>
              </a:tr>
              <a:tr h="618757">
                <a:tc>
                  <a:txBody>
                    <a:bodyPr/>
                    <a:lstStyle/>
                    <a:p>
                      <a:pPr algn="ctr" fontAlgn="ctr">
                        <a:buNone/>
                      </a:pPr>
                      <a:r>
                        <a:rPr lang="en-US" sz="2400" u="none" strike="noStrike">
                          <a:effectLst/>
                          <a:cs typeface="Kalimati" panose="00000400000000000000" pitchFamily="2"/>
                        </a:rPr>
                        <a:t>88</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400" u="none" strike="noStrike" dirty="0">
                          <a:solidFill>
                            <a:srgbClr val="0070C0"/>
                          </a:solidFill>
                          <a:effectLst/>
                          <a:cs typeface="Kalimati" panose="00000400000000000000" pitchFamily="2"/>
                        </a:rPr>
                        <a:t> </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400" b="0" u="none" strike="noStrike" dirty="0">
                          <a:effectLst/>
                          <a:cs typeface="Kalimati" panose="00000400000000000000" pitchFamily="2"/>
                        </a:rPr>
                        <a:t>गाँसबासबाहेकका सामाजिक कार्यका क्रियाकलापहरू</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374751773"/>
                  </a:ext>
                </a:extLst>
              </a:tr>
              <a:tr h="1237515">
                <a:tc>
                  <a:txBody>
                    <a:bodyPr/>
                    <a:lstStyle/>
                    <a:p>
                      <a:pPr algn="ctr" fontAlgn="ctr">
                        <a:buNone/>
                      </a:pPr>
                      <a:r>
                        <a:rPr lang="en-US" sz="2400" b="1" u="none" strike="noStrike" dirty="0">
                          <a:effectLst/>
                          <a:cs typeface="Kalimati" panose="00000400000000000000" pitchFamily="2"/>
                        </a:rPr>
                        <a:t>88</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2400" b="1" u="none" strike="noStrike" dirty="0">
                          <a:effectLst/>
                          <a:cs typeface="Kalimati" panose="00000400000000000000" pitchFamily="2"/>
                        </a:rPr>
                        <a:t>881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2400" b="1" u="none" strike="noStrike" dirty="0">
                          <a:effectLst/>
                          <a:cs typeface="Kalimati" panose="00000400000000000000" pitchFamily="2"/>
                        </a:rPr>
                        <a:t>वृद्धवृद्धा तथा अपाङ्गता भएका व्यक्तिहरूका लागि गाँसवासको व्यवस्थाबाहेक सामाजिक कार्यका क्रियाकलापहरू</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875121847"/>
                  </a:ext>
                </a:extLst>
              </a:tr>
              <a:tr h="1120241">
                <a:tc>
                  <a:txBody>
                    <a:bodyPr/>
                    <a:lstStyle/>
                    <a:p>
                      <a:pPr algn="ctr" fontAlgn="ctr">
                        <a:buNone/>
                      </a:pPr>
                      <a:r>
                        <a:rPr lang="en-US" sz="2400" u="none" strike="noStrike" dirty="0">
                          <a:effectLst/>
                          <a:cs typeface="Kalimati" panose="00000400000000000000" pitchFamily="2"/>
                        </a:rPr>
                        <a:t>88</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400" u="none" strike="noStrike" dirty="0">
                          <a:effectLst/>
                          <a:cs typeface="Kalimati" panose="00000400000000000000" pitchFamily="2"/>
                        </a:rPr>
                        <a:t>881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400" u="none" strike="noStrike" dirty="0">
                          <a:solidFill>
                            <a:srgbClr val="0070C0"/>
                          </a:solidFill>
                          <a:effectLst/>
                          <a:cs typeface="Kalimati" panose="00000400000000000000" pitchFamily="2"/>
                        </a:rPr>
                        <a:t>8810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400" u="none" strike="noStrike" dirty="0">
                          <a:effectLst/>
                          <a:cs typeface="Kalimati" panose="00000400000000000000" pitchFamily="2"/>
                        </a:rPr>
                        <a:t>वृद्धवृद्धा तथा अपाङ्गता भएका व्यक्तिहरूका लागि गाँसबासको व्यवस्थाबाहेक सामाजिक कार्यका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041264989"/>
                  </a:ext>
                </a:extLst>
              </a:tr>
              <a:tr h="618757">
                <a:tc>
                  <a:txBody>
                    <a:bodyPr/>
                    <a:lstStyle/>
                    <a:p>
                      <a:pPr algn="ctr" fontAlgn="ctr">
                        <a:buNone/>
                      </a:pPr>
                      <a:r>
                        <a:rPr lang="en-US" sz="2400" b="1" u="none" strike="noStrike" dirty="0">
                          <a:effectLst/>
                          <a:cs typeface="Kalimati" panose="00000400000000000000" pitchFamily="2"/>
                        </a:rPr>
                        <a:t>88</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2400" b="1" u="none" strike="noStrike" dirty="0">
                          <a:effectLst/>
                          <a:cs typeface="Kalimati" panose="00000400000000000000" pitchFamily="2"/>
                        </a:rPr>
                        <a:t>889</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2400" b="1" u="none" strike="noStrike" dirty="0">
                          <a:effectLst/>
                          <a:cs typeface="Kalimati" panose="00000400000000000000" pitchFamily="2"/>
                        </a:rPr>
                        <a:t>गाँसवासबाहेकका अन्य सामाजिक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501699349"/>
                  </a:ext>
                </a:extLst>
              </a:tr>
              <a:tr h="685946">
                <a:tc>
                  <a:txBody>
                    <a:bodyPr/>
                    <a:lstStyle/>
                    <a:p>
                      <a:pPr algn="ctr" fontAlgn="ctr">
                        <a:buNone/>
                      </a:pPr>
                      <a:r>
                        <a:rPr lang="en-US" sz="2400" u="none" strike="noStrike" dirty="0">
                          <a:effectLst/>
                          <a:cs typeface="Kalimati" panose="00000400000000000000" pitchFamily="2"/>
                        </a:rPr>
                        <a:t>88</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fontAlgn="ctr">
                        <a:buNone/>
                      </a:pPr>
                      <a:r>
                        <a:rPr lang="en-US" sz="2400" u="none" strike="noStrike" dirty="0">
                          <a:effectLst/>
                          <a:cs typeface="Kalimati" panose="00000400000000000000" pitchFamily="2"/>
                        </a:rPr>
                        <a:t>889</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ctr" fontAlgn="ctr">
                        <a:buNone/>
                      </a:pPr>
                      <a:r>
                        <a:rPr lang="en-US" sz="2400" u="none" strike="noStrike" dirty="0">
                          <a:solidFill>
                            <a:srgbClr val="0070C0"/>
                          </a:solidFill>
                          <a:effectLst/>
                          <a:cs typeface="Kalimati" panose="00000400000000000000" pitchFamily="2"/>
                        </a:rPr>
                        <a:t>8890</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l" fontAlgn="ctr">
                        <a:buNone/>
                      </a:pPr>
                      <a:r>
                        <a:rPr lang="ne-NP" sz="2400" u="none" strike="noStrike" dirty="0">
                          <a:effectLst/>
                          <a:cs typeface="Kalimati" panose="00000400000000000000" pitchFamily="2"/>
                        </a:rPr>
                        <a:t>गाँसवासबाहेकका अन्य सामाजिक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5829110"/>
                  </a:ext>
                </a:extLst>
              </a:tr>
            </a:tbl>
          </a:graphicData>
        </a:graphic>
      </p:graphicFrame>
      <p:sp>
        <p:nvSpPr>
          <p:cNvPr id="5" name="Title 3">
            <a:extLst>
              <a:ext uri="{FF2B5EF4-FFF2-40B4-BE49-F238E27FC236}">
                <a16:creationId xmlns:a16="http://schemas.microsoft.com/office/drawing/2014/main" id="{2CF81A7C-43F9-9F92-032A-50DD3BA9FB37}"/>
              </a:ext>
            </a:extLst>
          </p:cNvPr>
          <p:cNvSpPr>
            <a:spLocks noGrp="1"/>
          </p:cNvSpPr>
          <p:nvPr>
            <p:ph type="title"/>
          </p:nvPr>
        </p:nvSpPr>
        <p:spPr>
          <a:xfrm>
            <a:off x="1256145" y="136525"/>
            <a:ext cx="9679710" cy="1042918"/>
          </a:xfrm>
        </p:spPr>
        <p:txBody>
          <a:bodyPr>
            <a:normAutofit/>
          </a:bodyPr>
          <a:lstStyle/>
          <a:p>
            <a:pPr algn="ctr"/>
            <a:r>
              <a:rPr lang="ne-NP" sz="3600" b="1" dirty="0">
                <a:solidFill>
                  <a:schemeClr val="accent1"/>
                </a:solidFill>
              </a:rPr>
              <a:t>मुख्य प्रश्नावलीको खण्ड </a:t>
            </a:r>
            <a:r>
              <a:rPr lang="en-US" sz="3600" b="1" dirty="0">
                <a:solidFill>
                  <a:schemeClr val="accent1"/>
                </a:solidFill>
              </a:rPr>
              <a:t>2 </a:t>
            </a:r>
            <a:br>
              <a:rPr lang="en-US" sz="3600" b="1" dirty="0">
                <a:solidFill>
                  <a:schemeClr val="accent1"/>
                </a:solidFill>
              </a:rPr>
            </a:br>
            <a:r>
              <a:rPr lang="ne-NP" sz="3100" dirty="0"/>
              <a:t>खण्ड </a:t>
            </a:r>
            <a:r>
              <a:rPr lang="en-US" sz="3100" dirty="0"/>
              <a:t>Q</a:t>
            </a:r>
            <a:r>
              <a:rPr lang="ne-NP" sz="3100" dirty="0"/>
              <a:t>: मानव स्वास्थ्य तथा सामाजिक कार्यका क्रियाकलाप</a:t>
            </a:r>
            <a:endParaRPr lang="en-US" sz="3600" dirty="0"/>
          </a:p>
        </p:txBody>
      </p:sp>
    </p:spTree>
    <p:extLst>
      <p:ext uri="{BB962C8B-B14F-4D97-AF65-F5344CB8AC3E}">
        <p14:creationId xmlns:p14="http://schemas.microsoft.com/office/powerpoint/2010/main" val="13520568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D3589-EB4D-09D5-74C2-380DFBA4A3B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F03CF9A-A6F7-3454-56F1-DA02B56EF12E}"/>
              </a:ext>
            </a:extLst>
          </p:cNvPr>
          <p:cNvSpPr>
            <a:spLocks noGrp="1"/>
          </p:cNvSpPr>
          <p:nvPr>
            <p:ph type="title"/>
          </p:nvPr>
        </p:nvSpPr>
        <p:spPr>
          <a:xfrm>
            <a:off x="1407853" y="79375"/>
            <a:ext cx="9679710" cy="88074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a:t>
            </a:r>
            <a:r>
              <a:rPr lang="en-US" sz="3600" dirty="0"/>
              <a:t/>
            </a:r>
            <a:br>
              <a:rPr lang="en-US" sz="3600" dirty="0"/>
            </a:br>
            <a:r>
              <a:rPr lang="ne-NP" sz="3100" b="1" dirty="0"/>
              <a:t>खण्ड </a:t>
            </a:r>
            <a:r>
              <a:rPr lang="en-US" sz="3100" b="1" dirty="0"/>
              <a:t>R</a:t>
            </a:r>
            <a:r>
              <a:rPr lang="ne-NP" sz="3100" b="1" dirty="0"/>
              <a:t>: कला, मनोरञ्जन तथा मनोविनोद</a:t>
            </a:r>
            <a:endParaRPr lang="en-US" b="1" dirty="0"/>
          </a:p>
        </p:txBody>
      </p:sp>
      <p:sp>
        <p:nvSpPr>
          <p:cNvPr id="5" name="Content Placeholder 4">
            <a:extLst>
              <a:ext uri="{FF2B5EF4-FFF2-40B4-BE49-F238E27FC236}">
                <a16:creationId xmlns:a16="http://schemas.microsoft.com/office/drawing/2014/main" id="{B4FAADDD-8D70-72C0-03CB-E1FBB3EFF881}"/>
              </a:ext>
            </a:extLst>
          </p:cNvPr>
          <p:cNvSpPr>
            <a:spLocks noGrp="1"/>
          </p:cNvSpPr>
          <p:nvPr>
            <p:ph idx="1"/>
          </p:nvPr>
        </p:nvSpPr>
        <p:spPr>
          <a:xfrm>
            <a:off x="82370" y="1258570"/>
            <a:ext cx="5826940" cy="5154930"/>
          </a:xfrm>
        </p:spPr>
        <p:txBody>
          <a:bodyPr>
            <a:normAutofit/>
          </a:bodyPr>
          <a:lstStyle/>
          <a:p>
            <a:pPr indent="0" algn="just">
              <a:lnSpc>
                <a:spcPct val="150000"/>
              </a:lnSpc>
              <a:buNone/>
            </a:pPr>
            <a:r>
              <a:rPr lang="ne-NP" sz="2400" b="1" dirty="0"/>
              <a:t>यो खण्डमा निम्न क्रियाकलापहरु समेटिन्छन् : </a:t>
            </a:r>
          </a:p>
          <a:p>
            <a:pPr marL="457200" indent="-457200" algn="just">
              <a:lnSpc>
                <a:spcPct val="150000"/>
              </a:lnSpc>
              <a:buFont typeface="Wingdings" panose="05000000000000000000" pitchFamily="2" charset="2"/>
              <a:buChar char="Ø"/>
            </a:pPr>
            <a:r>
              <a:rPr lang="ne-NP" sz="2400" dirty="0"/>
              <a:t>विविध सांस्कृतिक, मनोविनोद, मनोरञ्जन तथा नागरिकहरूको रुचिका मनोरञ्जन तथा क्रिडालाई पूरा गर्ने व्यापक क्रियाकलापहरू</a:t>
            </a:r>
          </a:p>
          <a:p>
            <a:pPr marL="457200" indent="-457200" algn="just">
              <a:lnSpc>
                <a:spcPct val="150000"/>
              </a:lnSpc>
              <a:buFont typeface="Wingdings" panose="05000000000000000000" pitchFamily="2" charset="2"/>
              <a:buChar char="Ø"/>
            </a:pPr>
            <a:r>
              <a:rPr lang="ne-NP" sz="2400" dirty="0"/>
              <a:t>जीवन्त प्रदर्शनहरू, संग्रहालय, जुवा, </a:t>
            </a:r>
          </a:p>
          <a:p>
            <a:pPr marL="457200" indent="-457200" algn="just">
              <a:lnSpc>
                <a:spcPct val="150000"/>
              </a:lnSpc>
              <a:buFont typeface="Wingdings" panose="05000000000000000000" pitchFamily="2" charset="2"/>
              <a:buChar char="Ø"/>
            </a:pPr>
            <a:r>
              <a:rPr lang="ne-NP" sz="2400" dirty="0"/>
              <a:t>खेलकुदहरू तथा </a:t>
            </a:r>
          </a:p>
          <a:p>
            <a:pPr marL="457200" indent="-457200" algn="just">
              <a:lnSpc>
                <a:spcPct val="150000"/>
              </a:lnSpc>
              <a:buFont typeface="Wingdings" panose="05000000000000000000" pitchFamily="2" charset="2"/>
              <a:buChar char="Ø"/>
            </a:pPr>
            <a:r>
              <a:rPr lang="ne-NP" sz="2400" dirty="0"/>
              <a:t>अन्य मनोरञ्जनात्मक तथा मनोविनोद क्रियाकलापहरू</a:t>
            </a:r>
          </a:p>
          <a:p>
            <a:pPr>
              <a:buFont typeface="Wingdings" panose="05000000000000000000" pitchFamily="2" charset="2"/>
              <a:buChar char="Ø"/>
            </a:pPr>
            <a:endParaRPr lang="en-US" sz="2000" dirty="0"/>
          </a:p>
        </p:txBody>
      </p:sp>
      <p:sp>
        <p:nvSpPr>
          <p:cNvPr id="2" name="Footer Placeholder 1">
            <a:extLst>
              <a:ext uri="{FF2B5EF4-FFF2-40B4-BE49-F238E27FC236}">
                <a16:creationId xmlns:a16="http://schemas.microsoft.com/office/drawing/2014/main" id="{09E25F77-FF33-32CD-67A5-32A41A1F0747}"/>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E2D42010-4280-1154-AE27-1513519FE409}"/>
              </a:ext>
            </a:extLst>
          </p:cNvPr>
          <p:cNvSpPr>
            <a:spLocks noGrp="1"/>
          </p:cNvSpPr>
          <p:nvPr>
            <p:ph type="sldNum" sz="quarter" idx="12"/>
          </p:nvPr>
        </p:nvSpPr>
        <p:spPr/>
        <p:txBody>
          <a:bodyPr/>
          <a:lstStyle/>
          <a:p>
            <a:fld id="{3981A1E7-FBCC-4BE9-B724-D2D87968AACE}" type="slidenum">
              <a:rPr lang="en-US" smtClean="0"/>
              <a:t>38</a:t>
            </a:fld>
            <a:endParaRPr lang="en-US"/>
          </a:p>
        </p:txBody>
      </p:sp>
      <p:sp>
        <p:nvSpPr>
          <p:cNvPr id="6" name="TextBox 5">
            <a:extLst>
              <a:ext uri="{FF2B5EF4-FFF2-40B4-BE49-F238E27FC236}">
                <a16:creationId xmlns:a16="http://schemas.microsoft.com/office/drawing/2014/main" id="{67CA836D-C40E-EEEE-9853-45722497626F}"/>
              </a:ext>
            </a:extLst>
          </p:cNvPr>
          <p:cNvSpPr txBox="1"/>
          <p:nvPr/>
        </p:nvSpPr>
        <p:spPr>
          <a:xfrm>
            <a:off x="7075170" y="4882700"/>
            <a:ext cx="5034460" cy="1338828"/>
          </a:xfrm>
          <a:prstGeom prst="rect">
            <a:avLst/>
          </a:prstGeom>
          <a:solidFill>
            <a:schemeClr val="accent2">
              <a:lumMod val="20000"/>
              <a:lumOff val="80000"/>
            </a:schemeClr>
          </a:solidFill>
        </p:spPr>
        <p:txBody>
          <a:bodyPr wrap="square" rtlCol="0">
            <a:spAutoFit/>
          </a:bodyPr>
          <a:lstStyle/>
          <a:p>
            <a:pPr>
              <a:lnSpc>
                <a:spcPct val="150000"/>
              </a:lnSpc>
            </a:pPr>
            <a:r>
              <a:rPr lang="ne-NP" b="1" dirty="0" smtClean="0">
                <a:solidFill>
                  <a:srgbClr val="0070C0"/>
                </a:solidFill>
                <a:cs typeface="Kalimati" panose="00000400000000000000" pitchFamily="2"/>
              </a:rPr>
              <a:t>विस्तृत </a:t>
            </a:r>
            <a:r>
              <a:rPr lang="ne-NP" b="1" dirty="0">
                <a:solidFill>
                  <a:srgbClr val="0070C0"/>
                </a:solidFill>
                <a:cs typeface="Kalimati" panose="00000400000000000000" pitchFamily="2"/>
              </a:rPr>
              <a:t>विवरणको लागि नेपाल स्तरीय औद्योगिक वर्गीकरण संक्षिप्त पुस्तिकाको पेज १०३  देखि १०६ सम्म हेर्नुहोस् | </a:t>
            </a:r>
            <a:endParaRPr lang="en-US" b="1" dirty="0">
              <a:solidFill>
                <a:srgbClr val="0070C0"/>
              </a:solidFill>
              <a:cs typeface="Kalimati" panose="00000400000000000000" pitchFamily="2"/>
            </a:endParaRPr>
          </a:p>
        </p:txBody>
      </p:sp>
      <p:pic>
        <p:nvPicPr>
          <p:cNvPr id="8" name="Picture 7">
            <a:extLst>
              <a:ext uri="{FF2B5EF4-FFF2-40B4-BE49-F238E27FC236}">
                <a16:creationId xmlns:a16="http://schemas.microsoft.com/office/drawing/2014/main" id="{045B02BF-944A-DA64-FBB0-FB0C86EA7085}"/>
              </a:ext>
            </a:extLst>
          </p:cNvPr>
          <p:cNvPicPr>
            <a:picLocks noChangeAspect="1"/>
          </p:cNvPicPr>
          <p:nvPr/>
        </p:nvPicPr>
        <p:blipFill>
          <a:blip r:embed="rId2"/>
          <a:stretch>
            <a:fillRect/>
          </a:stretch>
        </p:blipFill>
        <p:spPr>
          <a:xfrm>
            <a:off x="5909310" y="1098862"/>
            <a:ext cx="6200320" cy="3392734"/>
          </a:xfrm>
          <a:prstGeom prst="rect">
            <a:avLst/>
          </a:prstGeom>
        </p:spPr>
      </p:pic>
    </p:spTree>
    <p:extLst>
      <p:ext uri="{BB962C8B-B14F-4D97-AF65-F5344CB8AC3E}">
        <p14:creationId xmlns:p14="http://schemas.microsoft.com/office/powerpoint/2010/main" val="35216446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57D3A-7651-91D4-95C3-3ED3DF720530}"/>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3C9C0D94-6F51-844A-5E90-001FBC5F516A}"/>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C8D07642-B5F8-8BD3-0B5A-7EE8742107CA}"/>
              </a:ext>
            </a:extLst>
          </p:cNvPr>
          <p:cNvSpPr>
            <a:spLocks noGrp="1"/>
          </p:cNvSpPr>
          <p:nvPr>
            <p:ph type="sldNum" sz="quarter" idx="12"/>
          </p:nvPr>
        </p:nvSpPr>
        <p:spPr/>
        <p:txBody>
          <a:bodyPr/>
          <a:lstStyle/>
          <a:p>
            <a:fld id="{3981A1E7-FBCC-4BE9-B724-D2D87968AACE}" type="slidenum">
              <a:rPr lang="en-US" smtClean="0"/>
              <a:t>39</a:t>
            </a:fld>
            <a:endParaRPr lang="en-US"/>
          </a:p>
        </p:txBody>
      </p:sp>
      <p:graphicFrame>
        <p:nvGraphicFramePr>
          <p:cNvPr id="4" name="Table 3">
            <a:extLst>
              <a:ext uri="{FF2B5EF4-FFF2-40B4-BE49-F238E27FC236}">
                <a16:creationId xmlns:a16="http://schemas.microsoft.com/office/drawing/2014/main" id="{68045B83-C46C-DE25-8CE9-D47875B8148B}"/>
              </a:ext>
            </a:extLst>
          </p:cNvPr>
          <p:cNvGraphicFramePr>
            <a:graphicFrameLocks noGrp="1"/>
          </p:cNvGraphicFramePr>
          <p:nvPr>
            <p:extLst>
              <p:ext uri="{D42A27DB-BD31-4B8C-83A1-F6EECF244321}">
                <p14:modId xmlns:p14="http://schemas.microsoft.com/office/powerpoint/2010/main" val="827752318"/>
              </p:ext>
            </p:extLst>
          </p:nvPr>
        </p:nvGraphicFramePr>
        <p:xfrm>
          <a:off x="194310" y="1309036"/>
          <a:ext cx="11997690" cy="4990161"/>
        </p:xfrm>
        <a:graphic>
          <a:graphicData uri="http://schemas.openxmlformats.org/drawingml/2006/table">
            <a:tbl>
              <a:tblPr>
                <a:effectLst/>
                <a:tableStyleId>{5C22544A-7EE6-4342-B048-85BDC9FD1C3A}</a:tableStyleId>
              </a:tblPr>
              <a:tblGrid>
                <a:gridCol w="1319557">
                  <a:extLst>
                    <a:ext uri="{9D8B030D-6E8A-4147-A177-3AD203B41FA5}">
                      <a16:colId xmlns:a16="http://schemas.microsoft.com/office/drawing/2014/main" val="3123381486"/>
                    </a:ext>
                  </a:extLst>
                </a:gridCol>
                <a:gridCol w="958739">
                  <a:extLst>
                    <a:ext uri="{9D8B030D-6E8A-4147-A177-3AD203B41FA5}">
                      <a16:colId xmlns:a16="http://schemas.microsoft.com/office/drawing/2014/main" val="3577086055"/>
                    </a:ext>
                  </a:extLst>
                </a:gridCol>
                <a:gridCol w="766991">
                  <a:extLst>
                    <a:ext uri="{9D8B030D-6E8A-4147-A177-3AD203B41FA5}">
                      <a16:colId xmlns:a16="http://schemas.microsoft.com/office/drawing/2014/main" val="4066012448"/>
                    </a:ext>
                  </a:extLst>
                </a:gridCol>
                <a:gridCol w="8952403">
                  <a:extLst>
                    <a:ext uri="{9D8B030D-6E8A-4147-A177-3AD203B41FA5}">
                      <a16:colId xmlns:a16="http://schemas.microsoft.com/office/drawing/2014/main" val="2161719213"/>
                    </a:ext>
                  </a:extLst>
                </a:gridCol>
              </a:tblGrid>
              <a:tr h="428718">
                <a:tc>
                  <a:txBody>
                    <a:bodyPr/>
                    <a:lstStyle/>
                    <a:p>
                      <a:pPr marL="91440" lvl="0" algn="ctr" fontAlgn="b">
                        <a:lnSpc>
                          <a:spcPct val="100000"/>
                        </a:lnSpc>
                        <a:spcBef>
                          <a:spcPts val="600"/>
                        </a:spcBef>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lvl="0" algn="ctr" fontAlgn="b">
                        <a:lnSpc>
                          <a:spcPct val="100000"/>
                        </a:lnSpc>
                        <a:spcBef>
                          <a:spcPts val="600"/>
                        </a:spcBef>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lvl="0" algn="ctr" fontAlgn="b">
                        <a:lnSpc>
                          <a:spcPct val="100000"/>
                        </a:lnSpc>
                        <a:spcBef>
                          <a:spcPts val="600"/>
                        </a:spcBef>
                        <a:buNone/>
                      </a:pPr>
                      <a:r>
                        <a:rPr lang="ne-NP" sz="2400" b="1" u="none" strike="noStrike" dirty="0">
                          <a:solidFill>
                            <a:srgbClr val="0070C0"/>
                          </a:solidFill>
                          <a:effectLst/>
                          <a:cs typeface="Kalimati" panose="00000400000000000000" pitchFamily="2"/>
                        </a:rPr>
                        <a:t>वर्ग </a:t>
                      </a:r>
                      <a:endParaRPr lang="ne-NP" sz="24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lvl="0" algn="ctr" fontAlgn="b">
                        <a:lnSpc>
                          <a:spcPct val="100000"/>
                        </a:lnSpc>
                        <a:spcBef>
                          <a:spcPts val="600"/>
                        </a:spcBef>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562048871"/>
                  </a:ext>
                </a:extLst>
              </a:tr>
              <a:tr h="428718">
                <a:tc>
                  <a:txBody>
                    <a:bodyPr/>
                    <a:lstStyle/>
                    <a:p>
                      <a:pPr marL="91440" lvl="0" algn="ctr" fontAlgn="ctr">
                        <a:lnSpc>
                          <a:spcPct val="100000"/>
                        </a:lnSpc>
                        <a:spcBef>
                          <a:spcPts val="600"/>
                        </a:spcBef>
                        <a:buNone/>
                      </a:pPr>
                      <a:r>
                        <a:rPr lang="en-US" sz="2400" u="none" strike="noStrike" dirty="0">
                          <a:effectLst/>
                          <a:cs typeface="Kalimati" panose="00000400000000000000" pitchFamily="2"/>
                        </a:rPr>
                        <a:t>93</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lvl="0" algn="ctr" fontAlgn="ctr">
                        <a:lnSpc>
                          <a:spcPct val="100000"/>
                        </a:lnSpc>
                        <a:spcBef>
                          <a:spcPts val="600"/>
                        </a:spcBef>
                        <a:buNone/>
                      </a:pPr>
                      <a:r>
                        <a:rPr lang="en-US" sz="2400" u="none" strike="noStrike">
                          <a:effectLst/>
                          <a:cs typeface="Kalimati" panose="00000400000000000000" pitchFamily="2"/>
                        </a:rPr>
                        <a:t> </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0" algn="ctr" fontAlgn="ctr">
                        <a:lnSpc>
                          <a:spcPct val="100000"/>
                        </a:lnSpc>
                        <a:spcBef>
                          <a:spcPts val="600"/>
                        </a:spcBef>
                        <a:buNone/>
                      </a:pPr>
                      <a:r>
                        <a:rPr lang="en-US" sz="2400" u="none" strike="noStrike">
                          <a:solidFill>
                            <a:srgbClr val="0070C0"/>
                          </a:solidFill>
                          <a:effectLst/>
                          <a:cs typeface="Kalimati" panose="00000400000000000000" pitchFamily="2"/>
                        </a:rPr>
                        <a:t> </a:t>
                      </a:r>
                      <a:endParaRPr lang="en-US" sz="2400" b="0" i="0" u="none" strike="noStrike">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0" algn="l" fontAlgn="ctr">
                        <a:lnSpc>
                          <a:spcPct val="100000"/>
                        </a:lnSpc>
                        <a:spcBef>
                          <a:spcPts val="600"/>
                        </a:spcBef>
                        <a:buNone/>
                      </a:pPr>
                      <a:r>
                        <a:rPr lang="ne-NP" sz="2400" u="none" strike="noStrike" dirty="0">
                          <a:effectLst/>
                          <a:cs typeface="Kalimati" panose="00000400000000000000" pitchFamily="2"/>
                        </a:rPr>
                        <a:t>खेलकुद, मनोविनोद तथा मनोरञ्जनका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230926252"/>
                  </a:ext>
                </a:extLst>
              </a:tr>
              <a:tr h="428718">
                <a:tc>
                  <a:txBody>
                    <a:bodyPr/>
                    <a:lstStyle/>
                    <a:p>
                      <a:pPr marL="91440" lvl="0" algn="ctr" fontAlgn="ctr">
                        <a:lnSpc>
                          <a:spcPct val="100000"/>
                        </a:lnSpc>
                        <a:spcBef>
                          <a:spcPts val="600"/>
                        </a:spcBef>
                        <a:buNone/>
                      </a:pPr>
                      <a:r>
                        <a:rPr lang="en-US" sz="2400" b="1" u="none" strike="noStrike" dirty="0">
                          <a:effectLst/>
                          <a:cs typeface="Kalimati" panose="00000400000000000000" pitchFamily="2"/>
                        </a:rPr>
                        <a:t>93</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lvl="0" algn="ctr" fontAlgn="ctr">
                        <a:lnSpc>
                          <a:spcPct val="100000"/>
                        </a:lnSpc>
                        <a:spcBef>
                          <a:spcPts val="600"/>
                        </a:spcBef>
                        <a:buNone/>
                      </a:pPr>
                      <a:r>
                        <a:rPr lang="en-US" sz="2400" b="1" u="none" strike="noStrike" dirty="0">
                          <a:effectLst/>
                          <a:cs typeface="Kalimati" panose="00000400000000000000" pitchFamily="2"/>
                        </a:rPr>
                        <a:t>931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lvl="0" algn="ctr" fontAlgn="ctr">
                        <a:lnSpc>
                          <a:spcPct val="10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lvl="0" algn="l" fontAlgn="ctr">
                        <a:lnSpc>
                          <a:spcPct val="100000"/>
                        </a:lnSpc>
                        <a:spcBef>
                          <a:spcPts val="600"/>
                        </a:spcBef>
                        <a:buNone/>
                      </a:pPr>
                      <a:r>
                        <a:rPr lang="ne-NP" sz="2400" b="1" u="none" strike="noStrike" dirty="0">
                          <a:effectLst/>
                          <a:cs typeface="Kalimati" panose="00000400000000000000" pitchFamily="2"/>
                        </a:rPr>
                        <a:t>खेलकुदसम्बन्धी क्रियाकलापहरू </a:t>
                      </a:r>
                      <a:endParaRPr lang="ne-NP" sz="2400" b="1" i="0" u="none" strike="noStrike" dirty="0">
                        <a:solidFill>
                          <a:srgbClr val="000000"/>
                        </a:solidFill>
                        <a:effectLst/>
                        <a:latin typeface="+mn-lt"/>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711198589"/>
                  </a:ext>
                </a:extLst>
              </a:tr>
              <a:tr h="606292">
                <a:tc>
                  <a:txBody>
                    <a:bodyPr/>
                    <a:lstStyle/>
                    <a:p>
                      <a:pPr marL="91440" lvl="0" algn="ctr" fontAlgn="ctr">
                        <a:lnSpc>
                          <a:spcPct val="100000"/>
                        </a:lnSpc>
                        <a:spcBef>
                          <a:spcPts val="600"/>
                        </a:spcBef>
                        <a:buNone/>
                      </a:pPr>
                      <a:r>
                        <a:rPr lang="en-US" sz="2400" u="none" strike="noStrike" dirty="0">
                          <a:effectLst/>
                          <a:cs typeface="Kalimati" panose="00000400000000000000" pitchFamily="2"/>
                        </a:rPr>
                        <a:t>93</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lvl="0" algn="ctr" fontAlgn="ctr">
                        <a:lnSpc>
                          <a:spcPct val="100000"/>
                        </a:lnSpc>
                        <a:spcBef>
                          <a:spcPts val="600"/>
                        </a:spcBef>
                        <a:buNone/>
                      </a:pPr>
                      <a:r>
                        <a:rPr lang="en-US" sz="2400" u="none" strike="noStrike" dirty="0">
                          <a:effectLst/>
                          <a:cs typeface="Kalimati" panose="00000400000000000000" pitchFamily="2"/>
                        </a:rPr>
                        <a:t>931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0" algn="ctr" fontAlgn="ctr">
                        <a:lnSpc>
                          <a:spcPct val="100000"/>
                        </a:lnSpc>
                        <a:spcBef>
                          <a:spcPts val="600"/>
                        </a:spcBef>
                        <a:buNone/>
                      </a:pPr>
                      <a:r>
                        <a:rPr lang="en-US" sz="2400" u="none" strike="noStrike">
                          <a:solidFill>
                            <a:srgbClr val="0070C0"/>
                          </a:solidFill>
                          <a:effectLst/>
                          <a:cs typeface="Kalimati" panose="00000400000000000000" pitchFamily="2"/>
                        </a:rPr>
                        <a:t>9311</a:t>
                      </a:r>
                      <a:endParaRPr lang="en-US" sz="2400" b="0" i="0" u="none" strike="noStrike">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0" algn="l" fontAlgn="ctr">
                        <a:lnSpc>
                          <a:spcPct val="100000"/>
                        </a:lnSpc>
                        <a:spcBef>
                          <a:spcPts val="600"/>
                        </a:spcBef>
                        <a:buNone/>
                      </a:pPr>
                      <a:r>
                        <a:rPr lang="ne-NP" sz="2400" u="none" strike="noStrike" dirty="0">
                          <a:effectLst/>
                          <a:cs typeface="Kalimati" panose="00000400000000000000" pitchFamily="2"/>
                        </a:rPr>
                        <a:t>खेलकुद क्रियाकलापहरूको सञ्चालन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740042541"/>
                  </a:ext>
                </a:extLst>
              </a:tr>
              <a:tr h="606292">
                <a:tc>
                  <a:txBody>
                    <a:bodyPr/>
                    <a:lstStyle/>
                    <a:p>
                      <a:pPr marL="91440" lvl="0" algn="ctr" fontAlgn="ctr">
                        <a:lnSpc>
                          <a:spcPct val="100000"/>
                        </a:lnSpc>
                        <a:spcBef>
                          <a:spcPts val="600"/>
                        </a:spcBef>
                        <a:buNone/>
                      </a:pPr>
                      <a:r>
                        <a:rPr lang="en-US" sz="2400" u="none" strike="noStrike" dirty="0">
                          <a:effectLst/>
                          <a:cs typeface="Kalimati" panose="00000400000000000000" pitchFamily="2"/>
                        </a:rPr>
                        <a:t>93</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lvl="0" algn="ctr" fontAlgn="ctr">
                        <a:lnSpc>
                          <a:spcPct val="100000"/>
                        </a:lnSpc>
                        <a:spcBef>
                          <a:spcPts val="600"/>
                        </a:spcBef>
                        <a:buNone/>
                      </a:pPr>
                      <a:r>
                        <a:rPr lang="en-US" sz="2400" u="none" strike="noStrike" dirty="0">
                          <a:effectLst/>
                          <a:cs typeface="Kalimati" panose="00000400000000000000" pitchFamily="2"/>
                        </a:rPr>
                        <a:t>931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0" algn="ctr" fontAlgn="ctr">
                        <a:lnSpc>
                          <a:spcPct val="100000"/>
                        </a:lnSpc>
                        <a:spcBef>
                          <a:spcPts val="600"/>
                        </a:spcBef>
                        <a:buNone/>
                      </a:pPr>
                      <a:r>
                        <a:rPr lang="en-US" sz="2400" u="none" strike="noStrike" dirty="0">
                          <a:solidFill>
                            <a:srgbClr val="0070C0"/>
                          </a:solidFill>
                          <a:effectLst/>
                          <a:cs typeface="Kalimati" panose="00000400000000000000" pitchFamily="2"/>
                        </a:rPr>
                        <a:t>9312</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0" algn="l" fontAlgn="ctr">
                        <a:lnSpc>
                          <a:spcPct val="100000"/>
                        </a:lnSpc>
                        <a:spcBef>
                          <a:spcPts val="600"/>
                        </a:spcBef>
                        <a:buNone/>
                      </a:pPr>
                      <a:r>
                        <a:rPr lang="ne-NP" sz="2400" u="none" strike="noStrike" dirty="0">
                          <a:effectLst/>
                          <a:cs typeface="Kalimati" panose="00000400000000000000" pitchFamily="2"/>
                        </a:rPr>
                        <a:t>खेलकुद क्लबका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845175165"/>
                  </a:ext>
                </a:extLst>
              </a:tr>
              <a:tr h="606292">
                <a:tc>
                  <a:txBody>
                    <a:bodyPr/>
                    <a:lstStyle/>
                    <a:p>
                      <a:pPr marL="91440" lvl="0" algn="ctr" fontAlgn="ctr">
                        <a:lnSpc>
                          <a:spcPct val="100000"/>
                        </a:lnSpc>
                        <a:spcBef>
                          <a:spcPts val="600"/>
                        </a:spcBef>
                        <a:buNone/>
                      </a:pPr>
                      <a:r>
                        <a:rPr lang="en-US" sz="2400" u="none" strike="noStrike">
                          <a:effectLst/>
                          <a:cs typeface="Kalimati" panose="00000400000000000000" pitchFamily="2"/>
                        </a:rPr>
                        <a:t>93</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lvl="0" algn="ctr" fontAlgn="ctr">
                        <a:lnSpc>
                          <a:spcPct val="100000"/>
                        </a:lnSpc>
                        <a:spcBef>
                          <a:spcPts val="600"/>
                        </a:spcBef>
                        <a:buNone/>
                      </a:pPr>
                      <a:r>
                        <a:rPr lang="en-US" sz="2400" u="none" strike="noStrike" dirty="0">
                          <a:effectLst/>
                          <a:cs typeface="Kalimati" panose="00000400000000000000" pitchFamily="2"/>
                        </a:rPr>
                        <a:t>931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0" algn="ctr" fontAlgn="ctr">
                        <a:lnSpc>
                          <a:spcPct val="100000"/>
                        </a:lnSpc>
                        <a:spcBef>
                          <a:spcPts val="600"/>
                        </a:spcBef>
                        <a:buNone/>
                      </a:pPr>
                      <a:r>
                        <a:rPr lang="en-US" sz="2400" u="none" strike="noStrike" dirty="0">
                          <a:solidFill>
                            <a:srgbClr val="0070C0"/>
                          </a:solidFill>
                          <a:effectLst/>
                          <a:cs typeface="Kalimati" panose="00000400000000000000" pitchFamily="2"/>
                        </a:rPr>
                        <a:t>9319</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0" algn="l" fontAlgn="ctr">
                        <a:lnSpc>
                          <a:spcPct val="100000"/>
                        </a:lnSpc>
                        <a:spcBef>
                          <a:spcPts val="600"/>
                        </a:spcBef>
                        <a:buNone/>
                      </a:pPr>
                      <a:r>
                        <a:rPr lang="ne-NP" sz="2400" u="none" strike="noStrike" dirty="0">
                          <a:effectLst/>
                          <a:cs typeface="Kalimati" panose="00000400000000000000" pitchFamily="2"/>
                        </a:rPr>
                        <a:t>अन्य खेलकुदका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91479980"/>
                  </a:ext>
                </a:extLst>
              </a:tr>
              <a:tr h="428718">
                <a:tc>
                  <a:txBody>
                    <a:bodyPr/>
                    <a:lstStyle/>
                    <a:p>
                      <a:pPr marL="91440" lvl="0" algn="ctr" fontAlgn="ctr">
                        <a:lnSpc>
                          <a:spcPct val="100000"/>
                        </a:lnSpc>
                        <a:spcBef>
                          <a:spcPts val="600"/>
                        </a:spcBef>
                        <a:buNone/>
                      </a:pPr>
                      <a:r>
                        <a:rPr lang="en-US" sz="2400" b="1" u="none" strike="noStrike" dirty="0">
                          <a:effectLst/>
                          <a:cs typeface="Kalimati" panose="00000400000000000000" pitchFamily="2"/>
                        </a:rPr>
                        <a:t>93</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lvl="0" algn="ctr" fontAlgn="ctr">
                        <a:lnSpc>
                          <a:spcPct val="100000"/>
                        </a:lnSpc>
                        <a:spcBef>
                          <a:spcPts val="600"/>
                        </a:spcBef>
                        <a:buNone/>
                      </a:pPr>
                      <a:r>
                        <a:rPr lang="en-US" sz="2400" b="1" u="none" strike="noStrike" dirty="0">
                          <a:effectLst/>
                          <a:cs typeface="Kalimati" panose="00000400000000000000" pitchFamily="2"/>
                        </a:rPr>
                        <a:t>932</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lvl="0" algn="ctr" fontAlgn="ctr">
                        <a:lnSpc>
                          <a:spcPct val="10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lvl="0" algn="l" fontAlgn="ctr">
                        <a:lnSpc>
                          <a:spcPct val="100000"/>
                        </a:lnSpc>
                        <a:spcBef>
                          <a:spcPts val="600"/>
                        </a:spcBef>
                        <a:buNone/>
                      </a:pPr>
                      <a:r>
                        <a:rPr lang="ne-NP" sz="2400" b="1" u="none" strike="noStrike" dirty="0">
                          <a:effectLst/>
                          <a:cs typeface="Kalimati" panose="00000400000000000000" pitchFamily="2"/>
                        </a:rPr>
                        <a:t>मन रमाउने वा अन्य मनोरञ्जनात्मक क्रियालापहरू </a:t>
                      </a:r>
                      <a:endParaRPr lang="ne-NP" sz="2400" b="1" i="0" u="none" strike="noStrike" dirty="0">
                        <a:solidFill>
                          <a:srgbClr val="000000"/>
                        </a:solidFill>
                        <a:effectLst/>
                        <a:latin typeface="+mn-lt"/>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725880295"/>
                  </a:ext>
                </a:extLst>
              </a:tr>
              <a:tr h="606292">
                <a:tc>
                  <a:txBody>
                    <a:bodyPr/>
                    <a:lstStyle/>
                    <a:p>
                      <a:pPr marL="91440" lvl="0" algn="ctr" fontAlgn="ctr">
                        <a:lnSpc>
                          <a:spcPct val="100000"/>
                        </a:lnSpc>
                        <a:spcBef>
                          <a:spcPts val="600"/>
                        </a:spcBef>
                        <a:buNone/>
                      </a:pPr>
                      <a:r>
                        <a:rPr lang="en-US" sz="2400" u="none" strike="noStrike" dirty="0">
                          <a:effectLst/>
                          <a:cs typeface="Kalimati" panose="00000400000000000000" pitchFamily="2"/>
                        </a:rPr>
                        <a:t>93</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lvl="0" algn="ctr" fontAlgn="ctr">
                        <a:lnSpc>
                          <a:spcPct val="100000"/>
                        </a:lnSpc>
                        <a:spcBef>
                          <a:spcPts val="600"/>
                        </a:spcBef>
                        <a:buNone/>
                      </a:pPr>
                      <a:r>
                        <a:rPr lang="en-US" sz="2400" u="none" strike="noStrike" dirty="0">
                          <a:effectLst/>
                          <a:cs typeface="Kalimati" panose="00000400000000000000" pitchFamily="2"/>
                        </a:rPr>
                        <a:t>932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0" algn="ctr" fontAlgn="ctr">
                        <a:lnSpc>
                          <a:spcPct val="100000"/>
                        </a:lnSpc>
                        <a:spcBef>
                          <a:spcPts val="600"/>
                        </a:spcBef>
                        <a:buNone/>
                      </a:pPr>
                      <a:r>
                        <a:rPr lang="en-US" sz="2400" u="none" strike="noStrike" dirty="0">
                          <a:solidFill>
                            <a:srgbClr val="0070C0"/>
                          </a:solidFill>
                          <a:effectLst/>
                          <a:cs typeface="Kalimati" panose="00000400000000000000" pitchFamily="2"/>
                        </a:rPr>
                        <a:t>9321</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0" algn="l" fontAlgn="ctr">
                        <a:lnSpc>
                          <a:spcPct val="100000"/>
                        </a:lnSpc>
                        <a:spcBef>
                          <a:spcPts val="600"/>
                        </a:spcBef>
                        <a:buNone/>
                      </a:pPr>
                      <a:r>
                        <a:rPr lang="ne-NP" sz="2400" u="none" strike="noStrike" dirty="0">
                          <a:effectLst/>
                          <a:cs typeface="Kalimati" panose="00000400000000000000" pitchFamily="2"/>
                        </a:rPr>
                        <a:t>मनोरञ्जन तथा विषयगत उद्यानहरूका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604386297"/>
                  </a:ext>
                </a:extLst>
              </a:tr>
              <a:tr h="850121">
                <a:tc>
                  <a:txBody>
                    <a:bodyPr/>
                    <a:lstStyle/>
                    <a:p>
                      <a:pPr marL="91440" lvl="0" algn="ctr" fontAlgn="ctr">
                        <a:lnSpc>
                          <a:spcPct val="100000"/>
                        </a:lnSpc>
                        <a:spcBef>
                          <a:spcPts val="600"/>
                        </a:spcBef>
                        <a:buNone/>
                      </a:pPr>
                      <a:r>
                        <a:rPr lang="en-US" sz="2400" u="none" strike="noStrike">
                          <a:effectLst/>
                          <a:cs typeface="Kalimati" panose="00000400000000000000" pitchFamily="2"/>
                        </a:rPr>
                        <a:t>93</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lvl="0" algn="ctr" fontAlgn="ctr">
                        <a:lnSpc>
                          <a:spcPct val="100000"/>
                        </a:lnSpc>
                        <a:spcBef>
                          <a:spcPts val="600"/>
                        </a:spcBef>
                        <a:buNone/>
                      </a:pPr>
                      <a:r>
                        <a:rPr lang="en-US" sz="2400" u="none" strike="noStrike">
                          <a:effectLst/>
                          <a:cs typeface="Kalimati" panose="00000400000000000000" pitchFamily="2"/>
                        </a:rPr>
                        <a:t>932</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lvl="0" algn="ctr" fontAlgn="ctr">
                        <a:lnSpc>
                          <a:spcPct val="100000"/>
                        </a:lnSpc>
                        <a:spcBef>
                          <a:spcPts val="600"/>
                        </a:spcBef>
                        <a:buNone/>
                      </a:pPr>
                      <a:r>
                        <a:rPr lang="en-US" sz="2400" u="none" strike="noStrike" dirty="0">
                          <a:solidFill>
                            <a:srgbClr val="0070C0"/>
                          </a:solidFill>
                          <a:effectLst/>
                          <a:cs typeface="Kalimati" panose="00000400000000000000" pitchFamily="2"/>
                        </a:rPr>
                        <a:t>9329</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lvl="0" algn="l" fontAlgn="ctr">
                        <a:lnSpc>
                          <a:spcPct val="100000"/>
                        </a:lnSpc>
                        <a:spcBef>
                          <a:spcPts val="600"/>
                        </a:spcBef>
                        <a:buNone/>
                      </a:pPr>
                      <a:r>
                        <a:rPr lang="ne-NP" sz="2400" u="none" strike="noStrike" dirty="0">
                          <a:effectLst/>
                          <a:cs typeface="Kalimati" panose="00000400000000000000" pitchFamily="2"/>
                        </a:rPr>
                        <a:t>अन्यत्र कतै वर्गीकरण नगरिएका अन्य मनोरञ्जन र मनोविनोदका क्रियाकलापहरू</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9467655"/>
                  </a:ext>
                </a:extLst>
              </a:tr>
            </a:tbl>
          </a:graphicData>
        </a:graphic>
      </p:graphicFrame>
      <p:sp>
        <p:nvSpPr>
          <p:cNvPr id="8" name="Title 3">
            <a:extLst>
              <a:ext uri="{FF2B5EF4-FFF2-40B4-BE49-F238E27FC236}">
                <a16:creationId xmlns:a16="http://schemas.microsoft.com/office/drawing/2014/main" id="{CDC60C60-6DF8-7D8A-9DFC-FA4B10D8D4F5}"/>
              </a:ext>
            </a:extLst>
          </p:cNvPr>
          <p:cNvSpPr>
            <a:spLocks noGrp="1"/>
          </p:cNvSpPr>
          <p:nvPr>
            <p:ph type="title"/>
          </p:nvPr>
        </p:nvSpPr>
        <p:spPr>
          <a:xfrm>
            <a:off x="1407853" y="79375"/>
            <a:ext cx="9679710" cy="88074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a:t>
            </a:r>
            <a:r>
              <a:rPr lang="en-US" sz="3600" dirty="0"/>
              <a:t/>
            </a:r>
            <a:br>
              <a:rPr lang="en-US" sz="3600" dirty="0"/>
            </a:br>
            <a:r>
              <a:rPr lang="ne-NP" sz="3100" b="1" dirty="0"/>
              <a:t>खण्ड </a:t>
            </a:r>
            <a:r>
              <a:rPr lang="en-US" sz="3100" b="1" dirty="0"/>
              <a:t>R</a:t>
            </a:r>
            <a:r>
              <a:rPr lang="ne-NP" sz="3100" b="1" dirty="0"/>
              <a:t>: कला, मनोरञ्जन तथा मनोविनोद</a:t>
            </a:r>
            <a:endParaRPr lang="en-US" b="1" dirty="0"/>
          </a:p>
        </p:txBody>
      </p:sp>
    </p:spTree>
    <p:extLst>
      <p:ext uri="{BB962C8B-B14F-4D97-AF65-F5344CB8AC3E}">
        <p14:creationId xmlns:p14="http://schemas.microsoft.com/office/powerpoint/2010/main" val="2001137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9273" y="365126"/>
            <a:ext cx="9679710" cy="878884"/>
          </a:xfrm>
        </p:spPr>
        <p:txBody>
          <a:bodyPr/>
          <a:lstStyle/>
          <a:p>
            <a:pPr algn="ctr"/>
            <a:r>
              <a:rPr lang="ne-NP" dirty="0"/>
              <a:t>सेसनका उद्देश्य</a:t>
            </a:r>
            <a:endParaRPr lang="en-US" dirty="0"/>
          </a:p>
        </p:txBody>
      </p:sp>
      <p:sp>
        <p:nvSpPr>
          <p:cNvPr id="3" name="Content Placeholder 2"/>
          <p:cNvSpPr>
            <a:spLocks noGrp="1"/>
          </p:cNvSpPr>
          <p:nvPr>
            <p:ph idx="1"/>
          </p:nvPr>
        </p:nvSpPr>
        <p:spPr>
          <a:xfrm>
            <a:off x="411480" y="1244010"/>
            <a:ext cx="11384280" cy="4932953"/>
          </a:xfrm>
        </p:spPr>
        <p:txBody>
          <a:bodyPr/>
          <a:lstStyle/>
          <a:p>
            <a:pPr marL="457200" indent="-457200">
              <a:lnSpc>
                <a:spcPct val="130000"/>
              </a:lnSpc>
              <a:buFont typeface="Wingdings" panose="05000000000000000000" pitchFamily="2" charset="2"/>
              <a:buChar char="Ø"/>
            </a:pPr>
            <a:r>
              <a:rPr lang="ne-NP" b="1" dirty="0"/>
              <a:t>प्रत्येक खण्डका आर्थिक क्रियाकलाप खण्ड (H -S)को बारेमा अवगत गराउनु। </a:t>
            </a:r>
            <a:endParaRPr lang="en-US" b="1" dirty="0"/>
          </a:p>
          <a:p>
            <a:endParaRPr lang="en-US" dirty="0"/>
          </a:p>
        </p:txBody>
      </p:sp>
      <p:sp>
        <p:nvSpPr>
          <p:cNvPr id="4" name="Footer Placeholder 3"/>
          <p:cNvSpPr>
            <a:spLocks noGrp="1"/>
          </p:cNvSpPr>
          <p:nvPr>
            <p:ph type="ftr" sz="quarter" idx="11"/>
          </p:nvPr>
        </p:nvSpPr>
        <p:spPr/>
        <p:txBody>
          <a:bodyPr/>
          <a:lstStyle/>
          <a:p>
            <a:r>
              <a:rPr lang="ne-NP"/>
              <a:t>“अर्थतन्त्र मापनको लागि आर्थिक गणना”</a:t>
            </a:r>
            <a:endParaRPr lang="en-US" b="1" dirty="0"/>
          </a:p>
        </p:txBody>
      </p:sp>
      <p:sp>
        <p:nvSpPr>
          <p:cNvPr id="5" name="Slide Number Placeholder 4"/>
          <p:cNvSpPr>
            <a:spLocks noGrp="1"/>
          </p:cNvSpPr>
          <p:nvPr>
            <p:ph type="sldNum" sz="quarter" idx="12"/>
          </p:nvPr>
        </p:nvSpPr>
        <p:spPr/>
        <p:txBody>
          <a:bodyPr/>
          <a:lstStyle/>
          <a:p>
            <a:fld id="{3981A1E7-FBCC-4BE9-B724-D2D87968AACE}" type="slidenum">
              <a:rPr lang="en-US" smtClean="0"/>
              <a:pPr/>
              <a:t>4</a:t>
            </a:fld>
            <a:endParaRPr lang="en-US" dirty="0">
              <a:latin typeface="Fontasy Himali" panose="04020500000000000000" pitchFamily="82" charset="0"/>
            </a:endParaRPr>
          </a:p>
        </p:txBody>
      </p:sp>
    </p:spTree>
    <p:extLst>
      <p:ext uri="{BB962C8B-B14F-4D97-AF65-F5344CB8AC3E}">
        <p14:creationId xmlns:p14="http://schemas.microsoft.com/office/powerpoint/2010/main" val="110935570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569FC4-C38A-368C-E5DC-E894A4DB936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7394833-D579-4C9D-2FB8-E7E78792A23D}"/>
              </a:ext>
            </a:extLst>
          </p:cNvPr>
          <p:cNvSpPr>
            <a:spLocks noGrp="1"/>
          </p:cNvSpPr>
          <p:nvPr>
            <p:ph type="title"/>
          </p:nvPr>
        </p:nvSpPr>
        <p:spPr>
          <a:xfrm>
            <a:off x="1453573" y="136525"/>
            <a:ext cx="9679710" cy="903605"/>
          </a:xfrm>
        </p:spPr>
        <p:txBody>
          <a:bodyPr>
            <a:normAutofit fontScale="90000"/>
          </a:bodyPr>
          <a:lstStyle/>
          <a:p>
            <a:pPr marL="91440" algn="ctr">
              <a:lnSpc>
                <a:spcPct val="100000"/>
              </a:lnSpc>
              <a:spcBef>
                <a:spcPts val="600"/>
              </a:spcBef>
            </a:pPr>
            <a:r>
              <a:rPr lang="ne-NP" sz="3600" b="1" dirty="0">
                <a:solidFill>
                  <a:schemeClr val="accent1"/>
                </a:solidFill>
              </a:rPr>
              <a:t>मुख्य प्रश्नावलीको खण्ड </a:t>
            </a:r>
            <a:r>
              <a:rPr lang="en-US" sz="3600" b="1" dirty="0">
                <a:solidFill>
                  <a:schemeClr val="accent1"/>
                </a:solidFill>
              </a:rPr>
              <a:t>2</a:t>
            </a:r>
            <a:r>
              <a:rPr lang="en-US" sz="3600" dirty="0"/>
              <a:t/>
            </a:r>
            <a:br>
              <a:rPr lang="en-US" sz="3600" dirty="0"/>
            </a:br>
            <a:r>
              <a:rPr lang="ne-NP" sz="3100" b="1" dirty="0"/>
              <a:t>खण्ड </a:t>
            </a:r>
            <a:r>
              <a:rPr lang="en-US" sz="3100" b="1" dirty="0"/>
              <a:t>S</a:t>
            </a:r>
            <a:r>
              <a:rPr lang="ne-NP" sz="3100" b="1" dirty="0"/>
              <a:t> : अन्य सेवा प्रदान गर्ने क्रियाकलापहरू </a:t>
            </a:r>
            <a:endParaRPr lang="en-US" b="1" dirty="0"/>
          </a:p>
        </p:txBody>
      </p:sp>
      <p:sp>
        <p:nvSpPr>
          <p:cNvPr id="5" name="Content Placeholder 4">
            <a:extLst>
              <a:ext uri="{FF2B5EF4-FFF2-40B4-BE49-F238E27FC236}">
                <a16:creationId xmlns:a16="http://schemas.microsoft.com/office/drawing/2014/main" id="{95E095D8-6D44-1739-F1A9-0F7435634768}"/>
              </a:ext>
            </a:extLst>
          </p:cNvPr>
          <p:cNvSpPr>
            <a:spLocks noGrp="1"/>
          </p:cNvSpPr>
          <p:nvPr>
            <p:ph idx="1"/>
          </p:nvPr>
        </p:nvSpPr>
        <p:spPr>
          <a:xfrm>
            <a:off x="110934" y="1146761"/>
            <a:ext cx="8175353" cy="4316779"/>
          </a:xfrm>
        </p:spPr>
        <p:txBody>
          <a:bodyPr>
            <a:normAutofit/>
          </a:bodyPr>
          <a:lstStyle/>
          <a:p>
            <a:pPr indent="0" algn="just">
              <a:lnSpc>
                <a:spcPct val="150000"/>
              </a:lnSpc>
              <a:buNone/>
            </a:pPr>
            <a:r>
              <a:rPr lang="ne-NP" b="1" dirty="0"/>
              <a:t>यो खण्डले समेट्ने आर्थिक क्रियाकलापहरु</a:t>
            </a:r>
            <a:r>
              <a:rPr lang="en-US" b="1" dirty="0"/>
              <a:t>:</a:t>
            </a:r>
            <a:endParaRPr lang="ne-NP" b="1" dirty="0"/>
          </a:p>
          <a:p>
            <a:pPr marL="914400" lvl="5" indent="-457200" algn="just">
              <a:lnSpc>
                <a:spcPct val="150000"/>
              </a:lnSpc>
              <a:buFont typeface="Wingdings" panose="05000000000000000000" pitchFamily="2" charset="2"/>
              <a:buChar char="Ø"/>
            </a:pPr>
            <a:r>
              <a:rPr lang="ne-NP" sz="2800" dirty="0">
                <a:cs typeface="Kalimati" panose="00000400000000000000" pitchFamily="2"/>
              </a:rPr>
              <a:t>सदस्य सङ्गठनहरूको क्रियाकलापहरू, </a:t>
            </a:r>
          </a:p>
          <a:p>
            <a:pPr marL="914400" lvl="5" indent="-457200" algn="just">
              <a:lnSpc>
                <a:spcPct val="150000"/>
              </a:lnSpc>
              <a:buFont typeface="Wingdings" panose="05000000000000000000" pitchFamily="2" charset="2"/>
              <a:buChar char="Ø"/>
            </a:pPr>
            <a:r>
              <a:rPr lang="ne-NP" sz="2800" dirty="0">
                <a:cs typeface="Kalimati" panose="00000400000000000000" pitchFamily="2"/>
              </a:rPr>
              <a:t>व्यक्तिगत तथा घरपरिवारको सामानहरू र कम्प्युटरहरूको मर्मत तथा </a:t>
            </a:r>
          </a:p>
          <a:p>
            <a:pPr marL="914400" lvl="5" indent="-457200" algn="just">
              <a:lnSpc>
                <a:spcPct val="150000"/>
              </a:lnSpc>
              <a:buFont typeface="Wingdings" panose="05000000000000000000" pitchFamily="2" charset="2"/>
              <a:buChar char="Ø"/>
            </a:pPr>
            <a:r>
              <a:rPr lang="ne-NP" sz="2800" dirty="0">
                <a:cs typeface="Kalimati" panose="00000400000000000000" pitchFamily="2"/>
              </a:rPr>
              <a:t>यस वर्गीकरणमा कहिँ कतै उल्लेख नगरिएका विविध प्रकारका व्यक्तिगत सेवा क्रियाकलापहरू</a:t>
            </a:r>
          </a:p>
          <a:p>
            <a:endParaRPr lang="en-US" dirty="0"/>
          </a:p>
        </p:txBody>
      </p:sp>
      <p:sp>
        <p:nvSpPr>
          <p:cNvPr id="2" name="Footer Placeholder 1">
            <a:extLst>
              <a:ext uri="{FF2B5EF4-FFF2-40B4-BE49-F238E27FC236}">
                <a16:creationId xmlns:a16="http://schemas.microsoft.com/office/drawing/2014/main" id="{1BBA98F3-9B36-5ECA-A44E-8D53203D0BA0}"/>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4B32794B-1AE0-0497-267B-68B91DAFD41B}"/>
              </a:ext>
            </a:extLst>
          </p:cNvPr>
          <p:cNvSpPr>
            <a:spLocks noGrp="1"/>
          </p:cNvSpPr>
          <p:nvPr>
            <p:ph type="sldNum" sz="quarter" idx="12"/>
          </p:nvPr>
        </p:nvSpPr>
        <p:spPr/>
        <p:txBody>
          <a:bodyPr/>
          <a:lstStyle/>
          <a:p>
            <a:fld id="{3981A1E7-FBCC-4BE9-B724-D2D87968AACE}" type="slidenum">
              <a:rPr lang="en-US" smtClean="0"/>
              <a:t>40</a:t>
            </a:fld>
            <a:endParaRPr lang="en-US"/>
          </a:p>
        </p:txBody>
      </p:sp>
      <p:pic>
        <p:nvPicPr>
          <p:cNvPr id="7" name="Picture 6">
            <a:extLst>
              <a:ext uri="{FF2B5EF4-FFF2-40B4-BE49-F238E27FC236}">
                <a16:creationId xmlns:a16="http://schemas.microsoft.com/office/drawing/2014/main" id="{3E46BBE3-F5BD-AE36-7F23-A0FF41A31498}"/>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8298180" y="984660"/>
            <a:ext cx="1800050" cy="1501102"/>
          </a:xfrm>
          <a:prstGeom prst="rect">
            <a:avLst/>
          </a:prstGeom>
        </p:spPr>
      </p:pic>
      <p:pic>
        <p:nvPicPr>
          <p:cNvPr id="9" name="Picture 8">
            <a:extLst>
              <a:ext uri="{FF2B5EF4-FFF2-40B4-BE49-F238E27FC236}">
                <a16:creationId xmlns:a16="http://schemas.microsoft.com/office/drawing/2014/main" id="{1C472A8C-85B6-E66B-EFD3-1BD795834CB5}"/>
              </a:ext>
            </a:extLst>
          </p:cNvPr>
          <p:cNvPicPr>
            <a:picLocks noChangeAspect="1"/>
          </p:cNvPicPr>
          <p:nvPr/>
        </p:nvPicPr>
        <p:blipFill>
          <a:blip r:embed="rId4"/>
          <a:stretch>
            <a:fillRect/>
          </a:stretch>
        </p:blipFill>
        <p:spPr>
          <a:xfrm>
            <a:off x="10310323" y="1309002"/>
            <a:ext cx="1645920" cy="1592825"/>
          </a:xfrm>
          <a:prstGeom prst="rect">
            <a:avLst/>
          </a:prstGeom>
        </p:spPr>
      </p:pic>
      <p:pic>
        <p:nvPicPr>
          <p:cNvPr id="13" name="Picture 12">
            <a:extLst>
              <a:ext uri="{FF2B5EF4-FFF2-40B4-BE49-F238E27FC236}">
                <a16:creationId xmlns:a16="http://schemas.microsoft.com/office/drawing/2014/main" id="{9B3A3DDC-511B-91A0-F5A5-D14D254E23B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Lst>
          </a:blip>
          <a:stretch>
            <a:fillRect/>
          </a:stretch>
        </p:blipFill>
        <p:spPr>
          <a:xfrm>
            <a:off x="8532232" y="3002326"/>
            <a:ext cx="1778091" cy="1492327"/>
          </a:xfrm>
          <a:prstGeom prst="rect">
            <a:avLst/>
          </a:prstGeom>
        </p:spPr>
      </p:pic>
      <p:pic>
        <p:nvPicPr>
          <p:cNvPr id="15" name="Picture 14">
            <a:extLst>
              <a:ext uri="{FF2B5EF4-FFF2-40B4-BE49-F238E27FC236}">
                <a16:creationId xmlns:a16="http://schemas.microsoft.com/office/drawing/2014/main" id="{50BDD0CC-441D-2C6D-4E37-F3D291C5E083}"/>
              </a:ext>
            </a:extLst>
          </p:cNvPr>
          <p:cNvPicPr>
            <a:picLocks noChangeAspect="1"/>
          </p:cNvPicPr>
          <p:nvPr/>
        </p:nvPicPr>
        <p:blipFill>
          <a:blip r:embed="rId7"/>
          <a:stretch>
            <a:fillRect/>
          </a:stretch>
        </p:blipFill>
        <p:spPr>
          <a:xfrm>
            <a:off x="10556268" y="3170699"/>
            <a:ext cx="1246333" cy="1090541"/>
          </a:xfrm>
          <a:prstGeom prst="rect">
            <a:avLst/>
          </a:prstGeom>
        </p:spPr>
      </p:pic>
      <p:pic>
        <p:nvPicPr>
          <p:cNvPr id="8" name="Picture 7">
            <a:extLst>
              <a:ext uri="{FF2B5EF4-FFF2-40B4-BE49-F238E27FC236}">
                <a16:creationId xmlns:a16="http://schemas.microsoft.com/office/drawing/2014/main" id="{5B6DBF3C-165F-C984-DC07-C8CD1F9B44F0}"/>
              </a:ext>
            </a:extLst>
          </p:cNvPr>
          <p:cNvPicPr>
            <a:picLocks noChangeAspect="1"/>
          </p:cNvPicPr>
          <p:nvPr/>
        </p:nvPicPr>
        <p:blipFill>
          <a:blip r:embed="rId8"/>
          <a:stretch>
            <a:fillRect/>
          </a:stretch>
        </p:blipFill>
        <p:spPr>
          <a:xfrm>
            <a:off x="8298180" y="4864023"/>
            <a:ext cx="3676839" cy="1428823"/>
          </a:xfrm>
          <a:prstGeom prst="rect">
            <a:avLst/>
          </a:prstGeom>
        </p:spPr>
      </p:pic>
      <p:sp>
        <p:nvSpPr>
          <p:cNvPr id="6" name="TextBox 5">
            <a:extLst>
              <a:ext uri="{FF2B5EF4-FFF2-40B4-BE49-F238E27FC236}">
                <a16:creationId xmlns:a16="http://schemas.microsoft.com/office/drawing/2014/main" id="{0B573E19-5340-94B6-F9BD-085634093B40}"/>
              </a:ext>
            </a:extLst>
          </p:cNvPr>
          <p:cNvSpPr txBox="1"/>
          <p:nvPr/>
        </p:nvSpPr>
        <p:spPr>
          <a:xfrm>
            <a:off x="598170" y="5848493"/>
            <a:ext cx="7345680" cy="888705"/>
          </a:xfrm>
          <a:prstGeom prst="rect">
            <a:avLst/>
          </a:prstGeom>
          <a:solidFill>
            <a:schemeClr val="accent2">
              <a:lumMod val="20000"/>
              <a:lumOff val="80000"/>
            </a:schemeClr>
          </a:solidFill>
        </p:spPr>
        <p:txBody>
          <a:bodyPr wrap="square" rtlCol="0">
            <a:spAutoFit/>
          </a:bodyPr>
          <a:lstStyle/>
          <a:p>
            <a:pPr>
              <a:lnSpc>
                <a:spcPct val="150000"/>
              </a:lnSpc>
            </a:pPr>
            <a:r>
              <a:rPr lang="ne-NP" b="1" dirty="0">
                <a:solidFill>
                  <a:srgbClr val="0070C0"/>
                </a:solidFill>
                <a:cs typeface="Kalimati" panose="00000400000000000000" pitchFamily="2"/>
              </a:rPr>
              <a:t>विस्तृत विवरणको लागि नेपाल स्तरीय औद्योगिक वर्गीकरण संक्षिप्त पुस्तिकाको पेज  १०६ देखि ११० सम्म हेर्नुहोस् | </a:t>
            </a:r>
            <a:endParaRPr lang="en-US" b="1" dirty="0">
              <a:solidFill>
                <a:srgbClr val="0070C0"/>
              </a:solidFill>
              <a:cs typeface="Kalimati" panose="00000400000000000000" pitchFamily="2"/>
            </a:endParaRPr>
          </a:p>
        </p:txBody>
      </p:sp>
    </p:spTree>
    <p:extLst>
      <p:ext uri="{BB962C8B-B14F-4D97-AF65-F5344CB8AC3E}">
        <p14:creationId xmlns:p14="http://schemas.microsoft.com/office/powerpoint/2010/main" val="7828636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91421-7997-499D-AD67-99D5438952F1}"/>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EE88504-31CD-A529-87D2-7058E510A4D1}"/>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7D250481-ABF5-9C4A-EE02-19D8BDBA795B}"/>
              </a:ext>
            </a:extLst>
          </p:cNvPr>
          <p:cNvSpPr>
            <a:spLocks noGrp="1"/>
          </p:cNvSpPr>
          <p:nvPr>
            <p:ph type="sldNum" sz="quarter" idx="12"/>
          </p:nvPr>
        </p:nvSpPr>
        <p:spPr/>
        <p:txBody>
          <a:bodyPr/>
          <a:lstStyle/>
          <a:p>
            <a:fld id="{3981A1E7-FBCC-4BE9-B724-D2D87968AACE}" type="slidenum">
              <a:rPr lang="en-US" smtClean="0"/>
              <a:t>41</a:t>
            </a:fld>
            <a:endParaRPr lang="en-US"/>
          </a:p>
        </p:txBody>
      </p:sp>
      <p:graphicFrame>
        <p:nvGraphicFramePr>
          <p:cNvPr id="5" name="Table 4">
            <a:extLst>
              <a:ext uri="{FF2B5EF4-FFF2-40B4-BE49-F238E27FC236}">
                <a16:creationId xmlns:a16="http://schemas.microsoft.com/office/drawing/2014/main" id="{D3CCEE0B-46B2-2D23-79F7-E003CBBC5AB6}"/>
              </a:ext>
            </a:extLst>
          </p:cNvPr>
          <p:cNvGraphicFramePr>
            <a:graphicFrameLocks noGrp="1"/>
          </p:cNvGraphicFramePr>
          <p:nvPr>
            <p:extLst>
              <p:ext uri="{D42A27DB-BD31-4B8C-83A1-F6EECF244321}">
                <p14:modId xmlns:p14="http://schemas.microsoft.com/office/powerpoint/2010/main" val="3218521887"/>
              </p:ext>
            </p:extLst>
          </p:nvPr>
        </p:nvGraphicFramePr>
        <p:xfrm>
          <a:off x="0" y="1040130"/>
          <a:ext cx="12012930" cy="5179092"/>
        </p:xfrm>
        <a:graphic>
          <a:graphicData uri="http://schemas.openxmlformats.org/drawingml/2006/table">
            <a:tbl>
              <a:tblPr>
                <a:effectLst/>
                <a:tableStyleId>{5C22544A-7EE6-4342-B048-85BDC9FD1C3A}</a:tableStyleId>
              </a:tblPr>
              <a:tblGrid>
                <a:gridCol w="1213971">
                  <a:extLst>
                    <a:ext uri="{9D8B030D-6E8A-4147-A177-3AD203B41FA5}">
                      <a16:colId xmlns:a16="http://schemas.microsoft.com/office/drawing/2014/main" val="4228013040"/>
                    </a:ext>
                  </a:extLst>
                </a:gridCol>
                <a:gridCol w="879137">
                  <a:extLst>
                    <a:ext uri="{9D8B030D-6E8A-4147-A177-3AD203B41FA5}">
                      <a16:colId xmlns:a16="http://schemas.microsoft.com/office/drawing/2014/main" val="1135627084"/>
                    </a:ext>
                  </a:extLst>
                </a:gridCol>
                <a:gridCol w="704579">
                  <a:extLst>
                    <a:ext uri="{9D8B030D-6E8A-4147-A177-3AD203B41FA5}">
                      <a16:colId xmlns:a16="http://schemas.microsoft.com/office/drawing/2014/main" val="3585954060"/>
                    </a:ext>
                  </a:extLst>
                </a:gridCol>
                <a:gridCol w="9215243">
                  <a:extLst>
                    <a:ext uri="{9D8B030D-6E8A-4147-A177-3AD203B41FA5}">
                      <a16:colId xmlns:a16="http://schemas.microsoft.com/office/drawing/2014/main" val="3790067617"/>
                    </a:ext>
                  </a:extLst>
                </a:gridCol>
              </a:tblGrid>
              <a:tr h="309846">
                <a:tc>
                  <a:txBody>
                    <a:bodyPr/>
                    <a:lstStyle/>
                    <a:p>
                      <a:pPr marL="91440" algn="ctr" fontAlgn="b">
                        <a:spcBef>
                          <a:spcPts val="600"/>
                        </a:spcBef>
                        <a:buNone/>
                      </a:pPr>
                      <a:r>
                        <a:rPr lang="ne-NP" sz="2000" b="1" u="none" strike="noStrike" dirty="0">
                          <a:effectLst/>
                          <a:cs typeface="Kalimati" panose="00000400000000000000" pitchFamily="2"/>
                        </a:rPr>
                        <a:t>डिभिजन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91440" algn="ctr" fontAlgn="b">
                        <a:spcBef>
                          <a:spcPts val="600"/>
                        </a:spcBef>
                        <a:buNone/>
                      </a:pPr>
                      <a:r>
                        <a:rPr lang="ne-NP" sz="2000" b="1" u="none" strike="noStrike" dirty="0">
                          <a:effectLst/>
                          <a:cs typeface="Kalimati" panose="00000400000000000000" pitchFamily="2"/>
                        </a:rPr>
                        <a:t>समुह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91440" algn="ctr" fontAlgn="b">
                        <a:spcBef>
                          <a:spcPts val="600"/>
                        </a:spcBef>
                        <a:buNone/>
                      </a:pPr>
                      <a:r>
                        <a:rPr lang="ne-NP" sz="2000" b="1" u="none" strike="noStrike" dirty="0">
                          <a:solidFill>
                            <a:srgbClr val="0070C0"/>
                          </a:solidFill>
                          <a:effectLst/>
                          <a:cs typeface="Kalimati" panose="00000400000000000000" pitchFamily="2"/>
                        </a:rPr>
                        <a:t>वर्ग </a:t>
                      </a:r>
                      <a:endParaRPr lang="ne-NP" sz="20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91440" algn="ctr" fontAlgn="b">
                        <a:spcBef>
                          <a:spcPts val="600"/>
                        </a:spcBef>
                        <a:buNone/>
                      </a:pPr>
                      <a:r>
                        <a:rPr lang="ne-NP" sz="2000" b="1" u="none" strike="noStrike" dirty="0">
                          <a:effectLst/>
                          <a:cs typeface="Kalimati" panose="00000400000000000000" pitchFamily="2"/>
                        </a:rPr>
                        <a:t>आर्थिक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68425754"/>
                  </a:ext>
                </a:extLst>
              </a:tr>
              <a:tr h="379633">
                <a:tc>
                  <a:txBody>
                    <a:bodyPr/>
                    <a:lstStyle/>
                    <a:p>
                      <a:pPr marL="91440" algn="ctr" fontAlgn="ctr">
                        <a:spcBef>
                          <a:spcPts val="600"/>
                        </a:spcBef>
                        <a:buNone/>
                      </a:pPr>
                      <a:r>
                        <a:rPr lang="en-US" sz="2000" u="none" strike="noStrike" dirty="0">
                          <a:effectLst/>
                          <a:cs typeface="Kalimati" panose="00000400000000000000" pitchFamily="2"/>
                        </a:rPr>
                        <a:t> </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spcBef>
                          <a:spcPts val="600"/>
                        </a:spcBef>
                        <a:buNone/>
                      </a:pPr>
                      <a:r>
                        <a:rPr lang="ne-NP" sz="2000" b="1" u="none" strike="noStrike" dirty="0">
                          <a:effectLst/>
                          <a:cs typeface="Kalimati" panose="00000400000000000000" pitchFamily="2"/>
                        </a:rPr>
                        <a:t>अन्य सेवा प्रदान गर्ने क्रियाकलापहरू</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20021474"/>
                  </a:ext>
                </a:extLst>
              </a:tr>
              <a:tr h="379633">
                <a:tc>
                  <a:txBody>
                    <a:bodyPr/>
                    <a:lstStyle/>
                    <a:p>
                      <a:pPr marL="91440" algn="ctr" fontAlgn="ctr">
                        <a:spcBef>
                          <a:spcPts val="600"/>
                        </a:spcBef>
                        <a:buNone/>
                      </a:pPr>
                      <a:r>
                        <a:rPr lang="en-US" sz="2000" u="none" strike="noStrike">
                          <a:effectLst/>
                          <a:cs typeface="Kalimati" panose="00000400000000000000" pitchFamily="2"/>
                        </a:rPr>
                        <a:t>94</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a:effectLst/>
                          <a:cs typeface="Kalimati" panose="00000400000000000000" pitchFamily="2"/>
                        </a:rPr>
                        <a:t> </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a:solidFill>
                            <a:srgbClr val="0070C0"/>
                          </a:solidFill>
                          <a:effectLst/>
                          <a:cs typeface="Kalimati" panose="00000400000000000000" pitchFamily="2"/>
                        </a:rPr>
                        <a:t> </a:t>
                      </a:r>
                      <a:endParaRPr lang="en-US" sz="2000" b="0" i="0" u="none" strike="noStrike">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spcBef>
                          <a:spcPts val="600"/>
                        </a:spcBef>
                        <a:buNone/>
                      </a:pPr>
                      <a:r>
                        <a:rPr lang="ne-NP" sz="2000" u="none" strike="noStrike" dirty="0">
                          <a:effectLst/>
                          <a:cs typeface="Kalimati" panose="00000400000000000000" pitchFamily="2"/>
                        </a:rPr>
                        <a:t>व्यवसायिक संस्थाहरूका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57065891"/>
                  </a:ext>
                </a:extLst>
              </a:tr>
              <a:tr h="620686">
                <a:tc>
                  <a:txBody>
                    <a:bodyPr/>
                    <a:lstStyle/>
                    <a:p>
                      <a:pPr marL="91440" algn="ctr" fontAlgn="ctr">
                        <a:spcBef>
                          <a:spcPts val="600"/>
                        </a:spcBef>
                        <a:buNone/>
                      </a:pPr>
                      <a:r>
                        <a:rPr lang="en-US" sz="2000" b="1" u="none" strike="noStrike" dirty="0">
                          <a:effectLst/>
                          <a:cs typeface="Kalimati" panose="00000400000000000000" pitchFamily="2"/>
                        </a:rPr>
                        <a:t>94</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941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ctr"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व्यावसायी, रोजगारदाता तथा पेशागत सदस्य संस्थाका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943246638"/>
                  </a:ext>
                </a:extLst>
              </a:tr>
              <a:tr h="576795">
                <a:tc>
                  <a:txBody>
                    <a:bodyPr/>
                    <a:lstStyle/>
                    <a:p>
                      <a:pPr marL="91440" algn="ctr" fontAlgn="ctr">
                        <a:spcBef>
                          <a:spcPts val="600"/>
                        </a:spcBef>
                        <a:buNone/>
                      </a:pPr>
                      <a:r>
                        <a:rPr lang="en-US" sz="2000" u="none" strike="noStrike" dirty="0">
                          <a:effectLst/>
                          <a:cs typeface="Kalimati" panose="00000400000000000000" pitchFamily="2"/>
                        </a:rPr>
                        <a:t>94</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dirty="0">
                          <a:effectLst/>
                          <a:cs typeface="Kalimati" panose="00000400000000000000" pitchFamily="2"/>
                        </a:rPr>
                        <a:t>941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dirty="0">
                          <a:solidFill>
                            <a:srgbClr val="0070C0"/>
                          </a:solidFill>
                          <a:effectLst/>
                          <a:cs typeface="Kalimati" panose="00000400000000000000" pitchFamily="2"/>
                        </a:rPr>
                        <a:t>9411</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spcBef>
                          <a:spcPts val="600"/>
                        </a:spcBef>
                        <a:buNone/>
                      </a:pPr>
                      <a:r>
                        <a:rPr lang="ne-NP" sz="2000" u="none" strike="noStrike" dirty="0">
                          <a:effectLst/>
                          <a:cs typeface="Kalimati" panose="00000400000000000000" pitchFamily="2"/>
                        </a:rPr>
                        <a:t>व्यावसायी तथा रोजगारदाता सदस्य संस्थाका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7795992"/>
                  </a:ext>
                </a:extLst>
              </a:tr>
              <a:tr h="379633">
                <a:tc>
                  <a:txBody>
                    <a:bodyPr/>
                    <a:lstStyle/>
                    <a:p>
                      <a:pPr marL="91440" algn="ctr" fontAlgn="ctr">
                        <a:spcBef>
                          <a:spcPts val="600"/>
                        </a:spcBef>
                        <a:buNone/>
                      </a:pPr>
                      <a:r>
                        <a:rPr lang="en-US" sz="2000" u="none" strike="noStrike">
                          <a:effectLst/>
                          <a:cs typeface="Kalimati" panose="00000400000000000000" pitchFamily="2"/>
                        </a:rPr>
                        <a:t>94</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dirty="0">
                          <a:effectLst/>
                          <a:cs typeface="Kalimati" panose="00000400000000000000" pitchFamily="2"/>
                        </a:rPr>
                        <a:t>941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dirty="0">
                          <a:solidFill>
                            <a:srgbClr val="0070C0"/>
                          </a:solidFill>
                          <a:effectLst/>
                          <a:cs typeface="Kalimati" panose="00000400000000000000" pitchFamily="2"/>
                        </a:rPr>
                        <a:t>9412</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spcBef>
                          <a:spcPts val="600"/>
                        </a:spcBef>
                        <a:buNone/>
                      </a:pPr>
                      <a:r>
                        <a:rPr lang="ne-NP" sz="2000" u="none" strike="noStrike" dirty="0">
                          <a:effectLst/>
                          <a:cs typeface="Kalimati" panose="00000400000000000000" pitchFamily="2"/>
                        </a:rPr>
                        <a:t>पेशागत सदस्य सङ्गठनहरूका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03663541"/>
                  </a:ext>
                </a:extLst>
              </a:tr>
              <a:tr h="379633">
                <a:tc>
                  <a:txBody>
                    <a:bodyPr/>
                    <a:lstStyle/>
                    <a:p>
                      <a:pPr marL="91440" algn="ctr" fontAlgn="ctr">
                        <a:spcBef>
                          <a:spcPts val="600"/>
                        </a:spcBef>
                        <a:buNone/>
                      </a:pPr>
                      <a:r>
                        <a:rPr lang="en-US" sz="2000" b="1" u="none" strike="noStrike" dirty="0">
                          <a:effectLst/>
                          <a:cs typeface="Kalimati" panose="00000400000000000000" pitchFamily="2"/>
                        </a:rPr>
                        <a:t>94</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942</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ctr"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श्रमिक सङ्गठनहरू वा ट्रेड युनियनहरूका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676977315"/>
                  </a:ext>
                </a:extLst>
              </a:tr>
              <a:tr h="379633">
                <a:tc>
                  <a:txBody>
                    <a:bodyPr/>
                    <a:lstStyle/>
                    <a:p>
                      <a:pPr marL="91440" algn="ctr" fontAlgn="ctr">
                        <a:spcBef>
                          <a:spcPts val="600"/>
                        </a:spcBef>
                        <a:buNone/>
                      </a:pPr>
                      <a:r>
                        <a:rPr lang="en-US" sz="2000" u="none" strike="noStrike" dirty="0">
                          <a:effectLst/>
                          <a:cs typeface="Kalimati" panose="00000400000000000000" pitchFamily="2"/>
                        </a:rPr>
                        <a:t>94</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dirty="0">
                          <a:effectLst/>
                          <a:cs typeface="Kalimati" panose="00000400000000000000" pitchFamily="2"/>
                        </a:rPr>
                        <a:t>942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dirty="0">
                          <a:solidFill>
                            <a:srgbClr val="0070C0"/>
                          </a:solidFill>
                          <a:effectLst/>
                          <a:cs typeface="Kalimati" panose="00000400000000000000" pitchFamily="2"/>
                        </a:rPr>
                        <a:t>9420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spcBef>
                          <a:spcPts val="600"/>
                        </a:spcBef>
                        <a:buNone/>
                      </a:pPr>
                      <a:r>
                        <a:rPr lang="ne-NP" sz="2000" u="none" strike="noStrike" dirty="0">
                          <a:effectLst/>
                          <a:cs typeface="Kalimati" panose="00000400000000000000" pitchFamily="2"/>
                        </a:rPr>
                        <a:t>श्रमिक सङ्गठन वा ट्रेड युनियनहरूका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94178456"/>
                  </a:ext>
                </a:extLst>
              </a:tr>
              <a:tr h="392344">
                <a:tc>
                  <a:txBody>
                    <a:bodyPr/>
                    <a:lstStyle/>
                    <a:p>
                      <a:pPr marL="91440" algn="ctr" fontAlgn="ctr">
                        <a:spcBef>
                          <a:spcPts val="600"/>
                        </a:spcBef>
                        <a:buNone/>
                      </a:pPr>
                      <a:r>
                        <a:rPr lang="en-US" sz="2000" b="1" u="none" strike="noStrike" dirty="0">
                          <a:effectLst/>
                          <a:cs typeface="Kalimati" panose="00000400000000000000" pitchFamily="2"/>
                        </a:rPr>
                        <a:t>94</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949</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ctr" fontAlgn="ctr">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अन्य सदस्य संस्थाका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910011049"/>
                  </a:ext>
                </a:extLst>
              </a:tr>
              <a:tr h="379633">
                <a:tc>
                  <a:txBody>
                    <a:bodyPr/>
                    <a:lstStyle/>
                    <a:p>
                      <a:pPr marL="91440" algn="ctr" fontAlgn="ctr">
                        <a:spcBef>
                          <a:spcPts val="600"/>
                        </a:spcBef>
                        <a:buNone/>
                      </a:pPr>
                      <a:r>
                        <a:rPr lang="en-US" sz="2000" u="none" strike="noStrike" dirty="0">
                          <a:effectLst/>
                          <a:cs typeface="Kalimati" panose="00000400000000000000" pitchFamily="2"/>
                        </a:rPr>
                        <a:t>94</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a:effectLst/>
                          <a:cs typeface="Kalimati" panose="00000400000000000000" pitchFamily="2"/>
                        </a:rPr>
                        <a:t>949</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dirty="0">
                          <a:solidFill>
                            <a:srgbClr val="0070C0"/>
                          </a:solidFill>
                          <a:effectLst/>
                          <a:cs typeface="Kalimati" panose="00000400000000000000" pitchFamily="2"/>
                        </a:rPr>
                        <a:t>9491</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spcBef>
                          <a:spcPts val="600"/>
                        </a:spcBef>
                        <a:buNone/>
                      </a:pPr>
                      <a:r>
                        <a:rPr lang="ne-NP" sz="2000" u="none" strike="noStrike" dirty="0">
                          <a:effectLst/>
                          <a:cs typeface="Kalimati" panose="00000400000000000000" pitchFamily="2"/>
                        </a:rPr>
                        <a:t>धार्मिक संस्थाका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2735602"/>
                  </a:ext>
                </a:extLst>
              </a:tr>
              <a:tr h="379633">
                <a:tc>
                  <a:txBody>
                    <a:bodyPr/>
                    <a:lstStyle/>
                    <a:p>
                      <a:pPr marL="91440" algn="ctr" fontAlgn="ctr">
                        <a:spcBef>
                          <a:spcPts val="600"/>
                        </a:spcBef>
                        <a:buNone/>
                      </a:pPr>
                      <a:r>
                        <a:rPr lang="en-US" sz="2000" u="none" strike="noStrike">
                          <a:effectLst/>
                          <a:cs typeface="Kalimati" panose="00000400000000000000" pitchFamily="2"/>
                        </a:rPr>
                        <a:t>94</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dirty="0">
                          <a:effectLst/>
                          <a:cs typeface="Kalimati" panose="00000400000000000000" pitchFamily="2"/>
                        </a:rPr>
                        <a:t>949</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dirty="0">
                          <a:solidFill>
                            <a:srgbClr val="0070C0"/>
                          </a:solidFill>
                          <a:effectLst/>
                          <a:cs typeface="Kalimati" panose="00000400000000000000" pitchFamily="2"/>
                        </a:rPr>
                        <a:t>9492</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spcBef>
                          <a:spcPts val="600"/>
                        </a:spcBef>
                        <a:buNone/>
                      </a:pPr>
                      <a:r>
                        <a:rPr lang="ne-NP" sz="2000" u="none" strike="noStrike" dirty="0">
                          <a:effectLst/>
                          <a:cs typeface="Kalimati" panose="00000400000000000000" pitchFamily="2"/>
                        </a:rPr>
                        <a:t>राजनैतिक सङ्गठनका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160812602"/>
                  </a:ext>
                </a:extLst>
              </a:tr>
              <a:tr h="620686">
                <a:tc>
                  <a:txBody>
                    <a:bodyPr/>
                    <a:lstStyle/>
                    <a:p>
                      <a:pPr marL="91440" algn="ctr" fontAlgn="ctr">
                        <a:spcBef>
                          <a:spcPts val="600"/>
                        </a:spcBef>
                        <a:buNone/>
                      </a:pPr>
                      <a:r>
                        <a:rPr lang="en-US" sz="2000" u="none" strike="noStrike" dirty="0">
                          <a:effectLst/>
                          <a:cs typeface="Kalimati" panose="00000400000000000000" pitchFamily="2"/>
                        </a:rPr>
                        <a:t>94</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dirty="0">
                          <a:effectLst/>
                          <a:cs typeface="Kalimati" panose="00000400000000000000" pitchFamily="2"/>
                        </a:rPr>
                        <a:t>949</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1440" algn="ctr" fontAlgn="ctr">
                        <a:spcBef>
                          <a:spcPts val="600"/>
                        </a:spcBef>
                        <a:buNone/>
                      </a:pPr>
                      <a:r>
                        <a:rPr lang="en-US" sz="2000" u="none" strike="noStrike" dirty="0">
                          <a:solidFill>
                            <a:srgbClr val="0070C0"/>
                          </a:solidFill>
                          <a:effectLst/>
                          <a:cs typeface="Kalimati" panose="00000400000000000000" pitchFamily="2"/>
                        </a:rPr>
                        <a:t>9499</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1440" algn="l" fontAlgn="ctr">
                        <a:spcBef>
                          <a:spcPts val="600"/>
                        </a:spcBef>
                        <a:buNone/>
                      </a:pPr>
                      <a:r>
                        <a:rPr lang="ne-NP" sz="2000" u="none" strike="noStrike" dirty="0">
                          <a:effectLst/>
                          <a:cs typeface="Kalimati" panose="00000400000000000000" pitchFamily="2"/>
                        </a:rPr>
                        <a:t>अन्यत्र वर्गीकरण नगरीएका अन्य सदस्य संस्थाहरूका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758858"/>
                  </a:ext>
                </a:extLst>
              </a:tr>
            </a:tbl>
          </a:graphicData>
        </a:graphic>
      </p:graphicFrame>
      <p:sp>
        <p:nvSpPr>
          <p:cNvPr id="6" name="Title 3">
            <a:extLst>
              <a:ext uri="{FF2B5EF4-FFF2-40B4-BE49-F238E27FC236}">
                <a16:creationId xmlns:a16="http://schemas.microsoft.com/office/drawing/2014/main" id="{A20303B7-66FB-EE59-9F5B-DC7EF699871B}"/>
              </a:ext>
            </a:extLst>
          </p:cNvPr>
          <p:cNvSpPr>
            <a:spLocks noGrp="1"/>
          </p:cNvSpPr>
          <p:nvPr>
            <p:ph type="title"/>
          </p:nvPr>
        </p:nvSpPr>
        <p:spPr>
          <a:xfrm>
            <a:off x="813493" y="79375"/>
            <a:ext cx="9679710" cy="903605"/>
          </a:xfrm>
        </p:spPr>
        <p:txBody>
          <a:bodyPr>
            <a:normAutofit fontScale="90000"/>
          </a:bodyPr>
          <a:lstStyle/>
          <a:p>
            <a:pPr marL="91440" algn="ctr">
              <a:lnSpc>
                <a:spcPct val="100000"/>
              </a:lnSpc>
              <a:spcBef>
                <a:spcPts val="600"/>
              </a:spcBef>
            </a:pPr>
            <a:r>
              <a:rPr lang="ne-NP" sz="3600" b="1" dirty="0">
                <a:solidFill>
                  <a:schemeClr val="accent1"/>
                </a:solidFill>
              </a:rPr>
              <a:t>मुख्य प्रश्नावलीको खण्ड </a:t>
            </a:r>
            <a:r>
              <a:rPr lang="en-US" sz="3600" b="1" dirty="0">
                <a:solidFill>
                  <a:schemeClr val="accent1"/>
                </a:solidFill>
              </a:rPr>
              <a:t>2</a:t>
            </a:r>
            <a:r>
              <a:rPr lang="en-US" sz="3600" dirty="0"/>
              <a:t/>
            </a:r>
            <a:br>
              <a:rPr lang="en-US" sz="3600" dirty="0"/>
            </a:br>
            <a:r>
              <a:rPr lang="ne-NP" sz="3100" b="1" dirty="0"/>
              <a:t>खण्ड </a:t>
            </a:r>
            <a:r>
              <a:rPr lang="en-US" sz="3100" b="1" dirty="0"/>
              <a:t>S</a:t>
            </a:r>
            <a:r>
              <a:rPr lang="ne-NP" sz="3100" b="1" dirty="0"/>
              <a:t> : अन्य सेवा प्रदान गर्ने क्रियाकलापहरू </a:t>
            </a:r>
            <a:endParaRPr lang="en-US" b="1" dirty="0"/>
          </a:p>
        </p:txBody>
      </p:sp>
    </p:spTree>
    <p:extLst>
      <p:ext uri="{BB962C8B-B14F-4D97-AF65-F5344CB8AC3E}">
        <p14:creationId xmlns:p14="http://schemas.microsoft.com/office/powerpoint/2010/main" val="34991553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FB9BF-075D-8F2B-A875-9BA39FABC699}"/>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FE93F589-4D58-7427-B1D9-42DF139407CD}"/>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0F2C442D-2D4A-0FA7-119C-7B7488BCE707}"/>
              </a:ext>
            </a:extLst>
          </p:cNvPr>
          <p:cNvSpPr>
            <a:spLocks noGrp="1"/>
          </p:cNvSpPr>
          <p:nvPr>
            <p:ph type="sldNum" sz="quarter" idx="12"/>
          </p:nvPr>
        </p:nvSpPr>
        <p:spPr/>
        <p:txBody>
          <a:bodyPr/>
          <a:lstStyle/>
          <a:p>
            <a:fld id="{3981A1E7-FBCC-4BE9-B724-D2D87968AACE}" type="slidenum">
              <a:rPr lang="en-US" smtClean="0"/>
              <a:t>42</a:t>
            </a:fld>
            <a:endParaRPr lang="en-US"/>
          </a:p>
        </p:txBody>
      </p:sp>
      <p:graphicFrame>
        <p:nvGraphicFramePr>
          <p:cNvPr id="4" name="Table 3">
            <a:extLst>
              <a:ext uri="{FF2B5EF4-FFF2-40B4-BE49-F238E27FC236}">
                <a16:creationId xmlns:a16="http://schemas.microsoft.com/office/drawing/2014/main" id="{12802253-334E-A3D4-4446-8AA72A4135ED}"/>
              </a:ext>
            </a:extLst>
          </p:cNvPr>
          <p:cNvGraphicFramePr>
            <a:graphicFrameLocks noGrp="1"/>
          </p:cNvGraphicFramePr>
          <p:nvPr>
            <p:extLst>
              <p:ext uri="{D42A27DB-BD31-4B8C-83A1-F6EECF244321}">
                <p14:modId xmlns:p14="http://schemas.microsoft.com/office/powerpoint/2010/main" val="4176100062"/>
              </p:ext>
            </p:extLst>
          </p:nvPr>
        </p:nvGraphicFramePr>
        <p:xfrm>
          <a:off x="0" y="1173887"/>
          <a:ext cx="12024360" cy="5182462"/>
        </p:xfrm>
        <a:graphic>
          <a:graphicData uri="http://schemas.openxmlformats.org/drawingml/2006/table">
            <a:tbl>
              <a:tblPr>
                <a:effectLst/>
                <a:tableStyleId>{5C22544A-7EE6-4342-B048-85BDC9FD1C3A}</a:tableStyleId>
              </a:tblPr>
              <a:tblGrid>
                <a:gridCol w="1349933">
                  <a:extLst>
                    <a:ext uri="{9D8B030D-6E8A-4147-A177-3AD203B41FA5}">
                      <a16:colId xmlns:a16="http://schemas.microsoft.com/office/drawing/2014/main" val="3194756682"/>
                    </a:ext>
                  </a:extLst>
                </a:gridCol>
                <a:gridCol w="924293">
                  <a:extLst>
                    <a:ext uri="{9D8B030D-6E8A-4147-A177-3AD203B41FA5}">
                      <a16:colId xmlns:a16="http://schemas.microsoft.com/office/drawing/2014/main" val="3143899891"/>
                    </a:ext>
                  </a:extLst>
                </a:gridCol>
                <a:gridCol w="823154">
                  <a:extLst>
                    <a:ext uri="{9D8B030D-6E8A-4147-A177-3AD203B41FA5}">
                      <a16:colId xmlns:a16="http://schemas.microsoft.com/office/drawing/2014/main" val="3369300628"/>
                    </a:ext>
                  </a:extLst>
                </a:gridCol>
                <a:gridCol w="8926980">
                  <a:extLst>
                    <a:ext uri="{9D8B030D-6E8A-4147-A177-3AD203B41FA5}">
                      <a16:colId xmlns:a16="http://schemas.microsoft.com/office/drawing/2014/main" val="1794340375"/>
                    </a:ext>
                  </a:extLst>
                </a:gridCol>
              </a:tblGrid>
              <a:tr h="458568">
                <a:tc>
                  <a:txBody>
                    <a:bodyPr/>
                    <a:lstStyle/>
                    <a:p>
                      <a:pPr marL="91440" algn="ctr" fontAlgn="b">
                        <a:lnSpc>
                          <a:spcPct val="100000"/>
                        </a:lnSpc>
                        <a:spcBef>
                          <a:spcPts val="600"/>
                        </a:spcBef>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91440" algn="ctr" fontAlgn="b">
                        <a:lnSpc>
                          <a:spcPct val="100000"/>
                        </a:lnSpc>
                        <a:spcBef>
                          <a:spcPts val="600"/>
                        </a:spcBef>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91440" algn="ctr" fontAlgn="b">
                        <a:lnSpc>
                          <a:spcPct val="100000"/>
                        </a:lnSpc>
                        <a:spcBef>
                          <a:spcPts val="600"/>
                        </a:spcBef>
                        <a:buNone/>
                      </a:pPr>
                      <a:r>
                        <a:rPr lang="ne-NP" sz="2400" b="1" u="none" strike="noStrike" dirty="0">
                          <a:solidFill>
                            <a:srgbClr val="0070C0"/>
                          </a:solidFill>
                          <a:effectLst/>
                          <a:cs typeface="Kalimati" panose="00000400000000000000" pitchFamily="2"/>
                        </a:rPr>
                        <a:t>वर्ग</a:t>
                      </a:r>
                      <a:r>
                        <a:rPr lang="ne-NP" sz="2400" b="1" u="none" strike="noStrike" dirty="0">
                          <a:effectLst/>
                          <a:cs typeface="Kalimati" panose="00000400000000000000" pitchFamily="2"/>
                        </a:rPr>
                        <a:t>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91440" algn="ctr" fontAlgn="b">
                        <a:lnSpc>
                          <a:spcPct val="100000"/>
                        </a:lnSpc>
                        <a:spcBef>
                          <a:spcPts val="600"/>
                        </a:spcBef>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28215698"/>
                  </a:ext>
                </a:extLst>
              </a:tr>
              <a:tr h="763643">
                <a:tc>
                  <a:txBody>
                    <a:bodyPr/>
                    <a:lstStyle/>
                    <a:p>
                      <a:pPr marL="91440" algn="ctr" fontAlgn="ctr">
                        <a:lnSpc>
                          <a:spcPct val="100000"/>
                        </a:lnSpc>
                        <a:spcBef>
                          <a:spcPts val="600"/>
                        </a:spcBef>
                        <a:buNone/>
                      </a:pPr>
                      <a:r>
                        <a:rPr lang="en-US" sz="2400" u="none" strike="noStrike" dirty="0">
                          <a:effectLst/>
                          <a:cs typeface="Kalimati" panose="00000400000000000000" pitchFamily="2"/>
                        </a:rPr>
                        <a:t>95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कम्प्युटरहरू र व्यक्तिगत र घरायसी सामग्रीहरूको मर्मतका कार्यहरू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37846347"/>
                  </a:ext>
                </a:extLst>
              </a:tr>
              <a:tr h="396702">
                <a:tc>
                  <a:txBody>
                    <a:bodyPr/>
                    <a:lstStyle/>
                    <a:p>
                      <a:pPr marL="91440" algn="ctr" fontAlgn="ctr">
                        <a:lnSpc>
                          <a:spcPct val="100000"/>
                        </a:lnSpc>
                        <a:spcBef>
                          <a:spcPts val="600"/>
                        </a:spcBef>
                        <a:buNone/>
                      </a:pPr>
                      <a:r>
                        <a:rPr lang="en-US" sz="2400" b="1" u="none" strike="noStrike" dirty="0">
                          <a:effectLst/>
                          <a:cs typeface="Kalimati" panose="00000400000000000000" pitchFamily="2"/>
                        </a:rPr>
                        <a:t>95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effectLst/>
                          <a:cs typeface="Kalimati" panose="00000400000000000000" pitchFamily="2"/>
                        </a:rPr>
                        <a:t>951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कम्प्युटर तथा सञ्चारका उपकरणको मर्मत कार्यहरू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3566409006"/>
                  </a:ext>
                </a:extLst>
              </a:tr>
              <a:tr h="396702">
                <a:tc>
                  <a:txBody>
                    <a:bodyPr/>
                    <a:lstStyle/>
                    <a:p>
                      <a:pPr marL="91440" algn="ctr" fontAlgn="ctr">
                        <a:lnSpc>
                          <a:spcPct val="100000"/>
                        </a:lnSpc>
                        <a:spcBef>
                          <a:spcPts val="600"/>
                        </a:spcBef>
                        <a:buNone/>
                      </a:pPr>
                      <a:r>
                        <a:rPr lang="en-US" sz="2400" u="none" strike="noStrike" dirty="0">
                          <a:effectLst/>
                          <a:cs typeface="Kalimati" panose="00000400000000000000" pitchFamily="2"/>
                        </a:rPr>
                        <a:t>95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951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9511</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कम्प्युटर र यससम्बन्धी उपकरणहरूको मर्मत कार्यहरू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652327188"/>
                  </a:ext>
                </a:extLst>
              </a:tr>
              <a:tr h="396702">
                <a:tc>
                  <a:txBody>
                    <a:bodyPr/>
                    <a:lstStyle/>
                    <a:p>
                      <a:pPr marL="91440" algn="ctr" fontAlgn="ctr">
                        <a:lnSpc>
                          <a:spcPct val="100000"/>
                        </a:lnSpc>
                        <a:spcBef>
                          <a:spcPts val="600"/>
                        </a:spcBef>
                        <a:buNone/>
                      </a:pPr>
                      <a:r>
                        <a:rPr lang="en-US" sz="2400" u="none" strike="noStrike">
                          <a:effectLst/>
                          <a:cs typeface="Kalimati" panose="00000400000000000000" pitchFamily="2"/>
                        </a:rPr>
                        <a:t>95</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951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a:solidFill>
                            <a:srgbClr val="0070C0"/>
                          </a:solidFill>
                          <a:effectLst/>
                          <a:cs typeface="Kalimati" panose="00000400000000000000" pitchFamily="2"/>
                        </a:rPr>
                        <a:t>9512</a:t>
                      </a:r>
                      <a:endParaRPr lang="en-US" sz="2400" b="0" i="0" u="none" strike="noStrike">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सञ्चारका उपकरणहरूको मर्मत कार्यहरू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93114188"/>
                  </a:ext>
                </a:extLst>
              </a:tr>
              <a:tr h="396702">
                <a:tc>
                  <a:txBody>
                    <a:bodyPr/>
                    <a:lstStyle/>
                    <a:p>
                      <a:pPr marL="91440" algn="ctr" fontAlgn="ctr">
                        <a:lnSpc>
                          <a:spcPct val="100000"/>
                        </a:lnSpc>
                        <a:spcBef>
                          <a:spcPts val="600"/>
                        </a:spcBef>
                        <a:buNone/>
                      </a:pPr>
                      <a:r>
                        <a:rPr lang="en-US" sz="2400" b="1" u="none" strike="noStrike" dirty="0">
                          <a:effectLst/>
                          <a:cs typeface="Kalimati" panose="00000400000000000000" pitchFamily="2"/>
                        </a:rPr>
                        <a:t>95</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effectLst/>
                          <a:cs typeface="Kalimati" panose="00000400000000000000" pitchFamily="2"/>
                        </a:rPr>
                        <a:t>952</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ctr" fontAlgn="ctr">
                        <a:lnSpc>
                          <a:spcPct val="10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91440" algn="l" fontAlgn="ctr">
                        <a:lnSpc>
                          <a:spcPct val="100000"/>
                        </a:lnSpc>
                        <a:spcBef>
                          <a:spcPts val="600"/>
                        </a:spcBef>
                        <a:buNone/>
                      </a:pPr>
                      <a:r>
                        <a:rPr lang="ne-NP" sz="2400" b="1" u="none" strike="noStrike" dirty="0">
                          <a:effectLst/>
                          <a:cs typeface="Kalimati" panose="00000400000000000000" pitchFamily="2"/>
                        </a:rPr>
                        <a:t>व्यक्तिगत तथा घरायसी सामानहरूको मर्मत कार्यहरू </a:t>
                      </a:r>
                      <a:endParaRPr lang="ne-NP" sz="2400" b="1" i="0" u="none" strike="noStrike" dirty="0">
                        <a:solidFill>
                          <a:srgbClr val="000000"/>
                        </a:solidFill>
                        <a:effectLst/>
                        <a:latin typeface="+mn-lt"/>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3002317655"/>
                  </a:ext>
                </a:extLst>
              </a:tr>
              <a:tr h="396702">
                <a:tc>
                  <a:txBody>
                    <a:bodyPr/>
                    <a:lstStyle/>
                    <a:p>
                      <a:pPr marL="91440" algn="ctr" fontAlgn="ctr">
                        <a:lnSpc>
                          <a:spcPct val="100000"/>
                        </a:lnSpc>
                        <a:spcBef>
                          <a:spcPts val="600"/>
                        </a:spcBef>
                        <a:buNone/>
                      </a:pPr>
                      <a:r>
                        <a:rPr lang="en-US" sz="2400" u="none" strike="noStrike" dirty="0">
                          <a:effectLst/>
                          <a:cs typeface="Kalimati" panose="00000400000000000000" pitchFamily="2"/>
                        </a:rPr>
                        <a:t>95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952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9521</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विद्युतीय उपभोगका सामानहरूको मर्मत कार्यहरू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36579783"/>
                  </a:ext>
                </a:extLst>
              </a:tr>
              <a:tr h="786635">
                <a:tc>
                  <a:txBody>
                    <a:bodyPr/>
                    <a:lstStyle/>
                    <a:p>
                      <a:pPr marL="91440" algn="ctr" fontAlgn="ctr">
                        <a:lnSpc>
                          <a:spcPct val="100000"/>
                        </a:lnSpc>
                        <a:spcBef>
                          <a:spcPts val="600"/>
                        </a:spcBef>
                        <a:buNone/>
                      </a:pPr>
                      <a:r>
                        <a:rPr lang="en-US" sz="2400" u="none" strike="noStrike" dirty="0">
                          <a:effectLst/>
                          <a:cs typeface="Kalimati" panose="00000400000000000000" pitchFamily="2"/>
                        </a:rPr>
                        <a:t>95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952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9522</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घरायसी समाग्री तथा घर र वगैंचामा प्रयोग हुने उपकरणको मर्मत कार्यहरू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38247723"/>
                  </a:ext>
                </a:extLst>
              </a:tr>
              <a:tr h="396702">
                <a:tc>
                  <a:txBody>
                    <a:bodyPr/>
                    <a:lstStyle/>
                    <a:p>
                      <a:pPr marL="91440" algn="ctr" fontAlgn="ctr">
                        <a:lnSpc>
                          <a:spcPct val="100000"/>
                        </a:lnSpc>
                        <a:spcBef>
                          <a:spcPts val="600"/>
                        </a:spcBef>
                        <a:buNone/>
                      </a:pPr>
                      <a:r>
                        <a:rPr lang="en-US" sz="2400" u="none" strike="noStrike" dirty="0">
                          <a:effectLst/>
                          <a:cs typeface="Kalimati" panose="00000400000000000000" pitchFamily="2"/>
                        </a:rPr>
                        <a:t>95</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952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9523</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जुत्ता र छालाका सामानहरूको मर्मत कार्यहरू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39177722"/>
                  </a:ext>
                </a:extLst>
              </a:tr>
              <a:tr h="396702">
                <a:tc>
                  <a:txBody>
                    <a:bodyPr/>
                    <a:lstStyle/>
                    <a:p>
                      <a:pPr marL="91440" algn="ctr" fontAlgn="ctr">
                        <a:lnSpc>
                          <a:spcPct val="100000"/>
                        </a:lnSpc>
                        <a:spcBef>
                          <a:spcPts val="600"/>
                        </a:spcBef>
                        <a:buNone/>
                      </a:pPr>
                      <a:r>
                        <a:rPr lang="en-US" sz="2400" u="none" strike="noStrike">
                          <a:effectLst/>
                          <a:cs typeface="Kalimati" panose="00000400000000000000" pitchFamily="2"/>
                        </a:rPr>
                        <a:t>95</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effectLst/>
                          <a:cs typeface="Kalimati" panose="00000400000000000000" pitchFamily="2"/>
                        </a:rPr>
                        <a:t>952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9524</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फर्निचर र सजावटका सामानहरूको मर्मत कार्यहरू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21553056"/>
                  </a:ext>
                </a:extLst>
              </a:tr>
              <a:tr h="396702">
                <a:tc>
                  <a:txBody>
                    <a:bodyPr/>
                    <a:lstStyle/>
                    <a:p>
                      <a:pPr marL="91440" algn="ctr" fontAlgn="ctr">
                        <a:lnSpc>
                          <a:spcPct val="100000"/>
                        </a:lnSpc>
                        <a:spcBef>
                          <a:spcPts val="600"/>
                        </a:spcBef>
                        <a:buNone/>
                      </a:pPr>
                      <a:r>
                        <a:rPr lang="en-US" sz="2400" u="none" strike="noStrike">
                          <a:effectLst/>
                          <a:cs typeface="Kalimati" panose="00000400000000000000" pitchFamily="2"/>
                        </a:rPr>
                        <a:t>95</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a:effectLst/>
                          <a:cs typeface="Kalimati" panose="00000400000000000000" pitchFamily="2"/>
                        </a:rPr>
                        <a:t>952</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1440" algn="ctr" fontAlgn="ctr">
                        <a:lnSpc>
                          <a:spcPct val="100000"/>
                        </a:lnSpc>
                        <a:spcBef>
                          <a:spcPts val="600"/>
                        </a:spcBef>
                        <a:buNone/>
                      </a:pPr>
                      <a:r>
                        <a:rPr lang="en-US" sz="2400" u="none" strike="noStrike" dirty="0">
                          <a:solidFill>
                            <a:srgbClr val="0070C0"/>
                          </a:solidFill>
                          <a:effectLst/>
                          <a:cs typeface="Kalimati" panose="00000400000000000000" pitchFamily="2"/>
                        </a:rPr>
                        <a:t>9529</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91440" algn="l" fontAlgn="ctr">
                        <a:lnSpc>
                          <a:spcPct val="100000"/>
                        </a:lnSpc>
                        <a:spcBef>
                          <a:spcPts val="600"/>
                        </a:spcBef>
                        <a:buNone/>
                      </a:pPr>
                      <a:r>
                        <a:rPr lang="ne-NP" sz="2400" u="none" strike="noStrike" dirty="0">
                          <a:effectLst/>
                          <a:cs typeface="Kalimati" panose="00000400000000000000" pitchFamily="2"/>
                        </a:rPr>
                        <a:t>व्यक्तिगत तथा घरायसी अन्य सामानहरूको मर्मत कार्यहरू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12154255"/>
                  </a:ext>
                </a:extLst>
              </a:tr>
            </a:tbl>
          </a:graphicData>
        </a:graphic>
      </p:graphicFrame>
      <p:sp>
        <p:nvSpPr>
          <p:cNvPr id="6" name="Title 3">
            <a:extLst>
              <a:ext uri="{FF2B5EF4-FFF2-40B4-BE49-F238E27FC236}">
                <a16:creationId xmlns:a16="http://schemas.microsoft.com/office/drawing/2014/main" id="{748FAA5A-6940-1B84-99BF-860651B4FD5C}"/>
              </a:ext>
            </a:extLst>
          </p:cNvPr>
          <p:cNvSpPr>
            <a:spLocks noGrp="1"/>
          </p:cNvSpPr>
          <p:nvPr>
            <p:ph type="title"/>
          </p:nvPr>
        </p:nvSpPr>
        <p:spPr>
          <a:xfrm>
            <a:off x="813493" y="79375"/>
            <a:ext cx="9679710" cy="903605"/>
          </a:xfrm>
        </p:spPr>
        <p:txBody>
          <a:bodyPr>
            <a:normAutofit fontScale="90000"/>
          </a:bodyPr>
          <a:lstStyle/>
          <a:p>
            <a:pPr marL="91440" algn="ctr">
              <a:lnSpc>
                <a:spcPct val="100000"/>
              </a:lnSpc>
              <a:spcBef>
                <a:spcPts val="600"/>
              </a:spcBef>
            </a:pPr>
            <a:r>
              <a:rPr lang="ne-NP" sz="3600" b="1" dirty="0">
                <a:solidFill>
                  <a:schemeClr val="accent1"/>
                </a:solidFill>
              </a:rPr>
              <a:t>मुख्य प्रश्नावलीको खण्ड </a:t>
            </a:r>
            <a:r>
              <a:rPr lang="en-US" sz="3600" b="1" dirty="0">
                <a:solidFill>
                  <a:schemeClr val="accent1"/>
                </a:solidFill>
              </a:rPr>
              <a:t>2</a:t>
            </a:r>
            <a:r>
              <a:rPr lang="en-US" sz="3600" dirty="0"/>
              <a:t/>
            </a:r>
            <a:br>
              <a:rPr lang="en-US" sz="3600" dirty="0"/>
            </a:br>
            <a:r>
              <a:rPr lang="ne-NP" sz="3100" b="1" dirty="0"/>
              <a:t>खण्ड </a:t>
            </a:r>
            <a:r>
              <a:rPr lang="en-US" sz="3100" b="1" dirty="0"/>
              <a:t>S</a:t>
            </a:r>
            <a:r>
              <a:rPr lang="ne-NP" sz="3100" b="1" dirty="0"/>
              <a:t> : अन्य सेवा प्रदान गर्ने क्रियाकलापहरू </a:t>
            </a:r>
            <a:endParaRPr lang="en-US" b="1" dirty="0"/>
          </a:p>
        </p:txBody>
      </p:sp>
    </p:spTree>
    <p:extLst>
      <p:ext uri="{BB962C8B-B14F-4D97-AF65-F5344CB8AC3E}">
        <p14:creationId xmlns:p14="http://schemas.microsoft.com/office/powerpoint/2010/main" val="31286659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55EB5-E364-17AF-154C-47F88905DA69}"/>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36D81CA-2677-99A7-496F-BFC1867D18DE}"/>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92144E82-400A-FA54-FD71-2E35659CB70E}"/>
              </a:ext>
            </a:extLst>
          </p:cNvPr>
          <p:cNvSpPr>
            <a:spLocks noGrp="1"/>
          </p:cNvSpPr>
          <p:nvPr>
            <p:ph type="sldNum" sz="quarter" idx="12"/>
          </p:nvPr>
        </p:nvSpPr>
        <p:spPr/>
        <p:txBody>
          <a:bodyPr/>
          <a:lstStyle/>
          <a:p>
            <a:fld id="{3981A1E7-FBCC-4BE9-B724-D2D87968AACE}" type="slidenum">
              <a:rPr lang="en-US" smtClean="0"/>
              <a:t>43</a:t>
            </a:fld>
            <a:endParaRPr lang="en-US"/>
          </a:p>
        </p:txBody>
      </p:sp>
      <p:graphicFrame>
        <p:nvGraphicFramePr>
          <p:cNvPr id="5" name="Table 4">
            <a:extLst>
              <a:ext uri="{FF2B5EF4-FFF2-40B4-BE49-F238E27FC236}">
                <a16:creationId xmlns:a16="http://schemas.microsoft.com/office/drawing/2014/main" id="{FF1D405A-4FB9-C06B-59D7-6A2091F05215}"/>
              </a:ext>
            </a:extLst>
          </p:cNvPr>
          <p:cNvGraphicFramePr>
            <a:graphicFrameLocks noGrp="1"/>
          </p:cNvGraphicFramePr>
          <p:nvPr>
            <p:extLst>
              <p:ext uri="{D42A27DB-BD31-4B8C-83A1-F6EECF244321}">
                <p14:modId xmlns:p14="http://schemas.microsoft.com/office/powerpoint/2010/main" val="1084251318"/>
              </p:ext>
            </p:extLst>
          </p:nvPr>
        </p:nvGraphicFramePr>
        <p:xfrm>
          <a:off x="228600" y="1120140"/>
          <a:ext cx="11750040" cy="5175486"/>
        </p:xfrm>
        <a:graphic>
          <a:graphicData uri="http://schemas.openxmlformats.org/drawingml/2006/table">
            <a:tbl>
              <a:tblPr>
                <a:effectLst/>
                <a:tableStyleId>{5C22544A-7EE6-4342-B048-85BDC9FD1C3A}</a:tableStyleId>
              </a:tblPr>
              <a:tblGrid>
                <a:gridCol w="1273167">
                  <a:extLst>
                    <a:ext uri="{9D8B030D-6E8A-4147-A177-3AD203B41FA5}">
                      <a16:colId xmlns:a16="http://schemas.microsoft.com/office/drawing/2014/main" val="2834478801"/>
                    </a:ext>
                  </a:extLst>
                </a:gridCol>
                <a:gridCol w="925034">
                  <a:extLst>
                    <a:ext uri="{9D8B030D-6E8A-4147-A177-3AD203B41FA5}">
                      <a16:colId xmlns:a16="http://schemas.microsoft.com/office/drawing/2014/main" val="1121792335"/>
                    </a:ext>
                  </a:extLst>
                </a:gridCol>
                <a:gridCol w="895672">
                  <a:extLst>
                    <a:ext uri="{9D8B030D-6E8A-4147-A177-3AD203B41FA5}">
                      <a16:colId xmlns:a16="http://schemas.microsoft.com/office/drawing/2014/main" val="991907630"/>
                    </a:ext>
                  </a:extLst>
                </a:gridCol>
                <a:gridCol w="8656167">
                  <a:extLst>
                    <a:ext uri="{9D8B030D-6E8A-4147-A177-3AD203B41FA5}">
                      <a16:colId xmlns:a16="http://schemas.microsoft.com/office/drawing/2014/main" val="1885247994"/>
                    </a:ext>
                  </a:extLst>
                </a:gridCol>
              </a:tblGrid>
              <a:tr h="460264">
                <a:tc>
                  <a:txBody>
                    <a:bodyPr/>
                    <a:lstStyle/>
                    <a:p>
                      <a:pPr marL="91440" algn="ctr" fontAlgn="b">
                        <a:lnSpc>
                          <a:spcPct val="150000"/>
                        </a:lnSpc>
                        <a:spcBef>
                          <a:spcPts val="600"/>
                        </a:spcBef>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50000"/>
                        </a:lnSpc>
                        <a:spcBef>
                          <a:spcPts val="600"/>
                        </a:spcBef>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lnSpc>
                          <a:spcPct val="150000"/>
                        </a:lnSpc>
                        <a:spcBef>
                          <a:spcPts val="600"/>
                        </a:spcBef>
                        <a:buNone/>
                      </a:pPr>
                      <a:r>
                        <a:rPr lang="ne-NP" sz="2400" b="1" u="none" strike="noStrike" dirty="0">
                          <a:solidFill>
                            <a:srgbClr val="0070C0"/>
                          </a:solidFill>
                          <a:effectLst/>
                          <a:cs typeface="Kalimati" panose="00000400000000000000" pitchFamily="2"/>
                        </a:rPr>
                        <a:t>वर्ग</a:t>
                      </a:r>
                      <a:r>
                        <a:rPr lang="ne-NP" sz="2400" b="1" u="none" strike="noStrike" dirty="0">
                          <a:effectLst/>
                          <a:cs typeface="Kalimati" panose="00000400000000000000" pitchFamily="2"/>
                        </a:rPr>
                        <a:t>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lnSpc>
                          <a:spcPct val="150000"/>
                        </a:lnSpc>
                        <a:spcBef>
                          <a:spcPts val="600"/>
                        </a:spcBef>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378965608"/>
                  </a:ext>
                </a:extLst>
              </a:tr>
              <a:tr h="548276">
                <a:tc>
                  <a:txBody>
                    <a:bodyPr/>
                    <a:lstStyle/>
                    <a:p>
                      <a:pPr marL="91440" algn="ctr" fontAlgn="ctr">
                        <a:lnSpc>
                          <a:spcPct val="150000"/>
                        </a:lnSpc>
                        <a:spcBef>
                          <a:spcPts val="600"/>
                        </a:spcBef>
                        <a:buNone/>
                      </a:pPr>
                      <a:r>
                        <a:rPr lang="en-US" sz="2400" u="none" strike="noStrike" dirty="0">
                          <a:effectLst/>
                          <a:cs typeface="Kalimati" panose="00000400000000000000" pitchFamily="2"/>
                        </a:rPr>
                        <a:t>96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50000"/>
                        </a:lnSpc>
                        <a:spcBef>
                          <a:spcPts val="600"/>
                        </a:spcBef>
                        <a:buNone/>
                      </a:pPr>
                      <a:r>
                        <a:rPr lang="en-US" sz="2400" u="none" strike="noStrike">
                          <a:effectLst/>
                          <a:cs typeface="Kalimati" panose="00000400000000000000" pitchFamily="2"/>
                        </a:rPr>
                        <a:t> </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50000"/>
                        </a:lnSpc>
                        <a:spcBef>
                          <a:spcPts val="600"/>
                        </a:spcBef>
                        <a:buNone/>
                      </a:pPr>
                      <a:r>
                        <a:rPr lang="en-US" sz="2400" u="none" strike="noStrike">
                          <a:effectLst/>
                          <a:cs typeface="Kalimati" panose="00000400000000000000" pitchFamily="2"/>
                        </a:rPr>
                        <a:t> </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व्यक्तिगत अन्य सेवा सञ्चालन गर्ने कार्यहरू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016894471"/>
                  </a:ext>
                </a:extLst>
              </a:tr>
              <a:tr h="548276">
                <a:tc>
                  <a:txBody>
                    <a:bodyPr/>
                    <a:lstStyle/>
                    <a:p>
                      <a:pPr marL="91440" algn="ctr" fontAlgn="ctr">
                        <a:lnSpc>
                          <a:spcPct val="150000"/>
                        </a:lnSpc>
                        <a:spcBef>
                          <a:spcPts val="600"/>
                        </a:spcBef>
                        <a:buNone/>
                      </a:pPr>
                      <a:r>
                        <a:rPr lang="en-US" sz="2400" b="1" u="none" strike="noStrike" dirty="0">
                          <a:effectLst/>
                          <a:cs typeface="Kalimati" panose="00000400000000000000" pitchFamily="2"/>
                        </a:rPr>
                        <a:t>96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effectLst/>
                          <a:cs typeface="Kalimati" panose="00000400000000000000" pitchFamily="2"/>
                        </a:rPr>
                        <a:t>960</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50000"/>
                        </a:lnSpc>
                        <a:spcBef>
                          <a:spcPts val="600"/>
                        </a:spcBef>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50000"/>
                        </a:lnSpc>
                        <a:spcBef>
                          <a:spcPts val="600"/>
                        </a:spcBef>
                        <a:buNone/>
                      </a:pPr>
                      <a:r>
                        <a:rPr lang="ne-NP" sz="2400" b="1" u="none" strike="noStrike" dirty="0">
                          <a:effectLst/>
                          <a:cs typeface="Kalimati" panose="00000400000000000000" pitchFamily="2"/>
                        </a:rPr>
                        <a:t>व्यक्तिगत अन्य सेवा सञ्चालन गर्ने कार्यहरू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915182102"/>
                  </a:ext>
                </a:extLst>
              </a:tr>
              <a:tr h="651628">
                <a:tc>
                  <a:txBody>
                    <a:bodyPr/>
                    <a:lstStyle/>
                    <a:p>
                      <a:pPr marL="91440" algn="ctr" fontAlgn="ctr">
                        <a:lnSpc>
                          <a:spcPct val="150000"/>
                        </a:lnSpc>
                        <a:spcBef>
                          <a:spcPts val="600"/>
                        </a:spcBef>
                        <a:buNone/>
                      </a:pPr>
                      <a:r>
                        <a:rPr lang="en-US" sz="2400" u="none" strike="noStrike" dirty="0">
                          <a:effectLst/>
                          <a:cs typeface="Kalimati" panose="00000400000000000000" pitchFamily="2"/>
                        </a:rPr>
                        <a:t>96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50000"/>
                        </a:lnSpc>
                        <a:spcBef>
                          <a:spcPts val="600"/>
                        </a:spcBef>
                        <a:buNone/>
                      </a:pPr>
                      <a:r>
                        <a:rPr lang="en-US" sz="2400" u="none" strike="noStrike" dirty="0">
                          <a:effectLst/>
                          <a:cs typeface="Kalimati" panose="00000400000000000000" pitchFamily="2"/>
                        </a:rPr>
                        <a:t>960</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50000"/>
                        </a:lnSpc>
                        <a:spcBef>
                          <a:spcPts val="600"/>
                        </a:spcBef>
                        <a:buNone/>
                      </a:pPr>
                      <a:r>
                        <a:rPr lang="en-US" sz="2400" u="none" strike="noStrike" dirty="0">
                          <a:solidFill>
                            <a:srgbClr val="0070C0"/>
                          </a:solidFill>
                          <a:effectLst/>
                          <a:cs typeface="Kalimati" panose="00000400000000000000" pitchFamily="2"/>
                        </a:rPr>
                        <a:t>9601</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कपडा एवं भुवादार कपडा धुने, पखाल्ने एवं सरसफाइ गर्ने कार्यहरू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635074616"/>
                  </a:ext>
                </a:extLst>
              </a:tr>
              <a:tr h="1090279">
                <a:tc>
                  <a:txBody>
                    <a:bodyPr/>
                    <a:lstStyle/>
                    <a:p>
                      <a:pPr marL="91440" algn="ctr" fontAlgn="ctr">
                        <a:lnSpc>
                          <a:spcPct val="150000"/>
                        </a:lnSpc>
                        <a:spcBef>
                          <a:spcPts val="600"/>
                        </a:spcBef>
                        <a:buNone/>
                      </a:pPr>
                      <a:r>
                        <a:rPr lang="en-US" sz="2400" u="none" strike="noStrike">
                          <a:effectLst/>
                          <a:cs typeface="Kalimati" panose="00000400000000000000" pitchFamily="2"/>
                        </a:rPr>
                        <a:t>96</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50000"/>
                        </a:lnSpc>
                        <a:spcBef>
                          <a:spcPts val="600"/>
                        </a:spcBef>
                        <a:buNone/>
                      </a:pPr>
                      <a:r>
                        <a:rPr lang="en-US" sz="2400" u="none" strike="noStrike">
                          <a:effectLst/>
                          <a:cs typeface="Kalimati" panose="00000400000000000000" pitchFamily="2"/>
                        </a:rPr>
                        <a:t>960</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50000"/>
                        </a:lnSpc>
                        <a:spcBef>
                          <a:spcPts val="600"/>
                        </a:spcBef>
                        <a:buNone/>
                      </a:pPr>
                      <a:r>
                        <a:rPr lang="en-US" sz="2400" u="none" strike="noStrike" dirty="0">
                          <a:solidFill>
                            <a:srgbClr val="0070C0"/>
                          </a:solidFill>
                          <a:effectLst/>
                          <a:cs typeface="Kalimati" panose="00000400000000000000" pitchFamily="2"/>
                        </a:rPr>
                        <a:t>9602</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कपाल काट्ने, कपालको सजावट गर्ने र कपालको सौन्दर्य भर्ने अन्य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690129615"/>
                  </a:ext>
                </a:extLst>
              </a:tr>
              <a:tr h="651628">
                <a:tc>
                  <a:txBody>
                    <a:bodyPr/>
                    <a:lstStyle/>
                    <a:p>
                      <a:pPr marL="91440" algn="ctr" fontAlgn="ctr">
                        <a:lnSpc>
                          <a:spcPct val="150000"/>
                        </a:lnSpc>
                        <a:spcBef>
                          <a:spcPts val="600"/>
                        </a:spcBef>
                        <a:buNone/>
                      </a:pPr>
                      <a:r>
                        <a:rPr lang="en-US" sz="2400" u="none" strike="noStrike">
                          <a:effectLst/>
                          <a:cs typeface="Kalimati" panose="00000400000000000000" pitchFamily="2"/>
                        </a:rPr>
                        <a:t>96</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50000"/>
                        </a:lnSpc>
                        <a:spcBef>
                          <a:spcPts val="600"/>
                        </a:spcBef>
                        <a:buNone/>
                      </a:pPr>
                      <a:r>
                        <a:rPr lang="en-US" sz="2400" u="none" strike="noStrike">
                          <a:effectLst/>
                          <a:cs typeface="Kalimati" panose="00000400000000000000" pitchFamily="2"/>
                        </a:rPr>
                        <a:t>960</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50000"/>
                        </a:lnSpc>
                        <a:spcBef>
                          <a:spcPts val="600"/>
                        </a:spcBef>
                        <a:buNone/>
                      </a:pPr>
                      <a:r>
                        <a:rPr lang="en-US" sz="2400" u="none" strike="noStrike" dirty="0">
                          <a:solidFill>
                            <a:srgbClr val="0070C0"/>
                          </a:solidFill>
                          <a:effectLst/>
                          <a:cs typeface="Kalimati" panose="00000400000000000000" pitchFamily="2"/>
                        </a:rPr>
                        <a:t>9603</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अन्त्येष्टि तथा अन्त्येष्टि क्रियासम्बन्धी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876824188"/>
                  </a:ext>
                </a:extLst>
              </a:tr>
              <a:tr h="1090279">
                <a:tc>
                  <a:txBody>
                    <a:bodyPr/>
                    <a:lstStyle/>
                    <a:p>
                      <a:pPr marL="91440" algn="ctr" fontAlgn="ctr">
                        <a:lnSpc>
                          <a:spcPct val="150000"/>
                        </a:lnSpc>
                        <a:spcBef>
                          <a:spcPts val="600"/>
                        </a:spcBef>
                        <a:buNone/>
                      </a:pPr>
                      <a:r>
                        <a:rPr lang="en-US" sz="2400" u="none" strike="noStrike">
                          <a:effectLst/>
                          <a:cs typeface="Kalimati" panose="00000400000000000000" pitchFamily="2"/>
                        </a:rPr>
                        <a:t>96</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50000"/>
                        </a:lnSpc>
                        <a:spcBef>
                          <a:spcPts val="600"/>
                        </a:spcBef>
                        <a:buNone/>
                      </a:pPr>
                      <a:r>
                        <a:rPr lang="en-US" sz="2400" u="none" strike="noStrike">
                          <a:effectLst/>
                          <a:cs typeface="Kalimati" panose="00000400000000000000" pitchFamily="2"/>
                        </a:rPr>
                        <a:t>960</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lnSpc>
                          <a:spcPct val="150000"/>
                        </a:lnSpc>
                        <a:spcBef>
                          <a:spcPts val="600"/>
                        </a:spcBef>
                        <a:buNone/>
                      </a:pPr>
                      <a:r>
                        <a:rPr lang="en-US" sz="2400" u="none" strike="noStrike" dirty="0">
                          <a:solidFill>
                            <a:srgbClr val="0070C0"/>
                          </a:solidFill>
                          <a:effectLst/>
                          <a:cs typeface="Kalimati" panose="00000400000000000000" pitchFamily="2"/>
                        </a:rPr>
                        <a:t>9609</a:t>
                      </a:r>
                      <a:endParaRPr lang="en-US" sz="24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lnSpc>
                          <a:spcPct val="150000"/>
                        </a:lnSpc>
                        <a:spcBef>
                          <a:spcPts val="600"/>
                        </a:spcBef>
                        <a:buNone/>
                      </a:pPr>
                      <a:r>
                        <a:rPr lang="ne-NP" sz="2400" u="none" strike="noStrike" dirty="0">
                          <a:effectLst/>
                          <a:cs typeface="Kalimati" panose="00000400000000000000" pitchFamily="2"/>
                        </a:rPr>
                        <a:t>अन्यत्र वर्गीकरण नगरिएका व्यक्तिगत सेवासम्बन्धी अन्य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9855602"/>
                  </a:ext>
                </a:extLst>
              </a:tr>
            </a:tbl>
          </a:graphicData>
        </a:graphic>
      </p:graphicFrame>
      <p:sp>
        <p:nvSpPr>
          <p:cNvPr id="4" name="Title 3">
            <a:extLst>
              <a:ext uri="{FF2B5EF4-FFF2-40B4-BE49-F238E27FC236}">
                <a16:creationId xmlns:a16="http://schemas.microsoft.com/office/drawing/2014/main" id="{ED7A23DB-D711-EED7-275E-5F7E41841AA2}"/>
              </a:ext>
            </a:extLst>
          </p:cNvPr>
          <p:cNvSpPr>
            <a:spLocks noGrp="1"/>
          </p:cNvSpPr>
          <p:nvPr>
            <p:ph type="title"/>
          </p:nvPr>
        </p:nvSpPr>
        <p:spPr>
          <a:xfrm>
            <a:off x="813493" y="79375"/>
            <a:ext cx="9679710" cy="903605"/>
          </a:xfrm>
        </p:spPr>
        <p:txBody>
          <a:bodyPr>
            <a:normAutofit fontScale="90000"/>
          </a:bodyPr>
          <a:lstStyle/>
          <a:p>
            <a:pPr marL="91440" algn="ctr">
              <a:lnSpc>
                <a:spcPct val="100000"/>
              </a:lnSpc>
              <a:spcBef>
                <a:spcPts val="600"/>
              </a:spcBef>
            </a:pPr>
            <a:r>
              <a:rPr lang="ne-NP" sz="3600" b="1" dirty="0">
                <a:solidFill>
                  <a:schemeClr val="accent1"/>
                </a:solidFill>
              </a:rPr>
              <a:t>मुख्य प्रश्नावलीको खण्ड </a:t>
            </a:r>
            <a:r>
              <a:rPr lang="en-US" sz="3600" b="1" dirty="0">
                <a:solidFill>
                  <a:schemeClr val="accent1"/>
                </a:solidFill>
              </a:rPr>
              <a:t>2</a:t>
            </a:r>
            <a:r>
              <a:rPr lang="en-US" sz="3600" dirty="0"/>
              <a:t/>
            </a:r>
            <a:br>
              <a:rPr lang="en-US" sz="3600" dirty="0"/>
            </a:br>
            <a:r>
              <a:rPr lang="ne-NP" sz="3100" b="1" dirty="0"/>
              <a:t>खण्ड </a:t>
            </a:r>
            <a:r>
              <a:rPr lang="en-US" sz="3100" b="1" dirty="0"/>
              <a:t>S</a:t>
            </a:r>
            <a:r>
              <a:rPr lang="ne-NP" sz="3100" b="1" dirty="0"/>
              <a:t> : अन्य सेवा प्रदान गर्ने क्रियाकलापहरू </a:t>
            </a:r>
            <a:endParaRPr lang="en-US" b="1" dirty="0"/>
          </a:p>
        </p:txBody>
      </p:sp>
    </p:spTree>
    <p:extLst>
      <p:ext uri="{BB962C8B-B14F-4D97-AF65-F5344CB8AC3E}">
        <p14:creationId xmlns:p14="http://schemas.microsoft.com/office/powerpoint/2010/main" val="31477210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CFD9F-6799-1F9C-CD5F-8440A79E3C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C591F3-E846-2C4D-286F-9946A03B334E}"/>
              </a:ext>
            </a:extLst>
          </p:cNvPr>
          <p:cNvSpPr>
            <a:spLocks noGrp="1"/>
          </p:cNvSpPr>
          <p:nvPr>
            <p:ph type="title"/>
          </p:nvPr>
        </p:nvSpPr>
        <p:spPr>
          <a:xfrm>
            <a:off x="101600" y="202565"/>
            <a:ext cx="12090399" cy="996315"/>
          </a:xfrm>
        </p:spPr>
        <p:txBody>
          <a:bodyPr>
            <a:normAutofit/>
          </a:bodyPr>
          <a:lstStyle/>
          <a:p>
            <a:pPr algn="ctr"/>
            <a:r>
              <a:rPr lang="ne-NP" sz="4000" dirty="0"/>
              <a:t>कक्षा अभ्यासः खण्ड 2</a:t>
            </a:r>
            <a:endParaRPr lang="en-US" sz="4000" dirty="0"/>
          </a:p>
        </p:txBody>
      </p:sp>
      <p:sp>
        <p:nvSpPr>
          <p:cNvPr id="4" name="Footer Placeholder 3">
            <a:extLst>
              <a:ext uri="{FF2B5EF4-FFF2-40B4-BE49-F238E27FC236}">
                <a16:creationId xmlns:a16="http://schemas.microsoft.com/office/drawing/2014/main" id="{5128C469-D704-CE6D-2EA9-E65939B5919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23C3DEF7-58A6-D576-DDE0-544D143DC662}"/>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B67D3D85-43C9-4DCD-B918-4FBCEAC54344}"/>
              </a:ext>
            </a:extLst>
          </p:cNvPr>
          <p:cNvSpPr txBox="1">
            <a:spLocks/>
          </p:cNvSpPr>
          <p:nvPr/>
        </p:nvSpPr>
        <p:spPr>
          <a:xfrm>
            <a:off x="342900" y="1088571"/>
            <a:ext cx="11747500" cy="364344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gn="just">
              <a:lnSpc>
                <a:spcPct val="160000"/>
              </a:lnSpc>
              <a:buFont typeface="+mj-lt"/>
              <a:buAutoNum type="arabicPeriod"/>
            </a:pPr>
            <a:r>
              <a:rPr lang="ne-NP" dirty="0"/>
              <a:t>खण्ड </a:t>
            </a:r>
            <a:r>
              <a:rPr lang="en-US" dirty="0"/>
              <a:t>H</a:t>
            </a:r>
            <a:r>
              <a:rPr lang="ne-NP" dirty="0"/>
              <a:t> देखि </a:t>
            </a:r>
            <a:r>
              <a:rPr lang="en-US" dirty="0"/>
              <a:t>S</a:t>
            </a:r>
            <a:r>
              <a:rPr lang="ne-NP" dirty="0"/>
              <a:t> सम्मका आर्थिक क्रियाकलापहरू समेटी उपयुक्त कोड लेख्ने कक्षागत </a:t>
            </a:r>
            <a:r>
              <a:rPr lang="ne-NP" dirty="0" smtClean="0"/>
              <a:t>अभ्यास</a:t>
            </a:r>
            <a:r>
              <a:rPr lang="ne-NP" dirty="0"/>
              <a:t>।</a:t>
            </a:r>
          </a:p>
          <a:p>
            <a:pPr marL="514350" indent="-514350" algn="just">
              <a:lnSpc>
                <a:spcPct val="160000"/>
              </a:lnSpc>
              <a:buFont typeface="+mj-lt"/>
              <a:buAutoNum type="arabicPeriod"/>
            </a:pPr>
            <a:r>
              <a:rPr lang="ne-NP" dirty="0"/>
              <a:t>उपयुक्त सन्दर्भ सामग्रीहरू प्रयोग गरी NSIC कोड लेख्ने अभ्यास गर्नुहोस्।</a:t>
            </a:r>
          </a:p>
          <a:p>
            <a:pPr marL="0" indent="0" algn="just">
              <a:lnSpc>
                <a:spcPct val="160000"/>
              </a:lnSpc>
              <a:buNone/>
            </a:pPr>
            <a:r>
              <a:rPr lang="ne-NP" i="1" dirty="0"/>
              <a:t>प्रशिक्षार्थीहरुलाई खण्ड </a:t>
            </a:r>
            <a:r>
              <a:rPr lang="en-US" i="1" dirty="0"/>
              <a:t>H</a:t>
            </a:r>
            <a:r>
              <a:rPr lang="ne-NP" i="1" dirty="0"/>
              <a:t> देखि </a:t>
            </a:r>
            <a:r>
              <a:rPr lang="en-US" i="1" dirty="0"/>
              <a:t>S</a:t>
            </a:r>
            <a:r>
              <a:rPr lang="ne-NP" i="1" dirty="0"/>
              <a:t> सम्मका आर्थिक क्रियाकलापहरुको सुची भएको sheet दिइनेछ र  प्रशिक्षार्थीहरुले सम्बन्धित क्रियाकलापको उपयुक्त NSIC कोड दिनुपर्दछ |</a:t>
            </a:r>
          </a:p>
          <a:p>
            <a:pPr marL="0" indent="0" algn="just">
              <a:lnSpc>
                <a:spcPct val="160000"/>
              </a:lnSpc>
              <a:buNone/>
            </a:pPr>
            <a:endParaRPr lang="en-US" sz="2000" b="1" dirty="0"/>
          </a:p>
        </p:txBody>
      </p:sp>
      <p:sp>
        <p:nvSpPr>
          <p:cNvPr id="11" name="Slide Number Placeholder 4">
            <a:extLst>
              <a:ext uri="{FF2B5EF4-FFF2-40B4-BE49-F238E27FC236}">
                <a16:creationId xmlns:a16="http://schemas.microsoft.com/office/drawing/2014/main" id="{AD994036-EF9A-1649-969C-F8481DC9E5ED}"/>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44</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7417711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AB67E-6935-BBCA-8485-7E9C9ADBC9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7F0813-CED3-3ACB-0659-453D9CD36399}"/>
              </a:ext>
            </a:extLst>
          </p:cNvPr>
          <p:cNvSpPr>
            <a:spLocks noGrp="1"/>
          </p:cNvSpPr>
          <p:nvPr>
            <p:ph type="title"/>
          </p:nvPr>
        </p:nvSpPr>
        <p:spPr>
          <a:xfrm>
            <a:off x="1339273" y="365125"/>
            <a:ext cx="9679710" cy="572135"/>
          </a:xfrm>
        </p:spPr>
        <p:txBody>
          <a:bodyPr>
            <a:normAutofit fontScale="90000"/>
          </a:bodyPr>
          <a:lstStyle/>
          <a:p>
            <a:pPr algn="ctr"/>
            <a:r>
              <a:rPr lang="ne-NP" sz="4000" dirty="0"/>
              <a:t>सत्र पुनरावलोकन</a:t>
            </a:r>
            <a:endParaRPr lang="en-US" sz="4000" dirty="0"/>
          </a:p>
        </p:txBody>
      </p:sp>
      <p:sp>
        <p:nvSpPr>
          <p:cNvPr id="12" name="Content Placeholder 11">
            <a:extLst>
              <a:ext uri="{FF2B5EF4-FFF2-40B4-BE49-F238E27FC236}">
                <a16:creationId xmlns:a16="http://schemas.microsoft.com/office/drawing/2014/main" id="{AA59C398-73AE-B4FA-FB21-D716DC2E5828}"/>
              </a:ext>
            </a:extLst>
          </p:cNvPr>
          <p:cNvSpPr>
            <a:spLocks noGrp="1"/>
          </p:cNvSpPr>
          <p:nvPr>
            <p:ph idx="1"/>
          </p:nvPr>
        </p:nvSpPr>
        <p:spPr>
          <a:xfrm>
            <a:off x="811530" y="1121410"/>
            <a:ext cx="11247120" cy="5177789"/>
          </a:xfrm>
        </p:spPr>
        <p:txBody>
          <a:bodyPr>
            <a:normAutofit/>
          </a:bodyPr>
          <a:lstStyle/>
          <a:p>
            <a:pPr marL="457200" indent="-457200">
              <a:lnSpc>
                <a:spcPct val="150000"/>
              </a:lnSpc>
              <a:buFont typeface="Wingdings" panose="05000000000000000000" pitchFamily="2" charset="2"/>
              <a:buChar char="Ø"/>
            </a:pPr>
            <a:r>
              <a:rPr lang="ne-NP" dirty="0">
                <a:solidFill>
                  <a:srgbClr val="C00000"/>
                </a:solidFill>
              </a:rPr>
              <a:t>प्रतिष्ठानको प्रमुख आर्थिक क्रियाकलापलाई NSIC वर्गीकरण अनुसार एक डिजिट अक्षर र 4 डिजिट कोड लेख्नु पर्छ |</a:t>
            </a:r>
          </a:p>
          <a:p>
            <a:pPr marL="457200" indent="-457200">
              <a:lnSpc>
                <a:spcPct val="150000"/>
              </a:lnSpc>
              <a:buFont typeface="Wingdings" panose="05000000000000000000" pitchFamily="2" charset="2"/>
              <a:buChar char="Ø"/>
            </a:pPr>
            <a:r>
              <a:rPr lang="ne-NP" dirty="0">
                <a:solidFill>
                  <a:srgbClr val="C00000"/>
                </a:solidFill>
              </a:rPr>
              <a:t>प्रतिष्ठानको प्रमुख आर्थिक क्रियाकलाप पहिचान गरि विस्तृत लेख्नु पर्दछ |</a:t>
            </a:r>
          </a:p>
          <a:p>
            <a:pPr marL="457200" indent="-457200">
              <a:lnSpc>
                <a:spcPct val="150000"/>
              </a:lnSpc>
              <a:buFont typeface="Wingdings" panose="05000000000000000000" pitchFamily="2" charset="2"/>
              <a:buChar char="Ø"/>
            </a:pPr>
            <a:r>
              <a:rPr lang="ne-NP" dirty="0">
                <a:solidFill>
                  <a:srgbClr val="C00000"/>
                </a:solidFill>
              </a:rPr>
              <a:t>उपयुक्त सन्दर्भ सामग्रीहरु प्रयोग गरि प्रतिष्ठानको प्रमुख आर्थिक क्रियाकलापको उपयुक्त कोडहरु लेख्नुपर्दछ। </a:t>
            </a:r>
          </a:p>
          <a:p>
            <a:pPr marL="457200" indent="-457200">
              <a:lnSpc>
                <a:spcPct val="150000"/>
              </a:lnSpc>
              <a:buFont typeface="Wingdings" panose="05000000000000000000" pitchFamily="2" charset="2"/>
              <a:buChar char="Ø"/>
            </a:pPr>
            <a:endParaRPr lang="en-US" dirty="0">
              <a:solidFill>
                <a:srgbClr val="C00000"/>
              </a:solidFill>
            </a:endParaRPr>
          </a:p>
        </p:txBody>
      </p:sp>
      <p:sp>
        <p:nvSpPr>
          <p:cNvPr id="4" name="Footer Placeholder 3">
            <a:extLst>
              <a:ext uri="{FF2B5EF4-FFF2-40B4-BE49-F238E27FC236}">
                <a16:creationId xmlns:a16="http://schemas.microsoft.com/office/drawing/2014/main" id="{590540DB-5026-AE63-3CB8-5BBF5A2919F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53948DFB-E42D-3C78-8360-702A3B3DB694}"/>
              </a:ext>
            </a:extLst>
          </p:cNvPr>
          <p:cNvSpPr>
            <a:spLocks noGrp="1"/>
          </p:cNvSpPr>
          <p:nvPr>
            <p:ph type="sldNum" sz="quarter" idx="12"/>
          </p:nvPr>
        </p:nvSpPr>
        <p:spPr/>
        <p:txBody>
          <a:bodyPr/>
          <a:lstStyle/>
          <a:p>
            <a:pPr algn="ctr"/>
            <a:fld id="{3981A1E7-FBCC-4BE9-B724-D2D87968AACE}" type="slidenum">
              <a:rPr lang="en-US" sz="1800" b="1" smtClean="0">
                <a:latin typeface="Fontasy Himali" panose="04020500000000000000" pitchFamily="82" charset="0"/>
              </a:rPr>
              <a:pPr algn="ctr"/>
              <a:t>45</a:t>
            </a:fld>
            <a:endParaRPr lang="en-US" sz="1800" b="1" dirty="0">
              <a:latin typeface="Fontasy Himali" panose="04020500000000000000" pitchFamily="82" charset="0"/>
            </a:endParaRPr>
          </a:p>
        </p:txBody>
      </p:sp>
      <p:sp>
        <p:nvSpPr>
          <p:cNvPr id="8" name="Content Placeholder 2">
            <a:extLst>
              <a:ext uri="{FF2B5EF4-FFF2-40B4-BE49-F238E27FC236}">
                <a16:creationId xmlns:a16="http://schemas.microsoft.com/office/drawing/2014/main" id="{DF4BDD55-9E33-FF58-C279-F5822FEAFD93}"/>
              </a:ext>
            </a:extLst>
          </p:cNvPr>
          <p:cNvSpPr txBox="1">
            <a:spLocks/>
          </p:cNvSpPr>
          <p:nvPr/>
        </p:nvSpPr>
        <p:spPr>
          <a:xfrm>
            <a:off x="982980" y="1291590"/>
            <a:ext cx="10534106" cy="4880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a:lnSpc>
                <a:spcPct val="150000"/>
              </a:lnSpc>
            </a:pPr>
            <a:endParaRPr lang="en-US" sz="3600" dirty="0"/>
          </a:p>
        </p:txBody>
      </p:sp>
    </p:spTree>
    <p:extLst>
      <p:ext uri="{BB962C8B-B14F-4D97-AF65-F5344CB8AC3E}">
        <p14:creationId xmlns:p14="http://schemas.microsoft.com/office/powerpoint/2010/main" val="34359652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0A983-CB20-5925-DCB3-A8DD61FB7E34}"/>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2BE918-4F26-421F-8F23-7A33340C49D1}"/>
              </a:ext>
            </a:extLst>
          </p:cNvPr>
          <p:cNvSpPr>
            <a:spLocks noGrp="1"/>
          </p:cNvSpPr>
          <p:nvPr>
            <p:ph idx="1"/>
          </p:nvPr>
        </p:nvSpPr>
        <p:spPr>
          <a:xfrm>
            <a:off x="817788" y="1570491"/>
            <a:ext cx="10402743" cy="4503738"/>
          </a:xfrm>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0D707CBA-5EA2-0112-AE4F-22A031F868C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D08E446A-E6F7-6946-C425-BE953F186AFD}"/>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3BD94D58-5510-FFBE-D1A6-9444FD537F04}"/>
              </a:ext>
            </a:extLst>
          </p:cNvPr>
          <p:cNvSpPr txBox="1">
            <a:spLocks/>
          </p:cNvSpPr>
          <p:nvPr/>
        </p:nvSpPr>
        <p:spPr>
          <a:xfrm>
            <a:off x="101600" y="4887686"/>
            <a:ext cx="11988800" cy="15022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buNone/>
            </a:pPr>
            <a:r>
              <a:rPr lang="ne-NP" sz="3600" b="1" dirty="0"/>
              <a:t>गुणस्तरीय गणनाको शुभकामना सहित</a:t>
            </a:r>
          </a:p>
          <a:p>
            <a:pPr marL="0" indent="0" algn="ctr">
              <a:lnSpc>
                <a:spcPct val="110000"/>
              </a:lnSpc>
              <a:buNone/>
            </a:pPr>
            <a:r>
              <a:rPr lang="ne-NP" sz="4000" b="1" dirty="0"/>
              <a:t>धन्यवाद!</a:t>
            </a:r>
            <a:endParaRPr lang="en-US" sz="3600" dirty="0"/>
          </a:p>
        </p:txBody>
      </p:sp>
      <p:sp>
        <p:nvSpPr>
          <p:cNvPr id="11" name="Slide Number Placeholder 4">
            <a:extLst>
              <a:ext uri="{FF2B5EF4-FFF2-40B4-BE49-F238E27FC236}">
                <a16:creationId xmlns:a16="http://schemas.microsoft.com/office/drawing/2014/main" id="{15F7AF26-8D9C-4380-428D-35D9C66C0827}"/>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46</a:t>
            </a:fld>
            <a:endParaRPr lang="en-US" sz="1800" b="1" dirty="0">
              <a:latin typeface="Fontasy Himali" panose="04020500000000000000" pitchFamily="82" charset="0"/>
            </a:endParaRPr>
          </a:p>
        </p:txBody>
      </p:sp>
      <p:sp>
        <p:nvSpPr>
          <p:cNvPr id="2" name="Content Placeholder 2">
            <a:extLst>
              <a:ext uri="{FF2B5EF4-FFF2-40B4-BE49-F238E27FC236}">
                <a16:creationId xmlns:a16="http://schemas.microsoft.com/office/drawing/2014/main" id="{EDDB7F48-E704-DE42-BBC1-7F62552C82B9}"/>
              </a:ext>
            </a:extLst>
          </p:cNvPr>
          <p:cNvSpPr txBox="1">
            <a:spLocks/>
          </p:cNvSpPr>
          <p:nvPr/>
        </p:nvSpPr>
        <p:spPr>
          <a:xfrm>
            <a:off x="254000" y="-21768"/>
            <a:ext cx="11988800" cy="936167"/>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60000"/>
              </a:lnSpc>
              <a:buNone/>
            </a:pPr>
            <a:r>
              <a:rPr lang="ne-NP" sz="4000" b="1" dirty="0"/>
              <a:t>छलफल</a:t>
            </a:r>
          </a:p>
        </p:txBody>
      </p:sp>
      <p:pic>
        <p:nvPicPr>
          <p:cNvPr id="9" name="Picture 8">
            <a:extLst>
              <a:ext uri="{FF2B5EF4-FFF2-40B4-BE49-F238E27FC236}">
                <a16:creationId xmlns:a16="http://schemas.microsoft.com/office/drawing/2014/main" id="{4A9E70D4-4FC1-79EF-0BD4-3F00ED64FF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7005" y="1041400"/>
            <a:ext cx="5429795" cy="3619863"/>
          </a:xfrm>
          <a:prstGeom prst="rect">
            <a:avLst/>
          </a:prstGeom>
        </p:spPr>
      </p:pic>
    </p:spTree>
    <p:extLst>
      <p:ext uri="{BB962C8B-B14F-4D97-AF65-F5344CB8AC3E}">
        <p14:creationId xmlns:p14="http://schemas.microsoft.com/office/powerpoint/2010/main" val="4188050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409968" y="73226"/>
            <a:ext cx="7345681" cy="820244"/>
          </a:xfrm>
        </p:spPr>
        <p:txBody>
          <a:bodyPr>
            <a:normAutofit fontScale="90000"/>
          </a:bodyPr>
          <a:lstStyle/>
          <a:p>
            <a:pPr algn="ctr"/>
            <a:r>
              <a:rPr lang="en-US" sz="4000" b="1" dirty="0">
                <a:solidFill>
                  <a:schemeClr val="accent1"/>
                </a:solidFill>
              </a:rPr>
              <a:t/>
            </a:r>
            <a:br>
              <a:rPr lang="en-US" sz="4000" b="1" dirty="0">
                <a:solidFill>
                  <a:schemeClr val="accent1"/>
                </a:solidFill>
              </a:rPr>
            </a:br>
            <a:r>
              <a:rPr lang="ne-NP" sz="4000" b="1" dirty="0">
                <a:solidFill>
                  <a:schemeClr val="accent1"/>
                </a:solidFill>
              </a:rPr>
              <a:t>मुख्य प्रश्नावलीको खण्ड </a:t>
            </a:r>
            <a:r>
              <a:rPr lang="en-US" sz="4000" b="1" dirty="0">
                <a:solidFill>
                  <a:schemeClr val="accent1"/>
                </a:solidFill>
              </a:rPr>
              <a:t>2</a:t>
            </a:r>
            <a:r>
              <a:rPr lang="en-US" sz="4000" dirty="0"/>
              <a:t/>
            </a:r>
            <a:br>
              <a:rPr lang="en-US" sz="4000" dirty="0"/>
            </a:br>
            <a:endParaRPr lang="en-US" sz="4000" dirty="0"/>
          </a:p>
        </p:txBody>
      </p:sp>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170412" y="1098058"/>
            <a:ext cx="11865378" cy="1389570"/>
          </a:xfrm>
        </p:spPr>
        <p:txBody>
          <a:bodyPr>
            <a:noAutofit/>
          </a:bodyPr>
          <a:lstStyle/>
          <a:p>
            <a:pPr indent="0" algn="just">
              <a:buNone/>
            </a:pPr>
            <a:r>
              <a:rPr lang="ne-NP" sz="2400" b="1" dirty="0"/>
              <a:t>नेपाल स्तरीय औद्योगिक वर्गीकरण कोड कसरी गर्ने ?</a:t>
            </a:r>
            <a:endParaRPr lang="en-US" sz="2400" dirty="0"/>
          </a:p>
          <a:p>
            <a:pPr marL="457200" indent="-457200" algn="just">
              <a:buFont typeface="Wingdings" panose="05000000000000000000" pitchFamily="2" charset="2"/>
              <a:buChar char="Ø"/>
            </a:pPr>
            <a:r>
              <a:rPr lang="hi-IN" sz="2400" dirty="0"/>
              <a:t>आर्थिक गणनामा गणकले हरेक प्रतिष्ठान/व्यवसायको प्रमुख आर्थिक क्रियाकलापको </a:t>
            </a:r>
            <a:r>
              <a:rPr lang="en-US" sz="2400" dirty="0"/>
              <a:t>NSIC 1 Digit </a:t>
            </a:r>
            <a:r>
              <a:rPr lang="hi-IN" sz="2400" dirty="0"/>
              <a:t>र </a:t>
            </a:r>
            <a:r>
              <a:rPr lang="en-US" sz="2400" dirty="0"/>
              <a:t>4 Digit</a:t>
            </a:r>
            <a:r>
              <a:rPr lang="hi-IN" sz="2400" dirty="0"/>
              <a:t> कोड भर्नु पर्दछ भने सुपरिवेक्षकले रूजु गरी </a:t>
            </a:r>
            <a:r>
              <a:rPr lang="en-US" sz="2400" dirty="0"/>
              <a:t>4 Digit </a:t>
            </a:r>
            <a:r>
              <a:rPr lang="hi-IN" sz="2400" dirty="0"/>
              <a:t>कोड पुन: भर्नुपर्दछ  </a:t>
            </a:r>
            <a:endParaRPr lang="en-US" sz="2400" dirty="0"/>
          </a:p>
          <a:p>
            <a:pPr marL="0" indent="0">
              <a:buNone/>
            </a:pPr>
            <a:endParaRPr lang="en-US" sz="24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981074" y="1361440"/>
            <a:ext cx="9747886"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pic>
        <p:nvPicPr>
          <p:cNvPr id="7" name="Content Placeholder 5">
            <a:extLst>
              <a:ext uri="{FF2B5EF4-FFF2-40B4-BE49-F238E27FC236}">
                <a16:creationId xmlns:a16="http://schemas.microsoft.com/office/drawing/2014/main" id="{22F393FC-A39A-8FF6-A641-1CB384FDEDB3}"/>
              </a:ext>
            </a:extLst>
          </p:cNvPr>
          <p:cNvPicPr>
            <a:picLocks/>
          </p:cNvPicPr>
          <p:nvPr/>
        </p:nvPicPr>
        <p:blipFill>
          <a:blip r:embed="rId2">
            <a:extLst>
              <a:ext uri="{28A0092B-C50C-407E-A947-70E740481C1C}">
                <a14:useLocalDpi xmlns:a14="http://schemas.microsoft.com/office/drawing/2010/main" val="0"/>
              </a:ext>
            </a:extLst>
          </a:blip>
          <a:srcRect t="42625"/>
          <a:stretch>
            <a:fillRect/>
          </a:stretch>
        </p:blipFill>
        <p:spPr>
          <a:xfrm>
            <a:off x="653365" y="2513029"/>
            <a:ext cx="11058160" cy="3829828"/>
          </a:xfrm>
          <a:prstGeom prst="rect">
            <a:avLst/>
          </a:prstGeom>
        </p:spPr>
      </p:pic>
      <p:grpSp>
        <p:nvGrpSpPr>
          <p:cNvPr id="9" name="Group 8">
            <a:extLst>
              <a:ext uri="{FF2B5EF4-FFF2-40B4-BE49-F238E27FC236}">
                <a16:creationId xmlns:a16="http://schemas.microsoft.com/office/drawing/2014/main" id="{D15DDE1D-60B4-0F31-8B0A-28BDC2804969}"/>
              </a:ext>
            </a:extLst>
          </p:cNvPr>
          <p:cNvGrpSpPr/>
          <p:nvPr/>
        </p:nvGrpSpPr>
        <p:grpSpPr>
          <a:xfrm>
            <a:off x="320526" y="3100928"/>
            <a:ext cx="11017668" cy="2925233"/>
            <a:chOff x="324548" y="4060395"/>
            <a:chExt cx="10799386" cy="2702600"/>
          </a:xfrm>
        </p:grpSpPr>
        <p:sp>
          <p:nvSpPr>
            <p:cNvPr id="10" name="Speech Bubble: Rectangle 9">
              <a:extLst>
                <a:ext uri="{FF2B5EF4-FFF2-40B4-BE49-F238E27FC236}">
                  <a16:creationId xmlns:a16="http://schemas.microsoft.com/office/drawing/2014/main" id="{D6F561D7-5E7A-7CB9-67FD-E9CB66E02724}"/>
                </a:ext>
              </a:extLst>
            </p:cNvPr>
            <p:cNvSpPr/>
            <p:nvPr/>
          </p:nvSpPr>
          <p:spPr>
            <a:xfrm rot="20116150">
              <a:off x="324548" y="4060395"/>
              <a:ext cx="2358173" cy="1150315"/>
            </a:xfrm>
            <a:prstGeom prst="wedgeRectCallout">
              <a:avLst>
                <a:gd name="adj1" fmla="val 15668"/>
                <a:gd name="adj2" fmla="val 113591"/>
              </a:avLst>
            </a:prstGeom>
            <a:solidFill>
              <a:schemeClr val="bg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e-NP" sz="1600" b="1" dirty="0">
                  <a:solidFill>
                    <a:srgbClr val="0070C0"/>
                  </a:solidFill>
                  <a:cs typeface="Kalimati" panose="00000400000000000000" pitchFamily="2"/>
                </a:rPr>
                <a:t>मुख्य आर्थिक क्रियाकलापको विस्तृत विवरण लेख्ने </a:t>
              </a:r>
              <a:endParaRPr lang="en-US" sz="1600" b="1" dirty="0">
                <a:solidFill>
                  <a:srgbClr val="0070C0"/>
                </a:solidFill>
                <a:cs typeface="Kalimati" panose="00000400000000000000" pitchFamily="2"/>
              </a:endParaRPr>
            </a:p>
          </p:txBody>
        </p:sp>
        <p:sp>
          <p:nvSpPr>
            <p:cNvPr id="11" name="Rectangle 10">
              <a:extLst>
                <a:ext uri="{FF2B5EF4-FFF2-40B4-BE49-F238E27FC236}">
                  <a16:creationId xmlns:a16="http://schemas.microsoft.com/office/drawing/2014/main" id="{566F5EA6-602B-8963-1AD6-ABFF7711CBF1}"/>
                </a:ext>
              </a:extLst>
            </p:cNvPr>
            <p:cNvSpPr/>
            <p:nvPr/>
          </p:nvSpPr>
          <p:spPr>
            <a:xfrm>
              <a:off x="5640144" y="6150980"/>
              <a:ext cx="750570" cy="582251"/>
            </a:xfrm>
            <a:prstGeom prst="rect">
              <a:avLst/>
            </a:prstGeom>
            <a:solidFill>
              <a:schemeClr val="bg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00B0F0"/>
                  </a:solidFill>
                </a:rPr>
                <a:t>S</a:t>
              </a:r>
              <a:r>
                <a:rPr lang="ne-NP" sz="3600" b="1" dirty="0">
                  <a:solidFill>
                    <a:srgbClr val="00B0F0"/>
                  </a:solidFill>
                </a:rPr>
                <a:t> </a:t>
              </a:r>
              <a:endParaRPr lang="en-US" sz="3600" b="1" dirty="0">
                <a:solidFill>
                  <a:srgbClr val="00B0F0"/>
                </a:solidFill>
              </a:endParaRPr>
            </a:p>
          </p:txBody>
        </p:sp>
        <p:sp>
          <p:nvSpPr>
            <p:cNvPr id="12" name="Rectangle 11">
              <a:extLst>
                <a:ext uri="{FF2B5EF4-FFF2-40B4-BE49-F238E27FC236}">
                  <a16:creationId xmlns:a16="http://schemas.microsoft.com/office/drawing/2014/main" id="{33F9F0B2-8EE6-BAC1-F935-07F758ADC85E}"/>
                </a:ext>
              </a:extLst>
            </p:cNvPr>
            <p:cNvSpPr/>
            <p:nvPr/>
          </p:nvSpPr>
          <p:spPr>
            <a:xfrm>
              <a:off x="7032597" y="6144684"/>
              <a:ext cx="1847018" cy="582251"/>
            </a:xfrm>
            <a:prstGeom prst="rect">
              <a:avLst/>
            </a:prstGeom>
            <a:solidFill>
              <a:schemeClr val="bg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3200" b="1" dirty="0">
                  <a:solidFill>
                    <a:srgbClr val="00B0F0"/>
                  </a:solidFill>
                </a:rPr>
                <a:t>9   6  0  2 </a:t>
              </a:r>
            </a:p>
          </p:txBody>
        </p:sp>
        <p:sp>
          <p:nvSpPr>
            <p:cNvPr id="13" name="Rectangle 12">
              <a:extLst>
                <a:ext uri="{FF2B5EF4-FFF2-40B4-BE49-F238E27FC236}">
                  <a16:creationId xmlns:a16="http://schemas.microsoft.com/office/drawing/2014/main" id="{FCDDDF46-B185-C56A-ACF0-08A7D70A8A04}"/>
                </a:ext>
              </a:extLst>
            </p:cNvPr>
            <p:cNvSpPr/>
            <p:nvPr/>
          </p:nvSpPr>
          <p:spPr>
            <a:xfrm>
              <a:off x="9276916" y="6180744"/>
              <a:ext cx="1847018" cy="582251"/>
            </a:xfrm>
            <a:prstGeom prst="rect">
              <a:avLst/>
            </a:prstGeo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3200" b="1" dirty="0">
                  <a:solidFill>
                    <a:srgbClr val="00B0F0"/>
                  </a:solidFill>
                </a:rPr>
                <a:t>9   6  0  2 </a:t>
              </a:r>
            </a:p>
          </p:txBody>
        </p:sp>
      </p:grpSp>
      <p:sp>
        <p:nvSpPr>
          <p:cNvPr id="14" name="TextBox 13">
            <a:extLst>
              <a:ext uri="{FF2B5EF4-FFF2-40B4-BE49-F238E27FC236}">
                <a16:creationId xmlns:a16="http://schemas.microsoft.com/office/drawing/2014/main" id="{BD38636B-0C97-1BB2-9658-0AC6D45DA939}"/>
              </a:ext>
            </a:extLst>
          </p:cNvPr>
          <p:cNvSpPr txBox="1"/>
          <p:nvPr/>
        </p:nvSpPr>
        <p:spPr>
          <a:xfrm>
            <a:off x="849995" y="4933901"/>
            <a:ext cx="2706068" cy="646331"/>
          </a:xfrm>
          <a:prstGeom prst="rect">
            <a:avLst/>
          </a:prstGeom>
          <a:noFill/>
        </p:spPr>
        <p:txBody>
          <a:bodyPr wrap="square" rtlCol="0">
            <a:spAutoFit/>
          </a:bodyPr>
          <a:lstStyle/>
          <a:p>
            <a:r>
              <a:rPr lang="ne-NP" b="1" dirty="0">
                <a:solidFill>
                  <a:srgbClr val="00B0F0"/>
                </a:solidFill>
                <a:cs typeface="Kalimati" panose="00000400000000000000" pitchFamily="2"/>
              </a:rPr>
              <a:t>कपाल काट्ने, दाह्री काट्ने, कपाल रंगाउने </a:t>
            </a:r>
            <a:endParaRPr lang="en-US" b="1" dirty="0">
              <a:solidFill>
                <a:srgbClr val="00B0F0"/>
              </a:solidFill>
              <a:cs typeface="Kalimati" panose="00000400000000000000" pitchFamily="2"/>
            </a:endParaRPr>
          </a:p>
        </p:txBody>
      </p:sp>
    </p:spTree>
    <p:extLst>
      <p:ext uri="{BB962C8B-B14F-4D97-AF65-F5344CB8AC3E}">
        <p14:creationId xmlns:p14="http://schemas.microsoft.com/office/powerpoint/2010/main" val="4058847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D2DD4-196F-A342-53BD-D0F1395F9B9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5E1E25A-CD01-5DCC-E063-3D254620A454}"/>
              </a:ext>
            </a:extLst>
          </p:cNvPr>
          <p:cNvSpPr>
            <a:spLocks noGrp="1"/>
          </p:cNvSpPr>
          <p:nvPr>
            <p:ph type="title"/>
          </p:nvPr>
        </p:nvSpPr>
        <p:spPr>
          <a:xfrm>
            <a:off x="1256145" y="136525"/>
            <a:ext cx="9679710" cy="903605"/>
          </a:xfrm>
        </p:spPr>
        <p:txBody>
          <a:bodyPr>
            <a:normAutofit fontScale="90000"/>
          </a:bodyPr>
          <a:lstStyle/>
          <a:p>
            <a:pPr algn="ctr">
              <a:lnSpc>
                <a:spcPct val="100000"/>
              </a:lnSpc>
            </a:pPr>
            <a:r>
              <a:rPr lang="ne-NP" sz="3600" b="1" dirty="0">
                <a:solidFill>
                  <a:schemeClr val="accent1"/>
                </a:solidFill>
              </a:rPr>
              <a:t>मुख्य प्रश्नावलीको खण्ड </a:t>
            </a:r>
            <a:r>
              <a:rPr lang="en-US" sz="3600" b="1" dirty="0">
                <a:solidFill>
                  <a:schemeClr val="accent1"/>
                </a:solidFill>
              </a:rPr>
              <a:t>2 </a:t>
            </a:r>
            <a:r>
              <a:rPr lang="ne-NP" sz="3600" b="1" dirty="0">
                <a:solidFill>
                  <a:schemeClr val="accent1"/>
                </a:solidFill>
              </a:rPr>
              <a:t/>
            </a:r>
            <a:br>
              <a:rPr lang="ne-NP" sz="3600" b="1" dirty="0">
                <a:solidFill>
                  <a:schemeClr val="accent1"/>
                </a:solidFill>
              </a:rPr>
            </a:br>
            <a:r>
              <a:rPr lang="ne-NP" sz="3100" b="1" dirty="0"/>
              <a:t>खण्ड </a:t>
            </a:r>
            <a:r>
              <a:rPr lang="en-US" sz="3100" b="1" dirty="0"/>
              <a:t>H</a:t>
            </a:r>
            <a:r>
              <a:rPr lang="ne-NP" sz="3100" b="1" dirty="0"/>
              <a:t> :</a:t>
            </a:r>
            <a:r>
              <a:rPr lang="en-US" sz="3100" b="1" dirty="0"/>
              <a:t> </a:t>
            </a:r>
            <a:r>
              <a:rPr lang="ne-NP" sz="3100" b="1" dirty="0"/>
              <a:t>यातायात तथा भण्डारण </a:t>
            </a:r>
            <a:endParaRPr lang="en-US" b="1" dirty="0"/>
          </a:p>
        </p:txBody>
      </p:sp>
      <p:sp>
        <p:nvSpPr>
          <p:cNvPr id="5" name="Content Placeholder 4">
            <a:extLst>
              <a:ext uri="{FF2B5EF4-FFF2-40B4-BE49-F238E27FC236}">
                <a16:creationId xmlns:a16="http://schemas.microsoft.com/office/drawing/2014/main" id="{69E78009-9AFE-4979-99E6-B406DEE20E9D}"/>
              </a:ext>
            </a:extLst>
          </p:cNvPr>
          <p:cNvSpPr>
            <a:spLocks noGrp="1"/>
          </p:cNvSpPr>
          <p:nvPr>
            <p:ph idx="1"/>
          </p:nvPr>
        </p:nvSpPr>
        <p:spPr>
          <a:xfrm>
            <a:off x="121478" y="1040131"/>
            <a:ext cx="8302431" cy="5373369"/>
          </a:xfrm>
        </p:spPr>
        <p:txBody>
          <a:bodyPr>
            <a:normAutofit/>
          </a:bodyPr>
          <a:lstStyle/>
          <a:p>
            <a:pPr indent="0" algn="just">
              <a:lnSpc>
                <a:spcPct val="150000"/>
              </a:lnSpc>
              <a:buNone/>
            </a:pPr>
            <a:r>
              <a:rPr lang="ne-NP" sz="2400" b="1" dirty="0">
                <a:latin typeface="Preeti" pitchFamily="2" charset="0"/>
              </a:rPr>
              <a:t>यस खण्डमा यात्री वा सामान ढुवानी गर्ने यातायातका निम्न आर्थिक क्रियाकलापहरु समावेश हुन्छन्:</a:t>
            </a:r>
          </a:p>
          <a:p>
            <a:pPr marL="457200" indent="-457200" algn="just">
              <a:lnSpc>
                <a:spcPct val="150000"/>
              </a:lnSpc>
              <a:spcBef>
                <a:spcPts val="600"/>
              </a:spcBef>
              <a:buFont typeface="Wingdings" panose="05000000000000000000" pitchFamily="2" charset="2"/>
              <a:buChar char="Ø"/>
            </a:pPr>
            <a:r>
              <a:rPr lang="ne-NP" sz="2400" dirty="0">
                <a:latin typeface="Preeti" pitchFamily="2" charset="0"/>
              </a:rPr>
              <a:t>रेलमार्ग, पाइपलाइन, स्थलगत मार्ग, जलमार्ग, हवाईमार्गद्वारा प्रदान गरिने विभिन्न सेवाहरूका साथै यसैसँग सम्बन्धित अन्य क्रियाकलाप जस्तैः टर्मिनल तथा पार्किङ सुविधा, भण्डारण सेवा, आदि क्रियाकलापहरू</a:t>
            </a:r>
          </a:p>
          <a:p>
            <a:pPr marL="457200" indent="-457200" algn="just">
              <a:lnSpc>
                <a:spcPct val="150000"/>
              </a:lnSpc>
              <a:spcBef>
                <a:spcPts val="600"/>
              </a:spcBef>
              <a:buFont typeface="Wingdings" panose="05000000000000000000" pitchFamily="2" charset="2"/>
              <a:buChar char="Ø"/>
            </a:pPr>
            <a:r>
              <a:rPr lang="ne-NP" sz="2400" dirty="0">
                <a:latin typeface="Preeti" pitchFamily="2" charset="0"/>
              </a:rPr>
              <a:t>ढुवानीका लागि चालकसहित भाडामा दिने यातायात सेवा</a:t>
            </a:r>
          </a:p>
          <a:p>
            <a:pPr marL="457200" indent="-457200" algn="just">
              <a:lnSpc>
                <a:spcPct val="150000"/>
              </a:lnSpc>
              <a:spcBef>
                <a:spcPts val="600"/>
              </a:spcBef>
              <a:buFont typeface="Wingdings" panose="05000000000000000000" pitchFamily="2" charset="2"/>
              <a:buChar char="Ø"/>
            </a:pPr>
            <a:r>
              <a:rPr lang="ne-NP" sz="2400" dirty="0">
                <a:latin typeface="Preeti" pitchFamily="2" charset="0"/>
              </a:rPr>
              <a:t>हुलाक, चिठी पत्र ओसारपसार वा कुरियर सेवाहरू </a:t>
            </a:r>
            <a:endParaRPr lang="en-US" sz="2400" dirty="0"/>
          </a:p>
        </p:txBody>
      </p:sp>
      <p:sp>
        <p:nvSpPr>
          <p:cNvPr id="2" name="Footer Placeholder 1">
            <a:extLst>
              <a:ext uri="{FF2B5EF4-FFF2-40B4-BE49-F238E27FC236}">
                <a16:creationId xmlns:a16="http://schemas.microsoft.com/office/drawing/2014/main" id="{FC57E5B9-2929-19AA-05BE-ABF72E3ABF03}"/>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016095DF-451E-3737-55E1-B140B30187F8}"/>
              </a:ext>
            </a:extLst>
          </p:cNvPr>
          <p:cNvSpPr>
            <a:spLocks noGrp="1"/>
          </p:cNvSpPr>
          <p:nvPr>
            <p:ph type="sldNum" sz="quarter" idx="12"/>
          </p:nvPr>
        </p:nvSpPr>
        <p:spPr/>
        <p:txBody>
          <a:bodyPr/>
          <a:lstStyle/>
          <a:p>
            <a:fld id="{3981A1E7-FBCC-4BE9-B724-D2D87968AACE}" type="slidenum">
              <a:rPr lang="en-US" smtClean="0"/>
              <a:t>6</a:t>
            </a:fld>
            <a:endParaRPr lang="en-US"/>
          </a:p>
        </p:txBody>
      </p:sp>
      <p:pic>
        <p:nvPicPr>
          <p:cNvPr id="11" name="Picture 10">
            <a:extLst>
              <a:ext uri="{FF2B5EF4-FFF2-40B4-BE49-F238E27FC236}">
                <a16:creationId xmlns:a16="http://schemas.microsoft.com/office/drawing/2014/main" id="{5E44C04C-597B-9FA1-7944-9A7DD1D65BE1}"/>
              </a:ext>
            </a:extLst>
          </p:cNvPr>
          <p:cNvPicPr>
            <a:picLocks noChangeAspect="1"/>
          </p:cNvPicPr>
          <p:nvPr/>
        </p:nvPicPr>
        <p:blipFill>
          <a:blip r:embed="rId2"/>
          <a:stretch>
            <a:fillRect/>
          </a:stretch>
        </p:blipFill>
        <p:spPr>
          <a:xfrm>
            <a:off x="8423910" y="1097280"/>
            <a:ext cx="3646611" cy="3516744"/>
          </a:xfrm>
          <a:prstGeom prst="rect">
            <a:avLst/>
          </a:prstGeom>
        </p:spPr>
      </p:pic>
      <p:sp>
        <p:nvSpPr>
          <p:cNvPr id="6" name="TextBox 5">
            <a:extLst>
              <a:ext uri="{FF2B5EF4-FFF2-40B4-BE49-F238E27FC236}">
                <a16:creationId xmlns:a16="http://schemas.microsoft.com/office/drawing/2014/main" id="{D14FBB39-DFF9-BEA0-3451-1C6771190188}"/>
              </a:ext>
            </a:extLst>
          </p:cNvPr>
          <p:cNvSpPr txBox="1"/>
          <p:nvPr/>
        </p:nvSpPr>
        <p:spPr>
          <a:xfrm>
            <a:off x="335280" y="5958443"/>
            <a:ext cx="11018520" cy="369332"/>
          </a:xfrm>
          <a:prstGeom prst="rect">
            <a:avLst/>
          </a:prstGeom>
          <a:solidFill>
            <a:schemeClr val="accent2">
              <a:lumMod val="20000"/>
              <a:lumOff val="80000"/>
            </a:schemeClr>
          </a:solidFill>
        </p:spPr>
        <p:txBody>
          <a:bodyPr wrap="square" rtlCol="0">
            <a:spAutoFit/>
          </a:bodyPr>
          <a:lstStyle/>
          <a:p>
            <a:r>
              <a:rPr lang="ne-NP" b="1" dirty="0">
                <a:solidFill>
                  <a:srgbClr val="0070C0"/>
                </a:solidFill>
                <a:cs typeface="Kalimati" panose="00000400000000000000" pitchFamily="2"/>
              </a:rPr>
              <a:t>विस्तृत विवरणको लागि नेपाल स्तरीय औद्योगिक वर्गीकरण संक्षिप्त पुस्तिकाको पेज ७१ देखि ७५ सम्म हेर्नुहोस् | </a:t>
            </a:r>
            <a:endParaRPr lang="en-US" b="1" dirty="0">
              <a:solidFill>
                <a:srgbClr val="0070C0"/>
              </a:solidFill>
              <a:cs typeface="Kalimati" panose="00000400000000000000" pitchFamily="2"/>
            </a:endParaRPr>
          </a:p>
        </p:txBody>
      </p:sp>
    </p:spTree>
    <p:extLst>
      <p:ext uri="{BB962C8B-B14F-4D97-AF65-F5344CB8AC3E}">
        <p14:creationId xmlns:p14="http://schemas.microsoft.com/office/powerpoint/2010/main" val="14190104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B88C4-98C8-5459-5E67-27B913D01AD9}"/>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60D9E7E1-C3F0-F880-2607-8E58E10ECAC0}"/>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3D5285C1-F78F-7165-A1BC-5550F9F9C489}"/>
              </a:ext>
            </a:extLst>
          </p:cNvPr>
          <p:cNvSpPr>
            <a:spLocks noGrp="1"/>
          </p:cNvSpPr>
          <p:nvPr>
            <p:ph type="sldNum" sz="quarter" idx="12"/>
          </p:nvPr>
        </p:nvSpPr>
        <p:spPr/>
        <p:txBody>
          <a:bodyPr/>
          <a:lstStyle/>
          <a:p>
            <a:fld id="{3981A1E7-FBCC-4BE9-B724-D2D87968AACE}" type="slidenum">
              <a:rPr lang="en-US" smtClean="0"/>
              <a:t>7</a:t>
            </a:fld>
            <a:endParaRPr lang="en-US"/>
          </a:p>
        </p:txBody>
      </p:sp>
      <p:graphicFrame>
        <p:nvGraphicFramePr>
          <p:cNvPr id="6" name="Table 5">
            <a:extLst>
              <a:ext uri="{FF2B5EF4-FFF2-40B4-BE49-F238E27FC236}">
                <a16:creationId xmlns:a16="http://schemas.microsoft.com/office/drawing/2014/main" id="{F10DEDAB-92EE-D3D8-D7D6-ABD239B78771}"/>
              </a:ext>
            </a:extLst>
          </p:cNvPr>
          <p:cNvGraphicFramePr>
            <a:graphicFrameLocks noGrp="1"/>
          </p:cNvGraphicFramePr>
          <p:nvPr>
            <p:extLst>
              <p:ext uri="{D42A27DB-BD31-4B8C-83A1-F6EECF244321}">
                <p14:modId xmlns:p14="http://schemas.microsoft.com/office/powerpoint/2010/main" val="2048771066"/>
              </p:ext>
            </p:extLst>
          </p:nvPr>
        </p:nvGraphicFramePr>
        <p:xfrm>
          <a:off x="234276" y="1060170"/>
          <a:ext cx="5537874" cy="5483338"/>
        </p:xfrm>
        <a:graphic>
          <a:graphicData uri="http://schemas.openxmlformats.org/drawingml/2006/table">
            <a:tbl>
              <a:tblPr>
                <a:tableStyleId>{5C22544A-7EE6-4342-B048-85BDC9FD1C3A}</a:tableStyleId>
              </a:tblPr>
              <a:tblGrid>
                <a:gridCol w="854350">
                  <a:extLst>
                    <a:ext uri="{9D8B030D-6E8A-4147-A177-3AD203B41FA5}">
                      <a16:colId xmlns:a16="http://schemas.microsoft.com/office/drawing/2014/main" val="835141030"/>
                    </a:ext>
                  </a:extLst>
                </a:gridCol>
                <a:gridCol w="669596">
                  <a:extLst>
                    <a:ext uri="{9D8B030D-6E8A-4147-A177-3AD203B41FA5}">
                      <a16:colId xmlns:a16="http://schemas.microsoft.com/office/drawing/2014/main" val="3236027510"/>
                    </a:ext>
                  </a:extLst>
                </a:gridCol>
                <a:gridCol w="498648">
                  <a:extLst>
                    <a:ext uri="{9D8B030D-6E8A-4147-A177-3AD203B41FA5}">
                      <a16:colId xmlns:a16="http://schemas.microsoft.com/office/drawing/2014/main" val="2586127623"/>
                    </a:ext>
                  </a:extLst>
                </a:gridCol>
                <a:gridCol w="3515280">
                  <a:extLst>
                    <a:ext uri="{9D8B030D-6E8A-4147-A177-3AD203B41FA5}">
                      <a16:colId xmlns:a16="http://schemas.microsoft.com/office/drawing/2014/main" val="2712394747"/>
                    </a:ext>
                  </a:extLst>
                </a:gridCol>
              </a:tblGrid>
              <a:tr h="502870">
                <a:tc>
                  <a:txBody>
                    <a:bodyPr/>
                    <a:lstStyle/>
                    <a:p>
                      <a:pPr algn="ctr" fontAlgn="b">
                        <a:buNone/>
                      </a:pPr>
                      <a:r>
                        <a:rPr lang="ne-NP" sz="1800" b="1" u="none" strike="noStrike" dirty="0">
                          <a:effectLst/>
                          <a:cs typeface="Kalimati" panose="00000400000000000000" pitchFamily="2"/>
                        </a:rPr>
                        <a:t>डिभिजन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ctr" fontAlgn="b">
                        <a:buNone/>
                      </a:pPr>
                      <a:r>
                        <a:rPr lang="ne-NP" sz="1800" b="1" u="none" strike="noStrike">
                          <a:effectLst/>
                          <a:cs typeface="Kalimati" panose="00000400000000000000" pitchFamily="2"/>
                        </a:rPr>
                        <a:t>समुह </a:t>
                      </a:r>
                      <a:endParaRPr lang="ne-NP" sz="1800" b="1" i="0" u="none" strike="noStrike">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algn="ctr" fontAlgn="b">
                        <a:buNone/>
                      </a:pPr>
                      <a:r>
                        <a:rPr lang="ne-NP" sz="1800" b="1" u="none" strike="noStrike" dirty="0">
                          <a:effectLst/>
                          <a:cs typeface="Kalimati" panose="00000400000000000000" pitchFamily="2"/>
                        </a:rPr>
                        <a:t>वर्ग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algn="l" fontAlgn="b">
                        <a:buNone/>
                      </a:pPr>
                      <a:r>
                        <a:rPr lang="ne-NP" sz="1800" b="1" u="none" strike="noStrike" dirty="0">
                          <a:effectLst/>
                          <a:cs typeface="Kalimati" panose="00000400000000000000" pitchFamily="2"/>
                        </a:rPr>
                        <a:t>आर्थिक क्रियाकलाप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55462193"/>
                  </a:ext>
                </a:extLst>
              </a:tr>
              <a:tr h="276901">
                <a:tc>
                  <a:txBody>
                    <a:bodyPr/>
                    <a:lstStyle/>
                    <a:p>
                      <a:pPr algn="ctr" fontAlgn="ctr">
                        <a:buNone/>
                      </a:pPr>
                      <a:r>
                        <a:rPr lang="en-US" sz="1800" b="1" u="none" strike="noStrike" dirty="0">
                          <a:effectLst/>
                          <a:cs typeface="Kalimati" panose="00000400000000000000" pitchFamily="2"/>
                        </a:rPr>
                        <a:t> </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b="1" u="none" strike="noStrike" dirty="0">
                          <a:effectLst/>
                          <a:cs typeface="Kalimati" panose="00000400000000000000" pitchFamily="2"/>
                        </a:rPr>
                        <a:t>यातायात तथा भण्डारण</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231350509"/>
                  </a:ext>
                </a:extLst>
              </a:tr>
              <a:tr h="751074">
                <a:tc>
                  <a:txBody>
                    <a:bodyPr/>
                    <a:lstStyle/>
                    <a:p>
                      <a:pPr algn="ctr" fontAlgn="ctr">
                        <a:buNone/>
                      </a:pPr>
                      <a:r>
                        <a:rPr lang="en-US" sz="1800" u="none" strike="noStrike" dirty="0">
                          <a:effectLst/>
                          <a:cs typeface="Kalimati" panose="00000400000000000000" pitchFamily="2"/>
                        </a:rPr>
                        <a:t>49</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dirty="0">
                          <a:effectLst/>
                          <a:cs typeface="Kalimati" panose="00000400000000000000" pitchFamily="2"/>
                        </a:rPr>
                        <a:t> </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dirty="0">
                          <a:effectLst/>
                          <a:cs typeface="Kalimati" panose="00000400000000000000" pitchFamily="2"/>
                        </a:rPr>
                        <a:t> </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dirty="0">
                          <a:effectLst/>
                          <a:cs typeface="Kalimati" panose="00000400000000000000" pitchFamily="2"/>
                        </a:rPr>
                        <a:t>स्थल यातायात तथा पाइप लाइन एवं तारमार्फत् चल्ने यातायात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41916644"/>
                  </a:ext>
                </a:extLst>
              </a:tr>
              <a:tr h="276901">
                <a:tc>
                  <a:txBody>
                    <a:bodyPr/>
                    <a:lstStyle/>
                    <a:p>
                      <a:pPr algn="ctr" fontAlgn="ctr">
                        <a:buNone/>
                      </a:pPr>
                      <a:r>
                        <a:rPr lang="en-US" sz="1800" b="1" u="none" strike="noStrike" dirty="0">
                          <a:effectLst/>
                          <a:cs typeface="Kalimati" panose="00000400000000000000" pitchFamily="2"/>
                        </a:rPr>
                        <a:t>49</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1800" b="1" u="none" strike="noStrike" dirty="0">
                          <a:effectLst/>
                          <a:cs typeface="Kalimati" panose="00000400000000000000" pitchFamily="2"/>
                        </a:rPr>
                        <a:t>491</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1800" b="1" u="none" strike="noStrike" dirty="0">
                          <a:effectLst/>
                          <a:cs typeface="Kalimati" panose="00000400000000000000" pitchFamily="2"/>
                        </a:rPr>
                        <a:t>रेल यातायात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294051413"/>
                  </a:ext>
                </a:extLst>
              </a:tr>
              <a:tr h="502870">
                <a:tc>
                  <a:txBody>
                    <a:bodyPr/>
                    <a:lstStyle/>
                    <a:p>
                      <a:pPr algn="ctr" fontAlgn="ctr">
                        <a:buNone/>
                      </a:pPr>
                      <a:r>
                        <a:rPr lang="en-US" sz="1800" u="none" strike="noStrike" dirty="0">
                          <a:effectLst/>
                          <a:cs typeface="Kalimati" panose="00000400000000000000" pitchFamily="2"/>
                        </a:rPr>
                        <a:t>49</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dirty="0">
                          <a:effectLst/>
                          <a:cs typeface="Kalimati" panose="00000400000000000000" pitchFamily="2"/>
                        </a:rPr>
                        <a:t>491</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dirty="0">
                          <a:solidFill>
                            <a:srgbClr val="0070C0"/>
                          </a:solidFill>
                          <a:effectLst/>
                          <a:cs typeface="Kalimati" panose="00000400000000000000" pitchFamily="2"/>
                        </a:rPr>
                        <a:t>4911</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dirty="0">
                          <a:effectLst/>
                          <a:cs typeface="Kalimati" panose="00000400000000000000" pitchFamily="2"/>
                        </a:rPr>
                        <a:t>अन्तरनगर यात्रुवाहक रेल यातायात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74041746"/>
                  </a:ext>
                </a:extLst>
              </a:tr>
              <a:tr h="276901">
                <a:tc>
                  <a:txBody>
                    <a:bodyPr/>
                    <a:lstStyle/>
                    <a:p>
                      <a:pPr algn="ctr" fontAlgn="ctr">
                        <a:buNone/>
                      </a:pPr>
                      <a:r>
                        <a:rPr lang="en-US" sz="1800" u="none" strike="noStrike">
                          <a:effectLst/>
                          <a:cs typeface="Kalimati" panose="00000400000000000000" pitchFamily="2"/>
                        </a:rPr>
                        <a:t>49</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a:effectLst/>
                          <a:cs typeface="Kalimati" panose="00000400000000000000" pitchFamily="2"/>
                        </a:rPr>
                        <a:t>491</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a:solidFill>
                            <a:srgbClr val="0070C0"/>
                          </a:solidFill>
                          <a:effectLst/>
                          <a:cs typeface="Kalimati" panose="00000400000000000000" pitchFamily="2"/>
                        </a:rPr>
                        <a:t>4912</a:t>
                      </a:r>
                      <a:endParaRPr lang="en-US" sz="1800" b="0" i="0" u="none" strike="noStrike">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dirty="0">
                          <a:effectLst/>
                          <a:cs typeface="Kalimati" panose="00000400000000000000" pitchFamily="2"/>
                        </a:rPr>
                        <a:t>ढुवानी सेवाको रेलयातायात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127540071"/>
                  </a:ext>
                </a:extLst>
              </a:tr>
              <a:tr h="276901">
                <a:tc>
                  <a:txBody>
                    <a:bodyPr/>
                    <a:lstStyle/>
                    <a:p>
                      <a:pPr algn="ctr" fontAlgn="ctr">
                        <a:buNone/>
                      </a:pPr>
                      <a:r>
                        <a:rPr lang="en-US" sz="1800" b="1" u="none" strike="noStrike" dirty="0">
                          <a:effectLst/>
                          <a:cs typeface="Kalimati" panose="00000400000000000000" pitchFamily="2"/>
                        </a:rPr>
                        <a:t>49</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1800" b="1" u="none" strike="noStrike" dirty="0">
                          <a:effectLst/>
                          <a:cs typeface="Kalimati" panose="00000400000000000000" pitchFamily="2"/>
                        </a:rPr>
                        <a:t>492</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1800" b="1" u="none" strike="noStrike" dirty="0">
                          <a:effectLst/>
                          <a:cs typeface="Kalimati" panose="00000400000000000000" pitchFamily="2"/>
                        </a:rPr>
                        <a:t>अन्य स्थल यातायात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62408910"/>
                  </a:ext>
                </a:extLst>
              </a:tr>
              <a:tr h="751074">
                <a:tc>
                  <a:txBody>
                    <a:bodyPr/>
                    <a:lstStyle/>
                    <a:p>
                      <a:pPr algn="ctr" fontAlgn="ctr">
                        <a:buNone/>
                      </a:pPr>
                      <a:r>
                        <a:rPr lang="en-US" sz="1800" u="none" strike="noStrike" dirty="0">
                          <a:effectLst/>
                          <a:cs typeface="Kalimati" panose="00000400000000000000" pitchFamily="2"/>
                        </a:rPr>
                        <a:t>49</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dirty="0">
                          <a:effectLst/>
                          <a:cs typeface="Kalimati" panose="00000400000000000000" pitchFamily="2"/>
                        </a:rPr>
                        <a:t>492</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dirty="0">
                          <a:solidFill>
                            <a:srgbClr val="0070C0"/>
                          </a:solidFill>
                          <a:effectLst/>
                          <a:cs typeface="Kalimati" panose="00000400000000000000" pitchFamily="2"/>
                        </a:rPr>
                        <a:t>4921</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a:effectLst/>
                          <a:cs typeface="Kalimati" panose="00000400000000000000" pitchFamily="2"/>
                        </a:rPr>
                        <a:t>नगर र उपनगर क्षेत्रमा सञ्चालन हुने यात्रुवाहक स्थल यातायात </a:t>
                      </a:r>
                      <a:endParaRPr lang="ne-NP" sz="18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56418163"/>
                  </a:ext>
                </a:extLst>
              </a:tr>
              <a:tr h="276901">
                <a:tc>
                  <a:txBody>
                    <a:bodyPr/>
                    <a:lstStyle/>
                    <a:p>
                      <a:pPr algn="ctr" fontAlgn="ctr">
                        <a:buNone/>
                      </a:pPr>
                      <a:r>
                        <a:rPr lang="en-US" sz="1800" u="none" strike="noStrike">
                          <a:effectLst/>
                          <a:cs typeface="Kalimati" panose="00000400000000000000" pitchFamily="2"/>
                        </a:rPr>
                        <a:t>49</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dirty="0">
                          <a:effectLst/>
                          <a:cs typeface="Kalimati" panose="00000400000000000000" pitchFamily="2"/>
                        </a:rPr>
                        <a:t>492</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dirty="0">
                          <a:solidFill>
                            <a:srgbClr val="0070C0"/>
                          </a:solidFill>
                          <a:effectLst/>
                          <a:cs typeface="Kalimati" panose="00000400000000000000" pitchFamily="2"/>
                        </a:rPr>
                        <a:t>4922</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dirty="0">
                          <a:effectLst/>
                          <a:cs typeface="Kalimati" panose="00000400000000000000" pitchFamily="2"/>
                        </a:rPr>
                        <a:t>अन्य यात्रुवाहक स्थल यातायात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134230088"/>
                  </a:ext>
                </a:extLst>
              </a:tr>
              <a:tr h="502870">
                <a:tc>
                  <a:txBody>
                    <a:bodyPr/>
                    <a:lstStyle/>
                    <a:p>
                      <a:pPr algn="ctr" fontAlgn="ctr">
                        <a:buNone/>
                      </a:pPr>
                      <a:r>
                        <a:rPr lang="en-US" sz="1800" u="none" strike="noStrike">
                          <a:effectLst/>
                          <a:cs typeface="Kalimati" panose="00000400000000000000" pitchFamily="2"/>
                        </a:rPr>
                        <a:t>49</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dirty="0">
                          <a:effectLst/>
                          <a:cs typeface="Kalimati" panose="00000400000000000000" pitchFamily="2"/>
                        </a:rPr>
                        <a:t>492</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dirty="0">
                          <a:solidFill>
                            <a:srgbClr val="0070C0"/>
                          </a:solidFill>
                          <a:effectLst/>
                          <a:cs typeface="Kalimati" panose="00000400000000000000" pitchFamily="2"/>
                        </a:rPr>
                        <a:t>4923</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dirty="0">
                          <a:effectLst/>
                          <a:cs typeface="Kalimati" panose="00000400000000000000" pitchFamily="2"/>
                        </a:rPr>
                        <a:t>सडकमार्गबाट मालसामान ढुवानी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687975304"/>
                  </a:ext>
                </a:extLst>
              </a:tr>
              <a:tr h="534615">
                <a:tc>
                  <a:txBody>
                    <a:bodyPr/>
                    <a:lstStyle/>
                    <a:p>
                      <a:pPr algn="ctr" fontAlgn="ctr">
                        <a:buNone/>
                      </a:pPr>
                      <a:r>
                        <a:rPr lang="en-US" sz="1800" b="1" u="none" strike="noStrike" dirty="0">
                          <a:effectLst/>
                          <a:cs typeface="Kalimati" panose="00000400000000000000" pitchFamily="2"/>
                        </a:rPr>
                        <a:t>49</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1800" b="1" u="none" strike="noStrike" dirty="0">
                          <a:effectLst/>
                          <a:cs typeface="Kalimati" panose="00000400000000000000" pitchFamily="2"/>
                        </a:rPr>
                        <a:t>493</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1800" b="1" u="none" strike="noStrike" dirty="0">
                          <a:effectLst/>
                          <a:cs typeface="Kalimati" panose="00000400000000000000" pitchFamily="2"/>
                        </a:rPr>
                        <a:t>पाइपलाइनबाट सञ्चालन गरिने यातायात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372355450"/>
                  </a:ext>
                </a:extLst>
              </a:tr>
              <a:tr h="534615">
                <a:tc>
                  <a:txBody>
                    <a:bodyPr/>
                    <a:lstStyle/>
                    <a:p>
                      <a:pPr algn="ctr" fontAlgn="ctr">
                        <a:buNone/>
                      </a:pPr>
                      <a:r>
                        <a:rPr lang="en-US" sz="1800" u="none" strike="noStrike" dirty="0">
                          <a:effectLst/>
                          <a:cs typeface="Kalimati" panose="00000400000000000000" pitchFamily="2"/>
                        </a:rPr>
                        <a:t>49</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fontAlgn="ctr">
                        <a:buNone/>
                      </a:pPr>
                      <a:r>
                        <a:rPr lang="en-US" sz="1800" u="none" strike="noStrike" dirty="0">
                          <a:effectLst/>
                          <a:cs typeface="Kalimati" panose="00000400000000000000" pitchFamily="2"/>
                        </a:rPr>
                        <a:t>493</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ctr" fontAlgn="ctr">
                        <a:buNone/>
                      </a:pPr>
                      <a:r>
                        <a:rPr lang="en-US" sz="1800" u="none" strike="noStrike" dirty="0">
                          <a:solidFill>
                            <a:srgbClr val="0070C0"/>
                          </a:solidFill>
                          <a:effectLst/>
                          <a:cs typeface="Kalimati" panose="00000400000000000000" pitchFamily="2"/>
                        </a:rPr>
                        <a:t>4930</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l" fontAlgn="ctr">
                        <a:buNone/>
                      </a:pPr>
                      <a:r>
                        <a:rPr lang="ne-NP" sz="1800" u="none" strike="noStrike" dirty="0">
                          <a:effectLst/>
                          <a:cs typeface="Kalimati" panose="00000400000000000000" pitchFamily="2"/>
                        </a:rPr>
                        <a:t>पाइपलाइनबाट सञ्चालन गरिने यातायात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9634025"/>
                  </a:ext>
                </a:extLst>
              </a:tr>
            </a:tbl>
          </a:graphicData>
        </a:graphic>
      </p:graphicFrame>
      <p:graphicFrame>
        <p:nvGraphicFramePr>
          <p:cNvPr id="10" name="Table 9">
            <a:extLst>
              <a:ext uri="{FF2B5EF4-FFF2-40B4-BE49-F238E27FC236}">
                <a16:creationId xmlns:a16="http://schemas.microsoft.com/office/drawing/2014/main" id="{34DBAB23-1508-9A22-6650-9275A57CF733}"/>
              </a:ext>
            </a:extLst>
          </p:cNvPr>
          <p:cNvGraphicFramePr>
            <a:graphicFrameLocks noGrp="1"/>
          </p:cNvGraphicFramePr>
          <p:nvPr>
            <p:extLst>
              <p:ext uri="{D42A27DB-BD31-4B8C-83A1-F6EECF244321}">
                <p14:modId xmlns:p14="http://schemas.microsoft.com/office/powerpoint/2010/main" val="503408247"/>
              </p:ext>
            </p:extLst>
          </p:nvPr>
        </p:nvGraphicFramePr>
        <p:xfrm>
          <a:off x="5950829" y="1048740"/>
          <a:ext cx="6073859" cy="5475921"/>
        </p:xfrm>
        <a:graphic>
          <a:graphicData uri="http://schemas.openxmlformats.org/drawingml/2006/table">
            <a:tbl>
              <a:tblPr>
                <a:tableStyleId>{5C22544A-7EE6-4342-B048-85BDC9FD1C3A}</a:tableStyleId>
              </a:tblPr>
              <a:tblGrid>
                <a:gridCol w="899176">
                  <a:extLst>
                    <a:ext uri="{9D8B030D-6E8A-4147-A177-3AD203B41FA5}">
                      <a16:colId xmlns:a16="http://schemas.microsoft.com/office/drawing/2014/main" val="2355861759"/>
                    </a:ext>
                  </a:extLst>
                </a:gridCol>
                <a:gridCol w="556963">
                  <a:extLst>
                    <a:ext uri="{9D8B030D-6E8A-4147-A177-3AD203B41FA5}">
                      <a16:colId xmlns:a16="http://schemas.microsoft.com/office/drawing/2014/main" val="808278504"/>
                    </a:ext>
                  </a:extLst>
                </a:gridCol>
                <a:gridCol w="620362">
                  <a:extLst>
                    <a:ext uri="{9D8B030D-6E8A-4147-A177-3AD203B41FA5}">
                      <a16:colId xmlns:a16="http://schemas.microsoft.com/office/drawing/2014/main" val="1897518691"/>
                    </a:ext>
                  </a:extLst>
                </a:gridCol>
                <a:gridCol w="3997358">
                  <a:extLst>
                    <a:ext uri="{9D8B030D-6E8A-4147-A177-3AD203B41FA5}">
                      <a16:colId xmlns:a16="http://schemas.microsoft.com/office/drawing/2014/main" val="2538930414"/>
                    </a:ext>
                  </a:extLst>
                </a:gridCol>
              </a:tblGrid>
              <a:tr h="573696">
                <a:tc>
                  <a:txBody>
                    <a:bodyPr/>
                    <a:lstStyle/>
                    <a:p>
                      <a:pPr algn="ctr" fontAlgn="b">
                        <a:buNone/>
                      </a:pPr>
                      <a:r>
                        <a:rPr lang="ne-NP" sz="1800" b="1" u="none" strike="noStrike" dirty="0">
                          <a:effectLst/>
                          <a:cs typeface="Kalimati" panose="00000400000000000000" pitchFamily="2"/>
                        </a:rPr>
                        <a:t>डिभिजन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ctr" fontAlgn="b">
                        <a:buNone/>
                      </a:pPr>
                      <a:r>
                        <a:rPr lang="ne-NP" sz="1800" b="1" u="none" strike="noStrike" dirty="0">
                          <a:effectLst/>
                          <a:cs typeface="Kalimati" panose="00000400000000000000" pitchFamily="2"/>
                        </a:rPr>
                        <a:t>समुह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algn="ctr" fontAlgn="b">
                        <a:buNone/>
                      </a:pPr>
                      <a:r>
                        <a:rPr lang="ne-NP" sz="1800" b="1" u="none" strike="noStrike" dirty="0">
                          <a:effectLst/>
                          <a:cs typeface="Kalimati" panose="00000400000000000000" pitchFamily="2"/>
                        </a:rPr>
                        <a:t>वर्ग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algn="l" fontAlgn="b">
                        <a:buNone/>
                      </a:pPr>
                      <a:r>
                        <a:rPr lang="ne-NP" sz="1800" b="1" u="none" strike="noStrike" dirty="0">
                          <a:effectLst/>
                          <a:cs typeface="Kalimati" panose="00000400000000000000" pitchFamily="2"/>
                        </a:rPr>
                        <a:t>आर्थिक क्रियाकलाप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630212956"/>
                  </a:ext>
                </a:extLst>
              </a:tr>
              <a:tr h="290535">
                <a:tc>
                  <a:txBody>
                    <a:bodyPr/>
                    <a:lstStyle/>
                    <a:p>
                      <a:pPr algn="ctr" fontAlgn="ctr">
                        <a:buNone/>
                      </a:pPr>
                      <a:r>
                        <a:rPr lang="en-US" sz="1800" u="none" strike="noStrike" dirty="0">
                          <a:effectLst/>
                          <a:cs typeface="Kalimati" panose="00000400000000000000" pitchFamily="2"/>
                        </a:rPr>
                        <a:t>50</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a:effectLst/>
                          <a:cs typeface="Kalimati" panose="00000400000000000000" pitchFamily="2"/>
                        </a:rPr>
                        <a:t> </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a:effectLst/>
                          <a:cs typeface="Kalimati" panose="00000400000000000000" pitchFamily="2"/>
                        </a:rPr>
                        <a:t> </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a:effectLst/>
                          <a:cs typeface="Kalimati" panose="00000400000000000000" pitchFamily="2"/>
                        </a:rPr>
                        <a:t>जल यातायात </a:t>
                      </a:r>
                      <a:endParaRPr lang="ne-NP" sz="18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577767542"/>
                  </a:ext>
                </a:extLst>
              </a:tr>
              <a:tr h="573696">
                <a:tc>
                  <a:txBody>
                    <a:bodyPr/>
                    <a:lstStyle/>
                    <a:p>
                      <a:pPr algn="ctr" fontAlgn="ctr">
                        <a:buNone/>
                      </a:pPr>
                      <a:r>
                        <a:rPr lang="en-US" sz="1800" b="1" u="none" strike="noStrike" dirty="0">
                          <a:effectLst/>
                          <a:cs typeface="Kalimati" panose="00000400000000000000" pitchFamily="2"/>
                        </a:rPr>
                        <a:t>50</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1800" b="1" u="none" strike="noStrike" dirty="0">
                          <a:effectLst/>
                          <a:cs typeface="Kalimati" panose="00000400000000000000" pitchFamily="2"/>
                        </a:rPr>
                        <a:t>501</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1800" b="1" u="none" strike="noStrike" dirty="0">
                          <a:effectLst/>
                          <a:cs typeface="Kalimati" panose="00000400000000000000" pitchFamily="2"/>
                        </a:rPr>
                        <a:t>सामुद्रिक र तटीय जल यातायात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618069095"/>
                  </a:ext>
                </a:extLst>
              </a:tr>
              <a:tr h="573696">
                <a:tc>
                  <a:txBody>
                    <a:bodyPr/>
                    <a:lstStyle/>
                    <a:p>
                      <a:pPr algn="ctr" fontAlgn="ctr">
                        <a:buNone/>
                      </a:pPr>
                      <a:r>
                        <a:rPr lang="en-US" sz="1800" u="none" strike="noStrike" dirty="0">
                          <a:effectLst/>
                          <a:cs typeface="Kalimati" panose="00000400000000000000" pitchFamily="2"/>
                        </a:rPr>
                        <a:t>50</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dirty="0">
                          <a:effectLst/>
                          <a:cs typeface="Kalimati" panose="00000400000000000000" pitchFamily="2"/>
                        </a:rPr>
                        <a:t>501</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dirty="0">
                          <a:solidFill>
                            <a:srgbClr val="0070C0"/>
                          </a:solidFill>
                          <a:effectLst/>
                          <a:cs typeface="Kalimati" panose="00000400000000000000" pitchFamily="2"/>
                        </a:rPr>
                        <a:t>5011</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dirty="0">
                          <a:effectLst/>
                          <a:cs typeface="Kalimati" panose="00000400000000000000" pitchFamily="2"/>
                        </a:rPr>
                        <a:t>सामुद्रिक र तटीय यात्रुवाहक जल यातायात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975613029"/>
                  </a:ext>
                </a:extLst>
              </a:tr>
              <a:tr h="290535">
                <a:tc>
                  <a:txBody>
                    <a:bodyPr/>
                    <a:lstStyle/>
                    <a:p>
                      <a:pPr algn="ctr" fontAlgn="ctr">
                        <a:buNone/>
                      </a:pPr>
                      <a:r>
                        <a:rPr lang="en-US" sz="1800" u="none" strike="noStrike">
                          <a:effectLst/>
                          <a:cs typeface="Kalimati" panose="00000400000000000000" pitchFamily="2"/>
                        </a:rPr>
                        <a:t>50</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a:effectLst/>
                          <a:cs typeface="Kalimati" panose="00000400000000000000" pitchFamily="2"/>
                        </a:rPr>
                        <a:t>501</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dirty="0">
                          <a:solidFill>
                            <a:srgbClr val="0070C0"/>
                          </a:solidFill>
                          <a:effectLst/>
                          <a:cs typeface="Kalimati" panose="00000400000000000000" pitchFamily="2"/>
                        </a:rPr>
                        <a:t>5012</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dirty="0">
                          <a:effectLst/>
                          <a:cs typeface="Kalimati" panose="00000400000000000000" pitchFamily="2"/>
                        </a:rPr>
                        <a:t>समुद्र तथा तटीय ढुवानी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411257403"/>
                  </a:ext>
                </a:extLst>
              </a:tr>
              <a:tr h="290535">
                <a:tc>
                  <a:txBody>
                    <a:bodyPr/>
                    <a:lstStyle/>
                    <a:p>
                      <a:pPr algn="ctr" fontAlgn="ctr">
                        <a:buNone/>
                      </a:pPr>
                      <a:r>
                        <a:rPr lang="en-US" sz="1800" b="1" u="none" strike="noStrike" dirty="0">
                          <a:effectLst/>
                          <a:cs typeface="Kalimati" panose="00000400000000000000" pitchFamily="2"/>
                        </a:rPr>
                        <a:t>50</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1800" b="1" u="none" strike="noStrike" dirty="0">
                          <a:effectLst/>
                          <a:cs typeface="Kalimati" panose="00000400000000000000" pitchFamily="2"/>
                        </a:rPr>
                        <a:t>502</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1800" b="1" u="none" strike="noStrike" dirty="0">
                          <a:effectLst/>
                          <a:cs typeface="Kalimati" panose="00000400000000000000" pitchFamily="2"/>
                        </a:rPr>
                        <a:t>आन्तरिक जल यातायात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125570766"/>
                  </a:ext>
                </a:extLst>
              </a:tr>
              <a:tr h="573696">
                <a:tc>
                  <a:txBody>
                    <a:bodyPr/>
                    <a:lstStyle/>
                    <a:p>
                      <a:pPr algn="ctr" fontAlgn="ctr">
                        <a:buNone/>
                      </a:pPr>
                      <a:r>
                        <a:rPr lang="en-US" sz="1800" u="none" strike="noStrike" dirty="0">
                          <a:effectLst/>
                          <a:cs typeface="Kalimati" panose="00000400000000000000" pitchFamily="2"/>
                        </a:rPr>
                        <a:t>50</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dirty="0">
                          <a:effectLst/>
                          <a:cs typeface="Kalimati" panose="00000400000000000000" pitchFamily="2"/>
                        </a:rPr>
                        <a:t>502</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dirty="0">
                          <a:solidFill>
                            <a:srgbClr val="0070C0"/>
                          </a:solidFill>
                          <a:effectLst/>
                          <a:cs typeface="Kalimati" panose="00000400000000000000" pitchFamily="2"/>
                        </a:rPr>
                        <a:t>5021</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dirty="0">
                          <a:effectLst/>
                          <a:cs typeface="Kalimati" panose="00000400000000000000" pitchFamily="2"/>
                        </a:rPr>
                        <a:t>आन्तरिक जल यात्रु यातायात सेवाहरू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191289521"/>
                  </a:ext>
                </a:extLst>
              </a:tr>
              <a:tr h="290535">
                <a:tc>
                  <a:txBody>
                    <a:bodyPr/>
                    <a:lstStyle/>
                    <a:p>
                      <a:pPr algn="ctr" fontAlgn="ctr">
                        <a:buNone/>
                      </a:pPr>
                      <a:r>
                        <a:rPr lang="en-US" sz="1800" u="none" strike="noStrike">
                          <a:effectLst/>
                          <a:cs typeface="Kalimati" panose="00000400000000000000" pitchFamily="2"/>
                        </a:rPr>
                        <a:t>50</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dirty="0">
                          <a:effectLst/>
                          <a:cs typeface="Kalimati" panose="00000400000000000000" pitchFamily="2"/>
                        </a:rPr>
                        <a:t>502</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dirty="0">
                          <a:solidFill>
                            <a:srgbClr val="0070C0"/>
                          </a:solidFill>
                          <a:effectLst/>
                          <a:cs typeface="Kalimati" panose="00000400000000000000" pitchFamily="2"/>
                        </a:rPr>
                        <a:t>5022</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dirty="0">
                          <a:effectLst/>
                          <a:cs typeface="Kalimati" panose="00000400000000000000" pitchFamily="2"/>
                        </a:rPr>
                        <a:t>आन्तरिक जल यातायात ढुवानी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43845078"/>
                  </a:ext>
                </a:extLst>
              </a:tr>
              <a:tr h="290535">
                <a:tc>
                  <a:txBody>
                    <a:bodyPr/>
                    <a:lstStyle/>
                    <a:p>
                      <a:pPr algn="ctr" fontAlgn="ctr">
                        <a:buNone/>
                      </a:pPr>
                      <a:r>
                        <a:rPr lang="en-US" sz="1800" u="none" strike="noStrike">
                          <a:effectLst/>
                          <a:cs typeface="Kalimati" panose="00000400000000000000" pitchFamily="2"/>
                        </a:rPr>
                        <a:t>51</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a:effectLst/>
                          <a:cs typeface="Kalimati" panose="00000400000000000000" pitchFamily="2"/>
                        </a:rPr>
                        <a:t> </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dirty="0">
                          <a:solidFill>
                            <a:srgbClr val="0070C0"/>
                          </a:solidFill>
                          <a:effectLst/>
                          <a:cs typeface="Kalimati" panose="00000400000000000000" pitchFamily="2"/>
                        </a:rPr>
                        <a:t> </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a:effectLst/>
                          <a:cs typeface="Kalimati" panose="00000400000000000000" pitchFamily="2"/>
                        </a:rPr>
                        <a:t>हवाई यातायात सेवाहरू </a:t>
                      </a:r>
                      <a:endParaRPr lang="ne-NP" sz="18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220015304"/>
                  </a:ext>
                </a:extLst>
              </a:tr>
              <a:tr h="290535">
                <a:tc>
                  <a:txBody>
                    <a:bodyPr/>
                    <a:lstStyle/>
                    <a:p>
                      <a:pPr algn="ctr" fontAlgn="ctr">
                        <a:buNone/>
                      </a:pPr>
                      <a:r>
                        <a:rPr lang="en-US" sz="1800" b="1" u="none" strike="noStrike" dirty="0">
                          <a:effectLst/>
                          <a:cs typeface="Kalimati" panose="00000400000000000000" pitchFamily="2"/>
                        </a:rPr>
                        <a:t>51</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1800" b="1" u="none" strike="noStrike" dirty="0">
                          <a:effectLst/>
                          <a:cs typeface="Kalimati" panose="00000400000000000000" pitchFamily="2"/>
                        </a:rPr>
                        <a:t>511</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1800" b="1" u="none" strike="noStrike" dirty="0">
                          <a:effectLst/>
                          <a:cs typeface="Kalimati" panose="00000400000000000000" pitchFamily="2"/>
                        </a:rPr>
                        <a:t>यात्रुवाहक हवाई यातायात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847054105"/>
                  </a:ext>
                </a:extLst>
              </a:tr>
              <a:tr h="290535">
                <a:tc>
                  <a:txBody>
                    <a:bodyPr/>
                    <a:lstStyle/>
                    <a:p>
                      <a:pPr algn="ctr" fontAlgn="ctr">
                        <a:buNone/>
                      </a:pPr>
                      <a:r>
                        <a:rPr lang="en-US" sz="1800" u="none" strike="noStrike" dirty="0">
                          <a:effectLst/>
                          <a:cs typeface="Kalimati" panose="00000400000000000000" pitchFamily="2"/>
                        </a:rPr>
                        <a:t>51</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1800" u="none" strike="noStrike" dirty="0">
                          <a:effectLst/>
                          <a:cs typeface="Kalimati" panose="00000400000000000000" pitchFamily="2"/>
                        </a:rPr>
                        <a:t>511</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1800" u="none" strike="noStrike" dirty="0">
                          <a:solidFill>
                            <a:srgbClr val="0070C0"/>
                          </a:solidFill>
                          <a:effectLst/>
                          <a:cs typeface="Kalimati" panose="00000400000000000000" pitchFamily="2"/>
                        </a:rPr>
                        <a:t>5110</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1800" u="none" strike="noStrike" dirty="0">
                          <a:effectLst/>
                          <a:cs typeface="Kalimati" panose="00000400000000000000" pitchFamily="2"/>
                        </a:rPr>
                        <a:t>यात्रुवाहक हवाई यातायात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467065037"/>
                  </a:ext>
                </a:extLst>
              </a:tr>
              <a:tr h="573696">
                <a:tc>
                  <a:txBody>
                    <a:bodyPr/>
                    <a:lstStyle/>
                    <a:p>
                      <a:pPr algn="ctr" fontAlgn="ctr">
                        <a:buNone/>
                      </a:pPr>
                      <a:r>
                        <a:rPr lang="en-US" sz="1800" b="1" u="none" strike="noStrike" dirty="0">
                          <a:effectLst/>
                          <a:cs typeface="Kalimati" panose="00000400000000000000" pitchFamily="2"/>
                        </a:rPr>
                        <a:t>51</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buNone/>
                      </a:pPr>
                      <a:r>
                        <a:rPr lang="en-US" sz="1800" b="1" u="none" strike="noStrike" dirty="0">
                          <a:effectLst/>
                          <a:cs typeface="Kalimati" panose="00000400000000000000" pitchFamily="2"/>
                        </a:rPr>
                        <a:t>512</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buNone/>
                      </a:pPr>
                      <a:r>
                        <a:rPr lang="ne-NP" sz="1800" b="1" u="none" strike="noStrike" dirty="0">
                          <a:effectLst/>
                          <a:cs typeface="Kalimati" panose="00000400000000000000" pitchFamily="2"/>
                        </a:rPr>
                        <a:t>हवाई यातायातबाट गरिने ढुवानी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248357119"/>
                  </a:ext>
                </a:extLst>
              </a:tr>
              <a:tr h="573696">
                <a:tc>
                  <a:txBody>
                    <a:bodyPr/>
                    <a:lstStyle/>
                    <a:p>
                      <a:pPr algn="ctr" fontAlgn="ctr">
                        <a:buNone/>
                      </a:pPr>
                      <a:r>
                        <a:rPr lang="en-US" sz="1800" u="none" strike="noStrike" dirty="0">
                          <a:effectLst/>
                          <a:cs typeface="Kalimati" panose="00000400000000000000" pitchFamily="2"/>
                        </a:rPr>
                        <a:t>51</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fontAlgn="ctr">
                        <a:buNone/>
                      </a:pPr>
                      <a:r>
                        <a:rPr lang="en-US" sz="1800" u="none" strike="noStrike" dirty="0">
                          <a:effectLst/>
                          <a:cs typeface="Kalimati" panose="00000400000000000000" pitchFamily="2"/>
                        </a:rPr>
                        <a:t>512</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ctr" fontAlgn="ctr">
                        <a:buNone/>
                      </a:pPr>
                      <a:r>
                        <a:rPr lang="en-US" sz="1800" u="none" strike="noStrike" dirty="0">
                          <a:solidFill>
                            <a:srgbClr val="0070C0"/>
                          </a:solidFill>
                          <a:effectLst/>
                          <a:cs typeface="Kalimati" panose="00000400000000000000" pitchFamily="2"/>
                        </a:rPr>
                        <a:t>5120</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l" fontAlgn="ctr">
                        <a:buNone/>
                      </a:pPr>
                      <a:r>
                        <a:rPr lang="ne-NP" sz="1800" u="none" strike="noStrike" dirty="0">
                          <a:effectLst/>
                          <a:cs typeface="Kalimati" panose="00000400000000000000" pitchFamily="2"/>
                        </a:rPr>
                        <a:t>हवाई यातायातबाट गरिने ढुवानी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67389331"/>
                  </a:ext>
                </a:extLst>
              </a:tr>
            </a:tbl>
          </a:graphicData>
        </a:graphic>
      </p:graphicFrame>
      <p:sp>
        <p:nvSpPr>
          <p:cNvPr id="4" name="Title 3">
            <a:extLst>
              <a:ext uri="{FF2B5EF4-FFF2-40B4-BE49-F238E27FC236}">
                <a16:creationId xmlns:a16="http://schemas.microsoft.com/office/drawing/2014/main" id="{2A94F031-C968-E9D9-09AB-5C5E3DC89AFE}"/>
              </a:ext>
            </a:extLst>
          </p:cNvPr>
          <p:cNvSpPr>
            <a:spLocks noGrp="1"/>
          </p:cNvSpPr>
          <p:nvPr>
            <p:ph type="title"/>
          </p:nvPr>
        </p:nvSpPr>
        <p:spPr>
          <a:xfrm>
            <a:off x="1256145" y="136525"/>
            <a:ext cx="9679710" cy="90360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r>
              <a:rPr lang="ne-NP" sz="3600" b="1" dirty="0">
                <a:solidFill>
                  <a:schemeClr val="accent1"/>
                </a:solidFill>
              </a:rPr>
              <a:t/>
            </a:r>
            <a:br>
              <a:rPr lang="ne-NP" sz="3600" b="1" dirty="0">
                <a:solidFill>
                  <a:schemeClr val="accent1"/>
                </a:solidFill>
              </a:rPr>
            </a:br>
            <a:r>
              <a:rPr lang="ne-NP" sz="2800" b="1" dirty="0"/>
              <a:t>खण्ड </a:t>
            </a:r>
            <a:r>
              <a:rPr lang="en-US" sz="2800" b="1" dirty="0"/>
              <a:t>H</a:t>
            </a:r>
            <a:r>
              <a:rPr lang="ne-NP" sz="2800" b="1" dirty="0"/>
              <a:t> :</a:t>
            </a:r>
            <a:r>
              <a:rPr lang="en-US" sz="2800" b="1" dirty="0"/>
              <a:t> </a:t>
            </a:r>
            <a:r>
              <a:rPr lang="ne-NP" sz="2800" b="1" dirty="0"/>
              <a:t>यातायात तथा भण्डारण</a:t>
            </a:r>
            <a:endParaRPr lang="en-US" dirty="0"/>
          </a:p>
        </p:txBody>
      </p:sp>
    </p:spTree>
    <p:extLst>
      <p:ext uri="{BB962C8B-B14F-4D97-AF65-F5344CB8AC3E}">
        <p14:creationId xmlns:p14="http://schemas.microsoft.com/office/powerpoint/2010/main" val="2758319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96DA5-638D-19BF-8F50-88AA04192569}"/>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95D3D73A-E245-3623-8170-479C705B71FF}"/>
              </a:ext>
            </a:extLst>
          </p:cNvPr>
          <p:cNvSpPr>
            <a:spLocks noGrp="1"/>
          </p:cNvSpPr>
          <p:nvPr>
            <p:ph type="ftr" sz="quarter" idx="11"/>
          </p:nvPr>
        </p:nvSpPr>
        <p:spPr/>
        <p:txBody>
          <a:bodyPr/>
          <a:lstStyle/>
          <a:p>
            <a:r>
              <a:rPr lang="ne-NP" dirty="0">
                <a:cs typeface="Kalimati" panose="00000400000000000000" pitchFamily="2"/>
              </a:rPr>
              <a:t>“अर्थतन्त्र मापनको लागि आर्थिक गणना”</a:t>
            </a:r>
            <a:endParaRPr lang="en-US" dirty="0">
              <a:cs typeface="Kalimati" panose="00000400000000000000" pitchFamily="2"/>
            </a:endParaRPr>
          </a:p>
        </p:txBody>
      </p:sp>
      <p:sp>
        <p:nvSpPr>
          <p:cNvPr id="3" name="Slide Number Placeholder 2">
            <a:extLst>
              <a:ext uri="{FF2B5EF4-FFF2-40B4-BE49-F238E27FC236}">
                <a16:creationId xmlns:a16="http://schemas.microsoft.com/office/drawing/2014/main" id="{848C5BDD-2C1F-78BB-DB50-C996093B2138}"/>
              </a:ext>
            </a:extLst>
          </p:cNvPr>
          <p:cNvSpPr>
            <a:spLocks noGrp="1"/>
          </p:cNvSpPr>
          <p:nvPr>
            <p:ph type="sldNum" sz="quarter" idx="12"/>
          </p:nvPr>
        </p:nvSpPr>
        <p:spPr/>
        <p:txBody>
          <a:bodyPr/>
          <a:lstStyle/>
          <a:p>
            <a:fld id="{3981A1E7-FBCC-4BE9-B724-D2D87968AACE}" type="slidenum">
              <a:rPr lang="en-US" smtClean="0"/>
              <a:t>8</a:t>
            </a:fld>
            <a:endParaRPr lang="en-US"/>
          </a:p>
        </p:txBody>
      </p:sp>
      <p:graphicFrame>
        <p:nvGraphicFramePr>
          <p:cNvPr id="4" name="Table 3">
            <a:extLst>
              <a:ext uri="{FF2B5EF4-FFF2-40B4-BE49-F238E27FC236}">
                <a16:creationId xmlns:a16="http://schemas.microsoft.com/office/drawing/2014/main" id="{5B291642-D6A8-7419-1E81-B861210275AC}"/>
              </a:ext>
            </a:extLst>
          </p:cNvPr>
          <p:cNvGraphicFramePr>
            <a:graphicFrameLocks noGrp="1"/>
          </p:cNvGraphicFramePr>
          <p:nvPr>
            <p:extLst>
              <p:ext uri="{D42A27DB-BD31-4B8C-83A1-F6EECF244321}">
                <p14:modId xmlns:p14="http://schemas.microsoft.com/office/powerpoint/2010/main" val="2952452574"/>
              </p:ext>
            </p:extLst>
          </p:nvPr>
        </p:nvGraphicFramePr>
        <p:xfrm>
          <a:off x="0" y="1019763"/>
          <a:ext cx="11990070" cy="5758860"/>
        </p:xfrm>
        <a:graphic>
          <a:graphicData uri="http://schemas.openxmlformats.org/drawingml/2006/table">
            <a:tbl>
              <a:tblPr>
                <a:tableStyleId>{5C22544A-7EE6-4342-B048-85BDC9FD1C3A}</a:tableStyleId>
              </a:tblPr>
              <a:tblGrid>
                <a:gridCol w="1116811">
                  <a:extLst>
                    <a:ext uri="{9D8B030D-6E8A-4147-A177-3AD203B41FA5}">
                      <a16:colId xmlns:a16="http://schemas.microsoft.com/office/drawing/2014/main" val="46112301"/>
                    </a:ext>
                  </a:extLst>
                </a:gridCol>
                <a:gridCol w="841838">
                  <a:extLst>
                    <a:ext uri="{9D8B030D-6E8A-4147-A177-3AD203B41FA5}">
                      <a16:colId xmlns:a16="http://schemas.microsoft.com/office/drawing/2014/main" val="1938084780"/>
                    </a:ext>
                  </a:extLst>
                </a:gridCol>
                <a:gridCol w="693777">
                  <a:extLst>
                    <a:ext uri="{9D8B030D-6E8A-4147-A177-3AD203B41FA5}">
                      <a16:colId xmlns:a16="http://schemas.microsoft.com/office/drawing/2014/main" val="3722951675"/>
                    </a:ext>
                  </a:extLst>
                </a:gridCol>
                <a:gridCol w="9337644">
                  <a:extLst>
                    <a:ext uri="{9D8B030D-6E8A-4147-A177-3AD203B41FA5}">
                      <a16:colId xmlns:a16="http://schemas.microsoft.com/office/drawing/2014/main" val="721349799"/>
                    </a:ext>
                  </a:extLst>
                </a:gridCol>
              </a:tblGrid>
              <a:tr h="383924">
                <a:tc>
                  <a:txBody>
                    <a:bodyPr/>
                    <a:lstStyle/>
                    <a:p>
                      <a:pPr marL="91440" algn="ctr" fontAlgn="b">
                        <a:lnSpc>
                          <a:spcPct val="100000"/>
                        </a:lnSpc>
                        <a:spcBef>
                          <a:spcPts val="600"/>
                        </a:spcBef>
                        <a:buNone/>
                      </a:pPr>
                      <a:r>
                        <a:rPr lang="ne-NP" sz="2000" b="1" u="none" strike="noStrike" dirty="0">
                          <a:effectLst/>
                          <a:cs typeface="Kalimati" panose="00000400000000000000" pitchFamily="2"/>
                        </a:rPr>
                        <a:t>डिभिजन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000" b="1" u="none" strike="noStrike" dirty="0">
                          <a:effectLst/>
                          <a:cs typeface="Kalimati" panose="00000400000000000000" pitchFamily="2"/>
                        </a:rPr>
                        <a:t>समुह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2000" b="1" u="none" strike="noStrike" dirty="0">
                          <a:effectLst/>
                          <a:cs typeface="Kalimati" panose="00000400000000000000" pitchFamily="2"/>
                        </a:rPr>
                        <a:t>वर्ग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l" fontAlgn="b">
                        <a:lnSpc>
                          <a:spcPct val="100000"/>
                        </a:lnSpc>
                        <a:spcBef>
                          <a:spcPts val="600"/>
                        </a:spcBef>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568976055"/>
                  </a:ext>
                </a:extLst>
              </a:tr>
              <a:tr h="383924">
                <a:tc>
                  <a:txBody>
                    <a:bodyPr/>
                    <a:lstStyle/>
                    <a:p>
                      <a:pPr marL="91440" algn="ctr" fontAlgn="ctr">
                        <a:lnSpc>
                          <a:spcPct val="100000"/>
                        </a:lnSpc>
                        <a:spcBef>
                          <a:spcPts val="600"/>
                        </a:spcBef>
                        <a:buNone/>
                      </a:pPr>
                      <a:r>
                        <a:rPr lang="en-US" sz="2000" b="1" u="none" strike="noStrike" dirty="0">
                          <a:effectLst/>
                          <a:cs typeface="Kalimati" panose="00000400000000000000" pitchFamily="2"/>
                        </a:rPr>
                        <a:t>52</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1" algn="l" fontAlgn="ctr">
                        <a:lnSpc>
                          <a:spcPct val="100000"/>
                        </a:lnSpc>
                        <a:spcBef>
                          <a:spcPts val="600"/>
                        </a:spcBef>
                        <a:buNone/>
                      </a:pPr>
                      <a:r>
                        <a:rPr lang="ne-NP" sz="2000" b="1" u="none" strike="noStrike" dirty="0">
                          <a:effectLst/>
                          <a:cs typeface="Kalimati" panose="00000400000000000000" pitchFamily="2"/>
                        </a:rPr>
                        <a:t>यातायात सेवाका गोदाम तथा तत्सम्बन्धी सहयोगी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900362337"/>
                  </a:ext>
                </a:extLst>
              </a:tr>
              <a:tr h="383924">
                <a:tc>
                  <a:txBody>
                    <a:bodyPr/>
                    <a:lstStyle/>
                    <a:p>
                      <a:pPr marL="91440" algn="ctr" fontAlgn="ctr">
                        <a:lnSpc>
                          <a:spcPct val="100000"/>
                        </a:lnSpc>
                        <a:spcBef>
                          <a:spcPts val="600"/>
                        </a:spcBef>
                        <a:buNone/>
                      </a:pPr>
                      <a:r>
                        <a:rPr lang="en-US" sz="2000" u="none" strike="noStrike" dirty="0">
                          <a:effectLst/>
                          <a:cs typeface="Kalimati" panose="00000400000000000000" pitchFamily="2"/>
                        </a:rPr>
                        <a:t>52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effectLst/>
                          <a:cs typeface="Kalimati" panose="00000400000000000000" pitchFamily="2"/>
                        </a:rPr>
                        <a:t>521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lvl="1" algn="l" fontAlgn="ctr">
                        <a:lnSpc>
                          <a:spcPct val="100000"/>
                        </a:lnSpc>
                        <a:spcBef>
                          <a:spcPts val="600"/>
                        </a:spcBef>
                        <a:buNone/>
                      </a:pPr>
                      <a:r>
                        <a:rPr lang="ne-NP" sz="2000" b="1" u="none" strike="noStrike" dirty="0">
                          <a:effectLst/>
                          <a:cs typeface="Kalimati" panose="00000400000000000000" pitchFamily="2"/>
                        </a:rPr>
                        <a:t>गोदामघर तथा भण्डारण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531236155"/>
                  </a:ext>
                </a:extLst>
              </a:tr>
              <a:tr h="383924">
                <a:tc>
                  <a:txBody>
                    <a:bodyPr/>
                    <a:lstStyle/>
                    <a:p>
                      <a:pPr marL="91440" algn="ctr" fontAlgn="ctr">
                        <a:lnSpc>
                          <a:spcPct val="100000"/>
                        </a:lnSpc>
                        <a:spcBef>
                          <a:spcPts val="600"/>
                        </a:spcBef>
                        <a:buNone/>
                      </a:pPr>
                      <a:r>
                        <a:rPr lang="en-US" sz="2000" u="none" strike="noStrike" dirty="0">
                          <a:effectLst/>
                          <a:cs typeface="Kalimati" panose="00000400000000000000" pitchFamily="2"/>
                        </a:rPr>
                        <a:t>52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a:effectLst/>
                          <a:cs typeface="Kalimati" panose="00000400000000000000" pitchFamily="2"/>
                        </a:rPr>
                        <a:t>521</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5210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1" algn="l" fontAlgn="ctr">
                        <a:lnSpc>
                          <a:spcPct val="100000"/>
                        </a:lnSpc>
                        <a:spcBef>
                          <a:spcPts val="600"/>
                        </a:spcBef>
                        <a:buNone/>
                      </a:pPr>
                      <a:r>
                        <a:rPr lang="ne-NP" sz="2000" u="none" strike="noStrike" dirty="0">
                          <a:effectLst/>
                          <a:cs typeface="Kalimati" panose="00000400000000000000" pitchFamily="2"/>
                        </a:rPr>
                        <a:t>गोदामघर तथा भण्डारण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913539109"/>
                  </a:ext>
                </a:extLst>
              </a:tr>
              <a:tr h="383924">
                <a:tc>
                  <a:txBody>
                    <a:bodyPr/>
                    <a:lstStyle/>
                    <a:p>
                      <a:pPr marL="91440" algn="ctr" fontAlgn="ctr">
                        <a:lnSpc>
                          <a:spcPct val="100000"/>
                        </a:lnSpc>
                        <a:spcBef>
                          <a:spcPts val="600"/>
                        </a:spcBef>
                        <a:buNone/>
                      </a:pPr>
                      <a:r>
                        <a:rPr lang="en-US" sz="2000" u="none" strike="noStrike" dirty="0">
                          <a:effectLst/>
                          <a:cs typeface="Kalimati" panose="00000400000000000000" pitchFamily="2"/>
                        </a:rPr>
                        <a:t>52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effectLst/>
                          <a:cs typeface="Kalimati" panose="00000400000000000000" pitchFamily="2"/>
                        </a:rPr>
                        <a:t>522</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lvl="1" algn="l" fontAlgn="ctr">
                        <a:lnSpc>
                          <a:spcPct val="100000"/>
                        </a:lnSpc>
                        <a:spcBef>
                          <a:spcPts val="600"/>
                        </a:spcBef>
                        <a:buNone/>
                      </a:pPr>
                      <a:r>
                        <a:rPr lang="ne-NP" sz="2000" b="1" u="none" strike="noStrike" dirty="0">
                          <a:effectLst/>
                          <a:cs typeface="Kalimati" panose="00000400000000000000" pitchFamily="2"/>
                        </a:rPr>
                        <a:t>यातायातका लागि सहयोगी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671236009"/>
                  </a:ext>
                </a:extLst>
              </a:tr>
              <a:tr h="383924">
                <a:tc>
                  <a:txBody>
                    <a:bodyPr/>
                    <a:lstStyle/>
                    <a:p>
                      <a:pPr marL="91440" algn="ctr" fontAlgn="ctr">
                        <a:lnSpc>
                          <a:spcPct val="100000"/>
                        </a:lnSpc>
                        <a:spcBef>
                          <a:spcPts val="600"/>
                        </a:spcBef>
                        <a:buNone/>
                      </a:pPr>
                      <a:r>
                        <a:rPr lang="en-US" sz="2000" u="none" strike="noStrike" dirty="0">
                          <a:effectLst/>
                          <a:cs typeface="Kalimati" panose="00000400000000000000" pitchFamily="2"/>
                        </a:rPr>
                        <a:t>52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522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5221</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1" algn="l" fontAlgn="ctr">
                        <a:lnSpc>
                          <a:spcPct val="100000"/>
                        </a:lnSpc>
                        <a:spcBef>
                          <a:spcPts val="600"/>
                        </a:spcBef>
                        <a:buNone/>
                      </a:pPr>
                      <a:r>
                        <a:rPr lang="ne-NP" sz="2000" u="none" strike="noStrike" dirty="0">
                          <a:effectLst/>
                          <a:cs typeface="Kalimati" panose="00000400000000000000" pitchFamily="2"/>
                        </a:rPr>
                        <a:t>स्थल यातायातका लागि भैपरिआउने सेवाहरू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030652800"/>
                  </a:ext>
                </a:extLst>
              </a:tr>
              <a:tr h="383924">
                <a:tc>
                  <a:txBody>
                    <a:bodyPr/>
                    <a:lstStyle/>
                    <a:p>
                      <a:pPr marL="91440" algn="ctr" fontAlgn="ctr">
                        <a:lnSpc>
                          <a:spcPct val="100000"/>
                        </a:lnSpc>
                        <a:spcBef>
                          <a:spcPts val="600"/>
                        </a:spcBef>
                        <a:buNone/>
                      </a:pPr>
                      <a:r>
                        <a:rPr lang="en-US" sz="2000" u="none" strike="noStrike">
                          <a:effectLst/>
                          <a:cs typeface="Kalimati" panose="00000400000000000000" pitchFamily="2"/>
                        </a:rPr>
                        <a:t>52</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522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5222</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1" algn="l" fontAlgn="ctr">
                        <a:lnSpc>
                          <a:spcPct val="100000"/>
                        </a:lnSpc>
                        <a:spcBef>
                          <a:spcPts val="600"/>
                        </a:spcBef>
                        <a:buNone/>
                      </a:pPr>
                      <a:r>
                        <a:rPr lang="ne-NP" sz="2000" u="none" strike="noStrike" dirty="0">
                          <a:effectLst/>
                          <a:cs typeface="Kalimati" panose="00000400000000000000" pitchFamily="2"/>
                        </a:rPr>
                        <a:t>जल यातायातका लागि भैपरि आउने सेवाहरू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958283323"/>
                  </a:ext>
                </a:extLst>
              </a:tr>
              <a:tr h="383924">
                <a:tc>
                  <a:txBody>
                    <a:bodyPr/>
                    <a:lstStyle/>
                    <a:p>
                      <a:pPr marL="91440" algn="ctr" fontAlgn="ctr">
                        <a:lnSpc>
                          <a:spcPct val="100000"/>
                        </a:lnSpc>
                        <a:spcBef>
                          <a:spcPts val="600"/>
                        </a:spcBef>
                        <a:buNone/>
                      </a:pPr>
                      <a:r>
                        <a:rPr lang="en-US" sz="2000" u="none" strike="noStrike">
                          <a:effectLst/>
                          <a:cs typeface="Kalimati" panose="00000400000000000000" pitchFamily="2"/>
                        </a:rPr>
                        <a:t>52</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522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5223</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1" algn="l" fontAlgn="ctr">
                        <a:lnSpc>
                          <a:spcPct val="100000"/>
                        </a:lnSpc>
                        <a:spcBef>
                          <a:spcPts val="600"/>
                        </a:spcBef>
                        <a:buNone/>
                      </a:pPr>
                      <a:r>
                        <a:rPr lang="ne-NP" sz="2000" u="none" strike="noStrike" dirty="0">
                          <a:effectLst/>
                          <a:cs typeface="Kalimati" panose="00000400000000000000" pitchFamily="2"/>
                        </a:rPr>
                        <a:t>हवाइ यातायातका लागि भैपरि आउने सेवाहरू</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276880184"/>
                  </a:ext>
                </a:extLst>
              </a:tr>
              <a:tr h="383924">
                <a:tc>
                  <a:txBody>
                    <a:bodyPr/>
                    <a:lstStyle/>
                    <a:p>
                      <a:pPr marL="91440" algn="ctr" fontAlgn="ctr">
                        <a:lnSpc>
                          <a:spcPct val="100000"/>
                        </a:lnSpc>
                        <a:spcBef>
                          <a:spcPts val="600"/>
                        </a:spcBef>
                        <a:buNone/>
                      </a:pPr>
                      <a:r>
                        <a:rPr lang="en-US" sz="2000" b="1" u="none" strike="noStrike" dirty="0">
                          <a:effectLst/>
                          <a:cs typeface="Kalimati" panose="00000400000000000000" pitchFamily="2"/>
                        </a:rPr>
                        <a:t>52</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a:effectLst/>
                          <a:cs typeface="Kalimati" panose="00000400000000000000" pitchFamily="2"/>
                        </a:rPr>
                        <a:t>522</a:t>
                      </a:r>
                      <a:endParaRPr lang="en-US" sz="20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5224</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lvl="1" algn="l" fontAlgn="ctr">
                        <a:lnSpc>
                          <a:spcPct val="100000"/>
                        </a:lnSpc>
                        <a:spcBef>
                          <a:spcPts val="600"/>
                        </a:spcBef>
                        <a:buNone/>
                      </a:pPr>
                      <a:r>
                        <a:rPr lang="ne-NP" sz="2000" b="1" u="none" strike="noStrike" dirty="0">
                          <a:effectLst/>
                          <a:cs typeface="Kalimati" panose="00000400000000000000" pitchFamily="2"/>
                        </a:rPr>
                        <a:t>कार्गो सञ्चालन</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700644317"/>
                  </a:ext>
                </a:extLst>
              </a:tr>
              <a:tr h="383924">
                <a:tc>
                  <a:txBody>
                    <a:bodyPr/>
                    <a:lstStyle/>
                    <a:p>
                      <a:pPr marL="91440" algn="ctr" fontAlgn="ctr">
                        <a:lnSpc>
                          <a:spcPct val="100000"/>
                        </a:lnSpc>
                        <a:spcBef>
                          <a:spcPts val="600"/>
                        </a:spcBef>
                        <a:buNone/>
                      </a:pPr>
                      <a:r>
                        <a:rPr lang="en-US" sz="2000" u="none" strike="noStrike" dirty="0">
                          <a:effectLst/>
                          <a:cs typeface="Kalimati" panose="00000400000000000000" pitchFamily="2"/>
                        </a:rPr>
                        <a:t>52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522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5229</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1" algn="l" fontAlgn="ctr">
                        <a:lnSpc>
                          <a:spcPct val="100000"/>
                        </a:lnSpc>
                        <a:spcBef>
                          <a:spcPts val="600"/>
                        </a:spcBef>
                        <a:buNone/>
                      </a:pPr>
                      <a:r>
                        <a:rPr lang="ne-NP" sz="2000" u="none" strike="noStrike" dirty="0">
                          <a:effectLst/>
                          <a:cs typeface="Kalimati" panose="00000400000000000000" pitchFamily="2"/>
                        </a:rPr>
                        <a:t>अन्य ढुवानी सेवाका सहयोगी क्रियाकलापहरू</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517639918"/>
                  </a:ext>
                </a:extLst>
              </a:tr>
              <a:tr h="383924">
                <a:tc>
                  <a:txBody>
                    <a:bodyPr/>
                    <a:lstStyle/>
                    <a:p>
                      <a:pPr marL="91440" algn="ctr" fontAlgn="ctr">
                        <a:lnSpc>
                          <a:spcPct val="100000"/>
                        </a:lnSpc>
                        <a:spcBef>
                          <a:spcPts val="600"/>
                        </a:spcBef>
                        <a:buNone/>
                      </a:pPr>
                      <a:r>
                        <a:rPr lang="en-US" sz="2000" u="none" strike="noStrike">
                          <a:effectLst/>
                          <a:cs typeface="Kalimati" panose="00000400000000000000" pitchFamily="2"/>
                        </a:rPr>
                        <a:t>53</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 </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 </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1" algn="l" fontAlgn="ctr">
                        <a:lnSpc>
                          <a:spcPct val="100000"/>
                        </a:lnSpc>
                        <a:spcBef>
                          <a:spcPts val="600"/>
                        </a:spcBef>
                        <a:buNone/>
                      </a:pPr>
                      <a:r>
                        <a:rPr lang="ne-NP" sz="2000" u="none" strike="noStrike" dirty="0">
                          <a:effectLst/>
                          <a:cs typeface="Kalimati" panose="00000400000000000000" pitchFamily="2"/>
                        </a:rPr>
                        <a:t>हुलाक सेवा एवं कुरियर सेवा सम्बन्धित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043315467"/>
                  </a:ext>
                </a:extLst>
              </a:tr>
              <a:tr h="383924">
                <a:tc>
                  <a:txBody>
                    <a:bodyPr/>
                    <a:lstStyle/>
                    <a:p>
                      <a:pPr marL="91440" algn="ctr" fontAlgn="ctr">
                        <a:lnSpc>
                          <a:spcPct val="100000"/>
                        </a:lnSpc>
                        <a:spcBef>
                          <a:spcPts val="600"/>
                        </a:spcBef>
                        <a:buNone/>
                      </a:pPr>
                      <a:r>
                        <a:rPr lang="en-US" sz="2000" b="1" u="none" strike="noStrike" dirty="0">
                          <a:effectLst/>
                          <a:cs typeface="Kalimati" panose="00000400000000000000" pitchFamily="2"/>
                        </a:rPr>
                        <a:t>53</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effectLst/>
                          <a:cs typeface="Kalimati" panose="00000400000000000000" pitchFamily="2"/>
                        </a:rPr>
                        <a:t>531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lvl="1" algn="l" fontAlgn="ctr">
                        <a:lnSpc>
                          <a:spcPct val="100000"/>
                        </a:lnSpc>
                        <a:spcBef>
                          <a:spcPts val="600"/>
                        </a:spcBef>
                        <a:buNone/>
                      </a:pPr>
                      <a:r>
                        <a:rPr lang="ne-NP" sz="2000" b="1" u="none" strike="noStrike" dirty="0">
                          <a:effectLst/>
                          <a:cs typeface="Kalimati" panose="00000400000000000000" pitchFamily="2"/>
                        </a:rPr>
                        <a:t>हुलाक सेवासम्बन्धी क्रियाकलापहरू</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817909885"/>
                  </a:ext>
                </a:extLst>
              </a:tr>
              <a:tr h="383924">
                <a:tc>
                  <a:txBody>
                    <a:bodyPr/>
                    <a:lstStyle/>
                    <a:p>
                      <a:pPr marL="91440" algn="ctr" fontAlgn="ctr">
                        <a:lnSpc>
                          <a:spcPct val="100000"/>
                        </a:lnSpc>
                        <a:spcBef>
                          <a:spcPts val="600"/>
                        </a:spcBef>
                        <a:buNone/>
                      </a:pPr>
                      <a:r>
                        <a:rPr lang="en-US" sz="2000" u="none" strike="noStrike" dirty="0">
                          <a:effectLst/>
                          <a:cs typeface="Kalimati" panose="00000400000000000000" pitchFamily="2"/>
                        </a:rPr>
                        <a:t>53</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531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5310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lvl="1" algn="l" fontAlgn="ctr">
                        <a:lnSpc>
                          <a:spcPct val="100000"/>
                        </a:lnSpc>
                        <a:spcBef>
                          <a:spcPts val="600"/>
                        </a:spcBef>
                        <a:buNone/>
                      </a:pPr>
                      <a:r>
                        <a:rPr lang="ne-NP" sz="2000" u="none" strike="noStrike" dirty="0">
                          <a:effectLst/>
                          <a:cs typeface="Kalimati" panose="00000400000000000000" pitchFamily="2"/>
                        </a:rPr>
                        <a:t>हुलाक सेवासम्बन्धी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541747654"/>
                  </a:ext>
                </a:extLst>
              </a:tr>
              <a:tr h="383924">
                <a:tc>
                  <a:txBody>
                    <a:bodyPr/>
                    <a:lstStyle/>
                    <a:p>
                      <a:pPr marL="91440" algn="ctr" fontAlgn="ctr">
                        <a:lnSpc>
                          <a:spcPct val="100000"/>
                        </a:lnSpc>
                        <a:spcBef>
                          <a:spcPts val="600"/>
                        </a:spcBef>
                        <a:buNone/>
                      </a:pPr>
                      <a:r>
                        <a:rPr lang="en-US" sz="2000" u="none" strike="noStrike" dirty="0">
                          <a:effectLst/>
                          <a:cs typeface="Kalimati" panose="00000400000000000000" pitchFamily="2"/>
                        </a:rPr>
                        <a:t>53</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effectLst/>
                          <a:cs typeface="Kalimati" panose="00000400000000000000" pitchFamily="2"/>
                        </a:rPr>
                        <a:t>532</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lvl="1" algn="l" fontAlgn="ctr">
                        <a:lnSpc>
                          <a:spcPct val="100000"/>
                        </a:lnSpc>
                        <a:spcBef>
                          <a:spcPts val="600"/>
                        </a:spcBef>
                        <a:buNone/>
                      </a:pPr>
                      <a:r>
                        <a:rPr lang="ne-NP" sz="2000" b="1" u="none" strike="noStrike" dirty="0">
                          <a:effectLst/>
                          <a:cs typeface="Kalimati" panose="00000400000000000000" pitchFamily="2"/>
                        </a:rPr>
                        <a:t>कुरियर सेवासम्बन्धी क्रियाकलापहरू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553865791"/>
                  </a:ext>
                </a:extLst>
              </a:tr>
              <a:tr h="383924">
                <a:tc>
                  <a:txBody>
                    <a:bodyPr/>
                    <a:lstStyle/>
                    <a:p>
                      <a:pPr marL="91440" algn="ctr" fontAlgn="ctr">
                        <a:lnSpc>
                          <a:spcPct val="100000"/>
                        </a:lnSpc>
                        <a:spcBef>
                          <a:spcPts val="600"/>
                        </a:spcBef>
                        <a:buNone/>
                      </a:pPr>
                      <a:r>
                        <a:rPr lang="en-US" sz="2000" u="none" strike="noStrike" dirty="0">
                          <a:effectLst/>
                          <a:cs typeface="Kalimati" panose="00000400000000000000" pitchFamily="2"/>
                        </a:rPr>
                        <a:t>53</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000" u="none" strike="noStrike" dirty="0">
                          <a:effectLst/>
                          <a:cs typeface="Kalimati" panose="00000400000000000000" pitchFamily="2"/>
                        </a:rPr>
                        <a:t>532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2000" u="none" strike="noStrike" dirty="0">
                          <a:solidFill>
                            <a:srgbClr val="0070C0"/>
                          </a:solidFill>
                          <a:effectLst/>
                          <a:cs typeface="Kalimati" panose="00000400000000000000" pitchFamily="2"/>
                        </a:rPr>
                        <a:t>5320</a:t>
                      </a:r>
                      <a:endParaRPr lang="en-US" sz="20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lvl="1" algn="l" fontAlgn="ctr">
                        <a:lnSpc>
                          <a:spcPct val="100000"/>
                        </a:lnSpc>
                        <a:spcBef>
                          <a:spcPts val="600"/>
                        </a:spcBef>
                        <a:buNone/>
                      </a:pPr>
                      <a:r>
                        <a:rPr lang="ne-NP" sz="2000" u="none" strike="noStrike" dirty="0">
                          <a:effectLst/>
                          <a:cs typeface="Kalimati" panose="00000400000000000000" pitchFamily="2"/>
                        </a:rPr>
                        <a:t>कुरीयर सेवा सम्बन्धी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0724130"/>
                  </a:ext>
                </a:extLst>
              </a:tr>
            </a:tbl>
          </a:graphicData>
        </a:graphic>
      </p:graphicFrame>
      <p:sp>
        <p:nvSpPr>
          <p:cNvPr id="5" name="Title 3">
            <a:extLst>
              <a:ext uri="{FF2B5EF4-FFF2-40B4-BE49-F238E27FC236}">
                <a16:creationId xmlns:a16="http://schemas.microsoft.com/office/drawing/2014/main" id="{7C5B56E0-B24B-AF8C-7273-CB2A44D1E21F}"/>
              </a:ext>
            </a:extLst>
          </p:cNvPr>
          <p:cNvSpPr>
            <a:spLocks noGrp="1"/>
          </p:cNvSpPr>
          <p:nvPr>
            <p:ph type="title"/>
          </p:nvPr>
        </p:nvSpPr>
        <p:spPr>
          <a:xfrm>
            <a:off x="1256145" y="136525"/>
            <a:ext cx="9679710" cy="903605"/>
          </a:xfrm>
        </p:spPr>
        <p:txBody>
          <a:bodyPr>
            <a:normAutofit fontScale="90000"/>
          </a:bodyPr>
          <a:lstStyle/>
          <a:p>
            <a:pPr algn="ctr"/>
            <a:r>
              <a:rPr lang="ne-NP" sz="3600" b="1" dirty="0">
                <a:solidFill>
                  <a:schemeClr val="accent1"/>
                </a:solidFill>
              </a:rPr>
              <a:t>मुख्य प्रश्नावलीको खण्ड </a:t>
            </a:r>
            <a:r>
              <a:rPr lang="en-US" sz="3600" b="1" dirty="0">
                <a:solidFill>
                  <a:schemeClr val="accent1"/>
                </a:solidFill>
              </a:rPr>
              <a:t>2 </a:t>
            </a:r>
            <a:r>
              <a:rPr lang="ne-NP" sz="3600" b="1" dirty="0">
                <a:solidFill>
                  <a:schemeClr val="accent1"/>
                </a:solidFill>
              </a:rPr>
              <a:t/>
            </a:r>
            <a:br>
              <a:rPr lang="ne-NP" sz="3600" b="1" dirty="0">
                <a:solidFill>
                  <a:schemeClr val="accent1"/>
                </a:solidFill>
              </a:rPr>
            </a:br>
            <a:r>
              <a:rPr lang="ne-NP" sz="2400" b="1" dirty="0"/>
              <a:t>खण्ड </a:t>
            </a:r>
            <a:r>
              <a:rPr lang="en-US" sz="2400" b="1" dirty="0"/>
              <a:t>H</a:t>
            </a:r>
            <a:r>
              <a:rPr lang="ne-NP" sz="2400" b="1" dirty="0"/>
              <a:t> :</a:t>
            </a:r>
            <a:r>
              <a:rPr lang="en-US" sz="2400" b="1" dirty="0"/>
              <a:t> </a:t>
            </a:r>
            <a:r>
              <a:rPr lang="ne-NP" sz="2400" b="1" dirty="0"/>
              <a:t>यातायात तथा भण्डारण</a:t>
            </a:r>
            <a:endParaRPr lang="en-US" dirty="0"/>
          </a:p>
        </p:txBody>
      </p:sp>
    </p:spTree>
    <p:extLst>
      <p:ext uri="{BB962C8B-B14F-4D97-AF65-F5344CB8AC3E}">
        <p14:creationId xmlns:p14="http://schemas.microsoft.com/office/powerpoint/2010/main" val="6823439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C5B33-B17B-BFEC-F764-611AF3363CC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C81AD7D-B39F-D86D-24B9-5102563F1CA2}"/>
              </a:ext>
            </a:extLst>
          </p:cNvPr>
          <p:cNvSpPr>
            <a:spLocks noGrp="1"/>
          </p:cNvSpPr>
          <p:nvPr>
            <p:ph type="title"/>
          </p:nvPr>
        </p:nvSpPr>
        <p:spPr>
          <a:xfrm>
            <a:off x="1392497" y="79375"/>
            <a:ext cx="9679710" cy="949325"/>
          </a:xfrm>
        </p:spPr>
        <p:txBody>
          <a:bodyPr>
            <a:noAutofit/>
          </a:bodyPr>
          <a:lstStyle/>
          <a:p>
            <a:pPr algn="ctr">
              <a:lnSpc>
                <a:spcPct val="100000"/>
              </a:lnSpc>
              <a:spcBef>
                <a:spcPts val="600"/>
              </a:spcBef>
            </a:pPr>
            <a:r>
              <a:rPr lang="ne-NP" b="1" dirty="0"/>
              <a:t/>
            </a:r>
            <a:br>
              <a:rPr lang="ne-NP" b="1" dirty="0"/>
            </a:br>
            <a:r>
              <a:rPr lang="ne-NP" b="1" dirty="0">
                <a:solidFill>
                  <a:schemeClr val="accent1"/>
                </a:solidFill>
              </a:rPr>
              <a:t>मुख्य प्रश्नावलीको खण्ड </a:t>
            </a:r>
            <a:r>
              <a:rPr lang="en-US" b="1" dirty="0">
                <a:solidFill>
                  <a:schemeClr val="accent1"/>
                </a:solidFill>
              </a:rPr>
              <a:t>2 </a:t>
            </a:r>
            <a:br>
              <a:rPr lang="en-US" b="1" dirty="0">
                <a:solidFill>
                  <a:schemeClr val="accent1"/>
                </a:solidFill>
              </a:rPr>
            </a:br>
            <a:r>
              <a:rPr lang="ne-NP" sz="2800" b="1" dirty="0"/>
              <a:t>खण्ड </a:t>
            </a:r>
            <a:r>
              <a:rPr lang="en-US" sz="2800" b="1" dirty="0"/>
              <a:t>I</a:t>
            </a:r>
            <a:r>
              <a:rPr lang="ne-NP" sz="2800" b="1" dirty="0"/>
              <a:t>:</a:t>
            </a:r>
            <a:r>
              <a:rPr lang="en-US" sz="2800" b="1" dirty="0"/>
              <a:t> </a:t>
            </a:r>
            <a:r>
              <a:rPr lang="ne-NP" sz="2800" b="1" dirty="0"/>
              <a:t>आवास तथा भोजन सेवासम्बन्धी क्रियाकलापहरू</a:t>
            </a:r>
            <a:r>
              <a:rPr lang="ne-NP" b="1" dirty="0"/>
              <a:t/>
            </a:r>
            <a:br>
              <a:rPr lang="ne-NP" b="1" dirty="0"/>
            </a:br>
            <a:endParaRPr lang="en-US" b="1" dirty="0"/>
          </a:p>
        </p:txBody>
      </p:sp>
      <p:sp>
        <p:nvSpPr>
          <p:cNvPr id="5" name="Content Placeholder 4">
            <a:extLst>
              <a:ext uri="{FF2B5EF4-FFF2-40B4-BE49-F238E27FC236}">
                <a16:creationId xmlns:a16="http://schemas.microsoft.com/office/drawing/2014/main" id="{4D2D6209-052D-EDFD-C0A1-D946FF2DE453}"/>
              </a:ext>
            </a:extLst>
          </p:cNvPr>
          <p:cNvSpPr>
            <a:spLocks noGrp="1"/>
          </p:cNvSpPr>
          <p:nvPr>
            <p:ph idx="1"/>
          </p:nvPr>
        </p:nvSpPr>
        <p:spPr>
          <a:xfrm>
            <a:off x="217169" y="1484243"/>
            <a:ext cx="7877877" cy="4310767"/>
          </a:xfrm>
        </p:spPr>
        <p:txBody>
          <a:bodyPr/>
          <a:lstStyle/>
          <a:p>
            <a:pPr indent="0" algn="just">
              <a:lnSpc>
                <a:spcPct val="150000"/>
              </a:lnSpc>
              <a:buNone/>
            </a:pPr>
            <a:r>
              <a:rPr lang="ne-NP" b="1" dirty="0"/>
              <a:t>यस खण्ड अन्तर्गत निम्न क्रियाकलापहरु समावेश हुन्छन्: </a:t>
            </a:r>
          </a:p>
          <a:p>
            <a:pPr marL="457200" indent="-457200" algn="just">
              <a:lnSpc>
                <a:spcPct val="150000"/>
              </a:lnSpc>
              <a:buFont typeface="Wingdings" panose="05000000000000000000" pitchFamily="2" charset="2"/>
              <a:buChar char="Ø"/>
            </a:pPr>
            <a:r>
              <a:rPr lang="ne-NP" dirty="0"/>
              <a:t>यात्रीहरूको लागि खान, </a:t>
            </a:r>
            <a:r>
              <a:rPr lang="ne-NP" dirty="0" smtClean="0"/>
              <a:t>प</a:t>
            </a:r>
            <a:r>
              <a:rPr lang="ne-NP" dirty="0"/>
              <a:t>ि</a:t>
            </a:r>
            <a:r>
              <a:rPr lang="ne-NP" dirty="0" smtClean="0"/>
              <a:t>उन </a:t>
            </a:r>
            <a:r>
              <a:rPr lang="ne-NP" dirty="0"/>
              <a:t>तथा छोटो अवधिको लागि आवासको सुविधा प्रदान गर्ने,</a:t>
            </a:r>
          </a:p>
          <a:p>
            <a:pPr marL="457200" indent="-457200" algn="just">
              <a:lnSpc>
                <a:spcPct val="150000"/>
              </a:lnSpc>
              <a:buFont typeface="Wingdings" panose="05000000000000000000" pitchFamily="2" charset="2"/>
              <a:buChar char="Ø"/>
            </a:pPr>
            <a:r>
              <a:rPr lang="ne-NP" dirty="0"/>
              <a:t>तत्कालै उपभोग गर्ने खाद्य तथा पेयपदार्थको सेवा प्रदान गर्ने,</a:t>
            </a:r>
          </a:p>
        </p:txBody>
      </p:sp>
      <p:sp>
        <p:nvSpPr>
          <p:cNvPr id="2" name="Footer Placeholder 1">
            <a:extLst>
              <a:ext uri="{FF2B5EF4-FFF2-40B4-BE49-F238E27FC236}">
                <a16:creationId xmlns:a16="http://schemas.microsoft.com/office/drawing/2014/main" id="{DC15B955-92B3-0AE4-BC0F-F514CBD4532A}"/>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6C870F41-4D0D-862D-CF32-9E5111799703}"/>
              </a:ext>
            </a:extLst>
          </p:cNvPr>
          <p:cNvSpPr>
            <a:spLocks noGrp="1"/>
          </p:cNvSpPr>
          <p:nvPr>
            <p:ph type="sldNum" sz="quarter" idx="12"/>
          </p:nvPr>
        </p:nvSpPr>
        <p:spPr/>
        <p:txBody>
          <a:bodyPr/>
          <a:lstStyle/>
          <a:p>
            <a:fld id="{3981A1E7-FBCC-4BE9-B724-D2D87968AACE}" type="slidenum">
              <a:rPr lang="en-US" smtClean="0"/>
              <a:t>9</a:t>
            </a:fld>
            <a:endParaRPr lang="en-US"/>
          </a:p>
        </p:txBody>
      </p:sp>
      <p:pic>
        <p:nvPicPr>
          <p:cNvPr id="7" name="Picture 6">
            <a:extLst>
              <a:ext uri="{FF2B5EF4-FFF2-40B4-BE49-F238E27FC236}">
                <a16:creationId xmlns:a16="http://schemas.microsoft.com/office/drawing/2014/main" id="{5D35CB06-C4DE-2A28-F78B-19B6CC0B1FC5}"/>
              </a:ext>
            </a:extLst>
          </p:cNvPr>
          <p:cNvPicPr>
            <a:picLocks noChangeAspect="1"/>
          </p:cNvPicPr>
          <p:nvPr/>
        </p:nvPicPr>
        <p:blipFill>
          <a:blip r:embed="rId2"/>
          <a:stretch>
            <a:fillRect/>
          </a:stretch>
        </p:blipFill>
        <p:spPr>
          <a:xfrm>
            <a:off x="8095046" y="1189990"/>
            <a:ext cx="4013214" cy="2078990"/>
          </a:xfrm>
          <a:prstGeom prst="rect">
            <a:avLst/>
          </a:prstGeom>
        </p:spPr>
      </p:pic>
      <p:pic>
        <p:nvPicPr>
          <p:cNvPr id="8" name="Picture 7">
            <a:extLst>
              <a:ext uri="{FF2B5EF4-FFF2-40B4-BE49-F238E27FC236}">
                <a16:creationId xmlns:a16="http://schemas.microsoft.com/office/drawing/2014/main" id="{41515471-2EA7-0209-2BC7-66646679DB01}"/>
              </a:ext>
            </a:extLst>
          </p:cNvPr>
          <p:cNvPicPr>
            <a:picLocks noChangeAspect="1"/>
          </p:cNvPicPr>
          <p:nvPr/>
        </p:nvPicPr>
        <p:blipFill>
          <a:blip r:embed="rId3"/>
          <a:stretch>
            <a:fillRect/>
          </a:stretch>
        </p:blipFill>
        <p:spPr>
          <a:xfrm>
            <a:off x="8309610" y="3429001"/>
            <a:ext cx="3882390" cy="3093852"/>
          </a:xfrm>
          <a:prstGeom prst="rect">
            <a:avLst/>
          </a:prstGeom>
        </p:spPr>
      </p:pic>
      <p:sp>
        <p:nvSpPr>
          <p:cNvPr id="6" name="TextBox 5">
            <a:extLst>
              <a:ext uri="{FF2B5EF4-FFF2-40B4-BE49-F238E27FC236}">
                <a16:creationId xmlns:a16="http://schemas.microsoft.com/office/drawing/2014/main" id="{AD74419B-8FDF-4867-37D4-3AF2B62B1773}"/>
              </a:ext>
            </a:extLst>
          </p:cNvPr>
          <p:cNvSpPr txBox="1"/>
          <p:nvPr/>
        </p:nvSpPr>
        <p:spPr>
          <a:xfrm>
            <a:off x="217170" y="6003975"/>
            <a:ext cx="7326630" cy="646331"/>
          </a:xfrm>
          <a:prstGeom prst="rect">
            <a:avLst/>
          </a:prstGeom>
          <a:solidFill>
            <a:schemeClr val="accent2">
              <a:lumMod val="20000"/>
              <a:lumOff val="80000"/>
            </a:schemeClr>
          </a:solidFill>
        </p:spPr>
        <p:txBody>
          <a:bodyPr wrap="square" rtlCol="0">
            <a:spAutoFit/>
          </a:bodyPr>
          <a:lstStyle/>
          <a:p>
            <a:r>
              <a:rPr lang="ne-NP" b="1" dirty="0">
                <a:solidFill>
                  <a:srgbClr val="0070C0"/>
                </a:solidFill>
                <a:cs typeface="Kalimati" panose="00000400000000000000" pitchFamily="2"/>
              </a:rPr>
              <a:t>बिस्तृत विवरणको लागि नेपाल स्तरीय औद्योगिक वर्गीकरण संक्षिप्त पुस्तिकाको पेज ७5  देखि ७7 सम्म हेर्नुहोस् | </a:t>
            </a:r>
            <a:endParaRPr lang="en-US" b="1" dirty="0">
              <a:solidFill>
                <a:srgbClr val="0070C0"/>
              </a:solidFill>
              <a:cs typeface="Kalimati" panose="00000400000000000000" pitchFamily="2"/>
            </a:endParaRPr>
          </a:p>
        </p:txBody>
      </p:sp>
    </p:spTree>
    <p:extLst>
      <p:ext uri="{BB962C8B-B14F-4D97-AF65-F5344CB8AC3E}">
        <p14:creationId xmlns:p14="http://schemas.microsoft.com/office/powerpoint/2010/main" val="26869062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2240</TotalTime>
  <Words>4331</Words>
  <Application>Microsoft Office PowerPoint</Application>
  <PresentationFormat>Widescreen</PresentationFormat>
  <Paragraphs>1468</Paragraphs>
  <Slides>46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46</vt:i4>
      </vt:variant>
    </vt:vector>
  </HeadingPairs>
  <TitlesOfParts>
    <vt:vector size="56" baseType="lpstr">
      <vt:lpstr>Arial</vt:lpstr>
      <vt:lpstr>Calibri</vt:lpstr>
      <vt:lpstr>Calibri Light</vt:lpstr>
      <vt:lpstr>Fontasy Himali</vt:lpstr>
      <vt:lpstr>Kalimati</vt:lpstr>
      <vt:lpstr>Mangal</vt:lpstr>
      <vt:lpstr>Preeti</vt:lpstr>
      <vt:lpstr>Times New Roman</vt:lpstr>
      <vt:lpstr>Wingdings</vt:lpstr>
      <vt:lpstr>Office Theme</vt:lpstr>
      <vt:lpstr>राष्ट्रिय आर्थिक गणना, २०८२ </vt:lpstr>
      <vt:lpstr>PowerPoint Presentation</vt:lpstr>
      <vt:lpstr>प्रस्तुतिका विषय</vt:lpstr>
      <vt:lpstr>सेसनका उद्देश्य</vt:lpstr>
      <vt:lpstr> मुख्य प्रश्नावलीको खण्ड 2 </vt:lpstr>
      <vt:lpstr>मुख्य प्रश्नावलीको खण्ड 2  खण्ड H : यातायात तथा भण्डारण </vt:lpstr>
      <vt:lpstr>मुख्य प्रश्नावलीको खण्ड 2  खण्ड H : यातायात तथा भण्डारण</vt:lpstr>
      <vt:lpstr>मुख्य प्रश्नावलीको खण्ड 2  खण्ड H : यातायात तथा भण्डारण</vt:lpstr>
      <vt:lpstr> मुख्य प्रश्नावलीको खण्ड 2  खण्ड I: आवास तथा भोजन सेवासम्बन्धी क्रियाकलापहरू </vt:lpstr>
      <vt:lpstr> मुख्य प्रश्नावलीको खण्ड 2  खण्ड I: आवास तथा भोजन सेवासम्बन्धी क्रियाकलापहरू </vt:lpstr>
      <vt:lpstr> मुख्य प्रश्नावलीको खण्ड 2  खण्ड I: आवास तथा भोजन सेवासम्बन्धी क्रियाकलापहरू </vt:lpstr>
      <vt:lpstr>मुख्य प्रश्नावलीको खण्ड 2  खण्ड J : सूचना तथा सञ्चार</vt:lpstr>
      <vt:lpstr>मुख्य प्रश्नावलीको खण्ड 2  खण्ड J : सूचना तथा सञ्चार</vt:lpstr>
      <vt:lpstr>मुख्य प्रश्नावलीको खण्ड 2  खण्ड J : सूचना तथा सञ्चार</vt:lpstr>
      <vt:lpstr>मुख्य प्रश्नावलीको खण्ड 2  खण्ड J : सूचना तथा सञ्चार</vt:lpstr>
      <vt:lpstr>मुख्य प्रश्नावलीको खण्ड 2  खण्ड J : सूचना तथा सञ्चार</vt:lpstr>
      <vt:lpstr>मुख्य प्रश्नावलीको खण्ड 2  खण्ड K : वित्तीय तथा बिमासम्बन्धी क्रियाकलापहरू </vt:lpstr>
      <vt:lpstr>मुख्य प्रश्नावलीको खण्ड 2  खण्ड K : वित्तीय तथा बिमासम्बन्धी क्रियाकलापहरू </vt:lpstr>
      <vt:lpstr>मुख्य प्रश्नावलीको खण्ड 2  खण्ड K : वित्तीय तथा बिमासम्बन्धी क्रियाकलापहरू </vt:lpstr>
      <vt:lpstr>मुख्य प्रश्नावलीको खण्ड 2  खण्ड L : रियल स्टेटसम्बन्धी क्रियाकलाप</vt:lpstr>
      <vt:lpstr>मुख्य प्रश्नावलीको खण्ड 2  खण्ड L : रियल स्टेटसम्बन्धी क्रियाकलाप</vt:lpstr>
      <vt:lpstr>मुख्य प्रश्नावलीको खण्ड 2  खण्ड M: पेशागत, वैज्ञानिक तथा प्राविधिक क्रियाकलापहरू </vt:lpstr>
      <vt:lpstr>मुख्य प्रश्नावलीको खण्ड 2  खण्ड M: पेशागत, वैज्ञानिक तथा प्राविधिक क्रियाकलापहरू </vt:lpstr>
      <vt:lpstr>मुख्य प्रश्नावलीको खण्ड 2  खण्ड M: पेशागत, वैज्ञानिक तथा प्राविधिक क्रियाकलापहरू </vt:lpstr>
      <vt:lpstr>मुख्य प्रश्नावलीको खण्ड 2  खण्ड M: पेशागत, वैज्ञानिक तथा प्राविधिक क्रियाकलापहरू </vt:lpstr>
      <vt:lpstr>मुख्य प्रश्नावलीको खण्ड 2  खण्ड N : प्रशासनिक तथा सहयोगी सेवाका क्रियाकलापहरू </vt:lpstr>
      <vt:lpstr>मुख्य प्रश्नावलीको खण्ड 2  खण्ड N : प्रशासनिक तथा सहयोगी सेवाका क्रियाकलापहरू </vt:lpstr>
      <vt:lpstr>मुख्य प्रश्नावलीको खण्ड 2  खण्ड N : प्रशासनिक तथा सहयोगी सेवाका क्रियाकलापहरू </vt:lpstr>
      <vt:lpstr>मुख्य प्रश्नावलीको खण्ड 2  खण्ड N : प्रशासनिक तथा सहयोगी सेवाका क्रियाकलापहरू </vt:lpstr>
      <vt:lpstr>मुख्य प्रश्नावलीको खण्ड 2  खण्ड N : प्रशासनिक तथा सहयोगी सेवाका क्रियाकलापहरू </vt:lpstr>
      <vt:lpstr>मुख्य प्रश्नावलीको खण्ड 2  खण्ड P: शिक्षा</vt:lpstr>
      <vt:lpstr>मुख्य प्रश्नावलीको खण्ड 2  खण्ड P: शिक्षा</vt:lpstr>
      <vt:lpstr>मुख्य प्रश्नावलीको खण्ड 2  खण्ड P: शिक्षा</vt:lpstr>
      <vt:lpstr>मुख्य प्रश्नावलीको खण्ड 2  खण्ड Q: मानव स्वास्थ्य तथा सामाजिक कार्यका क्रियाकलाप</vt:lpstr>
      <vt:lpstr>मुख्य प्रश्नावलीको खण्ड 2  खण्ड Q: मानव स्वास्थ्य तथा सामाजिक कार्यका क्रियाकलाप</vt:lpstr>
      <vt:lpstr>मुख्य प्रश्नावलीको खण्ड 2  खण्ड Q: मानव स्वास्थ्य तथा सामाजिक कार्यका क्रियाकलाप</vt:lpstr>
      <vt:lpstr>मुख्य प्रश्नावलीको खण्ड 2  खण्ड Q: मानव स्वास्थ्य तथा सामाजिक कार्यका क्रियाकलाप</vt:lpstr>
      <vt:lpstr>मुख्य प्रश्नावलीको खण्ड 2 खण्ड R: कला, मनोरञ्जन तथा मनोविनोद</vt:lpstr>
      <vt:lpstr>मुख्य प्रश्नावलीको खण्ड 2 खण्ड R: कला, मनोरञ्जन तथा मनोविनोद</vt:lpstr>
      <vt:lpstr>मुख्य प्रश्नावलीको खण्ड 2 खण्ड S : अन्य सेवा प्रदान गर्ने क्रियाकलापहरू </vt:lpstr>
      <vt:lpstr>मुख्य प्रश्नावलीको खण्ड 2 खण्ड S : अन्य सेवा प्रदान गर्ने क्रियाकलापहरू </vt:lpstr>
      <vt:lpstr>मुख्य प्रश्नावलीको खण्ड 2 खण्ड S : अन्य सेवा प्रदान गर्ने क्रियाकलापहरू </vt:lpstr>
      <vt:lpstr>मुख्य प्रश्नावलीको खण्ड 2 खण्ड S : अन्य सेवा प्रदान गर्ने क्रियाकलापहरू </vt:lpstr>
      <vt:lpstr>कक्षा अभ्यासः खण्ड 2</vt:lpstr>
      <vt:lpstr>सत्र पुनरावलोकन</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राष्ट्रिय आर्थिक गणना, २०८२</dc:title>
  <dc:creator>sabindra maharjan</dc:creator>
  <cp:lastModifiedBy>Bishnu</cp:lastModifiedBy>
  <cp:revision>226</cp:revision>
  <dcterms:created xsi:type="dcterms:W3CDTF">2025-12-12T08:42:46Z</dcterms:created>
  <dcterms:modified xsi:type="dcterms:W3CDTF">2026-04-03T09:40:42Z</dcterms:modified>
</cp:coreProperties>
</file>