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54" r:id="rId2"/>
  </p:sldMasterIdLst>
  <p:notesMasterIdLst>
    <p:notesMasterId r:id="rId50"/>
  </p:notesMasterIdLst>
  <p:handoutMasterIdLst>
    <p:handoutMasterId r:id="rId51"/>
  </p:handoutMasterIdLst>
  <p:sldIdLst>
    <p:sldId id="256" r:id="rId3"/>
    <p:sldId id="287" r:id="rId4"/>
    <p:sldId id="421" r:id="rId5"/>
    <p:sldId id="425" r:id="rId6"/>
    <p:sldId id="594" r:id="rId7"/>
    <p:sldId id="595" r:id="rId8"/>
    <p:sldId id="367" r:id="rId9"/>
    <p:sldId id="596" r:id="rId10"/>
    <p:sldId id="597" r:id="rId11"/>
    <p:sldId id="368" r:id="rId12"/>
    <p:sldId id="369" r:id="rId13"/>
    <p:sldId id="370" r:id="rId14"/>
    <p:sldId id="372" r:id="rId15"/>
    <p:sldId id="423" r:id="rId16"/>
    <p:sldId id="598" r:id="rId17"/>
    <p:sldId id="374" r:id="rId18"/>
    <p:sldId id="377" r:id="rId19"/>
    <p:sldId id="599" r:id="rId20"/>
    <p:sldId id="600" r:id="rId21"/>
    <p:sldId id="379" r:id="rId22"/>
    <p:sldId id="380" r:id="rId23"/>
    <p:sldId id="381" r:id="rId24"/>
    <p:sldId id="382" r:id="rId25"/>
    <p:sldId id="383" r:id="rId26"/>
    <p:sldId id="384" r:id="rId27"/>
    <p:sldId id="385" r:id="rId28"/>
    <p:sldId id="386" r:id="rId29"/>
    <p:sldId id="387" r:id="rId30"/>
    <p:sldId id="388" r:id="rId31"/>
    <p:sldId id="602" r:id="rId32"/>
    <p:sldId id="603" r:id="rId33"/>
    <p:sldId id="391" r:id="rId34"/>
    <p:sldId id="288" r:id="rId35"/>
    <p:sldId id="330" r:id="rId36"/>
    <p:sldId id="356" r:id="rId37"/>
    <p:sldId id="331" r:id="rId38"/>
    <p:sldId id="332" r:id="rId39"/>
    <p:sldId id="359" r:id="rId40"/>
    <p:sldId id="426" r:id="rId41"/>
    <p:sldId id="427" r:id="rId42"/>
    <p:sldId id="335" r:id="rId43"/>
    <p:sldId id="429" r:id="rId44"/>
    <p:sldId id="430" r:id="rId45"/>
    <p:sldId id="428" r:id="rId46"/>
    <p:sldId id="329" r:id="rId47"/>
    <p:sldId id="424" r:id="rId48"/>
    <p:sldId id="593" r:id="rId4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60" d="100"/>
          <a:sy n="60" d="100"/>
        </p:scale>
        <p:origin x="84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3187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2226D5-6491-4FFA-81B5-9D6DBAB0CA4A}" type="datetimeFigureOut">
              <a:rPr lang="en-US" smtClean="0"/>
              <a:t>3/29/2026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086650-CE83-4099-A76F-BA8F7CFC48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9DDD02-F2F7-44D7-8363-6E1E5D3F252B}" type="datetimeFigureOut">
              <a:rPr lang="en-US" smtClean="0"/>
              <a:t>3/29/2026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2819C2-4E46-4F38-8BCA-0C83CF07799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754909" y="1122363"/>
            <a:ext cx="8737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राष्ट्रिय आर्थिक गणना, २०८२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FD8A4-364F-42E9-908D-127D8AC2AFA8}" type="datetime1">
              <a:rPr lang="en-US" smtClean="0"/>
              <a:t>3/29/2026</a:t>
            </a:fld>
            <a:endParaRPr lang="en-US"/>
          </a:p>
        </p:txBody>
      </p:sp>
      <p:pic>
        <p:nvPicPr>
          <p:cNvPr id="7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58194" y="53567"/>
            <a:ext cx="787362" cy="106879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09" y="136525"/>
            <a:ext cx="1138382" cy="961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75CEE-727C-45AE-A9E8-0E28F109F4BE}" type="datetime1">
              <a:rPr lang="en-US" smtClean="0"/>
              <a:t>3/29/2026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403975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“अर्थतन्त्र मापनको लागि आर्थिक गणना”</a:t>
            </a:r>
            <a:endParaRPr lang="en-US" b="1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9273" y="365125"/>
            <a:ext cx="967971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8674" y="1825625"/>
            <a:ext cx="10402743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FD7F3-00FC-4D83-9D22-922B0B9362AA}" type="datetime1">
              <a:rPr lang="en-US" smtClean="0"/>
              <a:t>3/29/2026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48364" y="6413500"/>
            <a:ext cx="4962236" cy="365125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“अर्थतन्त्र मापनको लागि आर्थिक गणना”</a:t>
            </a:r>
            <a:endParaRPr lang="en-US" b="1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Fontasy Himali" panose="04020500000000000000" pitchFamily="82" charset="0"/>
              </a:defRPr>
            </a:lvl1pPr>
          </a:lstStyle>
          <a:p>
            <a:fld id="{3981A1E7-FBCC-4BE9-B724-D2D87968AACE}" type="slidenum">
              <a:rPr lang="en-US" smtClean="0"/>
              <a:t>‹#›</a:t>
            </a:fld>
            <a:endParaRPr lang="en-US" dirty="0">
              <a:latin typeface="Fontasy Himali" panose="04020500000000000000" pitchFamily="82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83" y="90806"/>
            <a:ext cx="1090272" cy="920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388180" y="88025"/>
            <a:ext cx="678481" cy="920997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alphaModFix am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671" y="1846005"/>
            <a:ext cx="3716594" cy="371659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cxnSp>
        <p:nvCxnSpPr>
          <p:cNvPr id="11" name="Straight Connector 10"/>
          <p:cNvCxnSpPr/>
          <p:nvPr userDrawn="1"/>
        </p:nvCxnSpPr>
        <p:spPr>
          <a:xfrm>
            <a:off x="1339273" y="1001641"/>
            <a:ext cx="967971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F7A24-17C6-4E8E-9548-A76F07D6BECB}" type="datetime1">
              <a:rPr lang="en-US" smtClean="0"/>
              <a:t>3/29/2026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3EFAC-A481-4767-BC4B-D7500738CAAB}" type="datetime1">
              <a:rPr lang="en-US" smtClean="0"/>
              <a:t>3/29/2026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84925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“अर्थतन्त्र मापनको लागि आर्थिक गणना”</a:t>
            </a:r>
            <a:endParaRPr lang="en-US" b="1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75CEE-727C-45AE-A9E8-0E28F109F4BE}" type="datetime1">
              <a:rPr lang="en-US" smtClean="0"/>
              <a:t>3/29/2026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403975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“अर्थतन्त्र मापनको लागि आर्थिक गणना”</a:t>
            </a:r>
            <a:endParaRPr lang="en-US" b="1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754909" y="1122363"/>
            <a:ext cx="8737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राष्ट्रिय आर्थिक गणना, २०८२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FD8A4-364F-42E9-908D-127D8AC2AFA8}" type="datetime1">
              <a:rPr lang="en-US" smtClean="0"/>
              <a:t>3/29/2026</a:t>
            </a:fld>
            <a:endParaRPr lang="en-US"/>
          </a:p>
        </p:txBody>
      </p:sp>
      <p:pic>
        <p:nvPicPr>
          <p:cNvPr id="7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58194" y="53567"/>
            <a:ext cx="787362" cy="106879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09" y="136525"/>
            <a:ext cx="1138382" cy="961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9273" y="365125"/>
            <a:ext cx="967971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8674" y="1825625"/>
            <a:ext cx="10402743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FD7F3-00FC-4D83-9D22-922B0B9362AA}" type="datetime1">
              <a:rPr lang="en-US" smtClean="0"/>
              <a:t>3/29/2026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48364" y="6413500"/>
            <a:ext cx="4962236" cy="365125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“अर्थतन्त्र मापनको लागि आर्थिक गणना”</a:t>
            </a:r>
            <a:endParaRPr lang="en-US" b="1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Fontasy Himali" panose="04020500000000000000" pitchFamily="82" charset="0"/>
              </a:defRPr>
            </a:lvl1pPr>
          </a:lstStyle>
          <a:p>
            <a:fld id="{3981A1E7-FBCC-4BE9-B724-D2D87968AACE}" type="slidenum">
              <a:rPr lang="en-US" smtClean="0"/>
              <a:t>‹#›</a:t>
            </a:fld>
            <a:endParaRPr lang="en-US" dirty="0">
              <a:latin typeface="Fontasy Himali" panose="04020500000000000000" pitchFamily="82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83" y="90806"/>
            <a:ext cx="1090272" cy="920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388180" y="88025"/>
            <a:ext cx="678481" cy="920997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alphaModFix am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671" y="1846005"/>
            <a:ext cx="3716594" cy="371659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cxnSp>
        <p:nvCxnSpPr>
          <p:cNvPr id="11" name="Straight Connector 10"/>
          <p:cNvCxnSpPr/>
          <p:nvPr userDrawn="1"/>
        </p:nvCxnSpPr>
        <p:spPr>
          <a:xfrm>
            <a:off x="1339273" y="1001641"/>
            <a:ext cx="967971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F7A24-17C6-4E8E-9548-A76F07D6BECB}" type="datetime1">
              <a:rPr lang="en-US" smtClean="0"/>
              <a:t>3/29/2026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3EFAC-A481-4767-BC4B-D7500738CAAB}" type="datetime1">
              <a:rPr lang="en-US" smtClean="0"/>
              <a:t>3/29/2026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84925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“अर्थतन्त्र मापनको लागि आर्थिक गणना”</a:t>
            </a:r>
            <a:endParaRPr lang="en-US" b="1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82">
              <a:schemeClr val="bg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59338-B5B6-402C-88E0-14B137813A0E}" type="datetime1">
              <a:rPr lang="en-US" smtClean="0"/>
              <a:t>3/29/2026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4039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tint val="75000"/>
                  </a:schemeClr>
                </a:solidFill>
                <a:cs typeface="Kalimati" panose="00000400000000000000" pitchFamily="2"/>
              </a:defRPr>
            </a:lvl1pPr>
          </a:lstStyle>
          <a:p>
            <a:r>
              <a:rPr lang="en-US" dirty="0"/>
              <a:t>“अर्थतन्त्र मापनको लागि आर्थिक गणना”</a:t>
            </a:r>
            <a:endParaRPr lang="en-US" dirty="0">
              <a:cs typeface="Kalimati" panose="00000400000000000000" pitchFamily="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81A1E7-FBCC-4BE9-B724-D2D87968AAC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Kalimati" panose="00000400000000000000" pitchFamily="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82">
              <a:schemeClr val="bg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59338-B5B6-402C-88E0-14B137813A0E}" type="datetime1">
              <a:rPr lang="en-US" smtClean="0"/>
              <a:t>3/29/2026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4039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tint val="75000"/>
                  </a:schemeClr>
                </a:solidFill>
                <a:cs typeface="Kalimati" panose="00000400000000000000" pitchFamily="2"/>
              </a:defRPr>
            </a:lvl1pPr>
          </a:lstStyle>
          <a:p>
            <a:r>
              <a:rPr lang="en-US" dirty="0"/>
              <a:t>“अर्थतन्त्र मापनको लागि आर्थिक गणना”</a:t>
            </a:r>
            <a:endParaRPr lang="en-US" dirty="0">
              <a:cs typeface="Kalimati" panose="00000400000000000000" pitchFamily="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81A1E7-FBCC-4BE9-B724-D2D87968AAC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Kalimati" panose="00000400000000000000" pitchFamily="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998" y="1693591"/>
            <a:ext cx="9144000" cy="648776"/>
          </a:xfrm>
        </p:spPr>
        <p:txBody>
          <a:bodyPr>
            <a:normAutofit fontScale="90000"/>
          </a:bodyPr>
          <a:lstStyle/>
          <a:p>
            <a:r>
              <a:rPr lang="en-US" dirty="0"/>
              <a:t>राष्ट्रिय आर्थिक गणना, २०८२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03522" y="5845841"/>
            <a:ext cx="4984955" cy="1118419"/>
          </a:xfrm>
        </p:spPr>
        <p:txBody>
          <a:bodyPr>
            <a:normAutofit/>
          </a:bodyPr>
          <a:lstStyle/>
          <a:p>
            <a:r>
              <a:rPr lang="en-US" sz="4400" dirty="0"/>
              <a:t>राष्ट्रिय तथ्याङ्क कार्यालय</a:t>
            </a:r>
          </a:p>
          <a:p>
            <a:endParaRPr lang="en-US" sz="4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671" y="1846005"/>
            <a:ext cx="3716594" cy="371659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23159" y="136525"/>
            <a:ext cx="7345681" cy="539749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dirty="0"/>
              <a:t>मुख्य प्रश्नावली (खण्ड ३)…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t>10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/>
          <p:cNvSpPr txBox="1"/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184415" y="1801994"/>
            <a:ext cx="11898727" cy="4554356"/>
          </a:xfrm>
        </p:spPr>
        <p:txBody>
          <a:bodyPr>
            <a:noAutofit/>
          </a:bodyPr>
          <a:lstStyle/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altLang="en-US" dirty="0"/>
              <a:t>सार्वजनिक संस्थान र सरकारी गैर बजेटरी निकाय </a:t>
            </a:r>
            <a:r>
              <a:rPr lang="en-US" altLang="en-US" dirty="0"/>
              <a:t>(</a:t>
            </a:r>
            <a:r>
              <a:rPr lang="ne-NP" altLang="en-US" dirty="0"/>
              <a:t>विकास समिति</a:t>
            </a:r>
            <a:r>
              <a:rPr lang="en-US" altLang="en-US" dirty="0"/>
              <a:t>, </a:t>
            </a:r>
            <a:r>
              <a:rPr lang="ne-NP" altLang="en-US" dirty="0"/>
              <a:t>बोर्ड</a:t>
            </a:r>
            <a:r>
              <a:rPr lang="en-US" altLang="en-US" dirty="0"/>
              <a:t>, </a:t>
            </a:r>
            <a:r>
              <a:rPr lang="ne-NP" altLang="en-US" dirty="0"/>
              <a:t>कोष आदि</a:t>
            </a:r>
            <a:r>
              <a:rPr lang="en-US" altLang="en-US" dirty="0"/>
              <a:t>)</a:t>
            </a:r>
            <a:r>
              <a:rPr lang="ne-NP" altLang="en-US" dirty="0"/>
              <a:t> लाई दर्ता भए सरह मानी विवरण संकलन </a:t>
            </a:r>
            <a:r>
              <a:rPr lang="ne-NP" altLang="en-US" dirty="0" smtClean="0"/>
              <a:t>गर्नुपर्दछ। </a:t>
            </a:r>
            <a:endParaRPr lang="ne-NP" altLang="en-US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altLang="en-US" dirty="0"/>
              <a:t>जस्तै</a:t>
            </a:r>
            <a:r>
              <a:rPr lang="en-US" altLang="en-US" dirty="0"/>
              <a:t>: </a:t>
            </a:r>
            <a:r>
              <a:rPr lang="ne-NP" altLang="en-US" dirty="0"/>
              <a:t>नेपाल आयल निगम</a:t>
            </a:r>
            <a:r>
              <a:rPr lang="en-US" altLang="en-US" dirty="0"/>
              <a:t>, </a:t>
            </a:r>
            <a:r>
              <a:rPr lang="ne-NP" altLang="en-US" dirty="0"/>
              <a:t>जनक शिक्षा सामग्री लिमिटड</a:t>
            </a:r>
            <a:r>
              <a:rPr lang="en-US" altLang="en-US" dirty="0"/>
              <a:t>, </a:t>
            </a:r>
            <a:r>
              <a:rPr lang="ne-NP" altLang="en-US" dirty="0"/>
              <a:t>नेपाल पर्यटन बोर्ड</a:t>
            </a:r>
            <a:r>
              <a:rPr lang="en-US" altLang="en-US" dirty="0"/>
              <a:t>, </a:t>
            </a:r>
            <a:r>
              <a:rPr lang="ne-NP" altLang="en-US" dirty="0"/>
              <a:t>देवघाट क्षेत्र विकास समिति</a:t>
            </a:r>
            <a:r>
              <a:rPr lang="en-US" altLang="en-US" dirty="0"/>
              <a:t>,</a:t>
            </a:r>
            <a:r>
              <a:rPr lang="ne-NP" altLang="en-US" dirty="0"/>
              <a:t> युवा स्वरोजगार कोष आदि।</a:t>
            </a:r>
            <a:endParaRPr lang="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23159" y="136525"/>
            <a:ext cx="7345681" cy="996315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मुख्य प्रश्नावली (खण्ड ३)…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t>11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11BE121-56AE-E752-D156-9473EE8D6A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533" y="982269"/>
            <a:ext cx="11926932" cy="1211700"/>
          </a:xfrm>
          <a:prstGeom prst="rect">
            <a:avLst/>
          </a:prstGeom>
          <a:ln w="38100">
            <a:solidFill>
              <a:srgbClr val="0070C0"/>
            </a:solidFill>
          </a:ln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111586" y="2251119"/>
            <a:ext cx="11947879" cy="4527506"/>
          </a:xfrm>
        </p:spPr>
        <p:txBody>
          <a:bodyPr>
            <a:noAutofit/>
          </a:bodyPr>
          <a:lstStyle/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000" dirty="0"/>
              <a:t>यहाँ प्रतिष्ठान/व्यवसाय दर्ता भएको सरकारी निकायको नाम लेख्नुपर्दछ। </a:t>
            </a:r>
            <a:endParaRPr lang="ne-NP" sz="2000" dirty="0"/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000" dirty="0" smtClean="0"/>
              <a:t>एकभन्दा </a:t>
            </a:r>
            <a:r>
              <a:rPr lang="hi-IN" sz="2000" dirty="0"/>
              <a:t>बढी सरकारी निकायमा दर्ता भएर सञ्चालनमा रहेका प्रतिष्ठान/व्यवसाय भएमा सबैभन्दा पहिलो पटक कुन सरकारी निकायमा दर्ता गरी सञ्चालनमा रहेको छ सो सरकारी निकायको पुरा नाम </a:t>
            </a:r>
            <a:r>
              <a:rPr lang="ne-NP" sz="2000" dirty="0"/>
              <a:t>लेख्नुपर्दछ।</a:t>
            </a:r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000" dirty="0"/>
              <a:t>प्रतिष्ठान/व्यवसाय</a:t>
            </a:r>
            <a:r>
              <a:rPr lang="ne-NP" sz="2000" dirty="0"/>
              <a:t> दर्ता भएको निकाय र अनुमति लिएको निकाय एकै भएमा दर्ता भएको निकायको नाम लेख्नुपर्दछ</a:t>
            </a:r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000" dirty="0"/>
              <a:t>दर्ता भएको निकाय र अनुमति लिएको निकाय फरक-फरक भएमा अनुमति लिएको निकायको नाम नलेखी दर्ता भएको निकायको नाम लेख्नुपर्दछ। </a:t>
            </a:r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000" dirty="0"/>
              <a:t>गणना गर्न लागिएको प्रतिष्ठान/व्यवसाय सरकारी/सार्वजनिक संस्थान</a:t>
            </a:r>
            <a:r>
              <a:rPr lang="ne-NP" sz="2000" dirty="0"/>
              <a:t>्</a:t>
            </a:r>
            <a:r>
              <a:rPr lang="hi-IN" sz="2000" dirty="0"/>
              <a:t> भए दर्ता भएको </a:t>
            </a:r>
            <a:r>
              <a:rPr lang="ne-NP" sz="2000" dirty="0" smtClean="0"/>
              <a:t>निकाय वा कार्यालयको नाम </a:t>
            </a:r>
            <a:r>
              <a:rPr lang="ne-NP" sz="2000" dirty="0"/>
              <a:t>लेख्नु पर्दैन</a:t>
            </a:r>
            <a:r>
              <a:rPr lang="ne-NP" sz="2000" dirty="0" smtClean="0"/>
              <a:t>। </a:t>
            </a:r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000" dirty="0" smtClean="0"/>
              <a:t>कार्यालय कोड लेखिएको ठाउँमा गणकले केही लेख्नु पर्दैन। </a:t>
            </a:r>
            <a:endParaRPr lang="en-US" sz="2000" dirty="0" smtClean="0"/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endParaRPr lang="en-US" sz="2000" dirty="0"/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endParaRPr lang="en-US" sz="2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23159" y="136525"/>
            <a:ext cx="7345681" cy="996315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मुख्य प्रश्नावली (खण्ड ३)...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48364" y="6234289"/>
            <a:ext cx="4962236" cy="365125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153325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t>12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3" name="Text Box 2">
            <a:extLst>
              <a:ext uri="{FF2B5EF4-FFF2-40B4-BE49-F238E27FC236}">
                <a16:creationId xmlns:a16="http://schemas.microsoft.com/office/drawing/2014/main" id="{ACAD5349-A728-41F3-A9B6-C8A4629629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013186"/>
            <a:ext cx="12104370" cy="503214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marL="457200" marR="0" indent="-45720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ne-NP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कुनै पसल स्थानीय तहमा दर्ता भएको र करको लागि पछि अन्तरिक राजश्व कार्यालयमा पनि दर्ता भएको रहेछ भने दर्ता भएको सरकारी निकायको स्थानमा सम्बन्धित गाउँपालिका वा नगरपालिकाको नाम लेख्नु पर्दछ। </a:t>
            </a:r>
            <a:endParaRPr lang="ne-NP" sz="2400" dirty="0">
              <a:latin typeface="Calibri" panose="020F0502020204030204" pitchFamily="34" charset="0"/>
              <a:ea typeface="Times New Roman" panose="02020603050405020304" pitchFamily="18" charset="0"/>
              <a:cs typeface="Kalimati" panose="00000400000000000000" pitchFamily="2"/>
            </a:endParaRPr>
          </a:p>
          <a:p>
            <a:pPr marL="457200" marR="0" indent="-45720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ne-NP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कुनै व्यवसाय सुरुमा कम्पनी रजिस्ट्रार कार्यालयमा दर्ता भएको र त्यसपछि स्थानीय तह र आन्तरिक राजस्वमा दर्ता भएको रहेछ भने दर्ता भएको सरकारी निकायको स्थानमा कम्पनी रजिस्ट्रारको कार्यालय लेख्नु पर्दछ। </a:t>
            </a:r>
          </a:p>
          <a:p>
            <a:pPr marL="457200" marR="0" indent="-45720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ne-NP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कुनै गैर-सरकारी संस्था, जिल्ला प्रशासनमा सुरु दर्ता र </a:t>
            </a:r>
            <a:r>
              <a:rPr lang="ne-NP" sz="2400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पछि </a:t>
            </a:r>
            <a:r>
              <a:rPr lang="ne-NP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स्थानीय तह तथा आन्तरिक राजस्वमा पनि दर्ता भएको रहेछ भने दर्ता भएको सरकारी निकायको स्थानमा जिल्ला प्रशासन कार्यालय .... जिल्ला लेख्नु पर्दछ।</a:t>
            </a:r>
            <a:endParaRPr lang="en-US" sz="3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23159" y="127953"/>
            <a:ext cx="7345681" cy="996315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मुख्य प्रश्नावली (खण्ड ३)...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t>13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0B09E2C-B839-F562-8749-F79AE1230F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" y="936491"/>
            <a:ext cx="11807190" cy="1178059"/>
          </a:xfrm>
          <a:prstGeom prst="rect">
            <a:avLst/>
          </a:prstGeom>
          <a:ln w="38100">
            <a:solidFill>
              <a:srgbClr val="0070C0"/>
            </a:solidFill>
          </a:ln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102870" y="2171701"/>
            <a:ext cx="11920944" cy="4366260"/>
          </a:xfrm>
        </p:spPr>
        <p:txBody>
          <a:bodyPr>
            <a:noAutofit/>
          </a:bodyPr>
          <a:lstStyle/>
          <a:p>
            <a:pPr marL="45720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000" dirty="0"/>
              <a:t>प्रतिष्ठान</a:t>
            </a:r>
            <a:r>
              <a:rPr lang="en-US" sz="2000" dirty="0"/>
              <a:t>/</a:t>
            </a:r>
            <a:r>
              <a:rPr lang="hi-IN" sz="2000" dirty="0"/>
              <a:t>व्यवसाय</a:t>
            </a:r>
            <a:r>
              <a:rPr lang="ne-NP" sz="2000" dirty="0"/>
              <a:t>को</a:t>
            </a:r>
            <a:r>
              <a:rPr lang="hi-IN" sz="2000" dirty="0"/>
              <a:t> सरकारी निकायमा दर्ता गरेको मिति वि.सं. विक्रम सम्वत</a:t>
            </a:r>
            <a:r>
              <a:rPr lang="ne-NP" sz="2000" dirty="0"/>
              <a:t>मा </a:t>
            </a:r>
            <a:r>
              <a:rPr lang="hi-IN" sz="2000" dirty="0"/>
              <a:t>वर्ष र महिना उल्लेख गर्नुपर्दछ। </a:t>
            </a:r>
            <a:endParaRPr lang="ne-NP" sz="2000" dirty="0"/>
          </a:p>
          <a:p>
            <a:pPr marL="45720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000" dirty="0"/>
              <a:t>प्रतिष्ठान</a:t>
            </a:r>
            <a:r>
              <a:rPr lang="en-US" sz="2000" dirty="0"/>
              <a:t>/</a:t>
            </a:r>
            <a:r>
              <a:rPr lang="hi-IN" sz="2000" dirty="0"/>
              <a:t>व्यवसाय दर्ता भएको वर्ष चार अंक अङ्क</a:t>
            </a:r>
            <a:r>
              <a:rPr lang="hi-IN" sz="2400" dirty="0"/>
              <a:t> </a:t>
            </a:r>
            <a:r>
              <a:rPr lang="hi-IN" sz="2000" dirty="0"/>
              <a:t>र महिना दुई अंकमा लेख्नुपर्दछ</a:t>
            </a:r>
            <a:r>
              <a:rPr lang="ne-NP" sz="2000" dirty="0"/>
              <a:t>।</a:t>
            </a:r>
          </a:p>
          <a:p>
            <a:pPr marL="457200" marR="0" indent="-45720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hi-IN" sz="2000" dirty="0"/>
              <a:t>यदि प्रतिष्ठान/व्यवसाय दुई वा सो भन्दा बढी सरकारी निकायमा दर्ता गरी सञ्चालन गरेको रहेछ भने पहिलो पटक सरकारी निकायमा दर्ता गरिएको मिति उल्लेख </a:t>
            </a:r>
            <a:r>
              <a:rPr lang="ne-NP" sz="2000" dirty="0"/>
              <a:t>गर्नुपर्दछ।</a:t>
            </a:r>
          </a:p>
          <a:p>
            <a:pPr marL="457200" lvl="1" indent="-45720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hi-IN" sz="2000" dirty="0"/>
              <a:t>जस्तै: वि.सं. २०५२ साल पुष महिनामा दर्ता भएको प्रतिष्ठानको विवरणमा साल लेखिएको महलमा </a:t>
            </a:r>
            <a:r>
              <a:rPr lang="en-US" sz="2000" dirty="0"/>
              <a:t>2052</a:t>
            </a:r>
            <a:r>
              <a:rPr lang="ne-NP" sz="2000" dirty="0"/>
              <a:t> </a:t>
            </a:r>
            <a:r>
              <a:rPr lang="hi-IN" sz="2000" dirty="0"/>
              <a:t>र महिना लेखिएको महलमा </a:t>
            </a:r>
            <a:r>
              <a:rPr lang="en-US" sz="2000" dirty="0"/>
              <a:t>09</a:t>
            </a:r>
            <a:r>
              <a:rPr lang="hi-IN" sz="2000" dirty="0"/>
              <a:t> लेख्नुपर्दछ। </a:t>
            </a:r>
            <a:endParaRPr lang="ne-NP" sz="2000" dirty="0"/>
          </a:p>
          <a:p>
            <a:pPr marL="457200" lvl="1" indent="-45720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hi-IN" sz="2000" dirty="0"/>
              <a:t>सरकारी स्वामित्वका</a:t>
            </a:r>
            <a:r>
              <a:rPr lang="ne-NP" sz="2000" dirty="0"/>
              <a:t> </a:t>
            </a:r>
            <a:r>
              <a:rPr lang="hi-IN" sz="2000" dirty="0"/>
              <a:t>प्रतिष्ठानहरू</a:t>
            </a:r>
            <a:r>
              <a:rPr lang="ne-NP" sz="2000" dirty="0"/>
              <a:t> </a:t>
            </a:r>
            <a:r>
              <a:rPr lang="en-US" sz="2000" dirty="0"/>
              <a:t>(</a:t>
            </a:r>
            <a:r>
              <a:rPr lang="ne-NP" sz="2000" dirty="0"/>
              <a:t>सरकारी अस्पताल</a:t>
            </a:r>
            <a:r>
              <a:rPr lang="en-US" sz="2000" dirty="0"/>
              <a:t>,</a:t>
            </a:r>
            <a:r>
              <a:rPr lang="ne-NP" sz="2000" dirty="0"/>
              <a:t> हुलाक</a:t>
            </a:r>
            <a:r>
              <a:rPr lang="en-US" sz="2000" dirty="0"/>
              <a:t>,</a:t>
            </a:r>
            <a:r>
              <a:rPr lang="ne-NP" sz="2000" dirty="0"/>
              <a:t> सार्वजनिक संस्थान र गैर बजेटरी निकाय</a:t>
            </a:r>
            <a:r>
              <a:rPr lang="en-US" sz="2000" dirty="0"/>
              <a:t>) </a:t>
            </a:r>
            <a:r>
              <a:rPr lang="hi-IN" sz="2000" dirty="0"/>
              <a:t>को दर्ता मिति लेख्नुपर्दैन।</a:t>
            </a:r>
            <a:endParaRPr lang="en-US" sz="2000" dirty="0"/>
          </a:p>
          <a:p>
            <a:pPr algn="just">
              <a:lnSpc>
                <a:spcPct val="150000"/>
              </a:lnSpc>
              <a:spcBef>
                <a:spcPts val="600"/>
              </a:spcBef>
            </a:pPr>
            <a:endParaRPr lang="en-US" sz="2000" dirty="0"/>
          </a:p>
          <a:p>
            <a:pPr marL="0" indent="0" algn="just">
              <a:lnSpc>
                <a:spcPct val="70000"/>
              </a:lnSpc>
              <a:spcBef>
                <a:spcPts val="600"/>
              </a:spcBef>
              <a:buNone/>
            </a:pPr>
            <a:endParaRPr lang="en-US" sz="20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24800" y="79375"/>
            <a:ext cx="7345681" cy="650472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/>
              <a:t>मुख्य प्रश्नावली (खण्ड ३)...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t>14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B7EAB54-6087-6B8F-946E-8D0DAD7259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1482" y="879475"/>
            <a:ext cx="10512318" cy="903837"/>
          </a:xfrm>
          <a:prstGeom prst="rect">
            <a:avLst/>
          </a:prstGeom>
          <a:ln w="38100">
            <a:solidFill>
              <a:srgbClr val="0070C0"/>
            </a:solidFill>
          </a:ln>
        </p:spPr>
      </p:pic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130629" y="1932940"/>
            <a:ext cx="11919857" cy="4788535"/>
          </a:xfrm>
        </p:spPr>
        <p:txBody>
          <a:bodyPr>
            <a:noAutofit/>
          </a:bodyPr>
          <a:lstStyle/>
          <a:p>
            <a:pPr marL="45720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/>
              <a:t>प्रतिष्ठान/व्यवसायको नाममा आन्तरिक राजश्व कार्यालय वा सोको प्रतिनिधिको रूपमा कोष तथा लेखा नियन्त्रक कार्यालय/ स्थानीय तहबाट जारी भएको प्रतिष्ठान/ व्यवसायको स्थायी लेखा नम्बर भए कोड </a:t>
            </a:r>
            <a:r>
              <a:rPr lang="en-US" sz="2400" dirty="0"/>
              <a:t>1 </a:t>
            </a:r>
            <a:r>
              <a:rPr lang="hi-IN" sz="2400" dirty="0"/>
              <a:t>मा र नभए कोड </a:t>
            </a:r>
            <a:r>
              <a:rPr lang="en-US" sz="2400" dirty="0"/>
              <a:t>2</a:t>
            </a:r>
            <a:r>
              <a:rPr lang="hi-IN" sz="2400" dirty="0"/>
              <a:t> मा गोलो घेरा लगाउनु पर्दछ। </a:t>
            </a:r>
            <a:endParaRPr lang="ne-NP" sz="2400" dirty="0"/>
          </a:p>
          <a:p>
            <a:pPr marL="45720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/>
              <a:t>यदि स्थायी लेखा नम्बर नभएमा प्रश्न </a:t>
            </a:r>
            <a:r>
              <a:rPr lang="en-US" sz="2400" dirty="0"/>
              <a:t>RI4.1</a:t>
            </a:r>
            <a:r>
              <a:rPr lang="hi-IN" sz="2400" dirty="0"/>
              <a:t> नसोधी प्रश्न </a:t>
            </a:r>
            <a:r>
              <a:rPr lang="en-US" sz="2400" dirty="0"/>
              <a:t>RI5 </a:t>
            </a:r>
            <a:r>
              <a:rPr lang="hi-IN" sz="2400" dirty="0"/>
              <a:t>सोध्नुपर्दछ। </a:t>
            </a:r>
            <a:endParaRPr lang="ne-NP" sz="2400" dirty="0"/>
          </a:p>
          <a:p>
            <a:pPr marL="45720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/>
              <a:t>कुनै व्यक्तिले लिएको व्यक्तिगत स्थायी लेखा नम्बर निजले सञ्चालन गरेको प्रतिष्ठान/व्यवसायले प्रयोग गरेको रहेछ भने उक्त प्रतिष्ठान/व्यवसायको स्थायी लेखा नम्बर भएको मान्नुहुँदैन। </a:t>
            </a:r>
            <a:endParaRPr lang="ne-NP" sz="2400" dirty="0"/>
          </a:p>
          <a:p>
            <a:pPr marL="45720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/>
              <a:t>यदि कुनै प्रतिष्ठान/व्यवसायले </a:t>
            </a:r>
            <a:r>
              <a:rPr lang="en-US" sz="2400" dirty="0"/>
              <a:t>VAT </a:t>
            </a:r>
            <a:r>
              <a:rPr lang="hi-IN" sz="2400" dirty="0"/>
              <a:t>नम्बर लिई कारोबार गरेको रहेछ भने पनि स्थायी लेखा नम्बर सरह मानी सोहि </a:t>
            </a:r>
            <a:r>
              <a:rPr lang="en-US" sz="2400" dirty="0"/>
              <a:t>VAT </a:t>
            </a:r>
            <a:r>
              <a:rPr lang="hi-IN" sz="2400" dirty="0"/>
              <a:t>नम्बर लेख्नुपर्दछ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504518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D4BF30-3F85-BBDC-8CCD-5C8DB1A4BB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94892D-15B8-9CA7-4976-8468315122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4800" y="79375"/>
            <a:ext cx="7345681" cy="650472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/>
              <a:t>मुख्य प्रश्नावली (खण्ड ३)...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B0E671F-B95F-C5A1-072A-1381326E55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267A16-43AC-23D1-2BAD-21E34F8D9B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t>15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47E5B9F-F9D9-AEAA-2328-EA56F347E1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224" y="1105006"/>
            <a:ext cx="11719262" cy="708136"/>
          </a:xfrm>
          <a:prstGeom prst="rect">
            <a:avLst/>
          </a:prstGeom>
          <a:ln w="38100">
            <a:solidFill>
              <a:srgbClr val="0070C0"/>
            </a:solidFill>
          </a:ln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302E8CD3-A1DE-2802-9671-100186A308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7170" y="1932941"/>
            <a:ext cx="11833316" cy="4480559"/>
          </a:xfrm>
        </p:spPr>
        <p:txBody>
          <a:bodyPr>
            <a:noAutofit/>
          </a:bodyPr>
          <a:lstStyle/>
          <a:p>
            <a:pPr marL="404813" indent="-404813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/>
              <a:t>स्थायी लेखा नम्बर</a:t>
            </a:r>
            <a:r>
              <a:rPr lang="ne-NP" sz="2400" dirty="0"/>
              <a:t> </a:t>
            </a:r>
            <a:r>
              <a:rPr lang="en-US" sz="2400" dirty="0"/>
              <a:t>(PAN/VAT) </a:t>
            </a:r>
            <a:r>
              <a:rPr lang="hi-IN" sz="2400" dirty="0"/>
              <a:t>को विवरण सङ्कलन गर्नुको उद्देश्य तथ्याङ्कीय व्यावसायिक रजिष्टर</a:t>
            </a:r>
            <a:r>
              <a:rPr lang="ne-NP" sz="2400" dirty="0"/>
              <a:t> </a:t>
            </a:r>
            <a:r>
              <a:rPr lang="en-US" sz="2400" dirty="0"/>
              <a:t>(Statistical Business Register - </a:t>
            </a:r>
            <a:r>
              <a:rPr lang="en-US" sz="2400" dirty="0" err="1"/>
              <a:t>SBR</a:t>
            </a:r>
            <a:r>
              <a:rPr lang="en-US" sz="2400" dirty="0"/>
              <a:t>) </a:t>
            </a:r>
            <a:r>
              <a:rPr lang="hi-IN" sz="2400" dirty="0"/>
              <a:t>अद्यावधिक गर्नका लागि </a:t>
            </a:r>
            <a:r>
              <a:rPr lang="en-US" sz="2400" dirty="0"/>
              <a:t>DATABASE</a:t>
            </a:r>
            <a:r>
              <a:rPr lang="ne-NP" sz="2400" dirty="0"/>
              <a:t> </a:t>
            </a:r>
            <a:r>
              <a:rPr lang="hi-IN" sz="2400" dirty="0"/>
              <a:t>को </a:t>
            </a:r>
            <a:r>
              <a:rPr lang="en-US" sz="2400" dirty="0"/>
              <a:t>UNIQUE ID </a:t>
            </a:r>
            <a:r>
              <a:rPr lang="hi-IN" sz="2400" dirty="0"/>
              <a:t>निर्माण गर्नु </a:t>
            </a:r>
            <a:r>
              <a:rPr lang="ne-NP" sz="2400" dirty="0" smtClean="0"/>
              <a:t>पनि </a:t>
            </a:r>
            <a:r>
              <a:rPr lang="hi-IN" sz="2400" dirty="0" smtClean="0"/>
              <a:t>हो</a:t>
            </a:r>
            <a:r>
              <a:rPr lang="ne-NP" sz="2400" dirty="0"/>
              <a:t>।</a:t>
            </a:r>
            <a:endParaRPr lang="en-US" sz="2400" dirty="0"/>
          </a:p>
          <a:p>
            <a:pPr marL="404813" indent="-404813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/>
              <a:t>तथ्याङ्कीय व्यावसायिक रजिष्टर</a:t>
            </a:r>
            <a:r>
              <a:rPr lang="ne-NP" sz="2400" dirty="0"/>
              <a:t> </a:t>
            </a:r>
            <a:r>
              <a:rPr lang="en-US" sz="2400" dirty="0" err="1"/>
              <a:t>भनेको</a:t>
            </a:r>
            <a:r>
              <a:rPr lang="en-US" sz="2400" dirty="0"/>
              <a:t> देशका सबै सक्रिय प्रतिष्ठानहरूको पूर्ण र अद्यावधिक </a:t>
            </a:r>
            <a:r>
              <a:rPr lang="en-US" sz="2400" dirty="0" err="1"/>
              <a:t>सूची</a:t>
            </a:r>
            <a:r>
              <a:rPr lang="en-US" sz="2400" dirty="0"/>
              <a:t> </a:t>
            </a:r>
            <a:r>
              <a:rPr lang="en-US" sz="2400" dirty="0" err="1" smtClean="0"/>
              <a:t>हो</a:t>
            </a:r>
            <a:r>
              <a:rPr lang="en-US" sz="2400" dirty="0" smtClean="0"/>
              <a:t> </a:t>
            </a:r>
            <a:r>
              <a:rPr lang="en-US" sz="2400" dirty="0"/>
              <a:t>जसलाई आधिकारिक तथ्याङ्क संकलन र आर्थिक सर्वेक्षणहरू सञ्चालन गर्न आधारभूत </a:t>
            </a:r>
            <a:r>
              <a:rPr lang="en-US" sz="2400" dirty="0" err="1"/>
              <a:t>तथ्याङ्कीय</a:t>
            </a:r>
            <a:r>
              <a:rPr lang="en-US" sz="2400" dirty="0"/>
              <a:t> </a:t>
            </a:r>
            <a:r>
              <a:rPr lang="en-US" sz="2400" dirty="0" err="1"/>
              <a:t>संरचनाको</a:t>
            </a:r>
            <a:r>
              <a:rPr lang="ne-NP" sz="2400" dirty="0"/>
              <a:t> </a:t>
            </a:r>
            <a:r>
              <a:rPr lang="en-US" sz="2400" dirty="0" err="1"/>
              <a:t>रूपमा</a:t>
            </a:r>
            <a:r>
              <a:rPr lang="ne-NP" sz="2400" dirty="0"/>
              <a:t> </a:t>
            </a:r>
            <a:r>
              <a:rPr lang="en-US" sz="2400" dirty="0" err="1"/>
              <a:t>प्रयोग</a:t>
            </a:r>
            <a:r>
              <a:rPr lang="ne-NP" sz="2400" dirty="0"/>
              <a:t> </a:t>
            </a:r>
            <a:r>
              <a:rPr lang="en-US" sz="2400" dirty="0" err="1"/>
              <a:t>गरिन्छ</a:t>
            </a:r>
            <a:r>
              <a:rPr lang="ne-NP" sz="2400" dirty="0"/>
              <a:t>।</a:t>
            </a:r>
            <a:endParaRPr lang="en-US" sz="2400" dirty="0"/>
          </a:p>
          <a:p>
            <a:pPr marL="404813" indent="-404813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sz="2400" dirty="0" err="1"/>
              <a:t>SBR</a:t>
            </a:r>
            <a:r>
              <a:rPr lang="ne-NP" sz="2400" dirty="0"/>
              <a:t> </a:t>
            </a:r>
            <a:r>
              <a:rPr lang="en-US" sz="2400" dirty="0" err="1"/>
              <a:t>लाई</a:t>
            </a:r>
            <a:r>
              <a:rPr lang="en-US" sz="2400" dirty="0"/>
              <a:t> </a:t>
            </a:r>
            <a:r>
              <a:rPr lang="en-US" sz="2400" dirty="0" err="1"/>
              <a:t>मुख्यतया</a:t>
            </a:r>
            <a:r>
              <a:rPr lang="en-US" sz="2400" dirty="0"/>
              <a:t> </a:t>
            </a:r>
            <a:r>
              <a:rPr lang="hi-IN" sz="2400" dirty="0"/>
              <a:t>विभिन्न तथ्याङ्कीय क्रियाकलापसँग</a:t>
            </a:r>
            <a:r>
              <a:rPr lang="ne-NP" sz="2400" dirty="0"/>
              <a:t> सम्बन्धित</a:t>
            </a:r>
            <a:r>
              <a:rPr lang="hi-IN" sz="2400" dirty="0"/>
              <a:t> </a:t>
            </a:r>
            <a:r>
              <a:rPr lang="en-US" sz="2400" dirty="0" err="1" smtClean="0"/>
              <a:t>स्याम्पल</a:t>
            </a:r>
            <a:r>
              <a:rPr lang="ne-NP" sz="2400" dirty="0" smtClean="0"/>
              <a:t> </a:t>
            </a:r>
            <a:r>
              <a:rPr lang="en-US" sz="2400" dirty="0" err="1" smtClean="0"/>
              <a:t>फ्रेम</a:t>
            </a:r>
            <a:r>
              <a:rPr lang="hi-IN" sz="2400" dirty="0" smtClean="0"/>
              <a:t> </a:t>
            </a:r>
            <a:r>
              <a:rPr lang="hi-IN" sz="2400" dirty="0"/>
              <a:t>प्रयोजनका लागि </a:t>
            </a:r>
            <a:r>
              <a:rPr lang="ne-NP" sz="2400" dirty="0" smtClean="0"/>
              <a:t>तयार</a:t>
            </a:r>
            <a:r>
              <a:rPr lang="hi-IN" sz="2400" dirty="0" smtClean="0"/>
              <a:t> </a:t>
            </a:r>
            <a:r>
              <a:rPr lang="hi-IN" sz="2400" dirty="0"/>
              <a:t>गरिन्छ</a:t>
            </a:r>
            <a:r>
              <a:rPr lang="ne-NP" sz="2400" dirty="0"/>
              <a:t>।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695686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23159" y="91440"/>
            <a:ext cx="7345681" cy="996315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मुख्य प्रश्नावली (खण्ड ३)...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t>16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06827" y="1925140"/>
            <a:ext cx="11865429" cy="4374059"/>
          </a:xfrm>
        </p:spPr>
        <p:txBody>
          <a:bodyPr>
            <a:noAutofit/>
          </a:bodyPr>
          <a:lstStyle/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400" dirty="0"/>
              <a:t>यस महलमा सम्बन्धित प्रतिष्ठान</a:t>
            </a:r>
            <a:r>
              <a:rPr lang="en-US" sz="2400" dirty="0"/>
              <a:t>/</a:t>
            </a:r>
            <a:r>
              <a:rPr lang="hi-IN" sz="2400" dirty="0"/>
              <a:t>व्यवसायले प्रयोग गरेको स्थायी लेखा नम्बर </a:t>
            </a:r>
            <a:r>
              <a:rPr lang="en-US" sz="2400" dirty="0"/>
              <a:t>(PAN/VAT)</a:t>
            </a:r>
            <a:r>
              <a:rPr lang="hi-IN" sz="2400" dirty="0"/>
              <a:t> लेख्नुपर्दछ।</a:t>
            </a:r>
            <a:endParaRPr lang="ne-NP" sz="2400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400" dirty="0"/>
              <a:t>यदि कुनै प्रतिष्ठान/व्यवसायले </a:t>
            </a:r>
            <a:r>
              <a:rPr lang="en-US" sz="2400" dirty="0"/>
              <a:t>VAT </a:t>
            </a:r>
            <a:r>
              <a:rPr lang="hi-IN" sz="2400" dirty="0"/>
              <a:t>नम्बर लिई कारोबार गरेको रहेछ भने सोही नम्बर भर्नुपर्दछ। </a:t>
            </a:r>
            <a:endParaRPr lang="ne-NP" sz="2400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400" dirty="0"/>
              <a:t>स्थायी लेखा नम्बर </a:t>
            </a:r>
            <a:r>
              <a:rPr lang="hi-IN" sz="2400" dirty="0" smtClean="0"/>
              <a:t>नौ </a:t>
            </a:r>
            <a:r>
              <a:rPr lang="hi-IN" sz="2400" dirty="0"/>
              <a:t>अङ्क </a:t>
            </a:r>
            <a:r>
              <a:rPr lang="en-US" sz="2400" dirty="0"/>
              <a:t>(9-digit) </a:t>
            </a:r>
            <a:r>
              <a:rPr lang="hi-IN" sz="2400" dirty="0" smtClean="0"/>
              <a:t>अ</a:t>
            </a:r>
            <a:r>
              <a:rPr lang="ne-NP" sz="2400" dirty="0" smtClean="0"/>
              <a:t>ङ्क </a:t>
            </a:r>
            <a:r>
              <a:rPr lang="hi-IN" sz="2400" dirty="0"/>
              <a:t>को हुन्छ। </a:t>
            </a:r>
            <a:endParaRPr lang="ne-NP" sz="2400" dirty="0"/>
          </a:p>
          <a:p>
            <a:pPr marL="0" indent="0" algn="just">
              <a:lnSpc>
                <a:spcPct val="150000"/>
              </a:lnSpc>
              <a:buNone/>
            </a:pPr>
            <a:endParaRPr lang="en-US" sz="2400" dirty="0"/>
          </a:p>
          <a:p>
            <a:pPr marL="0" indent="0" algn="just">
              <a:lnSpc>
                <a:spcPct val="70000"/>
              </a:lnSpc>
              <a:buNone/>
            </a:pPr>
            <a:endParaRPr lang="en-US" sz="24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28BB0CC-3099-B859-DED6-8907380768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38" y="1087755"/>
            <a:ext cx="11719262" cy="708136"/>
          </a:xfrm>
          <a:prstGeom prst="rect">
            <a:avLst/>
          </a:prstGeom>
          <a:ln w="38100">
            <a:solidFill>
              <a:srgbClr val="0070C0"/>
            </a:solidFill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7438" y="79375"/>
            <a:ext cx="7345681" cy="629285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/>
              <a:t>मुख्य प्रश्नावली (खण्ड ३)...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t>17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02990E3-3E3E-BC1E-0E24-AC11117BF6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53" y="826571"/>
            <a:ext cx="11691258" cy="1014947"/>
          </a:xfrm>
          <a:prstGeom prst="rect">
            <a:avLst/>
          </a:prstGeom>
          <a:ln w="38100">
            <a:solidFill>
              <a:srgbClr val="0070C0"/>
            </a:solidFill>
          </a:ln>
        </p:spPr>
      </p:pic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250371" y="1959429"/>
            <a:ext cx="11680373" cy="4615542"/>
          </a:xfrm>
        </p:spPr>
        <p:txBody>
          <a:bodyPr>
            <a:noAutofit/>
          </a:bodyPr>
          <a:lstStyle/>
          <a:p>
            <a:pPr marL="182880" indent="-404813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000" dirty="0"/>
              <a:t>प्रतिष्ठान/व्यवसाय सुरूमा कुन सालदेखि सञ्चालन भएको हो सो साल दिइएको कोठामा विक्रम सम्बतमा </a:t>
            </a:r>
            <a:r>
              <a:rPr lang="ne-NP" sz="2000" dirty="0"/>
              <a:t>लेख्नुपर्दछ।</a:t>
            </a:r>
          </a:p>
          <a:p>
            <a:pPr marL="182880" indent="-404813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000" dirty="0"/>
              <a:t>महिनाको कोड उल्लेख गर्ने स्थानमा वैशाख भए </a:t>
            </a:r>
            <a:r>
              <a:rPr lang="en-US" sz="2000" dirty="0"/>
              <a:t>01, </a:t>
            </a:r>
            <a:r>
              <a:rPr lang="hi-IN" sz="2000" dirty="0"/>
              <a:t>जेठ भए </a:t>
            </a:r>
            <a:r>
              <a:rPr lang="en-US" sz="2000" dirty="0"/>
              <a:t>02.....,</a:t>
            </a:r>
            <a:r>
              <a:rPr lang="hi-IN" sz="2000" dirty="0"/>
              <a:t> चैत भए </a:t>
            </a:r>
            <a:r>
              <a:rPr lang="en-US" sz="2000" dirty="0"/>
              <a:t>12 </a:t>
            </a:r>
            <a:r>
              <a:rPr lang="hi-IN" sz="2000" dirty="0"/>
              <a:t>लेख्नुपर्दछ। </a:t>
            </a:r>
            <a:endParaRPr lang="ne-NP" sz="2000" dirty="0"/>
          </a:p>
          <a:p>
            <a:pPr marL="182880" indent="-404813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000" dirty="0"/>
              <a:t>यस प्रश्नमा दर्ता गरिएको साल नसोधी प्रतिष्ठान/व्यवसाय सञ्चालन गरिएको साल सोधिएको हो। </a:t>
            </a:r>
            <a:endParaRPr lang="ne-NP" sz="2000" dirty="0"/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000" dirty="0"/>
              <a:t>व्यवसायीले कसैसँग खरिद गरेको</a:t>
            </a:r>
            <a:r>
              <a:rPr lang="ne-NP" sz="2000" dirty="0"/>
              <a:t> वा लिजमा लिएको</a:t>
            </a:r>
            <a:r>
              <a:rPr lang="hi-IN" sz="2000" dirty="0"/>
              <a:t> प्रतिष्ठान/व्यवसायको हकमा सञ्चालन मिति प्रतिष्ठान/व्यवसाय सुरूमा सञ्चालन भएको मिति नै लेख्नु</a:t>
            </a:r>
            <a:r>
              <a:rPr lang="ne-NP" sz="2000" dirty="0"/>
              <a:t> पर्दछ।</a:t>
            </a:r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000" dirty="0"/>
              <a:t>साल सम्झन नसकेमा अन्य कुनै घटनाका आधारमा उल्लेख गर्न उत्प्रेरित गर्नुपर्दछ।</a:t>
            </a:r>
            <a:endParaRPr lang="en-US" sz="2000" dirty="0"/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000" dirty="0"/>
              <a:t>संचालन महिना सम्झन नसकेमा ०० लेख्नुपर्दछ।</a:t>
            </a:r>
            <a:r>
              <a:rPr lang="hi-IN" sz="2000" dirty="0"/>
              <a:t> </a:t>
            </a:r>
            <a:endParaRPr lang="en-US" sz="2000" dirty="0"/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000" dirty="0"/>
              <a:t>सरकारी स्वामित्वका प्रतिष्ठानहरू</a:t>
            </a:r>
            <a:r>
              <a:rPr lang="en-US" sz="2000" dirty="0"/>
              <a:t> </a:t>
            </a:r>
            <a:r>
              <a:rPr lang="ne-NP" sz="2000" dirty="0"/>
              <a:t>र सार्वजनिक संस्थान</a:t>
            </a:r>
            <a:r>
              <a:rPr lang="hi-IN" sz="2000" dirty="0"/>
              <a:t>को व्यवसाय सञ्चालन मिति </a:t>
            </a:r>
            <a:r>
              <a:rPr lang="ne-NP" sz="2000" dirty="0"/>
              <a:t>सोध्नु पर्दैन।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B8489F-1D5F-193B-17A5-FB80C53790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B6316C-F5ED-67A5-81B6-935E9030DF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3159" y="79375"/>
            <a:ext cx="7345681" cy="996315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मुख्य प्रश्नावली (खण्ड ३)...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D0F6B8-C17F-5FBB-B4F4-7B1871EA93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052" y="995531"/>
            <a:ext cx="7583112" cy="3105741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2400" b="1" dirty="0"/>
              <a:t>LS1 यस प्रतिष्ठान/व्यवसायको वैधानिक स्थिति (Legal Status) कुन हो ? </a:t>
            </a:r>
            <a:r>
              <a:rPr lang="en-US" sz="1800" i="1" dirty="0"/>
              <a:t>(दर्ता नभएका </a:t>
            </a:r>
            <a:r>
              <a:rPr lang="hi-IN" sz="1800" i="1" dirty="0"/>
              <a:t>प्रतिष्ठान/व्यवसायको हकमा भने </a:t>
            </a:r>
            <a:r>
              <a:rPr lang="en-US" sz="1800" i="1" dirty="0"/>
              <a:t>ति</a:t>
            </a:r>
            <a:r>
              <a:rPr lang="hi-IN" sz="1800" i="1" dirty="0"/>
              <a:t>नीहरूको स्वामित्व व्यक्तिगत भए </a:t>
            </a:r>
            <a:r>
              <a:rPr lang="en-US" sz="1800" i="1" dirty="0"/>
              <a:t>1,</a:t>
            </a:r>
            <a:r>
              <a:rPr lang="hi-IN" sz="1800" i="1" dirty="0"/>
              <a:t> साझेदारी भए </a:t>
            </a:r>
            <a:r>
              <a:rPr lang="en-US" sz="1800" i="1" dirty="0"/>
              <a:t>2</a:t>
            </a:r>
            <a:r>
              <a:rPr lang="hi-IN" sz="1800" i="1" dirty="0"/>
              <a:t> </a:t>
            </a:r>
            <a:r>
              <a:rPr lang="ne-NP" sz="1800" i="1" dirty="0"/>
              <a:t>र अन्य भए </a:t>
            </a:r>
            <a:r>
              <a:rPr lang="en-US" sz="1800" i="1" dirty="0"/>
              <a:t>9</a:t>
            </a:r>
            <a:r>
              <a:rPr lang="ne-NP" sz="1800" i="1" dirty="0"/>
              <a:t> मा गोलो घेरा लगाउनु</a:t>
            </a:r>
            <a:r>
              <a:rPr lang="en-US" sz="1800" i="1" dirty="0"/>
              <a:t> </a:t>
            </a:r>
            <a:r>
              <a:rPr lang="ne-NP" sz="1800" i="1" dirty="0"/>
              <a:t>पर्दछ</a:t>
            </a:r>
            <a:r>
              <a:rPr lang="hi-IN" sz="1800" i="1" dirty="0"/>
              <a:t>)</a:t>
            </a:r>
            <a:endParaRPr lang="en-US" sz="1800" i="1" dirty="0"/>
          </a:p>
          <a:p>
            <a:pPr marL="404813" indent="-352425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400" dirty="0"/>
              <a:t>प्रतिष्ठान/व्यवसायको वैधानिक स्थितिले कुनै प्रतिष्ठान (जस्तै: फर्म</a:t>
            </a:r>
            <a:r>
              <a:rPr lang="en-US" sz="2400" dirty="0"/>
              <a:t>, </a:t>
            </a:r>
            <a:r>
              <a:rPr lang="hi-IN" sz="2400" dirty="0"/>
              <a:t>कम्पनी</a:t>
            </a:r>
            <a:r>
              <a:rPr lang="en-US" sz="2400" dirty="0"/>
              <a:t>, </a:t>
            </a:r>
            <a:r>
              <a:rPr lang="hi-IN" sz="2400" dirty="0"/>
              <a:t>संघसंस्था आदि) कानुनी रूपमा कस्तो प्रकारको संस्था हो भन्ने जनाउँछ</a:t>
            </a:r>
            <a:r>
              <a:rPr lang="ne-NP" sz="2400" dirty="0"/>
              <a:t>।</a:t>
            </a: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F1D1D7-E1B0-2DA5-7661-365CA7773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2FCD9C7-0474-3AF5-651E-34F3A01F9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t>18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11090D6-93B6-B45F-B882-5B285C43912D}"/>
              </a:ext>
            </a:extLst>
          </p:cNvPr>
          <p:cNvSpPr txBox="1"/>
          <p:nvPr/>
        </p:nvSpPr>
        <p:spPr>
          <a:xfrm>
            <a:off x="589280" y="1306862"/>
            <a:ext cx="10764520" cy="50126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CE6F7F2-BC4D-2CE5-EDD4-C08DB7567E55}"/>
              </a:ext>
            </a:extLst>
          </p:cNvPr>
          <p:cNvSpPr txBox="1"/>
          <p:nvPr/>
        </p:nvSpPr>
        <p:spPr>
          <a:xfrm>
            <a:off x="309880" y="1330960"/>
            <a:ext cx="10419080" cy="40091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6DBB032-5AEE-6289-92ED-BFCE89C89F4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3482" b="1466"/>
          <a:stretch>
            <a:fillRect/>
          </a:stretch>
        </p:blipFill>
        <p:spPr>
          <a:xfrm>
            <a:off x="7686164" y="1053705"/>
            <a:ext cx="4372303" cy="3105741"/>
          </a:xfrm>
          <a:prstGeom prst="rect">
            <a:avLst/>
          </a:prstGeom>
          <a:ln w="38100">
            <a:solidFill>
              <a:srgbClr val="0070C0"/>
            </a:solidFill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DD36557-45DB-EC1E-305D-5EA48960B471}"/>
              </a:ext>
            </a:extLst>
          </p:cNvPr>
          <p:cNvSpPr txBox="1"/>
          <p:nvPr/>
        </p:nvSpPr>
        <p:spPr>
          <a:xfrm>
            <a:off x="103052" y="4345875"/>
            <a:ext cx="11955415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>
                <a:cs typeface="Kalimati" panose="00000400000000000000" pitchFamily="2"/>
              </a:rPr>
              <a:t>यहाँ सम्बन्धित प्रतिष्ठान कुन प्रकारको वैधानिक ढाँचा र स्वामित्वमा सञ्चालन भएको हो भन्ने जान्न खोजिएको छ। यस प्रश्नावलीमा प्रतिष्ठानको वैधानिक स्थितिलाई दिईएका ९ वटा विकल्पमध्येबाट उपयुक्त कोड</a:t>
            </a:r>
            <a:r>
              <a:rPr lang="ne-NP" sz="2400" dirty="0">
                <a:cs typeface="Kalimati" panose="00000400000000000000" pitchFamily="2"/>
              </a:rPr>
              <a:t>मा </a:t>
            </a:r>
            <a:r>
              <a:rPr lang="hi-IN" sz="2400" dirty="0">
                <a:cs typeface="Kalimati" panose="00000400000000000000" pitchFamily="2"/>
              </a:rPr>
              <a:t>गोलो घेरा लगाउनुपर्दछ।</a:t>
            </a:r>
            <a:endParaRPr lang="ne-NP" sz="2400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प्रत्येक प्रतिष्ठानका लागि एक मात्र वैधानिक स्थितिको कोडमा गोलो घेरा लगाउनु पर्दछ।</a:t>
            </a:r>
            <a:endParaRPr lang="en-US" sz="2400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9597354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D7E1C6-8003-0DEE-3803-C676B1E09E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E2DB9C-1ED8-D8E5-5FDD-6DE21190A2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3159" y="79375"/>
            <a:ext cx="7345681" cy="996315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मुख्य प्रश्नावली (खण्ड ३)...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FB3C0F-7F87-6848-E835-EF6C2EBD36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052" y="995531"/>
            <a:ext cx="7097848" cy="5012626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2400" b="1" dirty="0"/>
              <a:t>LS1 यस प्रतिष्ठान/व्यवसायको वैधानिक स्थिति (Legal Status) कुन हो ? </a:t>
            </a:r>
            <a:r>
              <a:rPr lang="en-US" sz="1800" i="1" dirty="0"/>
              <a:t>(दर्ता नभएका </a:t>
            </a:r>
            <a:r>
              <a:rPr lang="hi-IN" sz="1800" i="1" dirty="0"/>
              <a:t>प्रतिष्ठान/व्यवसायको हकमा भने </a:t>
            </a:r>
            <a:r>
              <a:rPr lang="en-US" sz="1800" i="1" dirty="0"/>
              <a:t>ति</a:t>
            </a:r>
            <a:r>
              <a:rPr lang="hi-IN" sz="1800" i="1" dirty="0"/>
              <a:t>नीहरूको स्वामित्व व्यक्तिगत भए </a:t>
            </a:r>
            <a:r>
              <a:rPr lang="en-US" sz="1800" i="1" dirty="0"/>
              <a:t>1,</a:t>
            </a:r>
            <a:r>
              <a:rPr lang="hi-IN" sz="1800" i="1" dirty="0"/>
              <a:t> साझेदारी भए </a:t>
            </a:r>
            <a:r>
              <a:rPr lang="en-US" sz="1800" i="1" dirty="0"/>
              <a:t>2</a:t>
            </a:r>
            <a:r>
              <a:rPr lang="hi-IN" sz="1800" i="1" dirty="0"/>
              <a:t> </a:t>
            </a:r>
            <a:r>
              <a:rPr lang="ne-NP" sz="1800" i="1" dirty="0"/>
              <a:t>र अन्य भए </a:t>
            </a:r>
            <a:r>
              <a:rPr lang="en-US" sz="1800" i="1" dirty="0"/>
              <a:t>9</a:t>
            </a:r>
            <a:r>
              <a:rPr lang="ne-NP" sz="1800" i="1" dirty="0"/>
              <a:t> मा गोलो घेरा लगाउनु</a:t>
            </a:r>
            <a:r>
              <a:rPr lang="en-US" sz="1800" i="1" dirty="0"/>
              <a:t> </a:t>
            </a:r>
            <a:r>
              <a:rPr lang="ne-NP" sz="1800" i="1" dirty="0"/>
              <a:t>पर्दछ</a:t>
            </a:r>
            <a:r>
              <a:rPr lang="hi-IN" sz="1800" i="1" dirty="0"/>
              <a:t>)</a:t>
            </a:r>
            <a:endParaRPr lang="en-US" sz="1800" i="1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400" dirty="0"/>
              <a:t>सामान्यतया</a:t>
            </a:r>
            <a:r>
              <a:rPr lang="en-US" sz="2400" dirty="0"/>
              <a:t> </a:t>
            </a:r>
            <a:r>
              <a:rPr lang="hi-IN" sz="2400" dirty="0"/>
              <a:t>दर्ता नभ</a:t>
            </a:r>
            <a:r>
              <a:rPr lang="ne-NP" sz="2400" dirty="0"/>
              <a:t>ई</a:t>
            </a:r>
            <a:r>
              <a:rPr lang="hi-IN" sz="2400" dirty="0"/>
              <a:t> सञ्चालनमा रहेका प्रतिष्ठान/व्यवसायको वैधानिक स्थिति व्यक्तिगत वा साझेदारी </a:t>
            </a:r>
            <a:r>
              <a:rPr lang="ne-NP" sz="2400" dirty="0"/>
              <a:t>वा अन्य </a:t>
            </a:r>
            <a:r>
              <a:rPr lang="hi-IN" sz="2400" dirty="0"/>
              <a:t>हुनसक्दछ</a:t>
            </a:r>
            <a:r>
              <a:rPr lang="ne-NP" sz="2400" dirty="0"/>
              <a:t>।</a:t>
            </a: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FA666F8-500D-61DB-347B-A9EFBE368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21CDA64-D5C2-D962-AB32-BC708E9B6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t>19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5B367EA-A8A7-9F20-D6F0-839F2B6142F4}"/>
              </a:ext>
            </a:extLst>
          </p:cNvPr>
          <p:cNvSpPr txBox="1"/>
          <p:nvPr/>
        </p:nvSpPr>
        <p:spPr>
          <a:xfrm>
            <a:off x="589280" y="1306862"/>
            <a:ext cx="10764520" cy="50126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3402A11-927A-3DF1-426F-FD479AECE815}"/>
              </a:ext>
            </a:extLst>
          </p:cNvPr>
          <p:cNvSpPr txBox="1"/>
          <p:nvPr/>
        </p:nvSpPr>
        <p:spPr>
          <a:xfrm>
            <a:off x="309880" y="1330960"/>
            <a:ext cx="10419080" cy="40091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4968883-8304-A467-B5B5-CFD785A6B49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3482" b="1466"/>
          <a:stretch>
            <a:fillRect/>
          </a:stretch>
        </p:blipFill>
        <p:spPr>
          <a:xfrm>
            <a:off x="7362826" y="1053705"/>
            <a:ext cx="4695641" cy="3335415"/>
          </a:xfrm>
          <a:prstGeom prst="rect">
            <a:avLst/>
          </a:prstGeom>
          <a:ln w="38100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23118873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48075" y="6270625"/>
            <a:ext cx="4962525" cy="581660"/>
          </a:xfrm>
        </p:spPr>
        <p:txBody>
          <a:bodyPr/>
          <a:lstStyle/>
          <a:p>
            <a:r>
              <a:rPr lang="en-US" sz="1600" dirty="0"/>
              <a:t>“अर्थतन्त्र मापनको लागि आर्थिक गणना”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t>2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6" name="Content Placeholder 2"/>
          <p:cNvSpPr txBox="1"/>
          <p:nvPr/>
        </p:nvSpPr>
        <p:spPr>
          <a:xfrm>
            <a:off x="828673" y="1585912"/>
            <a:ext cx="10525127" cy="47704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8" name="Content Placeholder 2"/>
          <p:cNvSpPr txBox="1"/>
          <p:nvPr/>
        </p:nvSpPr>
        <p:spPr>
          <a:xfrm>
            <a:off x="170121" y="283029"/>
            <a:ext cx="11956565" cy="598714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b="1" dirty="0"/>
              <a:t>राष्ट्रिय आर्थिक गणना, २०८२</a:t>
            </a:r>
            <a:endParaRPr lang="ne-NP" sz="3200" b="1" dirty="0"/>
          </a:p>
          <a:p>
            <a:pPr marL="0" indent="0" algn="ctr">
              <a:buNone/>
            </a:pPr>
            <a:endParaRPr lang="ne-NP" b="1" dirty="0"/>
          </a:p>
          <a:p>
            <a:pPr marL="0" indent="0" algn="ctr">
              <a:buNone/>
            </a:pPr>
            <a:endParaRPr lang="en-US" b="1" dirty="0"/>
          </a:p>
          <a:p>
            <a:pPr marL="0" indent="0" algn="ctr">
              <a:buNone/>
            </a:pPr>
            <a:r>
              <a:rPr lang="en-US" b="1" dirty="0"/>
              <a:t/>
            </a:r>
            <a:br>
              <a:rPr lang="en-US" b="1" dirty="0"/>
            </a:br>
            <a:r>
              <a:rPr lang="en-US" altLang="en-US" sz="4000" b="1" dirty="0"/>
              <a:t> </a:t>
            </a:r>
            <a:r>
              <a:rPr lang="en-US" altLang="en-US" sz="4400" b="1" dirty="0"/>
              <a:t> </a:t>
            </a:r>
            <a:r>
              <a:rPr lang="en-US" altLang="en-US" sz="4400" b="1" dirty="0" err="1"/>
              <a:t>गणक</a:t>
            </a:r>
            <a:r>
              <a:rPr lang="ne-NP" altLang="en-US" sz="4400" b="1" dirty="0"/>
              <a:t> </a:t>
            </a:r>
            <a:r>
              <a:rPr lang="en-US" altLang="en-US" sz="4400" b="1" dirty="0" err="1">
                <a:sym typeface="+mn-ea"/>
              </a:rPr>
              <a:t>तथा</a:t>
            </a:r>
            <a:r>
              <a:rPr lang="ne-NP" altLang="en-US" sz="4400" b="1" dirty="0">
                <a:sym typeface="+mn-ea"/>
              </a:rPr>
              <a:t> </a:t>
            </a:r>
            <a:r>
              <a:rPr lang="en-US" altLang="en-US" sz="4400" b="1" dirty="0" err="1">
                <a:sym typeface="+mn-ea"/>
              </a:rPr>
              <a:t>सुपरिवेक्षक</a:t>
            </a:r>
            <a:r>
              <a:rPr lang="ne-NP" altLang="en-US" sz="4400" b="1" dirty="0">
                <a:sym typeface="+mn-ea"/>
              </a:rPr>
              <a:t> </a:t>
            </a:r>
            <a:r>
              <a:rPr lang="en-US" altLang="en-US" sz="4400" b="1" dirty="0" err="1"/>
              <a:t>तालिम</a:t>
            </a:r>
            <a:r>
              <a:rPr lang="en-US" sz="4400" b="1" dirty="0"/>
              <a:t> </a:t>
            </a:r>
            <a:endParaRPr lang="en-US" b="1" dirty="0"/>
          </a:p>
          <a:p>
            <a:pPr marL="0" indent="0" algn="ctr">
              <a:buNone/>
            </a:pPr>
            <a:r>
              <a:rPr lang="en-US" b="1" dirty="0"/>
              <a:t/>
            </a:r>
            <a:br>
              <a:rPr lang="en-US" b="1" dirty="0"/>
            </a:br>
            <a:r>
              <a:rPr lang="ne-NP" b="1" dirty="0"/>
              <a:t>(</a:t>
            </a:r>
            <a:r>
              <a:rPr lang="en-US" b="1" dirty="0"/>
              <a:t>२०८२ </a:t>
            </a:r>
            <a:r>
              <a:rPr lang="en-US" b="1" dirty="0" err="1"/>
              <a:t>चैत</a:t>
            </a:r>
            <a:r>
              <a:rPr lang="en-US" b="1" dirty="0"/>
              <a:t> </a:t>
            </a:r>
            <a:r>
              <a:rPr lang="en-US" altLang="en-US" b="1" dirty="0"/>
              <a:t>२</a:t>
            </a:r>
            <a:r>
              <a:rPr lang="ne-NP" altLang="en-US" b="1" dirty="0"/>
              <a:t>८ </a:t>
            </a:r>
            <a:r>
              <a:rPr lang="en-US" altLang="en-US" b="1" dirty="0" err="1"/>
              <a:t>गते</a:t>
            </a:r>
            <a:r>
              <a:rPr lang="ne-NP" altLang="en-US" b="1" dirty="0"/>
              <a:t>)</a:t>
            </a:r>
            <a:endParaRPr lang="en-US" b="1" dirty="0"/>
          </a:p>
          <a:p>
            <a:pPr marL="0" indent="0" algn="ctr">
              <a:buNone/>
            </a:pPr>
            <a:endParaRPr lang="en-US" b="1" dirty="0"/>
          </a:p>
          <a:p>
            <a:pPr marL="0" indent="0" algn="ctr">
              <a:buNone/>
            </a:pPr>
            <a:r>
              <a:rPr lang="ne-NP" b="1" dirty="0"/>
              <a:t>तेस्रो दिन- </a:t>
            </a:r>
            <a:r>
              <a:rPr lang="en-US" b="1" dirty="0" err="1"/>
              <a:t>दोस्रो</a:t>
            </a:r>
            <a:r>
              <a:rPr lang="ne-NP" b="1" dirty="0"/>
              <a:t> </a:t>
            </a:r>
            <a:r>
              <a:rPr lang="en-US" b="1" dirty="0" err="1"/>
              <a:t>सत्र</a:t>
            </a:r>
            <a:endParaRPr lang="ne-NP" b="1" dirty="0"/>
          </a:p>
          <a:p>
            <a:pPr marL="0" indent="0" algn="ctr">
              <a:buNone/>
            </a:pPr>
            <a:endParaRPr lang="en-US" b="1" dirty="0"/>
          </a:p>
          <a:p>
            <a:pPr marL="0" indent="0" algn="ctr">
              <a:buNone/>
            </a:pPr>
            <a:endParaRPr lang="ne-NP" sz="3600" b="1" dirty="0"/>
          </a:p>
          <a:p>
            <a:pPr marL="0" indent="0" algn="ctr">
              <a:buNone/>
            </a:pPr>
            <a:r>
              <a:rPr lang="ne-NP" sz="3600" b="1" dirty="0">
                <a:solidFill>
                  <a:schemeClr val="accent1"/>
                </a:solidFill>
              </a:rPr>
              <a:t>मुख्य प्रश्नावलीको खण्ड ३ र खण्ड ४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23159" y="79375"/>
            <a:ext cx="7345681" cy="996315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मुख्य प्रश्नावली (खण्ड ३)...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t>20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164248" y="940752"/>
            <a:ext cx="11930467" cy="5725160"/>
          </a:xfrm>
        </p:spPr>
        <p:txBody>
          <a:bodyPr>
            <a:noAutofit/>
          </a:bodyPr>
          <a:lstStyle/>
          <a:p>
            <a:pPr marL="548640" indent="-457200">
              <a:lnSpc>
                <a:spcPct val="130000"/>
              </a:lnSpc>
              <a:spcBef>
                <a:spcPts val="600"/>
              </a:spcBef>
              <a:buAutoNum type="arabicPeriod"/>
            </a:pPr>
            <a:r>
              <a:rPr lang="ne-NP" sz="2400" b="1" dirty="0"/>
              <a:t>व्यक्तिगत:</a:t>
            </a:r>
            <a:r>
              <a:rPr lang="ne-NP" sz="2400" dirty="0"/>
              <a:t> </a:t>
            </a:r>
          </a:p>
          <a:p>
            <a:pPr marL="457200" indent="-457200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कुनै एक व्यक्ति वा परिवारले एकलौटी रूपमा आफ्नो पुँजी लगानी गरी नाफा नोक्सानी आफैले व्यहोर्ने गरी प्राइभेट फर्म रजिष्ट्रेसन ऐन</a:t>
            </a:r>
            <a:r>
              <a:rPr lang="en-US" sz="2400" dirty="0"/>
              <a:t>, </a:t>
            </a:r>
            <a:r>
              <a:rPr lang="ne-NP" sz="2400" dirty="0"/>
              <a:t>२०१४ अनुसार सञ्चालन गरिएका प्रतिष्ठानहरूलाई व्यक्तिगत प्रतिष्ठान मानिन्छ। </a:t>
            </a:r>
            <a:endParaRPr lang="en-US" sz="2400" dirty="0"/>
          </a:p>
          <a:p>
            <a:pPr marL="914400" lvl="2" indent="-457200">
              <a:lnSpc>
                <a:spcPct val="120000"/>
              </a:lnSpc>
              <a:spcBef>
                <a:spcPts val="600"/>
              </a:spcBef>
              <a:buFont typeface="+mj-lt"/>
              <a:buAutoNum type="alphaLcPeriod"/>
            </a:pPr>
            <a:r>
              <a:rPr lang="ne-NP" sz="2400" dirty="0"/>
              <a:t>कुनै व्यक्तिले कसैसँग आवद्ध नभई एकलौटी रूपमा सञ्चालन गरेको निजी व्यवसायलाई व्यक्तिगत व्यवसाय भनिन्छ। </a:t>
            </a:r>
            <a:endParaRPr lang="en-US" sz="2400" dirty="0"/>
          </a:p>
          <a:p>
            <a:pPr marL="914400" lvl="2" indent="-457200">
              <a:lnSpc>
                <a:spcPct val="120000"/>
              </a:lnSpc>
              <a:spcBef>
                <a:spcPts val="600"/>
              </a:spcBef>
              <a:buFont typeface="+mj-lt"/>
              <a:buAutoNum type="alphaLcPeriod"/>
            </a:pPr>
            <a:r>
              <a:rPr lang="ne-NP" sz="2400" dirty="0"/>
              <a:t>कम्पनी रजिष्ट्रारको कार्यालयमा दर्ता भएका एकल व्यक्तिको प्रतिष्ठानको वैधानिक स्थिति व्यक्तिगत हुनसक्दैन।</a:t>
            </a:r>
            <a:endParaRPr lang="en-US" sz="2400" dirty="0"/>
          </a:p>
          <a:p>
            <a:pPr marL="914400" lvl="2" indent="-457200">
              <a:lnSpc>
                <a:spcPct val="120000"/>
              </a:lnSpc>
              <a:spcBef>
                <a:spcPts val="600"/>
              </a:spcBef>
              <a:buFont typeface="+mj-lt"/>
              <a:buAutoNum type="alphaLcPeriod"/>
            </a:pPr>
            <a:r>
              <a:rPr lang="ne-NP" sz="2400" dirty="0"/>
              <a:t>दर्ता नगरी नाफा घाटा व्यक्तिगत रूपमा आफैले व्यहोर्ने गरी अनौपचारीक रूपमा समेत सञ्चालन गरीएका प्रतिष्ठान/व्यवसाय यसै अन्तर्गत राख्नुपर्दछ। </a:t>
            </a:r>
            <a:endParaRPr lang="en-US" sz="2400" dirty="0"/>
          </a:p>
          <a:p>
            <a:pPr marL="457200" indent="-457200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यस अन्तर्गत पर्ने प्रतिष्ठान/व्यवसायलाई विकल्प </a:t>
            </a:r>
            <a:r>
              <a:rPr lang="en-US" sz="2400" dirty="0"/>
              <a:t>1</a:t>
            </a:r>
            <a:r>
              <a:rPr lang="ne-NP" sz="2400" dirty="0"/>
              <a:t> मा </a:t>
            </a:r>
            <a:r>
              <a:rPr lang="hi-IN" sz="2400" dirty="0"/>
              <a:t>गोलो घेरा लगाई खण्ड </a:t>
            </a:r>
            <a:r>
              <a:rPr lang="en-US" sz="2400" dirty="0"/>
              <a:t>4</a:t>
            </a:r>
            <a:r>
              <a:rPr lang="hi-IN" sz="2400" dirty="0"/>
              <a:t> का विवरण सोध्नुपर्दछ।</a:t>
            </a:r>
            <a:endParaRPr lang="en-US" sz="2400" dirty="0"/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buNone/>
            </a:pPr>
            <a:endParaRPr lang="en-US" sz="20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23159" y="79375"/>
            <a:ext cx="7345681" cy="84773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मुख्य प्रश्नावली (खण्ड ३)...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803065" y="6771299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t>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198120" y="1076333"/>
            <a:ext cx="11795760" cy="5553067"/>
          </a:xfrm>
        </p:spPr>
        <p:txBody>
          <a:bodyPr>
            <a:noAutofit/>
          </a:bodyPr>
          <a:lstStyle/>
          <a:p>
            <a:pPr marL="0" lvl="0" indent="0" algn="just">
              <a:lnSpc>
                <a:spcPct val="100000"/>
              </a:lnSpc>
              <a:buNone/>
            </a:pPr>
            <a:r>
              <a:rPr lang="en-US" sz="2000" b="1" dirty="0"/>
              <a:t>2. </a:t>
            </a:r>
            <a:r>
              <a:rPr lang="ne-NP" sz="2000" b="1" dirty="0"/>
              <a:t>साझेदारी:</a:t>
            </a:r>
            <a:r>
              <a:rPr lang="ne-NP" sz="2000" dirty="0"/>
              <a:t> </a:t>
            </a:r>
          </a:p>
          <a:p>
            <a:pPr marL="457200" indent="-457200" algn="just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ne-NP" sz="2000" dirty="0"/>
              <a:t>दुई वा दुईभन्दा बढी व्यक्तिहरूले संयुक्त रूपमा कम</a:t>
            </a:r>
            <a:r>
              <a:rPr lang="en-GB" sz="2000" dirty="0"/>
              <a:t>, </a:t>
            </a:r>
            <a:r>
              <a:rPr lang="ne-NP" sz="2000" dirty="0"/>
              <a:t>बढी वा समान पुँजी लगानी गरी नाफा नोक्सान सोही अनुपातमा व्यहोर्ने गरी गरिएको सम्झौताको आधारमा प्रचलित साझेदारी ऐन</a:t>
            </a:r>
            <a:r>
              <a:rPr lang="en-GB" sz="2000" dirty="0"/>
              <a:t>, </a:t>
            </a:r>
            <a:r>
              <a:rPr lang="ne-NP" sz="2000" dirty="0"/>
              <a:t>२०२० बमोजिम दर्ता भई सञ्चालनमा रहेका प्रतिष्ठानलाई साझेदारी प्रतिष्ठान</a:t>
            </a:r>
            <a:r>
              <a:rPr lang="en-GB" sz="2000" dirty="0"/>
              <a:t>/</a:t>
            </a:r>
            <a:r>
              <a:rPr lang="ne-NP" sz="2000" dirty="0"/>
              <a:t>व्यवसाय भनिन्छ। </a:t>
            </a:r>
          </a:p>
          <a:p>
            <a:pPr marL="457200" indent="-457200" algn="just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ne-NP" sz="2000" dirty="0"/>
              <a:t>साझेदारी व्यवसाय छुट्याउनका लागि निम्न कुराहरूमा ध्यान दिनुपर्दछः </a:t>
            </a:r>
          </a:p>
          <a:p>
            <a:pPr marL="457200" lvl="1" indent="0" algn="just">
              <a:lnSpc>
                <a:spcPct val="100000"/>
              </a:lnSpc>
              <a:buNone/>
            </a:pPr>
            <a:r>
              <a:rPr lang="ne-NP" sz="2000" dirty="0"/>
              <a:t>क)</a:t>
            </a:r>
            <a:r>
              <a:rPr lang="en-US" sz="2000" dirty="0"/>
              <a:t> </a:t>
            </a:r>
            <a:r>
              <a:rPr lang="ne-NP" sz="2000" dirty="0"/>
              <a:t>कुनै व्यक्तिहरूले एउटै नाम राखी मुनाफा भागबण्डा लगाउने गरी सबै साझेदारले प्रत्येक साझेदारका लागि वा कुनै साझेदारले सबै साझेदारका लागि सबै </a:t>
            </a:r>
            <a:r>
              <a:rPr lang="ne-NP" sz="2000" dirty="0" smtClean="0"/>
              <a:t>कारोवारमा </a:t>
            </a:r>
            <a:r>
              <a:rPr lang="ne-NP" sz="2000" dirty="0"/>
              <a:t>भाग लिन आपसमा कबुलियत गरी सञ्चालन गरेका व्यवसाय</a:t>
            </a:r>
            <a:r>
              <a:rPr lang="en-US" sz="2000" dirty="0"/>
              <a:t>,</a:t>
            </a:r>
            <a:endParaRPr lang="ne-NP" sz="2000" dirty="0"/>
          </a:p>
          <a:p>
            <a:pPr marL="457200" lvl="1" indent="0" algn="just">
              <a:lnSpc>
                <a:spcPct val="100000"/>
              </a:lnSpc>
              <a:buNone/>
            </a:pPr>
            <a:r>
              <a:rPr lang="ne-NP" sz="2000" dirty="0"/>
              <a:t>ख)</a:t>
            </a:r>
            <a:r>
              <a:rPr lang="en-US" sz="2000" dirty="0"/>
              <a:t> </a:t>
            </a:r>
            <a:r>
              <a:rPr lang="ne-NP" sz="2000" dirty="0"/>
              <a:t>कबुलियत गर्ने व्यक्तिहरूलाई एक अर्काको सम्बन्धमा साझेदार र सबै साझेदारलाई सामूहिक रूपले फर्म र जुन एक नामबाट </a:t>
            </a:r>
            <a:r>
              <a:rPr lang="ne-NP" sz="2000" dirty="0" smtClean="0"/>
              <a:t>कारोवार </a:t>
            </a:r>
            <a:r>
              <a:rPr lang="ne-NP" sz="2000" dirty="0"/>
              <a:t>चल्दछ त्यसलाई फर्मको नाम भन्नुपर्छ</a:t>
            </a:r>
            <a:r>
              <a:rPr lang="en-US" sz="2000" dirty="0"/>
              <a:t>,</a:t>
            </a:r>
            <a:endParaRPr lang="ne-NP" sz="2000" dirty="0"/>
          </a:p>
          <a:p>
            <a:pPr marL="457200" lvl="1" indent="0" algn="just">
              <a:lnSpc>
                <a:spcPct val="100000"/>
              </a:lnSpc>
              <a:buNone/>
            </a:pPr>
            <a:r>
              <a:rPr lang="ne-NP" sz="2000" dirty="0"/>
              <a:t>ग)</a:t>
            </a:r>
            <a:r>
              <a:rPr lang="en-US" sz="2000" dirty="0"/>
              <a:t> </a:t>
            </a:r>
            <a:r>
              <a:rPr lang="ne-NP" sz="2000" dirty="0"/>
              <a:t>साझेदार बाहेक साझेदारी फर्म कानुनी व्यक्ति हुँदैन।</a:t>
            </a:r>
          </a:p>
          <a:p>
            <a:pPr marL="457200" indent="-457200" algn="just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ne-NP" sz="2000" dirty="0"/>
              <a:t>कम्पनी रजिष्ट्रारको कार्यालयमा दर्ता भएका साझेदारहरुको प्रतिष्ठानको वैधानिक स्थिति </a:t>
            </a:r>
            <a:r>
              <a:rPr lang="ne-NP" sz="2000" dirty="0" smtClean="0"/>
              <a:t>साझेदार </a:t>
            </a:r>
            <a:r>
              <a:rPr lang="ne-NP" sz="2000" dirty="0"/>
              <a:t>हुनसक्दैन ।</a:t>
            </a:r>
          </a:p>
          <a:p>
            <a:pPr marL="457200" indent="-457200" algn="just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ne-NP" sz="2000" dirty="0"/>
              <a:t>कम्पनी रजिस्ट्रारको कार्यालय बाहेक अन्य निकायमा दर्ता साझा स्वामित्वको रुपमा दर्ता भएका वा  दर्ता नगरी दुई वा दुईभन्दा बढी व्यक्तिहरूले संयुक्त रूपमा कम</a:t>
            </a:r>
            <a:r>
              <a:rPr lang="en-US" sz="2000" dirty="0"/>
              <a:t>, </a:t>
            </a:r>
            <a:r>
              <a:rPr lang="ne-NP" sz="2000" dirty="0"/>
              <a:t>बढी वा समान पुँजी लगानी गरी नाफा नोक्सान सोही अनुपातमा व्यहोर्ने गरी अनौपचारिक रूपमा समेत सञ्चालन गरिएका प्रतिष्ठान/व्यवसाय </a:t>
            </a:r>
            <a:r>
              <a:rPr lang="ne-NP" sz="2000" dirty="0" smtClean="0"/>
              <a:t>साझेदारी अन्तर्गत </a:t>
            </a:r>
            <a:r>
              <a:rPr lang="ne-NP" sz="2000" dirty="0"/>
              <a:t>पर्दछन्।</a:t>
            </a:r>
            <a:endParaRPr lang="en-US" sz="20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41561" y="0"/>
            <a:ext cx="7345681" cy="996315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मुख्य प्रश्नावली (खण्ड ३)...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t>22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152400" y="1143000"/>
            <a:ext cx="11876314" cy="5270500"/>
          </a:xfrm>
        </p:spPr>
        <p:txBody>
          <a:bodyPr>
            <a:normAutofit fontScale="92500" lnSpcReduction="10000"/>
          </a:bodyPr>
          <a:lstStyle/>
          <a:p>
            <a:pPr marL="0" lvl="0" indent="0">
              <a:lnSpc>
                <a:spcPct val="150000"/>
              </a:lnSpc>
              <a:buNone/>
            </a:pPr>
            <a:r>
              <a:rPr lang="en-US" sz="2400" b="1" dirty="0"/>
              <a:t>3. </a:t>
            </a:r>
            <a:r>
              <a:rPr lang="ne-NP" sz="2400" b="1" dirty="0"/>
              <a:t>प्राइभेट लिमिटेड (कम्पनी रजिष्टार कार्यालयमा दर्ता भएका मात्र):</a:t>
            </a:r>
            <a:r>
              <a:rPr lang="en-US" sz="2400" dirty="0"/>
              <a:t> </a:t>
            </a:r>
            <a:endParaRPr lang="ne-NP" sz="2400" dirty="0"/>
          </a:p>
          <a:p>
            <a:pPr marL="457200" lvl="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/>
              <a:t>“</a:t>
            </a:r>
            <a:r>
              <a:rPr lang="ne-NP" sz="2400" dirty="0"/>
              <a:t>कम्पनी ऐन</a:t>
            </a:r>
            <a:r>
              <a:rPr lang="en-US" sz="2400" dirty="0"/>
              <a:t>, </a:t>
            </a:r>
            <a:r>
              <a:rPr lang="ne-NP" sz="2400" dirty="0"/>
              <a:t>२०६३” अनुसार प्राइभेट लिमिटेड कम्पनीको रूपमा दर्ता भई सञ्चालनमा रहेका प्रतिष्ठान</a:t>
            </a:r>
            <a:r>
              <a:rPr lang="en-US" sz="2400" dirty="0"/>
              <a:t>/</a:t>
            </a:r>
            <a:r>
              <a:rPr lang="ne-NP" sz="2400" dirty="0"/>
              <a:t>व्यवसायलाई प्राइभेट लिमिटेड कम्पनी सम्झनुपर्दछ।</a:t>
            </a:r>
            <a:endParaRPr lang="en-US" sz="2400" dirty="0"/>
          </a:p>
          <a:p>
            <a:pPr marL="457200" lvl="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/>
              <a:t>कम्पनी ऐन</a:t>
            </a:r>
            <a:r>
              <a:rPr lang="en-GB" sz="2400" dirty="0"/>
              <a:t>, </a:t>
            </a:r>
            <a:r>
              <a:rPr lang="ne-NP" sz="2400" dirty="0"/>
              <a:t>२०६३ बमोजिम कम्पनी रजिष्ट्रार कार्यालयमा दर्ता भएका</a:t>
            </a:r>
            <a:r>
              <a:rPr lang="en-US" sz="2400" dirty="0"/>
              <a:t>,</a:t>
            </a:r>
          </a:p>
          <a:p>
            <a:pPr marL="457200" lvl="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/>
              <a:t>प्राइभेट लिमिटेड कम्पनीमा सेयर सदस्यको सङ्ख्या १०१ जना वा सो भन्दा कम भएका र </a:t>
            </a:r>
            <a:endParaRPr lang="en-US" sz="2400" dirty="0"/>
          </a:p>
          <a:p>
            <a:pPr marL="457200" lvl="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/>
              <a:t>प्राइभेट लिमिटेड कम्पनीले आफ्नो शेयर र डिबेन्चर शेयरवाला बाहेक अरूलाई बिक्री नगरेका।</a:t>
            </a:r>
          </a:p>
          <a:p>
            <a:pPr marL="457200" lvl="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/>
              <a:t>कम्पनी रजिष्टार कार्यालय बाहेक अन्य सरकारी निकायमा दर्ता भएका प्रतिष्ठानको बैधानिक स्थिति प्राइभेट लिमिटेड वा पब्लिक लिमिटेड हुनसक्दैन | 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यदि प्रतिष्ठान</a:t>
            </a:r>
            <a:r>
              <a:rPr lang="en-US" dirty="0"/>
              <a:t>/</a:t>
            </a:r>
            <a:r>
              <a:rPr lang="ne-NP" dirty="0"/>
              <a:t>व्यवसायको वैधानिक स्थिति प्राइभेट लिमिटेड भएमा यसअन्तर्गत पर्दछन्। </a:t>
            </a:r>
            <a:endParaRPr lang="en-US" dirty="0"/>
          </a:p>
          <a:p>
            <a:pPr marL="457200" lvl="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sz="24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759" y="79375"/>
            <a:ext cx="7345681" cy="996315"/>
          </a:xfrm>
        </p:spPr>
        <p:txBody>
          <a:bodyPr>
            <a:normAutofit/>
          </a:bodyPr>
          <a:lstStyle/>
          <a:p>
            <a:pPr algn="ctr"/>
            <a:r>
              <a:rPr lang="en-US" sz="3200" dirty="0"/>
              <a:t>मुख्य प्रश्नावली (खण्ड ३)...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t>23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125730" y="1132840"/>
            <a:ext cx="12022726" cy="5588635"/>
          </a:xfrm>
        </p:spPr>
        <p:txBody>
          <a:bodyPr>
            <a:normAutofit fontScale="62500" lnSpcReduction="20000"/>
          </a:bodyPr>
          <a:lstStyle/>
          <a:p>
            <a:pPr marL="0" lvl="0" indent="0">
              <a:lnSpc>
                <a:spcPct val="160000"/>
              </a:lnSpc>
              <a:buNone/>
            </a:pPr>
            <a:r>
              <a:rPr lang="en-US" b="1" dirty="0"/>
              <a:t>4. </a:t>
            </a:r>
            <a:r>
              <a:rPr lang="ne-NP" b="1" dirty="0"/>
              <a:t>पब्लिक लिमिटेड (कम्पनी रजिष्टारको कार्यालयमा दर्ता भएका मात्र):</a:t>
            </a:r>
            <a:r>
              <a:rPr lang="ne-NP" dirty="0"/>
              <a:t> </a:t>
            </a:r>
            <a:endParaRPr lang="en-US" dirty="0"/>
          </a:p>
          <a:p>
            <a:pPr marL="457200" indent="-457200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ne-NP" dirty="0" smtClean="0"/>
              <a:t>कम्पनी </a:t>
            </a:r>
            <a:r>
              <a:rPr lang="ne-NP" dirty="0"/>
              <a:t>ऐन</a:t>
            </a:r>
            <a:r>
              <a:rPr lang="en-US" dirty="0"/>
              <a:t>, </a:t>
            </a:r>
            <a:r>
              <a:rPr lang="ne-NP" dirty="0" smtClean="0"/>
              <a:t>२०६३ </a:t>
            </a:r>
            <a:r>
              <a:rPr lang="ne-NP" dirty="0"/>
              <a:t>अनुसार पब्लिक लिमिटेड कम्पनीको रूपमा दर्ता भई सञ्चालनमा रहेका प्रतिष्ठान</a:t>
            </a:r>
            <a:r>
              <a:rPr lang="en-US" dirty="0"/>
              <a:t>/</a:t>
            </a:r>
            <a:r>
              <a:rPr lang="ne-NP" dirty="0"/>
              <a:t>व्यवसायलाई </a:t>
            </a:r>
            <a:r>
              <a:rPr lang="ne-NP" dirty="0" smtClean="0"/>
              <a:t>पब्लिक </a:t>
            </a:r>
            <a:r>
              <a:rPr lang="ne-NP" dirty="0"/>
              <a:t>लिमिटेड कम्पनी सम्झनुपर्दछ।</a:t>
            </a:r>
            <a:endParaRPr lang="en-US" dirty="0"/>
          </a:p>
          <a:p>
            <a:pPr marL="457200" lvl="1" indent="0">
              <a:lnSpc>
                <a:spcPct val="160000"/>
              </a:lnSpc>
              <a:buNone/>
            </a:pPr>
            <a:r>
              <a:rPr lang="ne-NP" dirty="0"/>
              <a:t>क)</a:t>
            </a:r>
            <a:r>
              <a:rPr lang="en-US" dirty="0"/>
              <a:t> </a:t>
            </a:r>
            <a:r>
              <a:rPr lang="ne-NP" dirty="0"/>
              <a:t>पब्लिक लिमिटेड कम्पनीमा संस्थापक सेयर सदस्यको सङ्ख्या कम्तिमा ७ जना हुनुपर्दछ।</a:t>
            </a:r>
            <a:endParaRPr lang="en-US" dirty="0"/>
          </a:p>
          <a:p>
            <a:pPr marL="457200" lvl="1" indent="0">
              <a:lnSpc>
                <a:spcPct val="160000"/>
              </a:lnSpc>
              <a:buNone/>
            </a:pPr>
            <a:r>
              <a:rPr lang="ne-NP" dirty="0"/>
              <a:t>ख)</a:t>
            </a:r>
            <a:r>
              <a:rPr lang="en-US" dirty="0"/>
              <a:t> </a:t>
            </a:r>
            <a:r>
              <a:rPr lang="ne-NP" dirty="0"/>
              <a:t>पब्लिक लिमिटेड कम्पनीमा विशेष अवस्थामा वाहेक कम्तीमा पनि एक करोडको चुक्ता पुँजी रहेको हुनुपर्नेछ।</a:t>
            </a:r>
            <a:endParaRPr lang="en-US" dirty="0"/>
          </a:p>
          <a:p>
            <a:pPr marL="457200" lvl="1" indent="0">
              <a:lnSpc>
                <a:spcPct val="160000"/>
              </a:lnSpc>
              <a:buNone/>
            </a:pPr>
            <a:r>
              <a:rPr lang="ne-NP" dirty="0"/>
              <a:t>ग)</a:t>
            </a:r>
            <a:r>
              <a:rPr lang="en-US" dirty="0"/>
              <a:t>  </a:t>
            </a:r>
            <a:r>
              <a:rPr lang="ne-NP" dirty="0"/>
              <a:t>उद्योग प्रतिष्ठानको हिस्सा सर्वसाधारण जसले पनि खरिद बिक्री गर्न र व्यवस्थापनको मञ्जुरी नलिईकन पनि एक अर्काको नाममा आफ्नो हिस्सा नामसारी गर्न पाइने प्राबधान रहेको हुन्छ।</a:t>
            </a:r>
            <a:endParaRPr lang="en-US" dirty="0"/>
          </a:p>
          <a:p>
            <a:pPr marL="457200" lvl="1" indent="0">
              <a:lnSpc>
                <a:spcPct val="160000"/>
              </a:lnSpc>
              <a:buNone/>
            </a:pPr>
            <a:r>
              <a:rPr lang="ne-NP" dirty="0"/>
              <a:t>घ)</a:t>
            </a:r>
            <a:r>
              <a:rPr lang="en-US" dirty="0"/>
              <a:t> </a:t>
            </a:r>
            <a:r>
              <a:rPr lang="ne-NP" dirty="0"/>
              <a:t>यस्ता प्रतिष्ठानहरूको नामको पछाडी साधारणतया “लि.” अथवा “लिमिटेड” भन्ने शब्द जोडिएको हुन्छ।</a:t>
            </a:r>
          </a:p>
          <a:p>
            <a:pPr marL="457200" indent="-457200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ne-NP" sz="2900" dirty="0"/>
              <a:t>कम्पनी रजिष्टार कार्यालय बाहेक अन्य सरकारी निकायमा दर्ता भएका प्रतिष्ठानको बैधानिक स्थिति प्राइभेट लिमिटेड वा पब्लिक लिमिटेड हुनसक्दैन | </a:t>
            </a:r>
          </a:p>
          <a:p>
            <a:pPr marL="457200" indent="-457200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उदाहरणका लागि नविल बैक लिमिटेड पब्लिक लिमिटेड कम्पनी हो। </a:t>
            </a:r>
          </a:p>
          <a:p>
            <a:pPr marL="457200" indent="-457200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वैधानिक स्थिति पव्लिक लिमिटेड भएमा प्रतिष्ठान/व्यवसाय यसअन्तर्गत पर्दछन्। </a:t>
            </a:r>
            <a:endParaRPr lang="en-US" dirty="0"/>
          </a:p>
          <a:p>
            <a:pPr marL="457200" indent="-457200">
              <a:lnSpc>
                <a:spcPct val="160000"/>
              </a:lnSpc>
              <a:buFont typeface="Wingdings" panose="05000000000000000000" pitchFamily="2" charset="2"/>
              <a:buChar char="Ø"/>
            </a:pPr>
            <a:endParaRPr lang="en-US" sz="2400" dirty="0"/>
          </a:p>
          <a:p>
            <a:pPr marL="457200" indent="-457200">
              <a:lnSpc>
                <a:spcPct val="160000"/>
              </a:lnSpc>
              <a:buFont typeface="Wingdings" panose="05000000000000000000" pitchFamily="2" charset="2"/>
              <a:buChar char="Ø"/>
            </a:pPr>
            <a:endParaRPr lang="en-US" sz="24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23159" y="136525"/>
            <a:ext cx="7345681" cy="692150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 err="1"/>
              <a:t>मुख्य</a:t>
            </a:r>
            <a:r>
              <a:rPr lang="ne-NP" sz="3200" b="1" dirty="0"/>
              <a:t> </a:t>
            </a:r>
            <a:r>
              <a:rPr lang="en-US" sz="3200" b="1" dirty="0" err="1"/>
              <a:t>प्रश्नावली</a:t>
            </a:r>
            <a:r>
              <a:rPr lang="en-US" sz="3200" b="1" dirty="0"/>
              <a:t> (खण्ड ३)...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t>24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179613" y="1058408"/>
            <a:ext cx="11913327" cy="5582422"/>
          </a:xfrm>
        </p:spPr>
        <p:txBody>
          <a:bodyPr>
            <a:normAutofit fontScale="92500" lnSpcReduction="20000"/>
          </a:bodyPr>
          <a:lstStyle/>
          <a:p>
            <a:pPr marL="0" lvl="0" indent="0" algn="just">
              <a:lnSpc>
                <a:spcPct val="150000"/>
              </a:lnSpc>
              <a:buNone/>
            </a:pPr>
            <a:r>
              <a:rPr lang="en-US" b="1" dirty="0"/>
              <a:t>5. </a:t>
            </a:r>
            <a:r>
              <a:rPr lang="ne-NP" b="1" dirty="0"/>
              <a:t>सहकारी:</a:t>
            </a:r>
            <a:r>
              <a:rPr lang="ne-NP" dirty="0"/>
              <a:t> </a:t>
            </a:r>
            <a:endParaRPr lang="en-US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 smtClean="0"/>
              <a:t>सहकारी </a:t>
            </a:r>
            <a:r>
              <a:rPr lang="ne-NP" dirty="0"/>
              <a:t>ऐन</a:t>
            </a:r>
            <a:r>
              <a:rPr lang="en-US" dirty="0"/>
              <a:t>,</a:t>
            </a:r>
            <a:r>
              <a:rPr lang="ne-NP" dirty="0"/>
              <a:t> </a:t>
            </a:r>
            <a:r>
              <a:rPr lang="ne-NP" dirty="0" smtClean="0"/>
              <a:t>२०७४ </a:t>
            </a:r>
            <a:r>
              <a:rPr lang="ne-NP" dirty="0"/>
              <a:t>अन्तर्गत गठन भएको सामूहिक उन्नतिको लागि व्यक्तिहरूको समूहद्वारा सञ्चालित तथा आपसी स्वामित्व ग्रहण गरिएको संस्था नै सहकारी संस्था हो। 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सहकारी संस्थासँग आवद्ध रही काम गर्ने वा सेवाग्राहीहरूको समान नियन्त्रण र अधिकार रहेको प्रतिष्ठानको रूपमा पनि परिभाषित गरिन्छ। 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सहकारीको मुलमन्त्र "सबैको लागि एक र एकको लागि सबै" हो। 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सुपथ मूल्यमा वस्तु तथा सेवा प्रदान गर्नु सहकारीको मुख्य उद्देश्य हो अर्थात यसमा नाफाको उद्देश्यभन्दा पनि सेवाको उद्देश्य प्रमुख रहेको हुन्छ।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वैधानिक स्थिति सहकारी भएका प्रतिष्ठान</a:t>
            </a:r>
            <a:r>
              <a:rPr lang="en-US" dirty="0"/>
              <a:t>/</a:t>
            </a:r>
            <a:r>
              <a:rPr lang="ne-NP" dirty="0"/>
              <a:t>व्यवसायहरू यसअन्तर्गत पर्दछन्।</a:t>
            </a:r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4584" y="42514"/>
            <a:ext cx="7345681" cy="996315"/>
          </a:xfrm>
        </p:spPr>
        <p:txBody>
          <a:bodyPr>
            <a:normAutofit/>
          </a:bodyPr>
          <a:lstStyle/>
          <a:p>
            <a:pPr algn="ctr"/>
            <a:r>
              <a:rPr lang="en-US" sz="4000" dirty="0" err="1"/>
              <a:t>मुख्य</a:t>
            </a:r>
            <a:r>
              <a:rPr lang="ne-NP" sz="4000" dirty="0"/>
              <a:t> </a:t>
            </a:r>
            <a:r>
              <a:rPr lang="en-US" sz="4000" dirty="0" err="1"/>
              <a:t>प्रश्नावली</a:t>
            </a:r>
            <a:r>
              <a:rPr lang="en-US" sz="4000" dirty="0"/>
              <a:t> (खण्ड ३)...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charset="0"/>
              </a:rPr>
              <a:t>“अर्थतन्त्र मापनको लागि आर्थिक गणना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t>25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147782" y="1091429"/>
            <a:ext cx="11963400" cy="5269471"/>
          </a:xfrm>
        </p:spPr>
        <p:txBody>
          <a:bodyPr>
            <a:normAutofit fontScale="92500" lnSpcReduction="20000"/>
          </a:bodyPr>
          <a:lstStyle/>
          <a:p>
            <a:pPr marL="0" lvl="0" indent="0" algn="just">
              <a:lnSpc>
                <a:spcPct val="150000"/>
              </a:lnSpc>
              <a:buNone/>
            </a:pPr>
            <a:r>
              <a:rPr lang="en-US" sz="2400" b="1" dirty="0"/>
              <a:t>6. </a:t>
            </a:r>
            <a:r>
              <a:rPr lang="ne-NP" sz="2400" b="1" dirty="0"/>
              <a:t>सरकारी निकाय:</a:t>
            </a:r>
            <a:r>
              <a:rPr lang="ne-NP" sz="2400" dirty="0"/>
              <a:t> </a:t>
            </a:r>
            <a:r>
              <a:rPr lang="ne-NP" sz="2000" dirty="0"/>
              <a:t>(राज्यद्वारा सञ्चालित सरकारी स्वामित्वका प्रतिष्ठान</a:t>
            </a:r>
            <a:r>
              <a:rPr lang="en-GB" sz="2000" dirty="0"/>
              <a:t>/</a:t>
            </a:r>
            <a:r>
              <a:rPr lang="ne-NP" sz="2000" dirty="0"/>
              <a:t>व्यवसाय</a:t>
            </a:r>
            <a:r>
              <a:rPr lang="en-GB" sz="2000" dirty="0"/>
              <a:t>, </a:t>
            </a:r>
            <a:r>
              <a:rPr lang="ne-NP" sz="2000" dirty="0"/>
              <a:t>अर्धसरकारी र स्वायत्त समेत)</a:t>
            </a:r>
            <a:endParaRPr lang="en-US" sz="2400" dirty="0"/>
          </a:p>
          <a:p>
            <a:pPr marL="404813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/>
              <a:t>बजारका लागि वस्तु तथा सेवा उत्पादन गर्ने सरकारी निकायहरू नेपाल सरकार</a:t>
            </a:r>
            <a:r>
              <a:rPr lang="en-US" sz="2400" dirty="0"/>
              <a:t>, </a:t>
            </a:r>
            <a:r>
              <a:rPr lang="ne-NP" sz="2400" dirty="0"/>
              <a:t>प्रदेश सरकार वा स्थानीय तहको आंशिक वा पूर्ण स्वामित्व रहेको भए यस अन्तर्गत पर्दछन्।</a:t>
            </a:r>
            <a:endParaRPr lang="en-US" sz="2400" dirty="0"/>
          </a:p>
          <a:p>
            <a:pPr marL="404813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/>
              <a:t>यस्ता निकायले व्यक्तिगत वा संस्थागत सेयर जारी गरेका हुदैनन्। </a:t>
            </a:r>
            <a:endParaRPr lang="en-US" sz="2400" dirty="0"/>
          </a:p>
          <a:p>
            <a:pPr marL="404813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/>
              <a:t>जस्तै: नेपाल राष्ट्र बैंक</a:t>
            </a:r>
            <a:r>
              <a:rPr lang="en-US" sz="2400" dirty="0"/>
              <a:t>,</a:t>
            </a:r>
            <a:r>
              <a:rPr lang="ne-NP" sz="2400" dirty="0"/>
              <a:t> राष्ट्रिय वाणिज्य बैंक</a:t>
            </a:r>
            <a:r>
              <a:rPr lang="en-US" sz="2400" dirty="0"/>
              <a:t>, </a:t>
            </a:r>
            <a:r>
              <a:rPr lang="ne-NP" sz="2400" dirty="0"/>
              <a:t>सरकारी अस्पताल</a:t>
            </a:r>
            <a:r>
              <a:rPr lang="en-US" sz="2400" dirty="0"/>
              <a:t>, </a:t>
            </a:r>
            <a:r>
              <a:rPr lang="ne-NP" sz="2400" dirty="0"/>
              <a:t>सरकारी विद्यालय आदि।</a:t>
            </a:r>
          </a:p>
          <a:p>
            <a:pPr marL="404813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600" dirty="0"/>
              <a:t>यस्ता संस्थाहरू स्वतः दर्ता भएको मान्नुपर्दछ।</a:t>
            </a:r>
            <a:r>
              <a:rPr lang="ne-NP" sz="2200" dirty="0"/>
              <a:t> </a:t>
            </a:r>
            <a:endParaRPr lang="en-US" sz="2200" dirty="0"/>
          </a:p>
          <a:p>
            <a:pPr marL="404813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/>
              <a:t>नेपाल सरकारको स्वामित्व रहेका केहि प्रतिष्ठानहरु कम्पनी रजिस्ट्रारमा दर्ता भई पब्लिक लिमिटेड बैधानिक स्थिति भए पनि आर्थिक गणना प्रयोजनको लागि सरकारी निकायको रूपमा गणना </a:t>
            </a:r>
            <a:r>
              <a:rPr lang="ne-NP" sz="2400" dirty="0" smtClean="0"/>
              <a:t>गर्नुपर्दछ</a:t>
            </a:r>
            <a:r>
              <a:rPr lang="ne-NP" sz="2400" dirty="0"/>
              <a:t>।</a:t>
            </a:r>
          </a:p>
          <a:p>
            <a:pPr marL="404813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 smtClean="0"/>
              <a:t>यस अन्तर्गत </a:t>
            </a:r>
            <a:r>
              <a:rPr lang="ne-NP" sz="2400" dirty="0"/>
              <a:t>पर्ने प्रतिष्ठान/व्यवसायलाई विकल्प </a:t>
            </a:r>
            <a:r>
              <a:rPr lang="en-US" sz="2400" dirty="0"/>
              <a:t>6</a:t>
            </a:r>
            <a:r>
              <a:rPr lang="ne-NP" sz="2400" dirty="0"/>
              <a:t> मा गोलो घेरा लगाई खण्ड </a:t>
            </a:r>
            <a:r>
              <a:rPr lang="en-US" sz="2400" dirty="0"/>
              <a:t>4</a:t>
            </a:r>
            <a:r>
              <a:rPr lang="ne-NP" sz="2400" dirty="0"/>
              <a:t> का विवरण सोध्नुपर्दछ।</a:t>
            </a:r>
            <a:endParaRPr lang="en-US" sz="2400" dirty="0"/>
          </a:p>
          <a:p>
            <a:pPr marL="404813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sz="24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51611" y="79375"/>
            <a:ext cx="7345681" cy="996315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मुख्य प्रश्नावली (खण्ड ३)...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7169" y="1075691"/>
            <a:ext cx="11876859" cy="5280660"/>
          </a:xfrm>
        </p:spPr>
        <p:txBody>
          <a:bodyPr>
            <a:normAutofit fontScale="77500" lnSpcReduction="20000"/>
          </a:bodyPr>
          <a:lstStyle/>
          <a:p>
            <a:pPr marL="0" lvl="0" indent="0">
              <a:lnSpc>
                <a:spcPct val="150000"/>
              </a:lnSpc>
              <a:buNone/>
            </a:pPr>
            <a:r>
              <a:rPr lang="en-US" b="1" dirty="0"/>
              <a:t>7. </a:t>
            </a:r>
            <a:r>
              <a:rPr lang="ne-NP" b="1" dirty="0"/>
              <a:t>गैरसरकारी संस्था:</a:t>
            </a:r>
            <a:r>
              <a:rPr lang="ne-NP" dirty="0"/>
              <a:t> </a:t>
            </a:r>
            <a:endParaRPr lang="en-US" dirty="0"/>
          </a:p>
          <a:p>
            <a:pPr marL="404813" indent="-404813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आर्थिक गणना प्रयोजनका लागि गैरसरकारी संस्था भनेको गैरनाफामुलक व्यावसायिक सङ्गठन हो। </a:t>
            </a:r>
            <a:endParaRPr lang="en-US" dirty="0"/>
          </a:p>
          <a:p>
            <a:pPr marL="404813" indent="-404813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यस अन्तर्गत निःशुल्क वा नाम मात्रको शुल्क लिई वस्तु तथा सेवा उपलब्ध गराउने सबै स्वदेशी वा विदेशी गैरसरकारी संस्थाहरू पर्दछन्। </a:t>
            </a:r>
            <a:endParaRPr lang="en-US" dirty="0"/>
          </a:p>
          <a:p>
            <a:pPr marL="404813" indent="-404813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यस प्रकारका संस्थाहरूमा सरकारको </a:t>
            </a:r>
            <a:r>
              <a:rPr lang="ne-NP" dirty="0" smtClean="0"/>
              <a:t>वित्तीय </a:t>
            </a:r>
            <a:r>
              <a:rPr lang="ne-NP" dirty="0"/>
              <a:t>नियन्त्रण हुँदैन। </a:t>
            </a:r>
            <a:endParaRPr lang="en-US" dirty="0"/>
          </a:p>
          <a:p>
            <a:pPr marL="404813" indent="-404813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सरकारी निकायमा दर्ता भएका श्रमिक सङ्गठन</a:t>
            </a:r>
            <a:r>
              <a:rPr lang="en-US" dirty="0"/>
              <a:t>, </a:t>
            </a:r>
            <a:r>
              <a:rPr lang="ne-NP" dirty="0"/>
              <a:t>पेशागत सङ्गठन</a:t>
            </a:r>
            <a:r>
              <a:rPr lang="en-US" dirty="0"/>
              <a:t>, </a:t>
            </a:r>
            <a:r>
              <a:rPr lang="ne-NP" dirty="0"/>
              <a:t>च्यारिटी</a:t>
            </a:r>
            <a:r>
              <a:rPr lang="en-US" dirty="0"/>
              <a:t>, </a:t>
            </a:r>
            <a:r>
              <a:rPr lang="ne-NP" dirty="0"/>
              <a:t>धार्मिक संस्थाहरू आदिहरूलाई यस अन्तर्गत समावेश गरिन्छ। </a:t>
            </a:r>
            <a:endParaRPr lang="en-US" dirty="0"/>
          </a:p>
          <a:p>
            <a:pPr marL="404813" indent="-404813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प्राय: गैरसरकारी संस्थाहरु जिल्ला प्रशासन कार्यालयमा दर्ता भएका हुन्छन्।</a:t>
            </a:r>
          </a:p>
          <a:p>
            <a:pPr marL="404813" indent="-404813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यसअन्तर्गत पर्ने प्रतिष्ठान/व्यवसायलाई विकल्प </a:t>
            </a:r>
            <a:r>
              <a:rPr lang="en-US" dirty="0"/>
              <a:t>7</a:t>
            </a:r>
            <a:r>
              <a:rPr lang="ne-NP" dirty="0"/>
              <a:t> मा गोलो घेरा लगाई खण्ड </a:t>
            </a:r>
            <a:r>
              <a:rPr lang="en-US" dirty="0"/>
              <a:t>4</a:t>
            </a:r>
            <a:r>
              <a:rPr lang="ne-NP" dirty="0"/>
              <a:t> का विवरण सोध्नुपर्दछ।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t>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6641" y="116236"/>
            <a:ext cx="7345681" cy="996315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मुख्य प्रश्नावली (खण्ड ३)...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0629" y="1169701"/>
            <a:ext cx="11941628" cy="5323174"/>
          </a:xfrm>
        </p:spPr>
        <p:txBody>
          <a:bodyPr>
            <a:normAutofit fontScale="70000" lnSpcReduction="20000"/>
          </a:bodyPr>
          <a:lstStyle/>
          <a:p>
            <a:pPr marL="0" lvl="0" indent="0" algn="just">
              <a:lnSpc>
                <a:spcPct val="150000"/>
              </a:lnSpc>
              <a:buNone/>
            </a:pPr>
            <a:r>
              <a:rPr lang="en-US" b="1" dirty="0"/>
              <a:t>8. </a:t>
            </a:r>
            <a:r>
              <a:rPr lang="ne-NP" b="1" dirty="0"/>
              <a:t>उपभोक्ता समिति:</a:t>
            </a:r>
            <a:r>
              <a:rPr lang="ne-NP" dirty="0"/>
              <a:t> </a:t>
            </a:r>
            <a:endParaRPr lang="en-US" dirty="0"/>
          </a:p>
          <a:p>
            <a:pPr marL="404813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नेपाल सरकारको प्रचलित नियम कानुन अन्तर्गत रहेर गठन भएका विभिन्न उपभोक्ता समिति यस अन्तर्गत पर्दछन्। </a:t>
            </a:r>
            <a:endParaRPr lang="en-US" dirty="0"/>
          </a:p>
          <a:p>
            <a:pPr marL="404813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जस्तैः वन ऐन अन्तर्गत गठित सामुदायिक वन उपभोक्ता समिति</a:t>
            </a:r>
            <a:r>
              <a:rPr lang="en-US" dirty="0"/>
              <a:t>, </a:t>
            </a:r>
            <a:r>
              <a:rPr lang="ne-NP" dirty="0"/>
              <a:t>खानेपानी ऐन अन्तर्गत गठित खानेपानी उपभोक्ता समिति</a:t>
            </a:r>
            <a:r>
              <a:rPr lang="en-US" dirty="0"/>
              <a:t>, </a:t>
            </a:r>
            <a:r>
              <a:rPr lang="ne-NP" dirty="0"/>
              <a:t>कृषि</a:t>
            </a:r>
            <a:r>
              <a:rPr lang="en-US" dirty="0"/>
              <a:t>, </a:t>
            </a:r>
            <a:r>
              <a:rPr lang="ne-NP" dirty="0"/>
              <a:t>सिंचाई जस्ता उपभोक्ता समितिहरू यस अन्तर्गत पर्दछन्। </a:t>
            </a:r>
            <a:endParaRPr lang="en-US" dirty="0"/>
          </a:p>
          <a:p>
            <a:pPr marL="404813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यस प्रकारका उपभोक्ता समितिका आफ्नै छुट्टै कार्यालय नहुन पनि सक्दछ। </a:t>
            </a:r>
            <a:endParaRPr lang="en-US" dirty="0"/>
          </a:p>
          <a:p>
            <a:pPr marL="404813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यदि छुट्टै कार्यालय छैन भने अध्यक्ष वा अन्य पदाधिकारीहरूको निवास जहाँबाट कार्यसञ्चालन हुन्छ सोही स्थानलाई कार्यालय मानी गणना गर्नुपर्दछ।</a:t>
            </a:r>
          </a:p>
          <a:p>
            <a:pPr marL="404813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दर्ता भइ </a:t>
            </a:r>
            <a:r>
              <a:rPr lang="ne-NP" dirty="0" smtClean="0"/>
              <a:t>स</a:t>
            </a:r>
            <a:r>
              <a:rPr lang="ne-NP" dirty="0" smtClean="0"/>
              <a:t>ञ्</a:t>
            </a:r>
            <a:r>
              <a:rPr lang="ne-NP" dirty="0" smtClean="0"/>
              <a:t>चालित </a:t>
            </a:r>
            <a:r>
              <a:rPr lang="ne-NP" dirty="0"/>
              <a:t>टोल </a:t>
            </a:r>
            <a:r>
              <a:rPr lang="ne-NP" dirty="0" smtClean="0"/>
              <a:t>सुधार समितिलाई </a:t>
            </a:r>
            <a:r>
              <a:rPr lang="ne-NP" dirty="0"/>
              <a:t>पनि यसै अन्तर्गत गणना गर्नुपर्दछ |</a:t>
            </a:r>
          </a:p>
          <a:p>
            <a:pPr marL="404813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 smtClean="0"/>
              <a:t>यस अन्तर्गत </a:t>
            </a:r>
            <a:r>
              <a:rPr lang="ne-NP" dirty="0"/>
              <a:t>पर्ने प्रतिष्ठान/व्यवसायलाई विकल्प </a:t>
            </a:r>
            <a:r>
              <a:rPr lang="en-US" dirty="0"/>
              <a:t>8</a:t>
            </a:r>
            <a:r>
              <a:rPr lang="ne-NP" dirty="0"/>
              <a:t> मा गोलो घेरा लगाई खण्ड </a:t>
            </a:r>
            <a:r>
              <a:rPr lang="en-US" dirty="0"/>
              <a:t>4</a:t>
            </a:r>
            <a:r>
              <a:rPr lang="ne-NP" dirty="0"/>
              <a:t> का विवरण सोध्नुपर्दछ।</a:t>
            </a:r>
            <a:endParaRPr lang="en-US" dirty="0"/>
          </a:p>
          <a:p>
            <a:pPr marL="0" indent="0" algn="just">
              <a:lnSpc>
                <a:spcPct val="150000"/>
              </a:lnSpc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t>27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6641" y="0"/>
            <a:ext cx="7345681" cy="996315"/>
          </a:xfrm>
        </p:spPr>
        <p:txBody>
          <a:bodyPr>
            <a:normAutofit/>
          </a:bodyPr>
          <a:lstStyle/>
          <a:p>
            <a:pPr algn="ctr"/>
            <a:r>
              <a:rPr lang="en-US" sz="3200" dirty="0"/>
              <a:t>मुख्य प्रश्नावली (खण्ड ३)...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t>28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119743" y="1398301"/>
            <a:ext cx="11887200" cy="5323174"/>
          </a:xfrm>
        </p:spPr>
        <p:txBody>
          <a:bodyPr>
            <a:normAutofit fontScale="92500" lnSpcReduction="10000"/>
          </a:bodyPr>
          <a:lstStyle/>
          <a:p>
            <a:pPr marL="0" lvl="0" indent="0">
              <a:lnSpc>
                <a:spcPct val="150000"/>
              </a:lnSpc>
              <a:buNone/>
            </a:pPr>
            <a:r>
              <a:rPr lang="en-US" b="1" dirty="0"/>
              <a:t>9. </a:t>
            </a:r>
            <a:r>
              <a:rPr lang="ne-NP" b="1" dirty="0"/>
              <a:t>अन्य (खुलाउनुहोस्):</a:t>
            </a:r>
            <a:r>
              <a:rPr lang="ne-NP" dirty="0"/>
              <a:t> </a:t>
            </a:r>
            <a:endParaRPr lang="en-US" dirty="0"/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 smtClean="0"/>
              <a:t>यस</a:t>
            </a:r>
            <a:r>
              <a:rPr lang="en-US" dirty="0" smtClean="0"/>
              <a:t> </a:t>
            </a:r>
            <a:r>
              <a:rPr lang="ne-NP" dirty="0" smtClean="0"/>
              <a:t>अन्तर्गत </a:t>
            </a:r>
            <a:r>
              <a:rPr lang="ne-NP" dirty="0"/>
              <a:t>माथि उल्लेख गरिएका कुनै पनि वर्गमा नपरेका प्रतिष्ठानहरू पर्दछन्। </a:t>
            </a:r>
            <a:endParaRPr lang="en-US" dirty="0"/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यदि अन्य वैधानिक स्थिति अन्तर्गत पर्ने प्रतिष्ठान/व्यवसायको हकमा अन्य कुन वैधानिक स्तिथिमा पर्दछ सो समेत अक्षरमा खुलाएर लेख्नुपर्दछ। </a:t>
            </a:r>
            <a:endParaRPr lang="en-US" dirty="0"/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जस्तैः राजनैतिक सङ्गठनहरू।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दर्ता नभएका संगठनहरु 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 smtClean="0"/>
              <a:t>यस</a:t>
            </a:r>
            <a:r>
              <a:rPr lang="en-US" dirty="0" smtClean="0"/>
              <a:t> </a:t>
            </a:r>
            <a:r>
              <a:rPr lang="ne-NP" dirty="0" smtClean="0"/>
              <a:t>अन्तर्गत </a:t>
            </a:r>
            <a:r>
              <a:rPr lang="ne-NP" dirty="0"/>
              <a:t>पर्ने प्रतिष्ठान/व्यवसायलाई विकल्प </a:t>
            </a:r>
            <a:r>
              <a:rPr lang="en-US" dirty="0"/>
              <a:t>9</a:t>
            </a:r>
            <a:r>
              <a:rPr lang="ne-NP" dirty="0"/>
              <a:t> मा गोलो घेरा लगाई खण्ड </a:t>
            </a:r>
            <a:r>
              <a:rPr lang="en-US" dirty="0"/>
              <a:t>4</a:t>
            </a:r>
            <a:r>
              <a:rPr lang="ne-NP" dirty="0"/>
              <a:t> का विवरण सोध्नुपर्दछ।</a:t>
            </a:r>
            <a:endParaRPr lang="en-US" dirty="0"/>
          </a:p>
          <a:p>
            <a:pPr marL="0" indent="0" algn="just">
              <a:lnSpc>
                <a:spcPct val="150000"/>
              </a:lnSpc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23159" y="79375"/>
            <a:ext cx="7345681" cy="996315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मुख्य प्रश्नावली (खण्ड ३)...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t>29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EC37067-FC67-A9CF-2273-D80E45EFC8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106" y="888095"/>
            <a:ext cx="10644751" cy="883555"/>
          </a:xfrm>
          <a:prstGeom prst="rect">
            <a:avLst/>
          </a:prstGeom>
          <a:ln w="38100">
            <a:solidFill>
              <a:srgbClr val="0070C0"/>
            </a:solidFill>
          </a:ln>
        </p:spPr>
      </p:pic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239484" y="1867978"/>
            <a:ext cx="11739156" cy="4692842"/>
          </a:xfrm>
        </p:spPr>
        <p:txBody>
          <a:bodyPr>
            <a:noAutofit/>
          </a:bodyPr>
          <a:lstStyle/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200" dirty="0"/>
              <a:t>कुनै पनि व्यवसाय वा कम्पनीको परिकल्पना गरी स्थापनाको चरणमा आवश्यक प्राथमिक पुँजी लगानी गर्ने र सुरूवाती जोखिम वहन गर्ने व्यक्ति वा संस्थालाई संस्थापक लगानीकर्ता भनिन्छ।</a:t>
            </a:r>
            <a:endParaRPr lang="en-US" sz="2200" dirty="0"/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200" dirty="0"/>
              <a:t>हाल कायम रहेका संस्थापक भन्नाले कुनै पनि प्रतिष्ठान</a:t>
            </a:r>
            <a:r>
              <a:rPr lang="en-US" sz="2200" dirty="0"/>
              <a:t>, </a:t>
            </a:r>
            <a:r>
              <a:rPr lang="hi-IN" sz="2200" dirty="0"/>
              <a:t>व्यवसाय वा कम्पनीको स्थापनाकालमा प्राथमिक पुँजी लगानी गरी व्यवसाय सुरू गरेका र गणनाको समयसम्म पनि उक्त संस्थामा संस्थापक सेयरधनी वा लगानीकर्ताको रूपमा आफ्नो लगानी तथा स्वामित्व निरन्तर कायम राखेका व्यक्ति वा संस्थाहरूलाई </a:t>
            </a:r>
            <a:r>
              <a:rPr lang="hi-IN" sz="2200" dirty="0" smtClean="0"/>
              <a:t>बुझाउँछ</a:t>
            </a:r>
            <a:r>
              <a:rPr lang="ne-NP" sz="2200" dirty="0" smtClean="0"/>
              <a:t>।</a:t>
            </a:r>
            <a:endParaRPr lang="ne-NP" sz="2200" dirty="0"/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200" dirty="0"/>
              <a:t>यसअन्तर्गत स्थापनाको समयमा लगानी गरे तापनि हाल आफ्नो सम्पूर्ण सेयर वा स्वामित्व बिक्री गरी वा हस्तान्तरण गरी संस्थाबाट अलग भइसकेका व्यक्तिहरू </a:t>
            </a:r>
            <a:r>
              <a:rPr lang="hi-IN" sz="2200" dirty="0" smtClean="0"/>
              <a:t>पर्दैनन्</a:t>
            </a:r>
            <a:r>
              <a:rPr lang="ne-NP" sz="2200" dirty="0" smtClean="0"/>
              <a:t>।</a:t>
            </a:r>
            <a:endParaRPr lang="ne-NP" sz="2200" dirty="0"/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200" dirty="0"/>
              <a:t>तर स्थापनाकालदेखि हालसम्म निरन्तर रूपमा संस्थापक समूहको स्वामित्व ओगटेका लगानीकर्ताहरू र विभिन्न समयमा पुँजी थप गरी सदस्य भएका व्यक्त्तिहरू मात्र समेटिन्छन्।</a:t>
            </a:r>
            <a:endParaRPr lang="en-US" sz="2200" dirty="0"/>
          </a:p>
          <a:p>
            <a:pPr marL="297180" indent="-3429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endParaRPr lang="en-US" sz="2000" dirty="0"/>
          </a:p>
          <a:p>
            <a:pPr marL="525780" indent="-342900"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b="1"/>
              <a:t>प्रस्तुतिका विषय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8674" y="1825625"/>
            <a:ext cx="10402743" cy="4503738"/>
          </a:xfrm>
        </p:spPr>
        <p:txBody>
          <a:bodyPr/>
          <a:lstStyle/>
          <a:p>
            <a:endParaRPr lang="en-US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</a:p>
        </p:txBody>
      </p:sp>
      <p:sp>
        <p:nvSpPr>
          <p:cNvPr id="6" name="Content Placeholder 2"/>
          <p:cNvSpPr txBox="1"/>
          <p:nvPr/>
        </p:nvSpPr>
        <p:spPr>
          <a:xfrm>
            <a:off x="229235" y="150304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163194" y="1418908"/>
            <a:ext cx="9622156" cy="31521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3200" dirty="0"/>
              <a:t>खण्ड 3: </a:t>
            </a:r>
            <a:r>
              <a:rPr lang="en-US" altLang="en-US" sz="3200" dirty="0" err="1"/>
              <a:t>दर्ता</a:t>
            </a:r>
            <a:r>
              <a:rPr lang="ne-NP" altLang="en-US" sz="3200" dirty="0"/>
              <a:t> </a:t>
            </a:r>
            <a:r>
              <a:rPr lang="en-US" altLang="en-US" sz="3200" dirty="0" err="1"/>
              <a:t>तथा</a:t>
            </a:r>
            <a:r>
              <a:rPr lang="ne-NP" altLang="en-US" sz="3200" dirty="0"/>
              <a:t> </a:t>
            </a:r>
            <a:r>
              <a:rPr lang="en-US" altLang="en-US" sz="3200" dirty="0" err="1"/>
              <a:t>वैधानिक</a:t>
            </a:r>
            <a:r>
              <a:rPr lang="ne-NP" altLang="en-US" sz="3200" dirty="0"/>
              <a:t> </a:t>
            </a:r>
            <a:r>
              <a:rPr lang="en-US" altLang="en-US" sz="3200" dirty="0" err="1"/>
              <a:t>स्थित</a:t>
            </a:r>
            <a:r>
              <a:rPr lang="ne-NP" altLang="en-US" sz="3200" dirty="0"/>
              <a:t>ि</a:t>
            </a:r>
            <a:r>
              <a:rPr lang="en-US" altLang="en-US" sz="3200" dirty="0" err="1"/>
              <a:t>सम्बन्धी</a:t>
            </a:r>
            <a:r>
              <a:rPr lang="ne-NP" altLang="en-US" sz="3200" dirty="0"/>
              <a:t> </a:t>
            </a:r>
            <a:r>
              <a:rPr lang="en-US" altLang="en-US" sz="3200" dirty="0" err="1"/>
              <a:t>विवरण</a:t>
            </a:r>
            <a:endParaRPr lang="ne-NP" altLang="en-US" sz="3200" dirty="0"/>
          </a:p>
          <a:p>
            <a:pPr marL="0" indent="0">
              <a:lnSpc>
                <a:spcPct val="150000"/>
              </a:lnSpc>
              <a:buNone/>
            </a:pPr>
            <a:r>
              <a:rPr lang="en-US" sz="3200" dirty="0"/>
              <a:t>खण्ड 4: </a:t>
            </a:r>
            <a:r>
              <a:rPr lang="en-US" sz="3200" dirty="0" err="1"/>
              <a:t>प्रतिष्ठान</a:t>
            </a:r>
            <a:r>
              <a:rPr lang="en-US" sz="3200" dirty="0"/>
              <a:t>/</a:t>
            </a:r>
            <a:r>
              <a:rPr lang="en-US" sz="3200" dirty="0" err="1"/>
              <a:t>व्यवसाय</a:t>
            </a:r>
            <a:r>
              <a:rPr lang="ne-NP" sz="3200" dirty="0"/>
              <a:t> </a:t>
            </a:r>
            <a:r>
              <a:rPr lang="en-US" sz="3200" dirty="0" err="1"/>
              <a:t>धनी</a:t>
            </a:r>
            <a:r>
              <a:rPr lang="ne-NP" sz="3200" dirty="0"/>
              <a:t> </a:t>
            </a:r>
            <a:r>
              <a:rPr lang="en-US" sz="3200" dirty="0"/>
              <a:t>र </a:t>
            </a:r>
            <a:r>
              <a:rPr lang="en-US" sz="3200" dirty="0" err="1"/>
              <a:t>व्यवस्थापकको</a:t>
            </a:r>
            <a:r>
              <a:rPr lang="ne-NP" sz="3200" dirty="0"/>
              <a:t> </a:t>
            </a:r>
            <a:r>
              <a:rPr lang="en-US" sz="3200" dirty="0" err="1"/>
              <a:t>विवरण</a:t>
            </a:r>
            <a:r>
              <a:rPr lang="en-US" sz="3200" dirty="0"/>
              <a:t> </a:t>
            </a:r>
          </a:p>
          <a:p>
            <a:pPr marL="457200" indent="-457200">
              <a:lnSpc>
                <a:spcPct val="150000"/>
              </a:lnSpc>
            </a:pPr>
            <a:endParaRPr lang="en-US" sz="3200" dirty="0"/>
          </a:p>
          <a:p>
            <a:pPr marL="0" indent="0">
              <a:lnSpc>
                <a:spcPct val="150000"/>
              </a:lnSpc>
              <a:buNone/>
            </a:pPr>
            <a:endParaRPr lang="en-US" sz="3200" dirty="0"/>
          </a:p>
        </p:txBody>
      </p:sp>
      <p:sp>
        <p:nvSpPr>
          <p:cNvPr id="7" name="Rectangle 6"/>
          <p:cNvSpPr/>
          <p:nvPr/>
        </p:nvSpPr>
        <p:spPr>
          <a:xfrm>
            <a:off x="101600" y="5481955"/>
            <a:ext cx="9463405" cy="7048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cs typeface="Kalimati" panose="00000400000000000000" pitchFamily="2"/>
              </a:rPr>
              <a:t>सन्दर्भ</a:t>
            </a:r>
            <a:r>
              <a:rPr lang="ne-NP" sz="2800" dirty="0">
                <a:cs typeface="Kalimati" panose="00000400000000000000" pitchFamily="2"/>
              </a:rPr>
              <a:t> </a:t>
            </a:r>
            <a:r>
              <a:rPr lang="en-US" sz="2800" dirty="0" err="1">
                <a:cs typeface="Kalimati" panose="00000400000000000000" pitchFamily="2"/>
              </a:rPr>
              <a:t>सामग्रीः</a:t>
            </a:r>
            <a:r>
              <a:rPr lang="en-US" sz="2800" dirty="0">
                <a:cs typeface="Kalimati" panose="00000400000000000000" pitchFamily="2"/>
              </a:rPr>
              <a:t> गणना</a:t>
            </a:r>
            <a:r>
              <a:rPr lang="ne-NP" sz="2800" dirty="0">
                <a:cs typeface="Kalimati" panose="00000400000000000000" pitchFamily="2"/>
              </a:rPr>
              <a:t> </a:t>
            </a:r>
            <a:r>
              <a:rPr lang="en-US" sz="2800" dirty="0" err="1">
                <a:cs typeface="Kalimati" panose="00000400000000000000" pitchFamily="2"/>
              </a:rPr>
              <a:t>पुस्तिका</a:t>
            </a:r>
            <a:r>
              <a:rPr lang="ne-NP" sz="2800" dirty="0">
                <a:cs typeface="Kalimati" panose="00000400000000000000" pitchFamily="2"/>
              </a:rPr>
              <a:t> </a:t>
            </a:r>
            <a:r>
              <a:rPr lang="en-US" sz="2800" dirty="0" err="1">
                <a:cs typeface="Kalimati" panose="00000400000000000000" pitchFamily="2"/>
              </a:rPr>
              <a:t>भाग</a:t>
            </a:r>
            <a:r>
              <a:rPr lang="en-US" sz="2800" dirty="0">
                <a:cs typeface="Kalimati" panose="00000400000000000000" pitchFamily="2"/>
              </a:rPr>
              <a:t> ५</a:t>
            </a:r>
            <a:r>
              <a:rPr lang="ne-NP" sz="2800" dirty="0">
                <a:cs typeface="Kalimati" panose="00000400000000000000" pitchFamily="2"/>
              </a:rPr>
              <a:t> पेज ५8 देखि ६९ </a:t>
            </a:r>
            <a:endParaRPr lang="en-US" sz="2800" dirty="0">
              <a:cs typeface="Kalimati" panose="00000400000000000000" pitchFamily="2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3756" y="2337708"/>
            <a:ext cx="2468880" cy="3348990"/>
          </a:xfrm>
          <a:prstGeom prst="rect">
            <a:avLst/>
          </a:prstGeom>
        </p:spPr>
      </p:pic>
      <p:sp>
        <p:nvSpPr>
          <p:cNvPr id="11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t>3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D146D9-A717-F0A9-E9FC-9E00434CC4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CA7D66-9761-A23D-7D5F-EC60A6B19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3159" y="79375"/>
            <a:ext cx="7345681" cy="996315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मुख्य प्रश्नावली (खण्ड ३)...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FF1AB9E-3926-9046-9089-A3BD89677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B9E238A-43E4-12E6-25CF-8A532EBD6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t>30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DFE4F1A-B7A2-99D1-29E6-E41CCEF27D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106" y="888095"/>
            <a:ext cx="10644751" cy="883555"/>
          </a:xfrm>
          <a:prstGeom prst="rect">
            <a:avLst/>
          </a:prstGeom>
          <a:ln w="38100">
            <a:solidFill>
              <a:srgbClr val="0070C0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1498F74-5252-8D91-63B0-FA00CFB164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484" y="1867978"/>
            <a:ext cx="11739156" cy="4727132"/>
          </a:xfrm>
        </p:spPr>
        <p:txBody>
          <a:bodyPr>
            <a:noAutofit/>
          </a:bodyPr>
          <a:lstStyle/>
          <a:p>
            <a:pPr marL="45720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यस प्रश्नमा प्रतिष्ठान/व्यवसायमा पुँजी (पैसा</a:t>
            </a:r>
            <a:r>
              <a:rPr lang="en-US" sz="2400" dirty="0" smtClean="0"/>
              <a:t>,</a:t>
            </a:r>
            <a:r>
              <a:rPr lang="ne-NP" sz="2400" dirty="0" smtClean="0"/>
              <a:t> सम्पत्ति </a:t>
            </a:r>
            <a:r>
              <a:rPr lang="ne-NP" sz="2400" dirty="0"/>
              <a:t>र अन्य स्रोत) लगानी गर्ने व्यक्तिहरूको सङ्ख्या पत्ता लगाउन खोजिएको छ। </a:t>
            </a:r>
          </a:p>
          <a:p>
            <a:pPr marL="45720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प्रतिष्ठान/व्यवसायमा जम्मा कति जना लगानीकर्ता छन् सो सङ्ख्या यहाँ उल्लेख गर्नुपर्दछ। </a:t>
            </a:r>
          </a:p>
          <a:p>
            <a:pPr marL="45720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प्रतिष्ठान/व्यवसायको वैधानिक स्थिति साझेदारी</a:t>
            </a:r>
            <a:r>
              <a:rPr lang="en-US" sz="2400" dirty="0"/>
              <a:t>,</a:t>
            </a:r>
            <a:r>
              <a:rPr lang="ne-NP" sz="2400" dirty="0"/>
              <a:t> प्राइभेट लिमिटेड</a:t>
            </a:r>
            <a:r>
              <a:rPr lang="en-US" sz="2400" dirty="0"/>
              <a:t>,</a:t>
            </a:r>
            <a:r>
              <a:rPr lang="ne-NP" sz="2400" dirty="0"/>
              <a:t> पब्लिक लिमिटेड र सहकारी भएकोमा हाल कायम रहेका </a:t>
            </a:r>
            <a:r>
              <a:rPr lang="ne-NP" sz="2400" dirty="0" smtClean="0"/>
              <a:t>संस्थापक </a:t>
            </a:r>
            <a:r>
              <a:rPr lang="ne-NP" sz="2400" dirty="0"/>
              <a:t>सेयर धनीहरूको जम्मा सङ्ख्या लेख्नुपर्दछ। </a:t>
            </a:r>
          </a:p>
          <a:p>
            <a:pPr marL="45720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प्रश्न </a:t>
            </a:r>
            <a:r>
              <a:rPr lang="en-US" sz="2400" dirty="0"/>
              <a:t>LS1 </a:t>
            </a:r>
            <a:r>
              <a:rPr lang="ne-NP" sz="2400" dirty="0"/>
              <a:t>मा प्रतिष्ठान/व्यवसायको वैधानिक स्थिति साझेदारी (कोड </a:t>
            </a:r>
            <a:r>
              <a:rPr lang="en-US" sz="2400" dirty="0"/>
              <a:t>2</a:t>
            </a:r>
            <a:r>
              <a:rPr lang="ne-NP" sz="2400" dirty="0"/>
              <a:t>)</a:t>
            </a:r>
            <a:r>
              <a:rPr lang="en-US" sz="2400" dirty="0"/>
              <a:t>,</a:t>
            </a:r>
            <a:r>
              <a:rPr lang="ne-NP" sz="2400" dirty="0"/>
              <a:t> प्राइभेट लिमिटेड (कोड </a:t>
            </a:r>
            <a:r>
              <a:rPr lang="en-US" sz="2400" dirty="0"/>
              <a:t>3</a:t>
            </a:r>
            <a:r>
              <a:rPr lang="ne-NP" sz="2400" dirty="0"/>
              <a:t>)</a:t>
            </a:r>
            <a:r>
              <a:rPr lang="en-US" sz="2400" dirty="0"/>
              <a:t>, </a:t>
            </a:r>
            <a:r>
              <a:rPr lang="ne-NP" sz="2400" dirty="0"/>
              <a:t>पब्लिक लिमिटेड (कोड </a:t>
            </a:r>
            <a:r>
              <a:rPr lang="en-US" sz="2400" dirty="0"/>
              <a:t>4</a:t>
            </a:r>
            <a:r>
              <a:rPr lang="ne-NP" sz="2400" dirty="0" smtClean="0"/>
              <a:t>) </a:t>
            </a:r>
            <a:r>
              <a:rPr lang="ne-NP" sz="2400" dirty="0"/>
              <a:t>र सहकारी (कोड </a:t>
            </a:r>
            <a:r>
              <a:rPr lang="en-US" sz="2400" dirty="0"/>
              <a:t>5</a:t>
            </a:r>
            <a:r>
              <a:rPr lang="ne-NP" sz="2400" dirty="0" smtClean="0"/>
              <a:t>) </a:t>
            </a:r>
            <a:r>
              <a:rPr lang="ne-NP" sz="2400" dirty="0"/>
              <a:t>भएकाहरूलार्इ मात्र यो प्रश्न सोध्नु पर्दछ।</a:t>
            </a:r>
            <a:endParaRPr lang="en-US" sz="2400" dirty="0"/>
          </a:p>
          <a:p>
            <a:pPr marL="45720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endParaRPr lang="en-US" sz="2400" dirty="0"/>
          </a:p>
          <a:p>
            <a:pPr marL="525780" indent="-342900"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3653673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9A8135-404C-3B88-792D-AE78C26EC1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8FE37-990C-79EB-AF2A-1B6A48990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3159" y="79375"/>
            <a:ext cx="7345681" cy="996315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मुख्य प्रश्नावली (खण्ड ३)...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1E04F2-A2C9-C121-F1C9-457C2DD81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FA30B63-F20F-F9AA-AFA2-02B130466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t>31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FEC051C-222F-B2F6-8E9A-E196A32E7F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106" y="888095"/>
            <a:ext cx="10644751" cy="883555"/>
          </a:xfrm>
          <a:prstGeom prst="rect">
            <a:avLst/>
          </a:prstGeom>
          <a:ln w="38100">
            <a:solidFill>
              <a:srgbClr val="0070C0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E7726E5-FE50-2FD7-3087-D5749F54AA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484" y="1867978"/>
            <a:ext cx="11739156" cy="4738562"/>
          </a:xfrm>
        </p:spPr>
        <p:txBody>
          <a:bodyPr>
            <a:noAutofit/>
          </a:bodyPr>
          <a:lstStyle/>
          <a:p>
            <a:pPr marL="457200" indent="-457200"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ne-NP" sz="2400" dirty="0"/>
              <a:t>कम्पनीले जारी गरेको सर्वसाधरण सदस्य</a:t>
            </a:r>
            <a:r>
              <a:rPr lang="en-US" sz="2400" dirty="0"/>
              <a:t> (IPO)</a:t>
            </a:r>
            <a:r>
              <a:rPr lang="ne-NP" sz="2400" dirty="0"/>
              <a:t> लिएका व्यक्तिहरूको सङ्ख्या यसमा समावेश गर्नुहुँदैन।</a:t>
            </a:r>
          </a:p>
          <a:p>
            <a:pPr marL="457200" indent="-457200"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ne-NP" sz="2400" dirty="0"/>
              <a:t>संस्थापक लगानीकर्ता स्वदेशी वा विदेशी वा दुवै हुन सक्दछन्।</a:t>
            </a:r>
          </a:p>
          <a:p>
            <a:pPr marL="457200" indent="-457200"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ne-NP" sz="2400" dirty="0"/>
              <a:t>संस्थापक लगानीकर्ता सरकारी संस्था र निजी संस्था एवम् सरकारी संस्था र व्यक्तिहरूको संयुक्त लगानीको रूपमा समेत संलग्न हुन सक्दछ।</a:t>
            </a:r>
          </a:p>
          <a:p>
            <a:pPr marL="457200" indent="-457200"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ne-NP" sz="2400" dirty="0"/>
              <a:t>सरकारी निकाय</a:t>
            </a:r>
            <a:r>
              <a:rPr lang="en-US" sz="2400" dirty="0"/>
              <a:t>, </a:t>
            </a:r>
            <a:r>
              <a:rPr lang="ne-NP" sz="2400" dirty="0"/>
              <a:t>गैरसरकारी संस्था र उपभोक्ता समिति जस्ता प्रतिष्ठानको हकमा लगानीकर्ताको विवरण संकलन गर्नु पर्दैन।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2673594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23159" y="79375"/>
            <a:ext cx="7345681" cy="996315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मुख्य प्रश्नावली (खण्ड ३)...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t>32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64AE1E6-B057-7C20-D1FC-B2D2A096ED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40" y="927100"/>
            <a:ext cx="11247120" cy="943657"/>
          </a:xfrm>
          <a:prstGeom prst="rect">
            <a:avLst/>
          </a:prstGeom>
          <a:ln w="38100">
            <a:solidFill>
              <a:srgbClr val="0070C0"/>
            </a:solidFill>
          </a:ln>
        </p:spPr>
      </p:pic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166822" y="2021887"/>
            <a:ext cx="11846108" cy="4334463"/>
          </a:xfrm>
        </p:spPr>
        <p:txBody>
          <a:bodyPr>
            <a:noAutofit/>
          </a:bodyPr>
          <a:lstStyle/>
          <a:p>
            <a:pPr marL="731520" lvl="1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बहुराष्ट्रिय कम्पनी (</a:t>
            </a:r>
            <a:r>
              <a:rPr lang="en-US" dirty="0"/>
              <a:t>Multinational Company) </a:t>
            </a:r>
            <a:r>
              <a:rPr lang="ne-NP" dirty="0"/>
              <a:t>भन्नाले त्यस्तो व्यावसायिक संस्था वा कम्पनीलाई बुझिन्छ</a:t>
            </a:r>
            <a:r>
              <a:rPr lang="en-US" dirty="0"/>
              <a:t>, </a:t>
            </a:r>
            <a:r>
              <a:rPr lang="ne-NP" dirty="0"/>
              <a:t>जसको व्यापारिक कारोवार</a:t>
            </a:r>
            <a:r>
              <a:rPr lang="en-US" dirty="0"/>
              <a:t>, </a:t>
            </a:r>
            <a:r>
              <a:rPr lang="ne-NP" dirty="0"/>
              <a:t>उत्पादन वा सेवाहरू आफ्नो देश बाहेक अन्य एक वा सोभन्दा बढी देशहरूमा फैलिएको हुन्छ।</a:t>
            </a:r>
          </a:p>
          <a:p>
            <a:pPr marL="731520" lvl="1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>
                <a:solidFill>
                  <a:srgbClr val="0070C0"/>
                </a:solidFill>
              </a:rPr>
              <a:t>नेपालका हकमा कोकाकोला</a:t>
            </a:r>
            <a:r>
              <a:rPr lang="en-US" dirty="0">
                <a:solidFill>
                  <a:srgbClr val="0070C0"/>
                </a:solidFill>
              </a:rPr>
              <a:t>, </a:t>
            </a:r>
            <a:r>
              <a:rPr lang="ne-NP" dirty="0">
                <a:solidFill>
                  <a:srgbClr val="0070C0"/>
                </a:solidFill>
              </a:rPr>
              <a:t>युनिलिभर</a:t>
            </a:r>
            <a:r>
              <a:rPr lang="en-US" dirty="0">
                <a:solidFill>
                  <a:srgbClr val="0070C0"/>
                </a:solidFill>
              </a:rPr>
              <a:t>, </a:t>
            </a:r>
            <a:r>
              <a:rPr lang="ne-NP" dirty="0">
                <a:solidFill>
                  <a:srgbClr val="0070C0"/>
                </a:solidFill>
              </a:rPr>
              <a:t>पतञ्जली</a:t>
            </a:r>
            <a:r>
              <a:rPr lang="en-US" dirty="0">
                <a:solidFill>
                  <a:srgbClr val="0070C0"/>
                </a:solidFill>
              </a:rPr>
              <a:t>, </a:t>
            </a:r>
            <a:r>
              <a:rPr lang="ne-NP" dirty="0">
                <a:solidFill>
                  <a:srgbClr val="0070C0"/>
                </a:solidFill>
              </a:rPr>
              <a:t>डाबर आदि बहुराष्ट्रिय कम्पनीहरू हुन्। </a:t>
            </a:r>
          </a:p>
          <a:p>
            <a:pPr marL="731520" lvl="1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यो प्रश्न </a:t>
            </a:r>
            <a:r>
              <a:rPr lang="en-US" dirty="0">
                <a:solidFill>
                  <a:srgbClr val="0070C0"/>
                </a:solidFill>
              </a:rPr>
              <a:t>LS1 </a:t>
            </a:r>
            <a:r>
              <a:rPr lang="ne-NP" dirty="0">
                <a:solidFill>
                  <a:srgbClr val="0070C0"/>
                </a:solidFill>
              </a:rPr>
              <a:t>मा </a:t>
            </a:r>
            <a:r>
              <a:rPr lang="ne-NP" dirty="0"/>
              <a:t>प्रतिष्ठान</a:t>
            </a:r>
            <a:r>
              <a:rPr lang="en-US" dirty="0"/>
              <a:t>/</a:t>
            </a:r>
            <a:r>
              <a:rPr lang="ne-NP" dirty="0"/>
              <a:t>व्यवसायको वैधानिक स्थितिमा </a:t>
            </a:r>
            <a:r>
              <a:rPr lang="ne-NP" b="1" dirty="0"/>
              <a:t>प्राइभेट लिमिटेड वा पब्लिक लिमिटेड </a:t>
            </a:r>
            <a:r>
              <a:rPr lang="ne-NP" dirty="0"/>
              <a:t>अन्तर्गत पर्ने प्रतिष्ठान/व्यवसायलाइ मात्र सोध्नुपर्दछ। </a:t>
            </a:r>
          </a:p>
          <a:p>
            <a:pPr marL="731520" lvl="1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>
                <a:solidFill>
                  <a:srgbClr val="0070C0"/>
                </a:solidFill>
              </a:rPr>
              <a:t>गणना गर्न लागिएको प्रतिष्ठान बहुराष्ट्रिय कम्पनी हो भने 1 र होइन भने 2 मा गोलो घेरा लगाउनुपर्छ 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8674" y="1825625"/>
            <a:ext cx="10402743" cy="4503738"/>
          </a:xfrm>
        </p:spPr>
        <p:txBody>
          <a:bodyPr/>
          <a:lstStyle/>
          <a:p>
            <a:endParaRPr lang="en-US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</a:p>
        </p:txBody>
      </p:sp>
      <p:sp>
        <p:nvSpPr>
          <p:cNvPr id="6" name="Content Placeholder 2"/>
          <p:cNvSpPr txBox="1"/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36284" y="2103120"/>
            <a:ext cx="10087429" cy="19646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en-US" sz="3600" b="1" dirty="0"/>
              <a:t>खण्ड 4: प्रतिष्ठान/</a:t>
            </a:r>
            <a:r>
              <a:rPr lang="en-US" sz="3600" b="1" dirty="0" err="1"/>
              <a:t>व्यवसाय</a:t>
            </a:r>
            <a:r>
              <a:rPr lang="ne-NP" sz="3600" b="1" dirty="0"/>
              <a:t> </a:t>
            </a:r>
            <a:r>
              <a:rPr lang="en-US" sz="3600" b="1" dirty="0" err="1"/>
              <a:t>धनी</a:t>
            </a:r>
            <a:r>
              <a:rPr lang="ne-NP" sz="3600" b="1" dirty="0"/>
              <a:t> </a:t>
            </a:r>
            <a:r>
              <a:rPr lang="en-US" sz="3600" b="1" dirty="0"/>
              <a:t>र</a:t>
            </a:r>
            <a:r>
              <a:rPr lang="ne-NP" sz="3600" b="1" dirty="0"/>
              <a:t> </a:t>
            </a:r>
            <a:r>
              <a:rPr lang="en-US" sz="3600" b="1" dirty="0" err="1"/>
              <a:t>व्यवस्थापकको</a:t>
            </a:r>
            <a:r>
              <a:rPr lang="ne-NP" sz="3600" b="1" dirty="0"/>
              <a:t> </a:t>
            </a:r>
            <a:r>
              <a:rPr lang="en-US" sz="3600" b="1" dirty="0" err="1"/>
              <a:t>विवरण</a:t>
            </a:r>
            <a:r>
              <a:rPr lang="en-US" sz="3600" b="1" dirty="0"/>
              <a:t> </a:t>
            </a:r>
            <a:endParaRPr lang="en-US" sz="4800" b="1" dirty="0"/>
          </a:p>
          <a:p>
            <a:pPr marL="0" indent="0" algn="ctr">
              <a:lnSpc>
                <a:spcPct val="150000"/>
              </a:lnSpc>
              <a:buNone/>
            </a:pPr>
            <a:endParaRPr lang="en-US" sz="3600" dirty="0"/>
          </a:p>
        </p:txBody>
      </p:sp>
      <p:sp>
        <p:nvSpPr>
          <p:cNvPr id="7" name="Rectangle 6"/>
          <p:cNvSpPr/>
          <p:nvPr/>
        </p:nvSpPr>
        <p:spPr>
          <a:xfrm>
            <a:off x="1208405" y="5481955"/>
            <a:ext cx="8356600" cy="7048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cs typeface="Kalimati" panose="00000400000000000000" pitchFamily="2"/>
              </a:rPr>
              <a:t>सन्दर्भ </a:t>
            </a:r>
            <a:r>
              <a:rPr lang="en-US" sz="2800" dirty="0" err="1">
                <a:cs typeface="Kalimati" panose="00000400000000000000" pitchFamily="2"/>
              </a:rPr>
              <a:t>सामग्रीः</a:t>
            </a:r>
            <a:r>
              <a:rPr lang="en-US" sz="2800" dirty="0">
                <a:cs typeface="Kalimati" panose="00000400000000000000" pitchFamily="2"/>
              </a:rPr>
              <a:t> गणना</a:t>
            </a:r>
            <a:r>
              <a:rPr lang="ne-NP" sz="2800" dirty="0">
                <a:cs typeface="Kalimati" panose="00000400000000000000" pitchFamily="2"/>
              </a:rPr>
              <a:t> </a:t>
            </a:r>
            <a:r>
              <a:rPr lang="en-US" sz="2800" dirty="0" err="1">
                <a:cs typeface="Kalimati" panose="00000400000000000000" pitchFamily="2"/>
              </a:rPr>
              <a:t>पुस्तिका</a:t>
            </a:r>
            <a:r>
              <a:rPr lang="ne-NP" sz="2800" dirty="0">
                <a:cs typeface="Kalimati" panose="00000400000000000000" pitchFamily="2"/>
              </a:rPr>
              <a:t> </a:t>
            </a:r>
            <a:r>
              <a:rPr lang="en-US" sz="2800" dirty="0" err="1">
                <a:cs typeface="Kalimati" panose="00000400000000000000" pitchFamily="2"/>
              </a:rPr>
              <a:t>भाग</a:t>
            </a:r>
            <a:r>
              <a:rPr lang="en-US" sz="2800" dirty="0">
                <a:cs typeface="Kalimati" panose="00000400000000000000" pitchFamily="2"/>
              </a:rPr>
              <a:t> ५</a:t>
            </a:r>
            <a:r>
              <a:rPr lang="ne-NP" sz="2800" dirty="0">
                <a:cs typeface="Kalimati" panose="00000400000000000000" pitchFamily="2"/>
              </a:rPr>
              <a:t> पेज ६७</a:t>
            </a:r>
            <a:endParaRPr lang="en-US" sz="2800" dirty="0">
              <a:cs typeface="Kalimati" panose="00000400000000000000" pitchFamily="2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3120" y="2980055"/>
            <a:ext cx="2468880" cy="3348990"/>
          </a:xfrm>
          <a:prstGeom prst="rect">
            <a:avLst/>
          </a:prstGeom>
        </p:spPr>
      </p:pic>
      <p:sp>
        <p:nvSpPr>
          <p:cNvPr id="11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t>33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8881" y="166687"/>
            <a:ext cx="10184936" cy="905509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/>
              <a:t>खण्ड 4: प्रतिष्ठान/</a:t>
            </a:r>
            <a:r>
              <a:rPr lang="en-US" sz="3600" b="1" dirty="0" err="1"/>
              <a:t>व्यवसाय</a:t>
            </a:r>
            <a:r>
              <a:rPr lang="ne-NP" sz="3600" b="1" dirty="0"/>
              <a:t> </a:t>
            </a:r>
            <a:r>
              <a:rPr lang="en-US" sz="3600" b="1" dirty="0" err="1"/>
              <a:t>धनी</a:t>
            </a:r>
            <a:r>
              <a:rPr lang="ne-NP" sz="3600" b="1" dirty="0"/>
              <a:t> </a:t>
            </a:r>
            <a:r>
              <a:rPr lang="en-US" sz="3600" b="1" dirty="0"/>
              <a:t>र</a:t>
            </a:r>
            <a:r>
              <a:rPr lang="ne-NP" sz="3600" b="1" dirty="0"/>
              <a:t> </a:t>
            </a:r>
            <a:r>
              <a:rPr lang="en-US" sz="3600" b="1" dirty="0" err="1"/>
              <a:t>व्यवस्थापकको</a:t>
            </a:r>
            <a:r>
              <a:rPr lang="ne-NP" sz="3600" b="1" dirty="0"/>
              <a:t> </a:t>
            </a:r>
            <a:r>
              <a:rPr lang="en-US" sz="3600" b="1" dirty="0" err="1"/>
              <a:t>विवरण</a:t>
            </a:r>
            <a:r>
              <a:rPr lang="en-US" sz="3600" b="1" dirty="0"/>
              <a:t> 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8673" y="1734820"/>
            <a:ext cx="10402743" cy="4503738"/>
          </a:xfrm>
        </p:spPr>
        <p:txBody>
          <a:bodyPr/>
          <a:lstStyle/>
          <a:p>
            <a:endParaRPr lang="en-US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701327" y="6481763"/>
            <a:ext cx="4962236" cy="365125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t>34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/>
          <p:cNvSpPr txBox="1"/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981074" y="1361440"/>
            <a:ext cx="9747886" cy="40091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7EC383F-75EA-544D-E373-3FE4CA1036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199" y="1443005"/>
            <a:ext cx="11985602" cy="4351338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486" y="1072196"/>
            <a:ext cx="11778343" cy="5227003"/>
          </a:xfrm>
        </p:spPr>
        <p:txBody>
          <a:bodyPr>
            <a:normAutofit lnSpcReduction="10000"/>
          </a:bodyPr>
          <a:lstStyle/>
          <a:p>
            <a:pPr marL="339725" indent="-339725"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en-US" sz="2400" dirty="0"/>
              <a:t>यस </a:t>
            </a:r>
            <a:r>
              <a:rPr lang="en-US" sz="2400" dirty="0" err="1"/>
              <a:t>खण्डका</a:t>
            </a:r>
            <a:r>
              <a:rPr lang="en-US" sz="2400" dirty="0"/>
              <a:t> </a:t>
            </a:r>
            <a:r>
              <a:rPr lang="en-US" sz="2400" dirty="0" err="1"/>
              <a:t>विवरणबाट</a:t>
            </a:r>
            <a:r>
              <a:rPr lang="ne-NP" sz="2400" dirty="0"/>
              <a:t> </a:t>
            </a:r>
            <a:r>
              <a:rPr lang="en-US" sz="2400" dirty="0" err="1"/>
              <a:t>व्यवसाय</a:t>
            </a:r>
            <a:r>
              <a:rPr lang="ne-NP" sz="2400" dirty="0"/>
              <a:t> </a:t>
            </a:r>
            <a:r>
              <a:rPr lang="en-US" sz="2400" dirty="0" err="1"/>
              <a:t>वा</a:t>
            </a:r>
            <a:r>
              <a:rPr lang="ne-NP" sz="2400" dirty="0"/>
              <a:t> </a:t>
            </a:r>
            <a:r>
              <a:rPr lang="en-US" sz="2400" dirty="0" err="1"/>
              <a:t>प्रतिष्ठानको</a:t>
            </a:r>
            <a:r>
              <a:rPr lang="en-US" sz="2400" dirty="0"/>
              <a:t> स्वामित्व लिएका वा धनी  एवम्  </a:t>
            </a:r>
            <a:r>
              <a:rPr lang="en-US" sz="2400" dirty="0" err="1"/>
              <a:t>व्यवस्थापकको</a:t>
            </a:r>
            <a:r>
              <a:rPr lang="en-US" sz="2400" dirty="0"/>
              <a:t> </a:t>
            </a:r>
            <a:r>
              <a:rPr lang="en-US" sz="2400" dirty="0" err="1"/>
              <a:t>उमेर</a:t>
            </a:r>
            <a:r>
              <a:rPr lang="ne-NP" sz="2400" dirty="0"/>
              <a:t> </a:t>
            </a:r>
            <a:r>
              <a:rPr lang="en-US" sz="2400" dirty="0" err="1"/>
              <a:t>अनुसारको</a:t>
            </a:r>
            <a:r>
              <a:rPr lang="ne-NP" sz="2400" dirty="0"/>
              <a:t> </a:t>
            </a:r>
            <a:r>
              <a:rPr lang="en-US" sz="2400" dirty="0" err="1"/>
              <a:t>वितरण</a:t>
            </a:r>
            <a:r>
              <a:rPr lang="en-US" sz="2400" dirty="0"/>
              <a:t> र</a:t>
            </a:r>
            <a:r>
              <a:rPr lang="ne-NP" sz="2400" dirty="0"/>
              <a:t> </a:t>
            </a:r>
            <a:r>
              <a:rPr lang="en-US" sz="2400" dirty="0" err="1"/>
              <a:t>लैङ्गिक</a:t>
            </a:r>
            <a:r>
              <a:rPr lang="ne-NP" sz="2400" dirty="0"/>
              <a:t> </a:t>
            </a:r>
            <a:r>
              <a:rPr lang="en-US" sz="2400" dirty="0" err="1"/>
              <a:t>एवम्</a:t>
            </a:r>
            <a:r>
              <a:rPr lang="ne-NP" sz="2400" dirty="0"/>
              <a:t> </a:t>
            </a:r>
            <a:r>
              <a:rPr lang="en-US" sz="2400" dirty="0" err="1"/>
              <a:t>शैक्षिक</a:t>
            </a:r>
            <a:r>
              <a:rPr lang="ne-NP" sz="2400" dirty="0"/>
              <a:t> </a:t>
            </a:r>
            <a:r>
              <a:rPr lang="en-US" sz="2400" dirty="0" err="1"/>
              <a:t>अवस्थाबारे</a:t>
            </a:r>
            <a:r>
              <a:rPr lang="ne-NP" sz="2400" dirty="0"/>
              <a:t> </a:t>
            </a:r>
            <a:r>
              <a:rPr lang="en-US" sz="2400" dirty="0" err="1"/>
              <a:t>जानकारी</a:t>
            </a:r>
            <a:r>
              <a:rPr lang="ne-NP" sz="2400" dirty="0"/>
              <a:t> </a:t>
            </a:r>
            <a:r>
              <a:rPr lang="en-US" sz="2400" dirty="0"/>
              <a:t>ह</a:t>
            </a:r>
            <a:r>
              <a:rPr lang="ne-NP" sz="2400" dirty="0"/>
              <a:t>ुन्छ।</a:t>
            </a:r>
            <a:endParaRPr lang="en-US" sz="2400" dirty="0"/>
          </a:p>
          <a:p>
            <a:pPr marL="339725" indent="-339725"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en-US" sz="2400" dirty="0" err="1"/>
              <a:t>य</a:t>
            </a:r>
            <a:r>
              <a:rPr lang="en-US" altLang="en-US" sz="2400" dirty="0" err="1"/>
              <a:t>सबाट</a:t>
            </a:r>
            <a:r>
              <a:rPr lang="ne-NP" altLang="en-US" sz="2400" dirty="0"/>
              <a:t> </a:t>
            </a:r>
            <a:r>
              <a:rPr lang="en-US" altLang="en-US" sz="2400" dirty="0" err="1"/>
              <a:t>तयार</a:t>
            </a:r>
            <a:r>
              <a:rPr lang="ne-NP" altLang="en-US" sz="2400" dirty="0"/>
              <a:t> </a:t>
            </a:r>
            <a:r>
              <a:rPr lang="en-US" altLang="en-US" sz="2400" dirty="0" err="1"/>
              <a:t>हुने</a:t>
            </a:r>
            <a:r>
              <a:rPr lang="ne-NP" altLang="en-US" sz="2400" dirty="0"/>
              <a:t> </a:t>
            </a:r>
            <a:r>
              <a:rPr lang="en-US" altLang="en-US" sz="2400" dirty="0" err="1"/>
              <a:t>तथ्याङ्क</a:t>
            </a:r>
            <a:r>
              <a:rPr lang="ne-NP" altLang="en-US" sz="2400" dirty="0"/>
              <a:t> </a:t>
            </a:r>
            <a:r>
              <a:rPr lang="en-US" altLang="en-US" sz="2400" dirty="0" err="1"/>
              <a:t>एवम्</a:t>
            </a:r>
            <a:r>
              <a:rPr lang="ne-NP" altLang="en-US" sz="2400" dirty="0"/>
              <a:t> </a:t>
            </a:r>
            <a:r>
              <a:rPr lang="en-US" altLang="en-US" sz="2400" dirty="0" err="1"/>
              <a:t>सूचकहरू</a:t>
            </a:r>
            <a:r>
              <a:rPr lang="ne-NP" altLang="en-US" sz="2400" dirty="0"/>
              <a:t> </a:t>
            </a:r>
            <a:r>
              <a:rPr lang="en-US" altLang="en-US" sz="2400" dirty="0" err="1"/>
              <a:t>देहायका</a:t>
            </a:r>
            <a:r>
              <a:rPr lang="ne-NP" altLang="en-US" sz="2400" dirty="0"/>
              <a:t> </a:t>
            </a:r>
            <a:r>
              <a:rPr lang="en-US" altLang="en-US" sz="2400" dirty="0" err="1"/>
              <a:t>क्षेत्रमा</a:t>
            </a:r>
            <a:r>
              <a:rPr lang="ne-NP" altLang="en-US" sz="2400" dirty="0"/>
              <a:t> </a:t>
            </a:r>
            <a:r>
              <a:rPr lang="en-US" altLang="en-US" sz="2400" dirty="0" err="1"/>
              <a:t>उपयोगी</a:t>
            </a:r>
            <a:r>
              <a:rPr lang="ne-NP" altLang="en-US" sz="2400" dirty="0"/>
              <a:t> </a:t>
            </a:r>
            <a:r>
              <a:rPr lang="en-US" altLang="en-US" sz="2400" dirty="0" err="1"/>
              <a:t>हु</a:t>
            </a:r>
            <a:r>
              <a:rPr lang="ne-NP" altLang="en-US" sz="2400" dirty="0"/>
              <a:t>न्छः</a:t>
            </a:r>
            <a:endParaRPr lang="en-US" altLang="en-US" sz="2400" dirty="0"/>
          </a:p>
          <a:p>
            <a:pPr marL="914400" lvl="1" indent="-404813" algn="just">
              <a:lnSpc>
                <a:spcPct val="170000"/>
              </a:lnSpc>
              <a:buFont typeface="Wingdings" panose="05000000000000000000" pitchFamily="2" charset="2"/>
              <a:buChar char="v"/>
            </a:pPr>
            <a:r>
              <a:rPr lang="en-US" altLang="en-US" dirty="0" err="1"/>
              <a:t>लैङ्गिकमैत्री</a:t>
            </a:r>
            <a:r>
              <a:rPr lang="en-US" altLang="en-US" dirty="0"/>
              <a:t>  </a:t>
            </a:r>
            <a:r>
              <a:rPr lang="en-US" altLang="en-US" dirty="0" err="1"/>
              <a:t>आर्थिक</a:t>
            </a:r>
            <a:r>
              <a:rPr lang="ne-NP" altLang="en-US" dirty="0"/>
              <a:t> </a:t>
            </a:r>
            <a:r>
              <a:rPr lang="en-US" altLang="en-US" dirty="0" err="1"/>
              <a:t>नीति</a:t>
            </a:r>
            <a:r>
              <a:rPr lang="ne-NP" altLang="en-US" dirty="0"/>
              <a:t> </a:t>
            </a:r>
            <a:r>
              <a:rPr lang="en-US" altLang="en-US" dirty="0" err="1"/>
              <a:t>निर्माण</a:t>
            </a:r>
            <a:r>
              <a:rPr lang="ne-NP" altLang="en-US" dirty="0"/>
              <a:t> </a:t>
            </a:r>
            <a:r>
              <a:rPr lang="en-US" altLang="en-US" dirty="0" err="1"/>
              <a:t>एवम्</a:t>
            </a:r>
            <a:r>
              <a:rPr lang="ne-NP" altLang="en-US" dirty="0"/>
              <a:t> </a:t>
            </a:r>
            <a:r>
              <a:rPr lang="en-US" altLang="en-US" dirty="0" err="1"/>
              <a:t>सोको</a:t>
            </a:r>
            <a:r>
              <a:rPr lang="ne-NP" altLang="en-US" dirty="0"/>
              <a:t> </a:t>
            </a:r>
            <a:r>
              <a:rPr lang="en-US" altLang="en-US" dirty="0" err="1"/>
              <a:t>अनुगमन</a:t>
            </a:r>
            <a:r>
              <a:rPr lang="en-US" altLang="en-US" dirty="0"/>
              <a:t> </a:t>
            </a:r>
            <a:r>
              <a:rPr lang="ne-NP" altLang="en-US" dirty="0"/>
              <a:t>गर्न,</a:t>
            </a:r>
            <a:endParaRPr lang="en-US" altLang="en-US" dirty="0"/>
          </a:p>
          <a:p>
            <a:pPr marL="914400" lvl="1" indent="-404813" algn="just">
              <a:lnSpc>
                <a:spcPct val="170000"/>
              </a:lnSpc>
              <a:buFont typeface="Wingdings" panose="05000000000000000000" pitchFamily="2" charset="2"/>
              <a:buChar char="v"/>
            </a:pPr>
            <a:r>
              <a:rPr lang="en-US" altLang="en-US" dirty="0" err="1"/>
              <a:t>उमेरका</a:t>
            </a:r>
            <a:r>
              <a:rPr lang="ne-NP" altLang="en-US" dirty="0"/>
              <a:t> </a:t>
            </a:r>
            <a:r>
              <a:rPr lang="en-US" altLang="en-US" dirty="0" err="1"/>
              <a:t>आधारमा</a:t>
            </a:r>
            <a:r>
              <a:rPr lang="ne-NP" altLang="en-US" dirty="0"/>
              <a:t> </a:t>
            </a:r>
            <a:r>
              <a:rPr lang="en-US" altLang="en-US" dirty="0" err="1"/>
              <a:t>नवयुवा</a:t>
            </a:r>
            <a:r>
              <a:rPr lang="en-US" altLang="en-US" dirty="0"/>
              <a:t>/</a:t>
            </a:r>
            <a:r>
              <a:rPr lang="en-US" altLang="en-US" dirty="0" err="1"/>
              <a:t>युवा</a:t>
            </a:r>
            <a:r>
              <a:rPr lang="ne-NP" altLang="en-US" dirty="0"/>
              <a:t> </a:t>
            </a:r>
            <a:r>
              <a:rPr lang="en-US" altLang="en-US" dirty="0" err="1"/>
              <a:t>लक्षित</a:t>
            </a:r>
            <a:r>
              <a:rPr lang="ne-NP" altLang="en-US" dirty="0"/>
              <a:t> </a:t>
            </a:r>
            <a:r>
              <a:rPr lang="en-US" altLang="en-US" dirty="0" err="1"/>
              <a:t>नीति</a:t>
            </a:r>
            <a:r>
              <a:rPr lang="ne-NP" altLang="en-US" dirty="0"/>
              <a:t> </a:t>
            </a:r>
            <a:r>
              <a:rPr lang="en-US" altLang="en-US" dirty="0" err="1"/>
              <a:t>तथा</a:t>
            </a:r>
            <a:r>
              <a:rPr lang="ne-NP" altLang="en-US" dirty="0"/>
              <a:t> </a:t>
            </a:r>
            <a:r>
              <a:rPr lang="en-US" altLang="en-US" dirty="0" err="1"/>
              <a:t>कार्यक्रम</a:t>
            </a:r>
            <a:r>
              <a:rPr lang="ne-NP" altLang="en-US" dirty="0"/>
              <a:t> </a:t>
            </a:r>
            <a:r>
              <a:rPr lang="en-US" altLang="en-US" dirty="0" err="1"/>
              <a:t>तर्जुमा</a:t>
            </a:r>
            <a:r>
              <a:rPr lang="ne-NP" altLang="en-US" dirty="0"/>
              <a:t> </a:t>
            </a:r>
            <a:r>
              <a:rPr lang="en-US" altLang="en-US" dirty="0"/>
              <a:t>र</a:t>
            </a:r>
            <a:r>
              <a:rPr lang="ne-NP" altLang="en-US" dirty="0"/>
              <a:t> </a:t>
            </a:r>
            <a:r>
              <a:rPr lang="en-US" altLang="en-US" dirty="0" err="1"/>
              <a:t>कार्यान्वयन</a:t>
            </a:r>
            <a:r>
              <a:rPr lang="ne-NP" altLang="en-US" dirty="0"/>
              <a:t> </a:t>
            </a:r>
            <a:r>
              <a:rPr lang="en-US" altLang="en-US" dirty="0" err="1"/>
              <a:t>गर्न</a:t>
            </a:r>
            <a:r>
              <a:rPr lang="ne-NP" altLang="en-US" dirty="0"/>
              <a:t> </a:t>
            </a:r>
            <a:r>
              <a:rPr lang="en-US" altLang="en-US" dirty="0" err="1"/>
              <a:t>सहज</a:t>
            </a:r>
            <a:r>
              <a:rPr lang="ne-NP" altLang="en-US" dirty="0"/>
              <a:t>ता पुग्ने,</a:t>
            </a:r>
            <a:endParaRPr lang="en-US" altLang="en-US" dirty="0"/>
          </a:p>
          <a:p>
            <a:pPr marL="914400" lvl="1" indent="-404813" algn="just">
              <a:lnSpc>
                <a:spcPct val="170000"/>
              </a:lnSpc>
              <a:buFont typeface="Wingdings" panose="05000000000000000000" pitchFamily="2" charset="2"/>
              <a:buChar char="v"/>
            </a:pPr>
            <a:r>
              <a:rPr lang="en-US" altLang="en-US" dirty="0" err="1"/>
              <a:t>शैक्षिक</a:t>
            </a:r>
            <a:r>
              <a:rPr lang="ne-NP" altLang="en-US" dirty="0"/>
              <a:t> </a:t>
            </a:r>
            <a:r>
              <a:rPr lang="en-US" altLang="en-US" dirty="0" err="1"/>
              <a:t>योग्यतासँग</a:t>
            </a:r>
            <a:r>
              <a:rPr lang="en-US" altLang="en-US" dirty="0"/>
              <a:t> </a:t>
            </a:r>
            <a:r>
              <a:rPr lang="en-US" altLang="en-US" dirty="0" err="1"/>
              <a:t>औपचारिक</a:t>
            </a:r>
            <a:r>
              <a:rPr lang="ne-NP" altLang="en-US" dirty="0"/>
              <a:t> </a:t>
            </a:r>
            <a:r>
              <a:rPr lang="en-US" altLang="en-US" dirty="0" err="1"/>
              <a:t>एवम्</a:t>
            </a:r>
            <a:r>
              <a:rPr lang="ne-NP" altLang="en-US" dirty="0"/>
              <a:t> </a:t>
            </a:r>
            <a:r>
              <a:rPr lang="en-US" altLang="en-US" dirty="0" err="1"/>
              <a:t>अनौपचारिक</a:t>
            </a:r>
            <a:r>
              <a:rPr lang="ne-NP" altLang="en-US" dirty="0"/>
              <a:t> </a:t>
            </a:r>
            <a:r>
              <a:rPr lang="en-US" altLang="en-US" dirty="0" err="1"/>
              <a:t>व्यवसायको</a:t>
            </a:r>
            <a:r>
              <a:rPr lang="ne-NP" altLang="en-US" dirty="0"/>
              <a:t> </a:t>
            </a:r>
            <a:r>
              <a:rPr lang="en-US" altLang="en-US" dirty="0" err="1"/>
              <a:t>सम्बन्ध</a:t>
            </a:r>
            <a:r>
              <a:rPr lang="ne-NP" altLang="en-US" dirty="0"/>
              <a:t> </a:t>
            </a:r>
            <a:r>
              <a:rPr lang="en-US" altLang="en-US" dirty="0"/>
              <a:t>र</a:t>
            </a:r>
            <a:r>
              <a:rPr lang="ne-NP" altLang="en-US" dirty="0"/>
              <a:t> </a:t>
            </a:r>
            <a:r>
              <a:rPr lang="en-US" altLang="en-US" dirty="0" err="1"/>
              <a:t>संलग्नता</a:t>
            </a:r>
            <a:r>
              <a:rPr lang="ne-NP" altLang="en-US" dirty="0"/>
              <a:t> </a:t>
            </a:r>
            <a:r>
              <a:rPr lang="en-US" altLang="en-US" dirty="0" err="1"/>
              <a:t>मूल्याङ्कन</a:t>
            </a:r>
            <a:r>
              <a:rPr lang="en-US" altLang="en-US" dirty="0"/>
              <a:t> </a:t>
            </a:r>
            <a:r>
              <a:rPr lang="en-US" altLang="en-US" dirty="0" err="1"/>
              <a:t>गर्न</a:t>
            </a:r>
            <a:r>
              <a:rPr lang="ne-NP" altLang="en-US" dirty="0"/>
              <a:t> </a:t>
            </a:r>
            <a:r>
              <a:rPr lang="en-US" altLang="en-US" dirty="0" err="1"/>
              <a:t>सहज</a:t>
            </a:r>
            <a:r>
              <a:rPr lang="ne-NP" altLang="en-US" dirty="0"/>
              <a:t> </a:t>
            </a:r>
            <a:r>
              <a:rPr lang="en-US" altLang="en-US" dirty="0" err="1"/>
              <a:t>हुने</a:t>
            </a:r>
            <a:r>
              <a:rPr lang="en-US" altLang="en-US" dirty="0"/>
              <a:t>।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t>35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F85156C-48DE-F43D-FF9A-6D2BBB204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81" y="166687"/>
            <a:ext cx="10184936" cy="905509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/>
              <a:t>खण्ड 4: प्रतिष्ठान/</a:t>
            </a:r>
            <a:r>
              <a:rPr lang="en-US" sz="3600" b="1" dirty="0" err="1"/>
              <a:t>व्यवसाय</a:t>
            </a:r>
            <a:r>
              <a:rPr lang="ne-NP" sz="3600" b="1" dirty="0"/>
              <a:t> </a:t>
            </a:r>
            <a:r>
              <a:rPr lang="en-US" sz="3600" b="1" dirty="0" err="1"/>
              <a:t>धनी</a:t>
            </a:r>
            <a:r>
              <a:rPr lang="ne-NP" sz="3600" b="1" dirty="0"/>
              <a:t> </a:t>
            </a:r>
            <a:r>
              <a:rPr lang="en-US" sz="3600" b="1" dirty="0"/>
              <a:t>र</a:t>
            </a:r>
            <a:r>
              <a:rPr lang="ne-NP" sz="3600" b="1" dirty="0"/>
              <a:t> </a:t>
            </a:r>
            <a:r>
              <a:rPr lang="en-US" sz="3600" b="1" dirty="0" err="1"/>
              <a:t>व्यवस्थापकको</a:t>
            </a:r>
            <a:r>
              <a:rPr lang="ne-NP" sz="3600" b="1" dirty="0"/>
              <a:t> </a:t>
            </a:r>
            <a:r>
              <a:rPr lang="en-US" sz="3600" b="1" dirty="0" err="1"/>
              <a:t>विवरण</a:t>
            </a:r>
            <a:r>
              <a:rPr lang="en-US" sz="3600" b="1" dirty="0"/>
              <a:t> </a:t>
            </a:r>
            <a:endParaRPr lang="en-US" sz="3600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1" y="2057221"/>
            <a:ext cx="11797028" cy="4721404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70000"/>
              </a:lnSpc>
              <a:buNone/>
            </a:pPr>
            <a:r>
              <a:rPr lang="en-US" altLang="en-US" sz="2400" b="1" dirty="0">
                <a:latin typeface="Calibri" panose="020F0502020204030204" charset="0"/>
                <a:ea typeface="MS Mincho" panose="02020609040205080304" pitchFamily="49" charset="-128"/>
              </a:rPr>
              <a:t>व्यवसायधनी</a:t>
            </a:r>
            <a:endParaRPr lang="en-US" sz="2400" b="1" dirty="0">
              <a:latin typeface="Calibri" panose="020F0502020204030204" charset="0"/>
              <a:ea typeface="MS Mincho" panose="02020609040205080304" pitchFamily="49" charset="-128"/>
            </a:endParaRPr>
          </a:p>
          <a:p>
            <a:pPr marL="457200" indent="-457200"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en-US" sz="2400" i="1" dirty="0">
                <a:latin typeface="Calibri" panose="020F0502020204030204" charset="0"/>
                <a:ea typeface="MS Mincho" panose="02020609040205080304" pitchFamily="49" charset="-128"/>
              </a:rPr>
              <a:t>प्रतिष्ठान/</a:t>
            </a:r>
            <a:r>
              <a:rPr lang="en-US" sz="2400" dirty="0" err="1"/>
              <a:t>व्यवसायको</a:t>
            </a:r>
            <a:r>
              <a:rPr lang="ne-NP" sz="2400" dirty="0"/>
              <a:t> </a:t>
            </a:r>
            <a:r>
              <a:rPr lang="en-US" sz="2400" dirty="0" err="1"/>
              <a:t>स्वामित्व</a:t>
            </a:r>
            <a:r>
              <a:rPr lang="ne-NP" sz="2400" dirty="0"/>
              <a:t> </a:t>
            </a:r>
            <a:r>
              <a:rPr lang="en-US" altLang="en-US" sz="2400" dirty="0" err="1"/>
              <a:t>ग्रहण</a:t>
            </a:r>
            <a:r>
              <a:rPr lang="ne-NP" altLang="en-US" sz="2400" dirty="0"/>
              <a:t> </a:t>
            </a:r>
            <a:r>
              <a:rPr lang="en-US" altLang="en-US" sz="2400" dirty="0" err="1"/>
              <a:t>गरेको</a:t>
            </a:r>
            <a:r>
              <a:rPr lang="ne-NP" altLang="en-US" sz="2400" dirty="0"/>
              <a:t> </a:t>
            </a:r>
            <a:r>
              <a:rPr lang="en-US" sz="2400" dirty="0" err="1"/>
              <a:t>व्यक्ति</a:t>
            </a:r>
            <a:r>
              <a:rPr lang="ne-NP" sz="2400" dirty="0"/>
              <a:t> </a:t>
            </a:r>
            <a:r>
              <a:rPr lang="en-US" sz="2400" dirty="0" err="1"/>
              <a:t>वा</a:t>
            </a:r>
            <a:r>
              <a:rPr lang="ne-NP" sz="2400" dirty="0"/>
              <a:t> </a:t>
            </a:r>
            <a:r>
              <a:rPr lang="en-US" sz="2400" dirty="0" err="1"/>
              <a:t>व्यक्ति</a:t>
            </a:r>
            <a:r>
              <a:rPr lang="en-US" altLang="en-US" sz="2400" dirty="0" err="1"/>
              <a:t>हरू</a:t>
            </a:r>
            <a:r>
              <a:rPr lang="en-US" sz="2400" dirty="0" err="1"/>
              <a:t>को</a:t>
            </a:r>
            <a:r>
              <a:rPr lang="ne-NP" sz="2400" dirty="0"/>
              <a:t> </a:t>
            </a:r>
            <a:r>
              <a:rPr lang="en-US" sz="2400" dirty="0" err="1"/>
              <a:t>समूह</a:t>
            </a:r>
            <a:r>
              <a:rPr lang="en-US" sz="2400" dirty="0"/>
              <a:t>,</a:t>
            </a:r>
          </a:p>
          <a:p>
            <a:pPr marL="457200" indent="-457200"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ne-NP" sz="2400" dirty="0"/>
              <a:t>व्यवसायधनीले</a:t>
            </a:r>
            <a:r>
              <a:rPr lang="en-US" sz="2400" dirty="0"/>
              <a:t> </a:t>
            </a:r>
            <a:r>
              <a:rPr lang="en-US" altLang="en-US" sz="2400" dirty="0" err="1"/>
              <a:t>व्यवसायको</a:t>
            </a:r>
            <a:r>
              <a:rPr lang="ne-NP" altLang="en-US" sz="2400" dirty="0"/>
              <a:t> </a:t>
            </a:r>
            <a:r>
              <a:rPr lang="en-US" altLang="en-US" sz="2400" dirty="0" err="1"/>
              <a:t>वित्तीय</a:t>
            </a:r>
            <a:r>
              <a:rPr lang="en-US" altLang="en-US" sz="2400" dirty="0"/>
              <a:t>,</a:t>
            </a:r>
            <a:r>
              <a:rPr lang="ne-NP" altLang="en-US" sz="2400" dirty="0"/>
              <a:t> </a:t>
            </a:r>
            <a:r>
              <a:rPr lang="en-US" altLang="en-US" sz="2400" dirty="0" err="1"/>
              <a:t>प्रशासनिक</a:t>
            </a:r>
            <a:r>
              <a:rPr lang="en-US" altLang="en-US" sz="2400" dirty="0"/>
              <a:t> </a:t>
            </a:r>
            <a:r>
              <a:rPr lang="en-US" altLang="en-US" sz="2400" dirty="0" err="1"/>
              <a:t>तथा</a:t>
            </a:r>
            <a:r>
              <a:rPr lang="en-US" altLang="en-US" sz="2400" dirty="0"/>
              <a:t> </a:t>
            </a:r>
            <a:r>
              <a:rPr lang="en-US" altLang="en-US" sz="2400" dirty="0" err="1"/>
              <a:t>रणनीतिक</a:t>
            </a:r>
            <a:r>
              <a:rPr lang="en-US" altLang="en-US" sz="2400" dirty="0"/>
              <a:t> </a:t>
            </a:r>
            <a:r>
              <a:rPr lang="en-US" altLang="en-US" sz="2400" dirty="0" err="1"/>
              <a:t>निर्णयहरू</a:t>
            </a:r>
            <a:r>
              <a:rPr lang="en-US" sz="2400" dirty="0"/>
              <a:t> </a:t>
            </a:r>
            <a:r>
              <a:rPr lang="ne-NP" sz="2400" dirty="0"/>
              <a:t>लिन्छन्।</a:t>
            </a:r>
            <a:endParaRPr lang="en-US" sz="2400" dirty="0"/>
          </a:p>
          <a:p>
            <a:pPr marL="457200" indent="-457200"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ne-NP" sz="2400" dirty="0"/>
              <a:t>व्यवसायधनीले</a:t>
            </a:r>
            <a:r>
              <a:rPr lang="en-US" sz="2400" dirty="0"/>
              <a:t> </a:t>
            </a:r>
            <a:r>
              <a:rPr lang="en-US" sz="2400" dirty="0" err="1"/>
              <a:t>प्रतिष्ठान</a:t>
            </a:r>
            <a:r>
              <a:rPr lang="en-US" sz="2400" dirty="0"/>
              <a:t>/</a:t>
            </a:r>
            <a:r>
              <a:rPr lang="en-US" sz="2400" dirty="0" err="1"/>
              <a:t>व्यवसाय</a:t>
            </a:r>
            <a:r>
              <a:rPr lang="ne-NP" sz="2400" dirty="0"/>
              <a:t> </a:t>
            </a:r>
            <a:r>
              <a:rPr lang="en-US" sz="2400" dirty="0" err="1"/>
              <a:t>स्थापना</a:t>
            </a:r>
            <a:r>
              <a:rPr lang="ne-NP" sz="2400" dirty="0"/>
              <a:t> </a:t>
            </a:r>
            <a:r>
              <a:rPr lang="en-US" sz="2400" dirty="0" err="1"/>
              <a:t>गर्न</a:t>
            </a:r>
            <a:r>
              <a:rPr lang="ne-NP" sz="2400" dirty="0"/>
              <a:t> </a:t>
            </a:r>
            <a:r>
              <a:rPr lang="en-US" sz="2400" dirty="0" err="1"/>
              <a:t>लगानी</a:t>
            </a:r>
            <a:r>
              <a:rPr lang="ne-NP" sz="2400" dirty="0"/>
              <a:t> गरेका हुन्छन्।</a:t>
            </a:r>
            <a:endParaRPr lang="en-US" sz="2400" dirty="0"/>
          </a:p>
          <a:p>
            <a:pPr marL="457200" indent="-457200"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ne-NP" sz="2400" dirty="0"/>
              <a:t>व्यवसायधनी</a:t>
            </a:r>
            <a:r>
              <a:rPr lang="en-US" sz="2400" dirty="0"/>
              <a:t> </a:t>
            </a:r>
            <a:r>
              <a:rPr lang="en-US" altLang="en-US" sz="2400" dirty="0" err="1"/>
              <a:t>दैनिक</a:t>
            </a:r>
            <a:r>
              <a:rPr lang="ne-NP" altLang="en-US" sz="2400" dirty="0"/>
              <a:t> </a:t>
            </a:r>
            <a:r>
              <a:rPr lang="en-US" altLang="en-US" sz="2400" dirty="0" err="1"/>
              <a:t>क्रियाकलापमा</a:t>
            </a:r>
            <a:r>
              <a:rPr lang="ne-NP" altLang="en-US" sz="2400" dirty="0"/>
              <a:t> </a:t>
            </a:r>
            <a:r>
              <a:rPr lang="en-US" altLang="en-US" sz="2400" dirty="0" err="1"/>
              <a:t>प्रत्यक्ष</a:t>
            </a:r>
            <a:r>
              <a:rPr lang="en-US" altLang="en-US" sz="2400" dirty="0"/>
              <a:t> </a:t>
            </a:r>
            <a:r>
              <a:rPr lang="ne-NP" altLang="en-US" sz="2400" dirty="0"/>
              <a:t> </a:t>
            </a:r>
            <a:r>
              <a:rPr lang="en-US" altLang="en-US" sz="2400" dirty="0" err="1"/>
              <a:t>रूपमा</a:t>
            </a:r>
            <a:r>
              <a:rPr lang="ne-NP" altLang="en-US" sz="2400" dirty="0"/>
              <a:t> </a:t>
            </a:r>
            <a:r>
              <a:rPr lang="en-US" altLang="en-US" sz="2400" dirty="0" err="1"/>
              <a:t>संलग्न</a:t>
            </a:r>
            <a:r>
              <a:rPr lang="ne-NP" altLang="en-US" sz="2400" dirty="0"/>
              <a:t> </a:t>
            </a:r>
            <a:r>
              <a:rPr lang="en-US" altLang="en-US" sz="2400" dirty="0" err="1"/>
              <a:t>हुन</a:t>
            </a:r>
            <a:r>
              <a:rPr lang="ne-NP" altLang="en-US" sz="2400" dirty="0"/>
              <a:t> </a:t>
            </a:r>
            <a:r>
              <a:rPr lang="en-US" altLang="en-US" sz="2400" dirty="0" err="1"/>
              <a:t>वा</a:t>
            </a:r>
            <a:r>
              <a:rPr lang="ne-NP" altLang="en-US" sz="2400" dirty="0"/>
              <a:t> </a:t>
            </a:r>
            <a:r>
              <a:rPr lang="en-US" altLang="en-US" sz="2400" dirty="0" err="1"/>
              <a:t>नहुन</a:t>
            </a:r>
            <a:r>
              <a:rPr lang="ne-NP" altLang="en-US" sz="2400" dirty="0"/>
              <a:t> </a:t>
            </a:r>
            <a:r>
              <a:rPr lang="en-US" sz="2400" dirty="0" err="1"/>
              <a:t>पनि</a:t>
            </a:r>
            <a:r>
              <a:rPr lang="ne-NP" sz="2400" dirty="0"/>
              <a:t> सक्दछन्। </a:t>
            </a:r>
            <a:r>
              <a:rPr lang="en-US" sz="2400" dirty="0" err="1"/>
              <a:t>सक्ने</a:t>
            </a:r>
            <a:r>
              <a:rPr lang="ne-NP" sz="2400" dirty="0"/>
              <a:t>।</a:t>
            </a:r>
            <a:endParaRPr lang="en-US" altLang="en-US" sz="2400" dirty="0"/>
          </a:p>
          <a:p>
            <a:pPr marL="0" indent="0" algn="just">
              <a:lnSpc>
                <a:spcPct val="170000"/>
              </a:lnSpc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t>36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1628" y="1230630"/>
            <a:ext cx="1144542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70C0"/>
                </a:solidFill>
                <a:cs typeface="Kalimati" panose="00000400000000000000" pitchFamily="2"/>
              </a:rPr>
              <a:t>OM1.</a:t>
            </a:r>
            <a:r>
              <a:rPr lang="en-US" sz="2400" dirty="0">
                <a:cs typeface="Kalimati" panose="00000400000000000000" pitchFamily="2"/>
              </a:rPr>
              <a:t> </a:t>
            </a:r>
            <a:r>
              <a:rPr lang="ne-NP" sz="2400" dirty="0">
                <a:cs typeface="Kalimati" panose="00000400000000000000" pitchFamily="2"/>
              </a:rPr>
              <a:t>प्रतिष्ठान/व्यवसाय धनी </a:t>
            </a:r>
            <a:endParaRPr lang="en-US" sz="2400" dirty="0">
              <a:cs typeface="Kalimati" panose="00000400000000000000" pitchFamily="2"/>
            </a:endParaRPr>
          </a:p>
          <a:p>
            <a:r>
              <a:rPr lang="ne-NP" sz="2000" i="1" dirty="0">
                <a:cs typeface="Kalimati" panose="00000400000000000000" pitchFamily="2"/>
              </a:rPr>
              <a:t>(यदि प्रतिष्ठान/व्यवसाय</a:t>
            </a:r>
            <a:r>
              <a:rPr lang="ne-NP" sz="2000" b="1" dirty="0">
                <a:cs typeface="Kalimati" panose="00000400000000000000" pitchFamily="2"/>
              </a:rPr>
              <a:t> </a:t>
            </a:r>
            <a:r>
              <a:rPr lang="ne-NP" sz="2000" i="1" dirty="0">
                <a:cs typeface="Kalimati" panose="00000400000000000000" pitchFamily="2"/>
              </a:rPr>
              <a:t>धनी एकभन्दा बढी भए सबैभन्दा बढी लगानी गर्ने व्यवसाय धनीको विवरण भर्नुहोस्)</a:t>
            </a:r>
            <a:endParaRPr lang="en-US" altLang="en-US" sz="2400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MS Mincho" panose="02020609040205080304" pitchFamily="49" charset="-128"/>
              <a:cs typeface="Kalimati" panose="00000400000000000000" pitchFamily="2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93DC1D7-92D2-D061-45F6-14243496F5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81" y="166687"/>
            <a:ext cx="10184936" cy="905509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/>
              <a:t>खण्ड 4: प्रतिष्ठान/</a:t>
            </a:r>
            <a:r>
              <a:rPr lang="en-US" sz="3600" b="1" dirty="0" err="1"/>
              <a:t>व्यवसाय</a:t>
            </a:r>
            <a:r>
              <a:rPr lang="ne-NP" sz="3600" b="1" dirty="0"/>
              <a:t> </a:t>
            </a:r>
            <a:r>
              <a:rPr lang="en-US" sz="3600" b="1" dirty="0" err="1"/>
              <a:t>धनी</a:t>
            </a:r>
            <a:r>
              <a:rPr lang="ne-NP" sz="3600" b="1" dirty="0"/>
              <a:t> </a:t>
            </a:r>
            <a:r>
              <a:rPr lang="en-US" sz="3600" b="1" dirty="0"/>
              <a:t>र</a:t>
            </a:r>
            <a:r>
              <a:rPr lang="ne-NP" sz="3600" b="1" dirty="0"/>
              <a:t> </a:t>
            </a:r>
            <a:r>
              <a:rPr lang="en-US" sz="3600" b="1" dirty="0" err="1"/>
              <a:t>व्यवस्थापकको</a:t>
            </a:r>
            <a:r>
              <a:rPr lang="ne-NP" sz="3600" b="1" dirty="0"/>
              <a:t> </a:t>
            </a:r>
            <a:r>
              <a:rPr lang="en-US" sz="3600" b="1" dirty="0" err="1"/>
              <a:t>विवरण</a:t>
            </a:r>
            <a:r>
              <a:rPr lang="en-US" sz="3600" b="1" dirty="0"/>
              <a:t> </a:t>
            </a:r>
            <a:endParaRPr lang="en-US" sz="3600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t>37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1CE8360-E78C-3436-9EDD-DD34355F4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81" y="166687"/>
            <a:ext cx="10184936" cy="905509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/>
              <a:t>खण्ड 4: प्रतिष्ठान/</a:t>
            </a:r>
            <a:r>
              <a:rPr lang="en-US" sz="3600" b="1" dirty="0" err="1"/>
              <a:t>व्यवसाय</a:t>
            </a:r>
            <a:r>
              <a:rPr lang="ne-NP" sz="3600" b="1" dirty="0"/>
              <a:t> </a:t>
            </a:r>
            <a:r>
              <a:rPr lang="en-US" sz="3600" b="1" dirty="0" err="1"/>
              <a:t>धनी</a:t>
            </a:r>
            <a:r>
              <a:rPr lang="ne-NP" sz="3600" b="1" dirty="0"/>
              <a:t> </a:t>
            </a:r>
            <a:r>
              <a:rPr lang="en-US" sz="3600" b="1" dirty="0"/>
              <a:t>र</a:t>
            </a:r>
            <a:r>
              <a:rPr lang="ne-NP" sz="3600" b="1" dirty="0"/>
              <a:t> </a:t>
            </a:r>
            <a:r>
              <a:rPr lang="en-US" sz="3600" b="1" dirty="0" err="1"/>
              <a:t>व्यवस्थापकको</a:t>
            </a:r>
            <a:r>
              <a:rPr lang="ne-NP" sz="3600" b="1" dirty="0"/>
              <a:t> </a:t>
            </a:r>
            <a:r>
              <a:rPr lang="en-US" sz="3600" b="1" dirty="0" err="1"/>
              <a:t>विवरण</a:t>
            </a:r>
            <a:r>
              <a:rPr lang="en-US" sz="3600" b="1" dirty="0"/>
              <a:t> </a:t>
            </a:r>
            <a:endParaRPr lang="en-US" sz="3600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149406" y="1072197"/>
            <a:ext cx="11893187" cy="5442904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altLang="en-US" sz="2400" b="1" dirty="0">
                <a:latin typeface="Calibri" panose="020F0502020204030204" charset="0"/>
                <a:ea typeface="MS Mincho" panose="02020609040205080304" pitchFamily="49" charset="-128"/>
              </a:rPr>
              <a:t>व्यवसायधनी …</a:t>
            </a:r>
            <a:endParaRPr lang="en-US" sz="2400" b="1" dirty="0">
              <a:latin typeface="Calibri" panose="020F0502020204030204" charset="0"/>
              <a:ea typeface="MS Mincho" panose="02020609040205080304" pitchFamily="49" charset="-128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/>
              <a:t>व्यवसायधनी एक वा एकभन्दा बढी हुन सक्दछन्। 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/>
              <a:t>यदि प्रतिष्ठान वा व्यवसायको व्यवसायधनी एकभन्दा बढी भए सबैभन्दा बढी लगानी गर्ने व्यवसायधनीको विवरण लिनुपर्दछ।</a:t>
            </a:r>
            <a:endParaRPr lang="en-US" sz="2400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/>
              <a:t>यदि प्रतिष्ठान/व्यवसायमा दुई वा सोभन्दा बढी बराबर लगानी भएका व्यवसाय धनी रहेछन् भने निम्न अनुसार व्यवसाय धनी छान्नुपर्दछ : </a:t>
            </a:r>
            <a:endParaRPr lang="en-US" sz="2400" dirty="0"/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ne-NP" dirty="0"/>
              <a:t>प्रायः जसो बढी समय काम गर्ने व्यक्ति </a:t>
            </a:r>
            <a:endParaRPr lang="en-US" dirty="0"/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ne-NP" dirty="0"/>
              <a:t>नेपाली र विदेशी नागरिकको संयुक्त लगानी रहेछ भने नेपाली व्यवसायधनी र </a:t>
            </a:r>
            <a:endParaRPr lang="en-US" dirty="0"/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ne-NP" dirty="0"/>
              <a:t>लगानी र समय बराबर भएमा उत्तरदाताले बताए अनुसार।</a:t>
            </a:r>
            <a:endParaRPr lang="en-U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010" y="1072195"/>
            <a:ext cx="4823460" cy="3088325"/>
          </a:xfrm>
        </p:spPr>
        <p:txBody>
          <a:bodyPr>
            <a:normAutofit fontScale="95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ne-NP" b="1" dirty="0"/>
              <a:t>प्रतिष्ठान/व्यवसाय धनीको लिङ्ग </a:t>
            </a:r>
            <a:endParaRPr lang="en-US" dirty="0"/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900" dirty="0"/>
              <a:t>व्यवसायधनी पुरूष भए कोड “</a:t>
            </a:r>
            <a:r>
              <a:rPr lang="en-US" sz="2900" dirty="0"/>
              <a:t>1</a:t>
            </a:r>
            <a:r>
              <a:rPr lang="ne-NP" sz="2900" dirty="0"/>
              <a:t>” र महिला भए कोड “</a:t>
            </a:r>
            <a:r>
              <a:rPr lang="en-US" sz="2900" dirty="0"/>
              <a:t>2</a:t>
            </a:r>
            <a:r>
              <a:rPr lang="ne-NP" sz="2900" dirty="0"/>
              <a:t>” मा गोलो घेरा लगाउनुपर्दछ।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t>38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1148080" y="1158875"/>
            <a:ext cx="9580880" cy="1104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EC0AFCB-D8A4-1A0E-34D7-FBD32DDED1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81" y="166687"/>
            <a:ext cx="10184936" cy="905509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/>
              <a:t>खण्ड 4: प्रतिष्ठान/</a:t>
            </a:r>
            <a:r>
              <a:rPr lang="en-US" sz="3600" b="1" dirty="0" err="1"/>
              <a:t>व्यवसाय</a:t>
            </a:r>
            <a:r>
              <a:rPr lang="ne-NP" sz="3600" b="1" dirty="0"/>
              <a:t> </a:t>
            </a:r>
            <a:r>
              <a:rPr lang="en-US" sz="3600" b="1" dirty="0" err="1"/>
              <a:t>धनी</a:t>
            </a:r>
            <a:r>
              <a:rPr lang="ne-NP" sz="3600" b="1" dirty="0"/>
              <a:t> </a:t>
            </a:r>
            <a:r>
              <a:rPr lang="en-US" sz="3600" b="1" dirty="0"/>
              <a:t>र</a:t>
            </a:r>
            <a:r>
              <a:rPr lang="ne-NP" sz="3600" b="1" dirty="0"/>
              <a:t> </a:t>
            </a:r>
            <a:r>
              <a:rPr lang="en-US" sz="3600" b="1" dirty="0" err="1"/>
              <a:t>व्यवस्थापकको</a:t>
            </a:r>
            <a:r>
              <a:rPr lang="ne-NP" sz="3600" b="1" dirty="0"/>
              <a:t> </a:t>
            </a:r>
            <a:r>
              <a:rPr lang="en-US" sz="3600" b="1" dirty="0" err="1"/>
              <a:t>विवरण</a:t>
            </a:r>
            <a:r>
              <a:rPr lang="en-US" sz="3600" b="1" dirty="0"/>
              <a:t> </a:t>
            </a:r>
            <a:endParaRPr lang="en-US" sz="36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473C669-07E6-588D-B409-8F397AD407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9202" y="930289"/>
            <a:ext cx="7112798" cy="2304401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059ECD4-9C52-5DE9-89B7-CE2B98735DE5}"/>
              </a:ext>
            </a:extLst>
          </p:cNvPr>
          <p:cNvSpPr txBox="1"/>
          <p:nvPr/>
        </p:nvSpPr>
        <p:spPr>
          <a:xfrm>
            <a:off x="263878" y="3998292"/>
            <a:ext cx="11664243" cy="1977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यदि सरकारी कार्यालय वा सरकारी प्रतिष्ठान</a:t>
            </a:r>
            <a:r>
              <a:rPr lang="en-US" sz="2800" dirty="0">
                <a:cs typeface="Kalimati" panose="00000400000000000000" pitchFamily="2"/>
              </a:rPr>
              <a:t>, </a:t>
            </a:r>
            <a:r>
              <a:rPr lang="ne-NP" sz="2800" dirty="0">
                <a:cs typeface="Kalimati" panose="00000400000000000000" pitchFamily="2"/>
              </a:rPr>
              <a:t>सहकारी</a:t>
            </a:r>
            <a:r>
              <a:rPr lang="en-US" sz="2800" dirty="0">
                <a:cs typeface="Kalimati" panose="00000400000000000000" pitchFamily="2"/>
              </a:rPr>
              <a:t>, </a:t>
            </a:r>
            <a:r>
              <a:rPr lang="ne-NP" sz="2800" dirty="0">
                <a:cs typeface="Kalimati" panose="00000400000000000000" pitchFamily="2"/>
              </a:rPr>
              <a:t>उपभोक्ता समिति आदि रहेछ भने कोड “</a:t>
            </a:r>
            <a:r>
              <a:rPr lang="en-US" sz="2800" dirty="0">
                <a:cs typeface="Kalimati" panose="00000400000000000000" pitchFamily="2"/>
              </a:rPr>
              <a:t>3</a:t>
            </a:r>
            <a:r>
              <a:rPr lang="ne-NP" sz="2800" dirty="0">
                <a:cs typeface="Kalimati" panose="00000400000000000000" pitchFamily="2"/>
              </a:rPr>
              <a:t>” लागु नहुने मा गोलो घेरा लगाई उमेर</a:t>
            </a:r>
            <a:r>
              <a:rPr lang="en-US" sz="2800" dirty="0">
                <a:cs typeface="Kalimati" panose="00000400000000000000" pitchFamily="2"/>
              </a:rPr>
              <a:t>, </a:t>
            </a:r>
            <a:r>
              <a:rPr lang="ne-NP" sz="2800" dirty="0">
                <a:cs typeface="Kalimati" panose="00000400000000000000" pitchFamily="2"/>
              </a:rPr>
              <a:t>शैक्षिक योग्यता नसोधी सोझै प्रश्न </a:t>
            </a:r>
            <a:r>
              <a:rPr lang="en-US" sz="2800" dirty="0">
                <a:cs typeface="Kalimati" panose="00000400000000000000" pitchFamily="2"/>
              </a:rPr>
              <a:t>OM2 </a:t>
            </a:r>
            <a:r>
              <a:rPr lang="ne-NP" sz="2800" dirty="0">
                <a:cs typeface="Kalimati" panose="00000400000000000000" pitchFamily="2"/>
              </a:rPr>
              <a:t>का विवरण सोध्नुपर्दछ।</a:t>
            </a:r>
            <a:endParaRPr lang="en-US" sz="2800" dirty="0">
              <a:cs typeface="Kalimati" panose="00000400000000000000" pitchFamily="2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1C27CD-6842-FDF6-F98D-B8F335F31D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034D14-D8CB-754A-F419-EAFE102A68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1129346"/>
            <a:ext cx="4930140" cy="2573974"/>
          </a:xfrm>
        </p:spPr>
        <p:txBody>
          <a:bodyPr>
            <a:normAutofit fontScale="95000" lnSpcReduction="1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ne-NP" b="1" dirty="0"/>
              <a:t>व्यवसाय धनीको उमेर (पुरा भएको वर्ष</a:t>
            </a:r>
            <a:r>
              <a:rPr lang="ne-NP" dirty="0"/>
              <a:t>)</a:t>
            </a:r>
            <a:endParaRPr lang="en-US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व्यवसायधनीको पूरा भएको उमेर वर्षमा लेख्नुपर्दछ।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2721D47-EF5C-D757-6349-3CBB35254B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2E9BAC-1ACC-0060-4425-6B41CB93B5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t>39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EE0448B-6661-F974-1AD8-9F522D9771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81" y="166687"/>
            <a:ext cx="10184936" cy="905509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/>
              <a:t>खण्ड 4: प्रतिष्ठान/</a:t>
            </a:r>
            <a:r>
              <a:rPr lang="en-US" sz="3600" b="1" dirty="0" err="1"/>
              <a:t>व्यवसाय</a:t>
            </a:r>
            <a:r>
              <a:rPr lang="ne-NP" sz="3600" b="1" dirty="0"/>
              <a:t> </a:t>
            </a:r>
            <a:r>
              <a:rPr lang="en-US" sz="3600" b="1" dirty="0" err="1"/>
              <a:t>धनी</a:t>
            </a:r>
            <a:r>
              <a:rPr lang="ne-NP" sz="3600" b="1" dirty="0"/>
              <a:t> </a:t>
            </a:r>
            <a:r>
              <a:rPr lang="en-US" sz="3600" b="1" dirty="0"/>
              <a:t>र</a:t>
            </a:r>
            <a:r>
              <a:rPr lang="ne-NP" sz="3600" b="1" dirty="0"/>
              <a:t> </a:t>
            </a:r>
            <a:r>
              <a:rPr lang="en-US" sz="3600" b="1" dirty="0" err="1"/>
              <a:t>व्यवस्थापकको</a:t>
            </a:r>
            <a:r>
              <a:rPr lang="ne-NP" sz="3600" b="1" dirty="0"/>
              <a:t> </a:t>
            </a:r>
            <a:r>
              <a:rPr lang="en-US" sz="3600" b="1" dirty="0" err="1"/>
              <a:t>विवरण</a:t>
            </a:r>
            <a:r>
              <a:rPr lang="en-US" sz="3600" b="1" dirty="0"/>
              <a:t> </a:t>
            </a:r>
            <a:endParaRPr lang="en-US" sz="36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18B22E9-D141-18B8-B787-6AB2F0BEE2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0725" y="1129346"/>
            <a:ext cx="6865075" cy="2413954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3B6941F-D559-CE36-D738-1D3BA9A95565}"/>
              </a:ext>
            </a:extLst>
          </p:cNvPr>
          <p:cNvSpPr txBox="1"/>
          <p:nvPr/>
        </p:nvSpPr>
        <p:spPr>
          <a:xfrm>
            <a:off x="76200" y="4239613"/>
            <a:ext cx="11891010" cy="1977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उदाहरण: यदि कुनै व्यवसायधनीको उमेर ३० वर्ष ६ महिना रहेछ भने उसको पुरा गरेको उमेर ३० वर्ष हुने भएकोले व्यवसायधनीको उमेर लेख्ने महलमा </a:t>
            </a:r>
            <a:r>
              <a:rPr lang="en-US" sz="2800" dirty="0">
                <a:solidFill>
                  <a:srgbClr val="0070C0"/>
                </a:solidFill>
                <a:cs typeface="Kalimati" panose="00000400000000000000" pitchFamily="2"/>
              </a:rPr>
              <a:t>30</a:t>
            </a:r>
            <a:r>
              <a:rPr lang="ne-NP" sz="2800" dirty="0">
                <a:cs typeface="Kalimati" panose="00000400000000000000" pitchFamily="2"/>
              </a:rPr>
              <a:t> लेख्नुपर्दछ।</a:t>
            </a:r>
            <a:endParaRPr lang="en-US" sz="2800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163381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A62457-5CC4-B62D-16A1-4451B910C7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72BBF9-B3BA-C292-33B5-CE9237D547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7440" y="158296"/>
            <a:ext cx="7145655" cy="508000"/>
          </a:xfrm>
        </p:spPr>
        <p:txBody>
          <a:bodyPr>
            <a:normAutofit fontScale="90000"/>
          </a:bodyPr>
          <a:lstStyle/>
          <a:p>
            <a:pPr algn="ctr"/>
            <a:r>
              <a:rPr lang="ne-NP" sz="4000" dirty="0"/>
              <a:t>सेसनका उद्देश्य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FEB0C5-0B2A-EC8B-26E0-D6404F2448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19E2B1-43F8-E2E7-B091-85263FF5C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47CE1AF-7D96-6CAE-C431-4175C3968B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632858"/>
            <a:ext cx="11681460" cy="3064872"/>
          </a:xfrm>
        </p:spPr>
        <p:txBody>
          <a:bodyPr>
            <a:no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en-US" dirty="0" err="1"/>
              <a:t>दर्ता</a:t>
            </a:r>
            <a:r>
              <a:rPr lang="ne-NP" altLang="en-US" dirty="0"/>
              <a:t> </a:t>
            </a:r>
            <a:r>
              <a:rPr lang="en-US" altLang="en-US" dirty="0" err="1"/>
              <a:t>तथा</a:t>
            </a:r>
            <a:r>
              <a:rPr lang="ne-NP" altLang="en-US" dirty="0"/>
              <a:t> </a:t>
            </a:r>
            <a:r>
              <a:rPr lang="en-US" altLang="en-US" dirty="0" err="1"/>
              <a:t>वैधानिक</a:t>
            </a:r>
            <a:r>
              <a:rPr lang="ne-NP" altLang="en-US" dirty="0"/>
              <a:t> </a:t>
            </a:r>
            <a:r>
              <a:rPr lang="en-US" altLang="en-US" dirty="0" err="1"/>
              <a:t>स्थित</a:t>
            </a:r>
            <a:r>
              <a:rPr lang="ne-NP" altLang="en-US" dirty="0"/>
              <a:t>ि</a:t>
            </a:r>
            <a:r>
              <a:rPr lang="en-US" altLang="en-US" dirty="0" err="1"/>
              <a:t>सम्बन्धी</a:t>
            </a:r>
            <a:r>
              <a:rPr lang="ne-NP" altLang="en-US" dirty="0"/>
              <a:t>को विवरण भर्ने तरिककोबारेमा अवगत </a:t>
            </a:r>
            <a:r>
              <a:rPr lang="ne-NP" altLang="en-US" dirty="0" smtClean="0"/>
              <a:t>गराउनु।</a:t>
            </a:r>
            <a:endParaRPr lang="ne-NP" altLang="en-US" dirty="0"/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/>
              <a:t> </a:t>
            </a:r>
            <a:r>
              <a:rPr lang="en-US" dirty="0" err="1"/>
              <a:t>प्रतिष्ठान</a:t>
            </a:r>
            <a:r>
              <a:rPr lang="en-US" dirty="0"/>
              <a:t>/</a:t>
            </a:r>
            <a:r>
              <a:rPr lang="en-US" dirty="0" err="1"/>
              <a:t>व्यवसाय</a:t>
            </a:r>
            <a:r>
              <a:rPr lang="ne-NP" dirty="0"/>
              <a:t> </a:t>
            </a:r>
            <a:r>
              <a:rPr lang="en-US" dirty="0" err="1"/>
              <a:t>धनी</a:t>
            </a:r>
            <a:r>
              <a:rPr lang="ne-NP" dirty="0"/>
              <a:t> </a:t>
            </a:r>
            <a:r>
              <a:rPr lang="en-US" dirty="0"/>
              <a:t>र </a:t>
            </a:r>
            <a:r>
              <a:rPr lang="en-US" dirty="0" err="1"/>
              <a:t>व्यवस्थापकको</a:t>
            </a:r>
            <a:r>
              <a:rPr lang="ne-NP" dirty="0"/>
              <a:t> विवरण भर्ने तरिकाबारेमा अवगत गराउनु।</a:t>
            </a:r>
            <a:endParaRPr lang="en-US" dirty="0"/>
          </a:p>
          <a:p>
            <a:pPr marL="0" indent="0">
              <a:lnSpc>
                <a:spcPct val="150000"/>
              </a:lnSpc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742268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E0ADAE-A6D0-CBF1-8F1D-551E279702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53AE60-91E1-BE13-1A89-AB8AC787C5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1100770"/>
            <a:ext cx="6324600" cy="3188573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ne-NP" sz="2400" b="1" dirty="0"/>
              <a:t>व्यवसाय धनीको शैक्षिक योग्यता (पुरा गरेको तह)</a:t>
            </a:r>
            <a:endParaRPr lang="en-US" sz="2400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/>
              <a:t>व्यवसायधनीले उत्तीर्ण गरेको माथिल्लो शैक्षिक योग्यताको कोड लेख्नुपर्दछ। </a:t>
            </a:r>
            <a:endParaRPr lang="en-US" sz="2400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/>
              <a:t>जस्तैः स्नातक तह वा सो सरह उत्तीर्ण गरेको भए कोड </a:t>
            </a:r>
            <a:r>
              <a:rPr lang="en-US" sz="2400" dirty="0">
                <a:solidFill>
                  <a:schemeClr val="accent1"/>
                </a:solidFill>
              </a:rPr>
              <a:t>13</a:t>
            </a:r>
            <a:r>
              <a:rPr lang="ne-NP" sz="2400" dirty="0"/>
              <a:t> लेख्नुपर्दछ।</a:t>
            </a:r>
            <a:endParaRPr lang="en-US" sz="2400" b="1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A14FF92-0C92-BD36-6067-272FD73405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5AD1BF1-50C1-F40D-870F-18370A1DA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t>40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66B2401-983C-160D-3241-1A8E692B41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81" y="166687"/>
            <a:ext cx="10184936" cy="905509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/>
              <a:t>खण्ड 4: प्रतिष्ठान/</a:t>
            </a:r>
            <a:r>
              <a:rPr lang="en-US" sz="3600" b="1" dirty="0" err="1"/>
              <a:t>व्यवसाय</a:t>
            </a:r>
            <a:r>
              <a:rPr lang="ne-NP" sz="3600" b="1" dirty="0"/>
              <a:t> </a:t>
            </a:r>
            <a:r>
              <a:rPr lang="en-US" sz="3600" b="1" dirty="0" err="1"/>
              <a:t>धनी</a:t>
            </a:r>
            <a:r>
              <a:rPr lang="ne-NP" sz="3600" b="1" dirty="0"/>
              <a:t> </a:t>
            </a:r>
            <a:r>
              <a:rPr lang="en-US" sz="3600" b="1" dirty="0"/>
              <a:t>र</a:t>
            </a:r>
            <a:r>
              <a:rPr lang="ne-NP" sz="3600" b="1" dirty="0"/>
              <a:t> </a:t>
            </a:r>
            <a:r>
              <a:rPr lang="en-US" sz="3600" b="1" dirty="0" err="1"/>
              <a:t>व्यवस्थापकको</a:t>
            </a:r>
            <a:r>
              <a:rPr lang="ne-NP" sz="3600" b="1" dirty="0"/>
              <a:t> </a:t>
            </a:r>
            <a:r>
              <a:rPr lang="en-US" sz="3600" b="1" dirty="0" err="1"/>
              <a:t>विवरण</a:t>
            </a:r>
            <a:r>
              <a:rPr lang="en-US" sz="3600" b="1" dirty="0"/>
              <a:t> </a:t>
            </a:r>
            <a:endParaRPr lang="en-US" sz="36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3BAF7BE-FC12-BF94-E590-6C181F0749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6683" y="4346493"/>
            <a:ext cx="10184936" cy="2123641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A965ED2-C985-18DC-9C15-10B1293B5A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5100" y="1149732"/>
            <a:ext cx="5585300" cy="1809522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44051361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" y="1072195"/>
            <a:ext cx="6355080" cy="2356805"/>
          </a:xfrm>
        </p:spPr>
        <p:txBody>
          <a:bodyPr>
            <a:noAutofit/>
          </a:bodyPr>
          <a:lstStyle/>
          <a:p>
            <a:pPr marL="91440" indent="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sz="2400" b="1" dirty="0"/>
              <a:t>OM2 व्यवस्थापक</a:t>
            </a:r>
            <a:r>
              <a:rPr lang="en-US" sz="2400" dirty="0"/>
              <a:t> </a:t>
            </a:r>
          </a:p>
          <a:p>
            <a:pPr marL="548640" lvl="1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संस्था</a:t>
            </a:r>
            <a:r>
              <a:rPr lang="en-US" dirty="0"/>
              <a:t>, </a:t>
            </a:r>
            <a:r>
              <a:rPr lang="ne-NP" dirty="0"/>
              <a:t>व्यवसाय</a:t>
            </a:r>
            <a:r>
              <a:rPr lang="en-US" dirty="0"/>
              <a:t>, </a:t>
            </a:r>
            <a:r>
              <a:rPr lang="ne-NP" dirty="0"/>
              <a:t>वा सङ्गठनको सञ्चालन</a:t>
            </a:r>
            <a:r>
              <a:rPr lang="en-US" dirty="0"/>
              <a:t>,</a:t>
            </a:r>
            <a:r>
              <a:rPr lang="ne-NP" dirty="0"/>
              <a:t> व्यवस्थापन</a:t>
            </a:r>
            <a:r>
              <a:rPr lang="en-US" dirty="0"/>
              <a:t>, </a:t>
            </a:r>
            <a:r>
              <a:rPr lang="ne-NP" dirty="0"/>
              <a:t>समन्वय</a:t>
            </a:r>
            <a:r>
              <a:rPr lang="en-US" dirty="0"/>
              <a:t>, </a:t>
            </a:r>
            <a:r>
              <a:rPr lang="ne-NP" dirty="0"/>
              <a:t>तथा नेतृत्व गर्ने व्यक्ति</a:t>
            </a:r>
            <a:r>
              <a:rPr lang="en-US" dirty="0"/>
              <a:t> </a:t>
            </a:r>
            <a:r>
              <a:rPr lang="ne-NP" dirty="0"/>
              <a:t>व्यवस्थापक</a:t>
            </a:r>
            <a:r>
              <a:rPr lang="en-US" dirty="0"/>
              <a:t> </a:t>
            </a:r>
            <a:r>
              <a:rPr lang="ne-NP" dirty="0"/>
              <a:t>हो,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t>41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678E6D3-BB93-B70B-A7EE-C101C9B41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81" y="166687"/>
            <a:ext cx="10184936" cy="905509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/>
              <a:t>खण्ड 4: प्रतिष्ठान/</a:t>
            </a:r>
            <a:r>
              <a:rPr lang="en-US" sz="3600" b="1" dirty="0" err="1"/>
              <a:t>व्यवसाय</a:t>
            </a:r>
            <a:r>
              <a:rPr lang="ne-NP" sz="3600" b="1" dirty="0"/>
              <a:t> </a:t>
            </a:r>
            <a:r>
              <a:rPr lang="en-US" sz="3600" b="1" dirty="0" err="1"/>
              <a:t>धनी</a:t>
            </a:r>
            <a:r>
              <a:rPr lang="ne-NP" sz="3600" b="1" dirty="0"/>
              <a:t> </a:t>
            </a:r>
            <a:r>
              <a:rPr lang="en-US" sz="3600" b="1" dirty="0"/>
              <a:t>र</a:t>
            </a:r>
            <a:r>
              <a:rPr lang="ne-NP" sz="3600" b="1" dirty="0"/>
              <a:t> </a:t>
            </a:r>
            <a:r>
              <a:rPr lang="en-US" sz="3600" b="1" dirty="0" err="1"/>
              <a:t>व्यवस्थापकको</a:t>
            </a:r>
            <a:r>
              <a:rPr lang="ne-NP" sz="3600" b="1" dirty="0"/>
              <a:t> </a:t>
            </a:r>
            <a:r>
              <a:rPr lang="en-US" sz="3600" b="1" dirty="0" err="1"/>
              <a:t>विवरण</a:t>
            </a:r>
            <a:r>
              <a:rPr lang="en-US" sz="3600" b="1" dirty="0"/>
              <a:t> </a:t>
            </a:r>
            <a:endParaRPr lang="en-US" sz="36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4C5DE1B-E98A-7C77-322C-B1C7C84E44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6520" y="1032007"/>
            <a:ext cx="5654040" cy="1787839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759E5BD-A5BB-2F2C-D88D-9EAE1135D9E5}"/>
              </a:ext>
            </a:extLst>
          </p:cNvPr>
          <p:cNvSpPr txBox="1"/>
          <p:nvPr/>
        </p:nvSpPr>
        <p:spPr>
          <a:xfrm>
            <a:off x="217170" y="3482026"/>
            <a:ext cx="11883390" cy="3600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व्यवस्थापकको मुख्य जिम्मेवारी संस्थागत लक्ष्य प्राप्त गर्न स्रोत साधनको प्रभावकारी परिचालन गर्नु हो, </a:t>
            </a:r>
            <a:endParaRPr lang="en-US" sz="2400" dirty="0">
              <a:cs typeface="Kalimati" panose="00000400000000000000" pitchFamily="2"/>
            </a:endParaRPr>
          </a:p>
          <a:p>
            <a:pPr marL="45720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यस्ता व्यक्तिले प्रतिष्ठानको दैनिक क्रियाकलापमा प्रत्यक्ष रूपमा संलग्न रही प्रतिष्ठान/ व्यवसायको व्यवस्थापकीय कार्य गर्दछन्,</a:t>
            </a:r>
          </a:p>
          <a:p>
            <a:pPr marL="45720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i="1" dirty="0">
                <a:cs typeface="Kalimati" panose="00000400000000000000" pitchFamily="2"/>
              </a:rPr>
              <a:t>(प्रतिष्ठान/व्यवसायको धनी नै व्यवस्थापक भएमा </a:t>
            </a:r>
            <a:r>
              <a:rPr lang="en-US" sz="2400" i="1" dirty="0">
                <a:cs typeface="Kalimati" panose="00000400000000000000" pitchFamily="2"/>
              </a:rPr>
              <a:t>OM1 </a:t>
            </a:r>
            <a:r>
              <a:rPr lang="ne-NP" sz="2400" i="1" dirty="0">
                <a:cs typeface="Kalimati" panose="00000400000000000000" pitchFamily="2"/>
              </a:rPr>
              <a:t>पङ्क्ति </a:t>
            </a:r>
            <a:r>
              <a:rPr lang="en-US" sz="2400" i="1" dirty="0">
                <a:cs typeface="Kalimati" panose="00000400000000000000" pitchFamily="2"/>
              </a:rPr>
              <a:t>(row) </a:t>
            </a:r>
            <a:r>
              <a:rPr lang="ne-NP" sz="2400" i="1" dirty="0">
                <a:cs typeface="Kalimati" panose="00000400000000000000" pitchFamily="2"/>
              </a:rPr>
              <a:t>को सार्नुहोस्)</a:t>
            </a:r>
            <a:endParaRPr lang="en-US" sz="2400" i="1" dirty="0">
              <a:cs typeface="Kalimati" panose="00000400000000000000" pitchFamily="2"/>
            </a:endParaRPr>
          </a:p>
          <a:p>
            <a:pPr marL="45720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endParaRPr lang="ne-NP" sz="2400" dirty="0">
              <a:cs typeface="Kalimati" panose="00000400000000000000" pitchFamily="2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9D7988-AB5D-5017-9424-488431E2C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B7693-C3DC-B68D-B728-B747A576FB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" y="1158875"/>
            <a:ext cx="5543550" cy="3653155"/>
          </a:xfrm>
        </p:spPr>
        <p:txBody>
          <a:bodyPr>
            <a:normAutofit fontScale="95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ne-NP" b="1" dirty="0"/>
              <a:t>व्यवस्थापकको लिङ्ग </a:t>
            </a:r>
            <a:endParaRPr lang="en-US" dirty="0"/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व्यवसायधनी पुरूष भए कोड “</a:t>
            </a:r>
            <a:r>
              <a:rPr lang="en-US" dirty="0"/>
              <a:t>1</a:t>
            </a:r>
            <a:r>
              <a:rPr lang="ne-NP" dirty="0"/>
              <a:t>” र महिला भए कोड “</a:t>
            </a:r>
            <a:r>
              <a:rPr lang="en-US" dirty="0"/>
              <a:t>2</a:t>
            </a:r>
            <a:r>
              <a:rPr lang="ne-NP" dirty="0"/>
              <a:t>” मा गोलो घेरा लगाउनुपर्दछ।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84610FD-FE3F-D698-647C-23B9FC307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E81207-8E4B-EE87-FDF2-91C65959B6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t>42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19E7E16-49A2-7D49-FA1F-AE0D66ADF958}"/>
              </a:ext>
            </a:extLst>
          </p:cNvPr>
          <p:cNvSpPr txBox="1"/>
          <p:nvPr/>
        </p:nvSpPr>
        <p:spPr>
          <a:xfrm>
            <a:off x="1148080" y="1158875"/>
            <a:ext cx="9580880" cy="1104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66E2F1-D940-AD76-516B-0119A0FE9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81" y="166687"/>
            <a:ext cx="10184936" cy="905509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/>
              <a:t>खण्ड 4: प्रतिष्ठान/</a:t>
            </a:r>
            <a:r>
              <a:rPr lang="en-US" sz="3600" b="1" dirty="0" err="1"/>
              <a:t>व्यवसाय</a:t>
            </a:r>
            <a:r>
              <a:rPr lang="ne-NP" sz="3600" b="1" dirty="0"/>
              <a:t> </a:t>
            </a:r>
            <a:r>
              <a:rPr lang="en-US" sz="3600" b="1" dirty="0" err="1"/>
              <a:t>धनी</a:t>
            </a:r>
            <a:r>
              <a:rPr lang="ne-NP" sz="3600" b="1" dirty="0"/>
              <a:t> </a:t>
            </a:r>
            <a:r>
              <a:rPr lang="en-US" sz="3600" b="1" dirty="0"/>
              <a:t>र</a:t>
            </a:r>
            <a:r>
              <a:rPr lang="ne-NP" sz="3600" b="1" dirty="0"/>
              <a:t> </a:t>
            </a:r>
            <a:r>
              <a:rPr lang="en-US" sz="3600" b="1" dirty="0" err="1"/>
              <a:t>व्यवस्थापकको</a:t>
            </a:r>
            <a:r>
              <a:rPr lang="ne-NP" sz="3600" b="1" dirty="0"/>
              <a:t> </a:t>
            </a:r>
            <a:r>
              <a:rPr lang="en-US" sz="3600" b="1" dirty="0" err="1"/>
              <a:t>विवरण</a:t>
            </a:r>
            <a:r>
              <a:rPr lang="en-US" sz="3600" b="1" dirty="0"/>
              <a:t> </a:t>
            </a:r>
            <a:endParaRPr lang="en-US" sz="3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9ACEAA8-64A7-076C-BF5F-BDFF160BC8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0730" y="1032007"/>
            <a:ext cx="6259830" cy="1979393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20649632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10EFFE-1DBD-EE80-D527-1F4C09DDC3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7450A-5B3A-B107-243F-3CC92046FA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" y="1129346"/>
            <a:ext cx="6492240" cy="1950905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ne-NP" sz="2400" b="1" dirty="0"/>
              <a:t>व्यवस्थापकको उमेर (पुरा भएको वर्ष</a:t>
            </a:r>
            <a:r>
              <a:rPr lang="ne-NP" sz="2400" dirty="0"/>
              <a:t>)</a:t>
            </a:r>
            <a:endParaRPr lang="en-US" sz="2400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व्यवस्थापकको पूरा भएको उमेर वर्षमा लेख्नुपर्दछ।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E588330-85F2-FB27-4632-3EFF7A8C5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DBAE2CA-916F-69F8-5514-1BE867EA44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t>43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F8CD44E-0DC9-B7CF-CD99-89C0A0551427}"/>
              </a:ext>
            </a:extLst>
          </p:cNvPr>
          <p:cNvSpPr txBox="1"/>
          <p:nvPr/>
        </p:nvSpPr>
        <p:spPr>
          <a:xfrm>
            <a:off x="1148080" y="1158875"/>
            <a:ext cx="9580880" cy="1104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DFFCAE7-6992-4229-E64F-706AD6AD4C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81" y="166687"/>
            <a:ext cx="10184936" cy="905509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/>
              <a:t>खण्ड 4: प्रतिष्ठान/</a:t>
            </a:r>
            <a:r>
              <a:rPr lang="en-US" sz="3600" b="1" dirty="0" err="1"/>
              <a:t>व्यवसाय</a:t>
            </a:r>
            <a:r>
              <a:rPr lang="ne-NP" sz="3600" b="1" dirty="0"/>
              <a:t> </a:t>
            </a:r>
            <a:r>
              <a:rPr lang="en-US" sz="3600" b="1" dirty="0" err="1"/>
              <a:t>धनी</a:t>
            </a:r>
            <a:r>
              <a:rPr lang="ne-NP" sz="3600" b="1" dirty="0"/>
              <a:t> </a:t>
            </a:r>
            <a:r>
              <a:rPr lang="en-US" sz="3600" b="1" dirty="0"/>
              <a:t>र</a:t>
            </a:r>
            <a:r>
              <a:rPr lang="ne-NP" sz="3600" b="1" dirty="0"/>
              <a:t> </a:t>
            </a:r>
            <a:r>
              <a:rPr lang="en-US" sz="3600" b="1" dirty="0" err="1"/>
              <a:t>व्यवस्थापकको</a:t>
            </a:r>
            <a:r>
              <a:rPr lang="ne-NP" sz="3600" b="1" dirty="0"/>
              <a:t> </a:t>
            </a:r>
            <a:r>
              <a:rPr lang="en-US" sz="3600" b="1" dirty="0" err="1"/>
              <a:t>विवरण</a:t>
            </a:r>
            <a:r>
              <a:rPr lang="en-US" sz="3600" b="1" dirty="0"/>
              <a:t> </a:t>
            </a:r>
            <a:endParaRPr lang="en-US" sz="3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F211ADC-A84F-345F-CD9B-B50CB32D07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2290" y="1032006"/>
            <a:ext cx="5208270" cy="2156964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21F02A0-9539-2D11-C8EF-4CEDAD1D49F9}"/>
              </a:ext>
            </a:extLst>
          </p:cNvPr>
          <p:cNvSpPr txBox="1"/>
          <p:nvPr/>
        </p:nvSpPr>
        <p:spPr>
          <a:xfrm>
            <a:off x="203402" y="3669031"/>
            <a:ext cx="11785195" cy="1977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04813" indent="-352425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उदाहरण: यदि कुनै व्यवस्थापकको उमेर ३० वर्ष ६ महिना रहेछ भने उसको पुरा गरेको उमेर ३० वर्ष हुने भएकोले व्यवस्थापकको उमेर लेख्ने महलमा </a:t>
            </a:r>
            <a:r>
              <a:rPr lang="en-US" sz="2800" dirty="0">
                <a:solidFill>
                  <a:schemeClr val="accent1"/>
                </a:solidFill>
                <a:cs typeface="Kalimati" panose="00000400000000000000" pitchFamily="2"/>
              </a:rPr>
              <a:t>30</a:t>
            </a:r>
            <a:r>
              <a:rPr lang="ne-NP" sz="2800" dirty="0">
                <a:cs typeface="Kalimati" panose="00000400000000000000" pitchFamily="2"/>
              </a:rPr>
              <a:t> लेख्नुपर्दछ। </a:t>
            </a:r>
            <a:endParaRPr lang="en-US" sz="2800" b="1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7957535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41D070-9335-0128-7748-F928CE37A5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B1D4FA-17DE-39EF-1D0D-EC02AF002E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600" y="1072196"/>
            <a:ext cx="6434930" cy="3873568"/>
          </a:xfrm>
        </p:spPr>
        <p:txBody>
          <a:bodyPr>
            <a:noAutofit/>
          </a:bodyPr>
          <a:lstStyle/>
          <a:p>
            <a:pPr marL="0" indent="0" algn="just">
              <a:lnSpc>
                <a:spcPct val="130000"/>
              </a:lnSpc>
              <a:spcBef>
                <a:spcPts val="600"/>
              </a:spcBef>
              <a:buNone/>
            </a:pPr>
            <a:r>
              <a:rPr lang="ne-NP" sz="2400" b="1" dirty="0"/>
              <a:t>व्यवस्थापकको शैक्षिक योग्यता (पुरा गरेको तह)</a:t>
            </a:r>
            <a:endParaRPr lang="en-US" sz="2400" dirty="0"/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व्यवस्थापकले उत्तीर्ण गरेको माथिल्लो शैक्षिक योग्यताको कोड दुई अङ्कमा  लेख्नुपर्दछ। </a:t>
            </a:r>
            <a:endParaRPr lang="en-US" sz="2400" dirty="0"/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जस्तैः स्नातक तह वा सो सरह उत्तीर्ण गरेको भए कोड </a:t>
            </a:r>
            <a:r>
              <a:rPr lang="en-US" sz="2400" dirty="0"/>
              <a:t>13</a:t>
            </a:r>
            <a:r>
              <a:rPr lang="ne-NP" sz="2400" dirty="0"/>
              <a:t> लेख्नुपर्दछ।</a:t>
            </a:r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औपचारिक विद्यालयमा नपढेको तर पढ्न लेख्न जानेको भए कोड </a:t>
            </a:r>
            <a:r>
              <a:rPr lang="en-US" sz="2400" dirty="0"/>
              <a:t>16</a:t>
            </a:r>
            <a:r>
              <a:rPr lang="ne-NP" sz="2400" dirty="0"/>
              <a:t> लेख्नुपर्दछ।</a:t>
            </a:r>
            <a:endParaRPr lang="en-US" sz="2400" dirty="0"/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endParaRPr lang="en-US" sz="2400" b="1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9A7DCA-FF9A-ADBC-E7D5-CD2D2967F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1CC3F0-2CE4-07EB-A820-3B24B5644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t>44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A107299-BFE1-D279-2837-8650F99B4747}"/>
              </a:ext>
            </a:extLst>
          </p:cNvPr>
          <p:cNvSpPr txBox="1"/>
          <p:nvPr/>
        </p:nvSpPr>
        <p:spPr>
          <a:xfrm>
            <a:off x="1148080" y="1158875"/>
            <a:ext cx="9580880" cy="1104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8633ED3-23BC-83FD-4B98-4168E31DD6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81" y="166687"/>
            <a:ext cx="10184936" cy="905509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/>
              <a:t>खण्ड 4: प्रतिष्ठान/</a:t>
            </a:r>
            <a:r>
              <a:rPr lang="en-US" sz="3600" b="1" dirty="0" err="1"/>
              <a:t>व्यवसाय</a:t>
            </a:r>
            <a:r>
              <a:rPr lang="ne-NP" sz="3600" b="1" dirty="0"/>
              <a:t> </a:t>
            </a:r>
            <a:r>
              <a:rPr lang="en-US" sz="3600" b="1" dirty="0" err="1"/>
              <a:t>धनी</a:t>
            </a:r>
            <a:r>
              <a:rPr lang="ne-NP" sz="3600" b="1" dirty="0"/>
              <a:t> </a:t>
            </a:r>
            <a:r>
              <a:rPr lang="en-US" sz="3600" b="1" dirty="0"/>
              <a:t>र</a:t>
            </a:r>
            <a:r>
              <a:rPr lang="ne-NP" sz="3600" b="1" dirty="0"/>
              <a:t> </a:t>
            </a:r>
            <a:r>
              <a:rPr lang="en-US" sz="3600" b="1" dirty="0" err="1"/>
              <a:t>व्यवस्थापकको</a:t>
            </a:r>
            <a:r>
              <a:rPr lang="ne-NP" sz="3600" b="1" dirty="0"/>
              <a:t> </a:t>
            </a:r>
            <a:r>
              <a:rPr lang="en-US" sz="3600" b="1" dirty="0" err="1"/>
              <a:t>विवरण</a:t>
            </a:r>
            <a:r>
              <a:rPr lang="en-US" sz="3600" b="1" dirty="0"/>
              <a:t> </a:t>
            </a:r>
            <a:endParaRPr lang="en-US" sz="3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BFFD238-415F-85AF-796B-E058904AA9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7496" y="1149732"/>
            <a:ext cx="5482904" cy="1776348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9F80B4A-AB4A-58B0-26E2-7CAA23F50E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0" y="5002914"/>
            <a:ext cx="9277190" cy="1658237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29041553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520" y="-14600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सत्र पुनरावलोकन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8674" y="1825625"/>
            <a:ext cx="10402743" cy="4503738"/>
          </a:xfrm>
        </p:spPr>
        <p:txBody>
          <a:bodyPr/>
          <a:lstStyle/>
          <a:p>
            <a:endParaRPr lang="en-US" sz="4000" b="1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</a:p>
        </p:txBody>
      </p:sp>
      <p:sp>
        <p:nvSpPr>
          <p:cNvPr id="6" name="Content Placeholder 2"/>
          <p:cNvSpPr txBox="1"/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0" y="1127052"/>
            <a:ext cx="12090398" cy="5202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39725" indent="-339725" algn="just">
              <a:lnSpc>
                <a:spcPct val="150000"/>
              </a:lnSpc>
              <a:buAutoNum type="hindiNumPeriod"/>
            </a:pPr>
            <a:r>
              <a:rPr lang="ne-NP" sz="1800" dirty="0"/>
              <a:t>वेदप्रसादले व्यक्तिगत </a:t>
            </a:r>
            <a:r>
              <a:rPr lang="en-US" sz="1800" dirty="0"/>
              <a:t>PAN</a:t>
            </a:r>
            <a:r>
              <a:rPr lang="ne-NP" sz="1800" dirty="0"/>
              <a:t> नं </a:t>
            </a:r>
            <a:r>
              <a:rPr lang="en-US" sz="1800" dirty="0"/>
              <a:t>(459865431) </a:t>
            </a:r>
            <a:r>
              <a:rPr lang="ne-NP" sz="1800" dirty="0"/>
              <a:t>लिएका रहेछन् र निजले दर्ता गरेर किर्तिपुरमा ध्रुव कोचिङ् सेन्टर पनि चलाएका छन्।</a:t>
            </a:r>
            <a:r>
              <a:rPr lang="en-US" sz="1800" dirty="0"/>
              <a:t> </a:t>
            </a:r>
            <a:r>
              <a:rPr lang="ne-NP" sz="1800" dirty="0"/>
              <a:t>उक्त कोचिङ् सेन्टरको विवरण भर्दा</a:t>
            </a:r>
            <a:r>
              <a:rPr lang="en-US" sz="1800" dirty="0"/>
              <a:t> </a:t>
            </a:r>
            <a:r>
              <a:rPr lang="ne-NP" sz="1800" dirty="0"/>
              <a:t> </a:t>
            </a:r>
            <a:r>
              <a:rPr lang="en-US" sz="1800" dirty="0"/>
              <a:t>PAN</a:t>
            </a:r>
            <a:r>
              <a:rPr lang="ne-NP" sz="1800" dirty="0"/>
              <a:t> नं </a:t>
            </a:r>
            <a:r>
              <a:rPr lang="en-US" sz="1800" dirty="0"/>
              <a:t>459865431</a:t>
            </a:r>
            <a:r>
              <a:rPr lang="ne-NP" sz="1800" dirty="0"/>
              <a:t> प्रयोग गर्न मिल्छ कि मिल्दैन</a:t>
            </a:r>
            <a:r>
              <a:rPr lang="en-US" sz="1800" dirty="0"/>
              <a:t>?</a:t>
            </a:r>
          </a:p>
          <a:p>
            <a:pPr marL="339725" indent="-339725" algn="just">
              <a:lnSpc>
                <a:spcPct val="150000"/>
              </a:lnSpc>
              <a:buAutoNum type="hindiNumPeriod"/>
            </a:pPr>
            <a:r>
              <a:rPr lang="ne-NP" sz="1800" dirty="0"/>
              <a:t>दीनानाथ र विष्णु मिलेर वि.सं. २०६५ देखि एक छापाखाना चलाएका रहेछन्। वि.सं. २०७३ मा आइपुग्दा विष्णुसँगको विवादका कारण दीनानाथले आफ्नो शेयर फिर्ता लिएछन्। वि.सं. २०८१ असोजमा णराज र विमलले जनही ५/५ लाख रुपैंया लगानी गरेर साझेदारी गरेका रहेछन्। यस अवस्थामा उक्त छापाखानामा कतिजना संस्थापक लगानी कर्ता रहेको मान्नु पर्दछ</a:t>
            </a:r>
            <a:r>
              <a:rPr lang="en-US" sz="1800" dirty="0"/>
              <a:t>?</a:t>
            </a:r>
          </a:p>
          <a:p>
            <a:pPr marL="339725" indent="-339725" algn="just">
              <a:lnSpc>
                <a:spcPct val="150000"/>
              </a:lnSpc>
              <a:buAutoNum type="hindiNumPeriod"/>
            </a:pPr>
            <a:r>
              <a:rPr lang="ne-NP" sz="1800" dirty="0"/>
              <a:t>कास्कीको देउराली गाउँपालिका वडा नं ६ मा तालचोकदेखि देउराली जोड्ने सडक निर्माणका लागि एक उपभोक्ता समिति गठन भएको रहेछ।उक्त उपभोक्ता समितिको विवरणमा वैधानिक स्थिति कसरी लेख्नु पर्दछ</a:t>
            </a:r>
            <a:r>
              <a:rPr lang="en-US" sz="1800" dirty="0"/>
              <a:t>?</a:t>
            </a:r>
          </a:p>
          <a:p>
            <a:pPr marL="339725" indent="-339725" algn="just">
              <a:lnSpc>
                <a:spcPct val="150000"/>
              </a:lnSpc>
              <a:buFont typeface="Arial" panose="020B0604020202020204" pitchFamily="34" charset="0"/>
              <a:buAutoNum type="hindiNumPeriod"/>
            </a:pPr>
            <a:r>
              <a:rPr lang="ne-NP" sz="1800" dirty="0"/>
              <a:t>विष्णु</a:t>
            </a:r>
            <a:r>
              <a:rPr lang="en-US" sz="1800" dirty="0"/>
              <a:t>,</a:t>
            </a:r>
            <a:r>
              <a:rPr lang="ne-NP" sz="1800" dirty="0"/>
              <a:t> णराज र विमल मिलेर बराबर लगानी गरी वि.सं. २०८१ देखि एक छापाखाना चलाएका रहेछन्।तिनै जनाले अन्य स्थानमा रोजगारी गर्ने र खासै समय दिन नपाउने हुनाले दिनेशलाई सबै व्यवस्थापनको जिम्मा दिएका रहेछन्</a:t>
            </a:r>
            <a:r>
              <a:rPr lang="en-US" sz="1800" dirty="0"/>
              <a:t>?</a:t>
            </a:r>
            <a:r>
              <a:rPr lang="ne-NP" sz="1800" dirty="0"/>
              <a:t> यसवापत दिनेशले मासिक रु. ४०</a:t>
            </a:r>
            <a:r>
              <a:rPr lang="en-US" sz="1800" dirty="0"/>
              <a:t>,</a:t>
            </a:r>
            <a:r>
              <a:rPr lang="ne-NP" sz="1800" dirty="0"/>
              <a:t>०००/- तलव प्राप्त गर्दै आएका छन्। यस अवस्थामा उक्त छापाखानाको व्यवसाय धनी र व्यवस्थापक को को हुन्छन्</a:t>
            </a:r>
            <a:r>
              <a:rPr lang="en-US" sz="1800" dirty="0"/>
              <a:t>?</a:t>
            </a:r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t>45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सत्र पुनरावलोकन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8674" y="1825625"/>
            <a:ext cx="10402743" cy="4503738"/>
          </a:xfrm>
        </p:spPr>
        <p:txBody>
          <a:bodyPr/>
          <a:lstStyle/>
          <a:p>
            <a:endParaRPr lang="en-US" sz="4000" b="1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</a:p>
        </p:txBody>
      </p:sp>
      <p:sp>
        <p:nvSpPr>
          <p:cNvPr id="6" name="Content Placeholder 2"/>
          <p:cNvSpPr txBox="1"/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1099186" y="1351280"/>
            <a:ext cx="10767866" cy="4668520"/>
          </a:xfrm>
          <a:prstGeom prst="rect">
            <a:avLst/>
          </a:prstGeom>
        </p:spPr>
        <p:txBody>
          <a:bodyPr vert="horz" lIns="91440" tIns="45720" rIns="91440" bIns="45720" rtlCol="0">
            <a:normAutofit fontScale="4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60000"/>
              </a:lnSpc>
              <a:buNone/>
            </a:pPr>
            <a:r>
              <a:rPr lang="ne-NP" sz="6400" dirty="0"/>
              <a:t>उत्तर</a:t>
            </a:r>
            <a:endParaRPr lang="en-US" sz="6400" dirty="0"/>
          </a:p>
          <a:p>
            <a:pPr marL="742950" indent="-742950" algn="just">
              <a:lnSpc>
                <a:spcPct val="160000"/>
              </a:lnSpc>
              <a:buAutoNum type="hindiNumPeriod"/>
            </a:pPr>
            <a:r>
              <a:rPr lang="ne-NP" sz="6400" b="1" dirty="0"/>
              <a:t>मिल्दैन</a:t>
            </a:r>
            <a:endParaRPr lang="en-US" sz="6400" b="1" dirty="0"/>
          </a:p>
          <a:p>
            <a:pPr marL="742950" indent="-742950" algn="just">
              <a:lnSpc>
                <a:spcPct val="160000"/>
              </a:lnSpc>
              <a:buAutoNum type="hindiNumPeriod"/>
            </a:pPr>
            <a:r>
              <a:rPr lang="ne-NP" sz="6400" b="1" dirty="0"/>
              <a:t>३ जना </a:t>
            </a:r>
            <a:endParaRPr lang="en-US" sz="6400" b="1" dirty="0"/>
          </a:p>
          <a:p>
            <a:pPr marL="742950" indent="-742950" algn="just">
              <a:lnSpc>
                <a:spcPct val="160000"/>
              </a:lnSpc>
              <a:buAutoNum type="hindiNumPeriod"/>
            </a:pPr>
            <a:r>
              <a:rPr lang="ne-NP" sz="6400" b="1" dirty="0"/>
              <a:t>गणना नै गर्नु पर्दैन</a:t>
            </a:r>
            <a:endParaRPr lang="en-US" sz="6400" b="1" dirty="0"/>
          </a:p>
          <a:p>
            <a:pPr marL="742950" indent="-742950" algn="just">
              <a:lnSpc>
                <a:spcPct val="160000"/>
              </a:lnSpc>
              <a:buFont typeface="Arial" panose="020B0604020202020204" pitchFamily="34" charset="0"/>
              <a:buAutoNum type="hindiNumPeriod"/>
            </a:pPr>
            <a:r>
              <a:rPr lang="ne-NP" sz="6400" b="1" dirty="0"/>
              <a:t>व्यवसाय धनी-उत्तरदाताले वताएअनुसार र व्यवस्थापक-दिनेश</a:t>
            </a:r>
            <a:endParaRPr lang="en-US" sz="6400" b="1" dirty="0"/>
          </a:p>
          <a:p>
            <a:pPr marL="0" indent="0" algn="just">
              <a:lnSpc>
                <a:spcPct val="160000"/>
              </a:lnSpc>
              <a:buNone/>
            </a:pPr>
            <a:r>
              <a:rPr lang="ne-NP" sz="4400" dirty="0"/>
              <a:t>     </a:t>
            </a:r>
          </a:p>
          <a:p>
            <a:pPr marL="0" indent="0" algn="just">
              <a:lnSpc>
                <a:spcPct val="160000"/>
              </a:lnSpc>
              <a:buNone/>
            </a:pPr>
            <a:r>
              <a:rPr lang="ne-NP" sz="3600" dirty="0"/>
              <a:t>  </a:t>
            </a:r>
            <a:endParaRPr lang="en-US" sz="3600" dirty="0"/>
          </a:p>
          <a:p>
            <a:pPr marL="0" indent="0" algn="just">
              <a:lnSpc>
                <a:spcPct val="160000"/>
              </a:lnSpc>
              <a:buNone/>
            </a:pPr>
            <a:endParaRPr lang="en-US" sz="3600" dirty="0"/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t>46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020108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40A983-CB20-5925-DCB3-A8DD61FB7E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2BE918-4F26-421F-8F23-7A33340C49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7788" y="1570491"/>
            <a:ext cx="10402743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707CBA-5EA2-0112-AE4F-22A031F86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08E446A-E6F7-6946-C425-BE953F186AFD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BD94D58-5510-FFBE-D1A6-9444FD537F04}"/>
              </a:ext>
            </a:extLst>
          </p:cNvPr>
          <p:cNvSpPr txBox="1">
            <a:spLocks/>
          </p:cNvSpPr>
          <p:nvPr/>
        </p:nvSpPr>
        <p:spPr>
          <a:xfrm>
            <a:off x="101600" y="4887686"/>
            <a:ext cx="11988800" cy="1502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None/>
            </a:pPr>
            <a:r>
              <a:rPr lang="ne-NP" sz="3600" b="1" dirty="0"/>
              <a:t>गुणस्तरीय गणनाको शुभकामना सहित</a:t>
            </a:r>
          </a:p>
          <a:p>
            <a:pPr marL="0" indent="0" algn="ctr">
              <a:lnSpc>
                <a:spcPct val="110000"/>
              </a:lnSpc>
              <a:buNone/>
            </a:pPr>
            <a:r>
              <a:rPr lang="ne-NP" sz="4000" b="1" dirty="0"/>
              <a:t>धन्यवाद!</a:t>
            </a:r>
            <a:endParaRPr lang="en-US" sz="3600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15F7AF26-8D9C-4380-428D-35D9C66C0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47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EDDB7F48-E704-DE42-BBC1-7F62552C82B9}"/>
              </a:ext>
            </a:extLst>
          </p:cNvPr>
          <p:cNvSpPr txBox="1">
            <a:spLocks/>
          </p:cNvSpPr>
          <p:nvPr/>
        </p:nvSpPr>
        <p:spPr>
          <a:xfrm>
            <a:off x="254000" y="-21768"/>
            <a:ext cx="11988800" cy="93616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None/>
            </a:pPr>
            <a:r>
              <a:rPr lang="ne-NP" sz="4000" b="1" dirty="0"/>
              <a:t>छलफल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A9E70D4-4FC1-79EF-0BD4-3F00ED64FF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005" y="1041400"/>
            <a:ext cx="5429795" cy="3619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0502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726AB2-4399-3158-1614-0427EB6CB7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0367AB-A761-8FF3-AD0E-86DC761753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7115" y="173445"/>
            <a:ext cx="8663939" cy="654082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/>
              <a:t>मुख्य प्रश्नावली (खण्ड ३)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6403B6-BD91-C256-357A-166D9F1964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99FCAA-EB9A-35B7-26B1-C6AC17E0D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181C0E40-7B67-4807-36E5-F67611350C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7260" y="997209"/>
            <a:ext cx="10805988" cy="5416291"/>
          </a:xfrm>
          <a:prstGeom prst="rect">
            <a:avLst/>
          </a:prstGeom>
          <a:ln w="38100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1000384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B21467-9167-5E92-B7CE-DDC0B13791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F63229-1BFE-FB8C-3BF3-0F50CCC423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7115" y="173445"/>
            <a:ext cx="8663939" cy="654082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/>
              <a:t>मुख्य प्रश्नावली (खण्ड ३)</a:t>
            </a:r>
            <a:r>
              <a:rPr lang="ne-NP" sz="3600" b="1" dirty="0"/>
              <a:t>...</a:t>
            </a:r>
            <a:endParaRPr lang="en-US" sz="3600" b="1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BF0DB5-15B2-B2F5-191D-A9D1B30D6B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A3DF9F-5936-320B-4FEA-7990FB8711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t>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FFB8E20-995D-97D8-4461-7A868A6B61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944" y="827527"/>
            <a:ext cx="9860280" cy="5844929"/>
          </a:xfrm>
          <a:prstGeom prst="rect">
            <a:avLst/>
          </a:prstGeom>
          <a:ln w="38100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18825964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7440" y="365125"/>
            <a:ext cx="7145655" cy="508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dirty="0"/>
              <a:t>मुख्य प्रश्नावली (खण्ड ३)…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91441" y="1103630"/>
            <a:ext cx="11990070" cy="4394200"/>
          </a:xfrm>
        </p:spPr>
        <p:txBody>
          <a:bodyPr>
            <a:noAutofit/>
          </a:bodyPr>
          <a:lstStyle/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यस खण्डमा प्रतिष्ठान/व्यवसाय कुनै सरकारी निकायमा दर्ता भई सञ्चालन भएको छ वा दर्ता नभई सञ्चालन भएको छ भन्ने विवरण र वैधानिक स्थितिसम्बन्धी विवरण सङ्कलन गरिन्छ। </a:t>
            </a:r>
            <a:endParaRPr lang="ne-NP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प्रतिष्ठान</a:t>
            </a:r>
            <a:r>
              <a:rPr lang="en-US" dirty="0"/>
              <a:t>/</a:t>
            </a:r>
            <a:r>
              <a:rPr lang="hi-IN" dirty="0"/>
              <a:t>व्यवसाय दर्ता भन्नाले व्यवसायको स्थापना वा सञ्चालन अनुम</a:t>
            </a:r>
            <a:r>
              <a:rPr lang="ne-NP" dirty="0"/>
              <a:t>ति</a:t>
            </a:r>
            <a:r>
              <a:rPr lang="hi-IN" dirty="0"/>
              <a:t>को लागि भएको दर्ता सम्झनुपर्दछ। 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B02A4-2EE1-A841-A0DD-7680979D76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7E1D8F-FCDF-397D-3409-A8477A72B0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7440" y="365125"/>
            <a:ext cx="7145655" cy="508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dirty="0"/>
              <a:t>मुख्य प्रश्नावली (खण्ड ३)…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659F9B-EE6D-F3C1-8B20-A905DF47E5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49E6C0-5152-4252-4E7D-FF5A02F9CA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t>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DC2DB0C-DC27-5136-4AE4-E38F48A624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183" y="999030"/>
            <a:ext cx="11310168" cy="1253315"/>
          </a:xfrm>
          <a:prstGeom prst="rect">
            <a:avLst/>
          </a:prstGeom>
          <a:ln w="38100">
            <a:solidFill>
              <a:srgbClr val="0070C0"/>
            </a:solidFill>
          </a:ln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39C64C1-9442-79AF-76A5-5DAA478213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971" y="2280920"/>
            <a:ext cx="11996058" cy="4294051"/>
          </a:xfrm>
        </p:spPr>
        <p:txBody>
          <a:bodyPr>
            <a:noAutofit/>
          </a:bodyPr>
          <a:lstStyle/>
          <a:p>
            <a:pPr marL="457200" lvl="1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800" dirty="0"/>
              <a:t>प्रतिष्ठान/व्यवसायको प्रकृतिअनुसार एउटै प्रतिष्ठान</a:t>
            </a:r>
            <a:r>
              <a:rPr lang="en-US" sz="2800" dirty="0"/>
              <a:t>/</a:t>
            </a:r>
            <a:r>
              <a:rPr lang="hi-IN" sz="2800" dirty="0"/>
              <a:t>व्यवसाय कुनै एक वा एकभन्दा बढी सरकारी निकायहरूमा दर्ता भई वा अनुमति लिई सञ्चालन भएका</a:t>
            </a:r>
            <a:r>
              <a:rPr lang="ne-NP" sz="2800" dirty="0"/>
              <a:t> हुन </a:t>
            </a:r>
            <a:r>
              <a:rPr lang="hi-IN" sz="2800" dirty="0"/>
              <a:t>सक्दछन्। </a:t>
            </a:r>
            <a:endParaRPr lang="ne-NP" sz="2800" dirty="0"/>
          </a:p>
          <a:p>
            <a:pPr marL="457200" lvl="1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800" dirty="0"/>
              <a:t>व्यवसायको दर्ता गर्ने निकाय सरकारी मात्र हुनुपर्ने भएकोले प्रतिष्ठान</a:t>
            </a:r>
            <a:r>
              <a:rPr lang="en-US" sz="2800" dirty="0"/>
              <a:t>/</a:t>
            </a:r>
            <a:r>
              <a:rPr lang="hi-IN" sz="2800" dirty="0"/>
              <a:t>व्यवसाय सरकारी निकायमा दर्ता भए नभएको जान्नको लागि यो प्रश्न सोधिएको छ। </a:t>
            </a:r>
            <a:endParaRPr lang="ne-NP" sz="2800" dirty="0"/>
          </a:p>
          <a:p>
            <a:pPr marL="457200" lvl="1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800" dirty="0"/>
              <a:t>प्रतिष्ठान/व्यवसाय कुनै सरकारी निकायमा दर्ता भ</a:t>
            </a:r>
            <a:r>
              <a:rPr lang="" altLang="en-US" sz="2800" dirty="0"/>
              <a:t>एर</a:t>
            </a:r>
            <a:r>
              <a:rPr lang="en-US" altLang="hi-IN" sz="2800" dirty="0"/>
              <a:t> </a:t>
            </a:r>
            <a:r>
              <a:rPr lang="hi-IN" sz="2800" dirty="0"/>
              <a:t>वा दर्ता नभई सञ्चालन भएको </a:t>
            </a:r>
            <a:r>
              <a:rPr lang="en-US" altLang="hi-IN" sz="2800" dirty="0"/>
              <a:t>छ </a:t>
            </a:r>
            <a:r>
              <a:rPr lang="" altLang="hi-IN" sz="2800" dirty="0"/>
              <a:t>सोधेर </a:t>
            </a:r>
            <a:r>
              <a:rPr lang="ne-NP" altLang="hi-IN" sz="2800" dirty="0" smtClean="0"/>
              <a:t> सो अनुसारको </a:t>
            </a:r>
            <a:r>
              <a:rPr lang="hi-IN" sz="2800" dirty="0" smtClean="0"/>
              <a:t>विवरण </a:t>
            </a:r>
            <a:r>
              <a:rPr lang="hi-IN" sz="2800" dirty="0"/>
              <a:t>सङ्कलन </a:t>
            </a:r>
            <a:r>
              <a:rPr lang="ne-NP" altLang="en-US" sz="2800" dirty="0"/>
              <a:t>गर्नुपर्छ</a:t>
            </a:r>
            <a:r>
              <a:rPr lang="" altLang="en-US" sz="2800" dirty="0"/>
              <a:t>।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7774760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66EAB3-1A75-6690-0721-6A2F42D2A3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8E445-881C-CC38-681B-E9B2BF113B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7440" y="365125"/>
            <a:ext cx="7145655" cy="508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dirty="0"/>
              <a:t>मुख्य प्रश्नावली (खण्ड ३)…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0563041-A3AB-0C01-7B86-7B4A45DDC6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93FABA-1FF5-6F5D-1FC4-01523F4123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t>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26D49EC3-E8E5-E8FA-B871-A0527F3133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976" y="1012508"/>
            <a:ext cx="11870047" cy="5583554"/>
          </a:xfrm>
        </p:spPr>
        <p:txBody>
          <a:bodyPr>
            <a:noAutofit/>
          </a:bodyPr>
          <a:lstStyle/>
          <a:p>
            <a:pPr marL="457200" lvl="1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dirty="0"/>
              <a:t>गैरसरकारी संस्था</a:t>
            </a:r>
            <a:r>
              <a:rPr lang="en-US" dirty="0"/>
              <a:t>, </a:t>
            </a:r>
            <a:r>
              <a:rPr lang="hi-IN" dirty="0"/>
              <a:t>कुनै समूह वा व्यवसायी सङ्‍घमा मात्र दर्ता भएका प्रतिष्ठान/व्यवसायलाई सरकारी निकायमा दर्ता भएको मान्नुहुँदैन</a:t>
            </a:r>
            <a:r>
              <a:rPr lang="hi-IN" dirty="0" smtClean="0"/>
              <a:t>।</a:t>
            </a:r>
            <a:endParaRPr lang="ne-NP" dirty="0" smtClean="0"/>
          </a:p>
          <a:p>
            <a:pPr marL="457200" lvl="1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" altLang="hi-IN" dirty="0" smtClean="0"/>
              <a:t>व्यक्तिगत</a:t>
            </a:r>
            <a:r>
              <a:rPr lang="ne-NP" altLang="hi-IN" dirty="0" smtClean="0"/>
              <a:t> </a:t>
            </a:r>
            <a:r>
              <a:rPr lang="" altLang="hi-IN" dirty="0"/>
              <a:t>कर प्रयोजनका लागि</a:t>
            </a:r>
            <a:r>
              <a:rPr lang="ne-NP" altLang="hi-IN" dirty="0"/>
              <a:t> </a:t>
            </a:r>
            <a:r>
              <a:rPr lang="" altLang="hi-IN" dirty="0"/>
              <a:t>गरिएको</a:t>
            </a:r>
            <a:r>
              <a:rPr lang="ne-NP" altLang="hi-IN" dirty="0"/>
              <a:t> </a:t>
            </a:r>
            <a:r>
              <a:rPr lang="" altLang="hi-IN" dirty="0"/>
              <a:t>दर्तालाई</a:t>
            </a:r>
            <a:r>
              <a:rPr lang="ne-NP" altLang="hi-IN" dirty="0"/>
              <a:t> </a:t>
            </a:r>
            <a:r>
              <a:rPr lang="hi-IN" dirty="0"/>
              <a:t>सरकारी निकायमा दर्ता भएको </a:t>
            </a:r>
            <a:r>
              <a:rPr lang="" altLang="hi-IN" dirty="0"/>
              <a:t>मान्नु</a:t>
            </a:r>
            <a:r>
              <a:rPr lang="ne-NP" altLang="hi-IN" dirty="0"/>
              <a:t> </a:t>
            </a:r>
            <a:r>
              <a:rPr lang="" altLang="hi-IN" dirty="0"/>
              <a:t>हुदैन।</a:t>
            </a:r>
            <a:endParaRPr lang="ne-NP" dirty="0"/>
          </a:p>
          <a:p>
            <a:pPr marL="457200" lvl="1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dirty="0"/>
              <a:t>कुनै सरकारी निकायमा दर्ता भएको रहेछ भने कोड </a:t>
            </a:r>
            <a:r>
              <a:rPr lang="en-US" dirty="0"/>
              <a:t>1 </a:t>
            </a:r>
            <a:r>
              <a:rPr lang="hi-IN" dirty="0"/>
              <a:t>लगाई </a:t>
            </a:r>
            <a:r>
              <a:rPr lang="ne-NP" dirty="0" smtClean="0"/>
              <a:t>क्रमशः सोध्नुपर्दछ र</a:t>
            </a:r>
            <a:r>
              <a:rPr lang="hi-IN" dirty="0" smtClean="0"/>
              <a:t> </a:t>
            </a:r>
            <a:r>
              <a:rPr lang="hi-IN" dirty="0"/>
              <a:t>कुनै सरकारी निकायमा दर्ता भएको छैन भने कोड </a:t>
            </a:r>
            <a:r>
              <a:rPr lang="en-US" dirty="0"/>
              <a:t>2 </a:t>
            </a:r>
            <a:r>
              <a:rPr lang="hi-IN" dirty="0"/>
              <a:t>मा गोलो घेरा लगाई प्रश्न </a:t>
            </a:r>
            <a:r>
              <a:rPr lang="en-US" dirty="0"/>
              <a:t>RI5 </a:t>
            </a:r>
            <a:r>
              <a:rPr lang="hi-IN" dirty="0"/>
              <a:t>सोध्नुपर्दछ। </a:t>
            </a:r>
            <a:endParaRPr lang="en-US" dirty="0"/>
          </a:p>
          <a:p>
            <a:pPr marL="457200" lvl="1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" altLang="en-US" dirty="0"/>
              <a:t>सरकारी</a:t>
            </a:r>
            <a:r>
              <a:rPr lang="ne-NP" altLang="en-US" dirty="0"/>
              <a:t> </a:t>
            </a:r>
            <a:r>
              <a:rPr lang="" altLang="en-US" dirty="0"/>
              <a:t>अस्पताल</a:t>
            </a:r>
            <a:r>
              <a:rPr lang="en-US" altLang="en-US" dirty="0"/>
              <a:t>, </a:t>
            </a:r>
            <a:r>
              <a:rPr lang="" altLang="en-US" dirty="0"/>
              <a:t>सरकारी</a:t>
            </a:r>
            <a:r>
              <a:rPr lang="ne-NP" altLang="en-US" dirty="0"/>
              <a:t> </a:t>
            </a:r>
            <a:r>
              <a:rPr lang="" altLang="en-US" dirty="0"/>
              <a:t>विद्यालय</a:t>
            </a:r>
            <a:r>
              <a:rPr lang="en-US" altLang="en-US" dirty="0"/>
              <a:t>, </a:t>
            </a:r>
            <a:r>
              <a:rPr lang="" altLang="en-US" dirty="0"/>
              <a:t>सरकारी</a:t>
            </a:r>
            <a:r>
              <a:rPr lang="en-US" altLang="en-US" dirty="0"/>
              <a:t> </a:t>
            </a:r>
            <a:r>
              <a:rPr lang="" altLang="en-US" dirty="0"/>
              <a:t>हुलाक</a:t>
            </a:r>
            <a:r>
              <a:rPr lang="en-US" altLang="en-US" dirty="0"/>
              <a:t> </a:t>
            </a:r>
            <a:r>
              <a:rPr lang="" altLang="en-US" dirty="0"/>
              <a:t>लगायतका</a:t>
            </a:r>
            <a:r>
              <a:rPr lang="en-US" altLang="en-US" dirty="0"/>
              <a:t> </a:t>
            </a:r>
            <a:r>
              <a:rPr lang="" altLang="en-US" dirty="0"/>
              <a:t>कार्यालयलाई</a:t>
            </a:r>
            <a:r>
              <a:rPr lang="en-US" altLang="en-US" dirty="0"/>
              <a:t> </a:t>
            </a:r>
            <a:r>
              <a:rPr lang="" altLang="en-US" dirty="0"/>
              <a:t>दर्ता</a:t>
            </a:r>
            <a:r>
              <a:rPr lang="en-US" altLang="en-US" dirty="0"/>
              <a:t> </a:t>
            </a:r>
            <a:r>
              <a:rPr lang="" altLang="en-US" dirty="0"/>
              <a:t>भए</a:t>
            </a:r>
            <a:r>
              <a:rPr lang="en-US" altLang="en-US" dirty="0"/>
              <a:t> </a:t>
            </a:r>
            <a:r>
              <a:rPr lang="" altLang="en-US" dirty="0"/>
              <a:t>सरह</a:t>
            </a:r>
            <a:r>
              <a:rPr lang="en-US" altLang="en-US" dirty="0"/>
              <a:t> </a:t>
            </a:r>
            <a:r>
              <a:rPr lang="" altLang="en-US" dirty="0"/>
              <a:t>मानी</a:t>
            </a:r>
            <a:r>
              <a:rPr lang="en-US" altLang="en-US" dirty="0"/>
              <a:t> </a:t>
            </a:r>
            <a:r>
              <a:rPr lang="" altLang="en-US" dirty="0"/>
              <a:t>गणना</a:t>
            </a:r>
            <a:r>
              <a:rPr lang="en-US" altLang="en-US" dirty="0"/>
              <a:t> </a:t>
            </a:r>
            <a:r>
              <a:rPr lang="" altLang="en-US" dirty="0"/>
              <a:t>गर्नुपर्दछ।</a:t>
            </a:r>
            <a:r>
              <a:rPr lang="ne-NP" altLang="en-US" dirty="0"/>
              <a:t> </a:t>
            </a:r>
          </a:p>
          <a:p>
            <a:pPr marL="457200" lvl="1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" altLang="en-US" dirty="0"/>
              <a:t>विशेष</a:t>
            </a:r>
            <a:r>
              <a:rPr lang="ne-NP" altLang="en-US" dirty="0"/>
              <a:t> </a:t>
            </a:r>
            <a:r>
              <a:rPr lang="" altLang="en-US" dirty="0"/>
              <a:t>ऐन</a:t>
            </a:r>
            <a:r>
              <a:rPr lang="ne-NP" altLang="en-US" dirty="0"/>
              <a:t> </a:t>
            </a:r>
            <a:r>
              <a:rPr lang="" dirty="0"/>
              <a:t>अन्तर्गत</a:t>
            </a:r>
            <a:r>
              <a:rPr lang="ne-NP" dirty="0"/>
              <a:t> </a:t>
            </a:r>
            <a:r>
              <a:rPr lang="" altLang="en-US" dirty="0"/>
              <a:t>सरकारले</a:t>
            </a:r>
            <a:r>
              <a:rPr lang="ne-NP" altLang="en-US" dirty="0"/>
              <a:t> </a:t>
            </a:r>
            <a:r>
              <a:rPr lang="" altLang="en-US" dirty="0"/>
              <a:t>सञ्चालन</a:t>
            </a:r>
            <a:r>
              <a:rPr lang="en-US" altLang="en-US" dirty="0"/>
              <a:t> </a:t>
            </a:r>
            <a:r>
              <a:rPr lang="" altLang="en-US" dirty="0"/>
              <a:t>गरेका</a:t>
            </a:r>
            <a:r>
              <a:rPr lang="en-US" altLang="en-US" dirty="0"/>
              <a:t> </a:t>
            </a:r>
            <a:r>
              <a:rPr lang="" altLang="en-US" dirty="0"/>
              <a:t>प्रतिष्ठानलाई</a:t>
            </a:r>
            <a:r>
              <a:rPr lang="en-US" altLang="en-US" dirty="0"/>
              <a:t> </a:t>
            </a:r>
            <a:r>
              <a:rPr lang="" altLang="en-US" dirty="0"/>
              <a:t>पनि</a:t>
            </a:r>
            <a:r>
              <a:rPr lang="en-US" altLang="en-US" dirty="0"/>
              <a:t> </a:t>
            </a:r>
            <a:r>
              <a:rPr lang="" altLang="en-US" dirty="0"/>
              <a:t>सरकारी</a:t>
            </a:r>
            <a:r>
              <a:rPr lang="en-US" altLang="en-US" dirty="0"/>
              <a:t> </a:t>
            </a:r>
            <a:r>
              <a:rPr lang="" altLang="en-US" dirty="0"/>
              <a:t>निकायमा</a:t>
            </a:r>
            <a:r>
              <a:rPr lang="en-US" altLang="en-US" dirty="0"/>
              <a:t> </a:t>
            </a:r>
            <a:r>
              <a:rPr lang="" altLang="en-US" dirty="0"/>
              <a:t>दर्ता</a:t>
            </a:r>
            <a:r>
              <a:rPr lang="ne-NP" altLang="en-US" dirty="0"/>
              <a:t> </a:t>
            </a:r>
            <a:r>
              <a:rPr lang="" altLang="en-US" dirty="0"/>
              <a:t>भए</a:t>
            </a:r>
            <a:r>
              <a:rPr lang="ne-NP" altLang="en-US" dirty="0"/>
              <a:t> </a:t>
            </a:r>
            <a:r>
              <a:rPr lang="" altLang="en-US" dirty="0"/>
              <a:t>सरह</a:t>
            </a:r>
            <a:r>
              <a:rPr lang="ne-NP" altLang="en-US" dirty="0"/>
              <a:t> </a:t>
            </a:r>
            <a:r>
              <a:rPr lang="" altLang="en-US" dirty="0"/>
              <a:t>मानेर</a:t>
            </a:r>
            <a:r>
              <a:rPr lang="en-US" altLang="en-US" dirty="0"/>
              <a:t> </a:t>
            </a:r>
            <a:r>
              <a:rPr lang="" altLang="en-US" dirty="0"/>
              <a:t>गणना</a:t>
            </a:r>
            <a:r>
              <a:rPr lang="ne-NP" altLang="en-US" dirty="0"/>
              <a:t> गर्नुपर्छ</a:t>
            </a:r>
            <a:r>
              <a:rPr lang="" altLang="en-US" dirty="0"/>
              <a:t>।</a:t>
            </a:r>
            <a:r>
              <a:rPr lang="ne-NP" i="1" dirty="0"/>
              <a:t>जस्तैः साल्ट ट्रेडिङ्ग कर्पोरेसन लिमिटेड</a:t>
            </a:r>
            <a:r>
              <a:rPr lang="en-US" i="1" dirty="0"/>
              <a:t>, </a:t>
            </a:r>
            <a:r>
              <a:rPr lang="ne-NP" i="1" dirty="0"/>
              <a:t>नेपाल वायुसेवा निगम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825400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1166</TotalTime>
  <Words>3817</Words>
  <Application>Microsoft Office PowerPoint</Application>
  <PresentationFormat>Widescreen</PresentationFormat>
  <Paragraphs>340</Paragraphs>
  <Slides>47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47</vt:i4>
      </vt:variant>
    </vt:vector>
  </HeadingPairs>
  <TitlesOfParts>
    <vt:vector size="58" baseType="lpstr">
      <vt:lpstr>Arial</vt:lpstr>
      <vt:lpstr>Calibri</vt:lpstr>
      <vt:lpstr>Calibri Light</vt:lpstr>
      <vt:lpstr>Fontasy Himali</vt:lpstr>
      <vt:lpstr>Kalimati</vt:lpstr>
      <vt:lpstr>Mangal</vt:lpstr>
      <vt:lpstr>MS Mincho</vt:lpstr>
      <vt:lpstr>Times New Roman</vt:lpstr>
      <vt:lpstr>Wingdings</vt:lpstr>
      <vt:lpstr>Office Theme</vt:lpstr>
      <vt:lpstr>1_Office Theme</vt:lpstr>
      <vt:lpstr>राष्ट्रिय आर्थिक गणना, २०८२ </vt:lpstr>
      <vt:lpstr>PowerPoint Presentation</vt:lpstr>
      <vt:lpstr>प्रस्तुतिका विषय</vt:lpstr>
      <vt:lpstr>सेसनका उद्देश्य</vt:lpstr>
      <vt:lpstr>मुख्य प्रश्नावली (खण्ड ३)</vt:lpstr>
      <vt:lpstr>मुख्य प्रश्नावली (खण्ड ३)...</vt:lpstr>
      <vt:lpstr>मुख्य प्रश्नावली (खण्ड ३)…</vt:lpstr>
      <vt:lpstr>मुख्य प्रश्नावली (खण्ड ३)…</vt:lpstr>
      <vt:lpstr>मुख्य प्रश्नावली (खण्ड ३)…</vt:lpstr>
      <vt:lpstr>मुख्य प्रश्नावली (खण्ड ३)…</vt:lpstr>
      <vt:lpstr>मुख्य प्रश्नावली (खण्ड ३)…</vt:lpstr>
      <vt:lpstr>मुख्य प्रश्नावली (खण्ड ३)...</vt:lpstr>
      <vt:lpstr>मुख्य प्रश्नावली (खण्ड ३)...</vt:lpstr>
      <vt:lpstr>मुख्य प्रश्नावली (खण्ड ३)...</vt:lpstr>
      <vt:lpstr>मुख्य प्रश्नावली (खण्ड ३)...</vt:lpstr>
      <vt:lpstr>मुख्य प्रश्नावली (खण्ड ३)...</vt:lpstr>
      <vt:lpstr>मुख्य प्रश्नावली (खण्ड ३)...</vt:lpstr>
      <vt:lpstr>मुख्य प्रश्नावली (खण्ड ३)...</vt:lpstr>
      <vt:lpstr>मुख्य प्रश्नावली (खण्ड ३)...</vt:lpstr>
      <vt:lpstr>मुख्य प्रश्नावली (खण्ड ३)...</vt:lpstr>
      <vt:lpstr>मुख्य प्रश्नावली (खण्ड ३)...</vt:lpstr>
      <vt:lpstr>मुख्य प्रश्नावली (खण्ड ३)...</vt:lpstr>
      <vt:lpstr>मुख्य प्रश्नावली (खण्ड ३)...</vt:lpstr>
      <vt:lpstr>मुख्य प्रश्नावली (खण्ड ३)...</vt:lpstr>
      <vt:lpstr>मुख्य प्रश्नावली (खण्ड ३)...</vt:lpstr>
      <vt:lpstr>मुख्य प्रश्नावली (खण्ड ३)...</vt:lpstr>
      <vt:lpstr>मुख्य प्रश्नावली (खण्ड ३)...</vt:lpstr>
      <vt:lpstr>मुख्य प्रश्नावली (खण्ड ३)...</vt:lpstr>
      <vt:lpstr>मुख्य प्रश्नावली (खण्ड ३)...</vt:lpstr>
      <vt:lpstr>मुख्य प्रश्नावली (खण्ड ३)...</vt:lpstr>
      <vt:lpstr>मुख्य प्रश्नावली (खण्ड ३)...</vt:lpstr>
      <vt:lpstr>मुख्य प्रश्नावली (खण्ड ३)...</vt:lpstr>
      <vt:lpstr>PowerPoint Presentation</vt:lpstr>
      <vt:lpstr>खण्ड 4: प्रतिष्ठान/व्यवसाय धनी र व्यवस्थापकको विवरण </vt:lpstr>
      <vt:lpstr>खण्ड 4: प्रतिष्ठान/व्यवसाय धनी र व्यवस्थापकको विवरण </vt:lpstr>
      <vt:lpstr>खण्ड 4: प्रतिष्ठान/व्यवसाय धनी र व्यवस्थापकको विवरण </vt:lpstr>
      <vt:lpstr>खण्ड 4: प्रतिष्ठान/व्यवसाय धनी र व्यवस्थापकको विवरण </vt:lpstr>
      <vt:lpstr>खण्ड 4: प्रतिष्ठान/व्यवसाय धनी र व्यवस्थापकको विवरण </vt:lpstr>
      <vt:lpstr>खण्ड 4: प्रतिष्ठान/व्यवसाय धनी र व्यवस्थापकको विवरण </vt:lpstr>
      <vt:lpstr>खण्ड 4: प्रतिष्ठान/व्यवसाय धनी र व्यवस्थापकको विवरण </vt:lpstr>
      <vt:lpstr>खण्ड 4: प्रतिष्ठान/व्यवसाय धनी र व्यवस्थापकको विवरण </vt:lpstr>
      <vt:lpstr>खण्ड 4: प्रतिष्ठान/व्यवसाय धनी र व्यवस्थापकको विवरण </vt:lpstr>
      <vt:lpstr>खण्ड 4: प्रतिष्ठान/व्यवसाय धनी र व्यवस्थापकको विवरण </vt:lpstr>
      <vt:lpstr>खण्ड 4: प्रतिष्ठान/व्यवसाय धनी र व्यवस्थापकको विवरण </vt:lpstr>
      <vt:lpstr>सत्र पुनरावलोकन</vt:lpstr>
      <vt:lpstr>सत्र पुनरावलोकन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राष्ट्रिय आर्थिक गणना, २०८२</dc:title>
  <dc:creator>sabindra maharjan</dc:creator>
  <cp:lastModifiedBy>HP</cp:lastModifiedBy>
  <cp:revision>344</cp:revision>
  <dcterms:created xsi:type="dcterms:W3CDTF">2025-12-12T08:42:00Z</dcterms:created>
  <dcterms:modified xsi:type="dcterms:W3CDTF">2026-03-29T11:21:53Z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B9A12360161A433E9E7B827C0C09BEFC_13</vt:lpwstr>
  </property>
  <property fmtid="{D5CDD505-2E9C-101B-9397-08002B2CF9AE}" pid="3" name="KSOProductBuildVer">
    <vt:lpwstr>1033-12.2.0.23196</vt:lpwstr>
  </property>
</Properties>
</file>