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256" r:id="rId2"/>
    <p:sldId id="287" r:id="rId3"/>
    <p:sldId id="288" r:id="rId4"/>
    <p:sldId id="378" r:id="rId5"/>
    <p:sldId id="331" r:id="rId6"/>
    <p:sldId id="332" r:id="rId7"/>
    <p:sldId id="333" r:id="rId8"/>
    <p:sldId id="385" r:id="rId9"/>
    <p:sldId id="375" r:id="rId10"/>
    <p:sldId id="335" r:id="rId11"/>
    <p:sldId id="336" r:id="rId12"/>
    <p:sldId id="337" r:id="rId13"/>
    <p:sldId id="376" r:id="rId14"/>
    <p:sldId id="338" r:id="rId15"/>
    <p:sldId id="388" r:id="rId16"/>
    <p:sldId id="389" r:id="rId17"/>
    <p:sldId id="387" r:id="rId18"/>
    <p:sldId id="341" r:id="rId19"/>
    <p:sldId id="390" r:id="rId20"/>
    <p:sldId id="391" r:id="rId21"/>
    <p:sldId id="392" r:id="rId22"/>
    <p:sldId id="393" r:id="rId23"/>
    <p:sldId id="394" r:id="rId24"/>
    <p:sldId id="347" r:id="rId25"/>
    <p:sldId id="396" r:id="rId26"/>
    <p:sldId id="397" r:id="rId27"/>
    <p:sldId id="398" r:id="rId28"/>
    <p:sldId id="399" r:id="rId29"/>
    <p:sldId id="400" r:id="rId30"/>
    <p:sldId id="401" r:id="rId31"/>
    <p:sldId id="402" r:id="rId32"/>
    <p:sldId id="403" r:id="rId33"/>
    <p:sldId id="404" r:id="rId34"/>
    <p:sldId id="405" r:id="rId35"/>
    <p:sldId id="372" r:id="rId36"/>
    <p:sldId id="406" r:id="rId37"/>
    <p:sldId id="359" r:id="rId38"/>
    <p:sldId id="408" r:id="rId39"/>
    <p:sldId id="383" r:id="rId40"/>
    <p:sldId id="380" r:id="rId41"/>
    <p:sldId id="409" r:id="rId42"/>
    <p:sldId id="382" r:id="rId43"/>
    <p:sldId id="384" r:id="rId44"/>
    <p:sldId id="329" r:id="rId45"/>
    <p:sldId id="410" r:id="rId46"/>
    <p:sldId id="377" r:id="rId4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8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3187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D9F67FF-1D40-1511-2A3C-2CF0FCDF3C5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4605B1-DF6E-B563-E8E0-91AF0CB204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2226D5-6491-4FFA-81B5-9D6DBAB0CA4A}" type="datetimeFigureOut">
              <a:rPr lang="en-US" smtClean="0"/>
              <a:t>3/31/2026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FE2861-BE86-BB18-80FB-55BB5CAF029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086650-CE83-4099-A76F-BA8F7CFC48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96136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9DDD02-F2F7-44D7-8363-6E1E5D3F252B}" type="datetimeFigureOut">
              <a:rPr lang="en-US" smtClean="0"/>
              <a:t>3/31/2026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2819C2-4E46-4F38-8BCA-0C83CF077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69822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EA101-81F9-9C93-DAD6-2823FB51B92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54909" y="1122363"/>
            <a:ext cx="8737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e-NP" dirty="0"/>
              <a:t>राष्ट्रिय आर्थिक गणना</a:t>
            </a:r>
            <a:r>
              <a:rPr lang="en-US" dirty="0"/>
              <a:t>, </a:t>
            </a:r>
            <a:r>
              <a:rPr lang="ne-NP" dirty="0"/>
              <a:t>२०८२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A7F642-AAB6-95C2-2848-CDAB4840AC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254CBB-5AAF-07DC-0439-C362332A8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FD8A4-364F-42E9-908D-127D8AC2AFA8}" type="datetime1">
              <a:rPr lang="en-US" smtClean="0"/>
              <a:t>3/31/2026</a:t>
            </a:fld>
            <a:endParaRPr lang="en-US"/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604844DA-FCEF-0D15-FABF-0A36515834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58194" y="53567"/>
            <a:ext cx="787362" cy="106879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56171F25-939D-0172-D0D1-D7F4E66182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09" y="136525"/>
            <a:ext cx="1138382" cy="961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5716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549A76-B8A2-FBED-8E3C-1515FBD66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9273" y="365125"/>
            <a:ext cx="967971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AE5315-D6F7-B262-C576-C46013E0CC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7A874E-C211-9F81-C685-620E30215C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FD7F3-00FC-4D83-9D22-922B0B9362AA}" type="datetime1">
              <a:rPr lang="en-US" smtClean="0"/>
              <a:t>3/31/2026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063938-C2CB-7597-1D22-44E2EEFB7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48364" y="6413500"/>
            <a:ext cx="4962236" cy="365125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FA39CC-B5F2-890B-96E8-E9388A537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ontasy Himali" panose="04020500000000000000" pitchFamily="82" charset="0"/>
              </a:defRPr>
            </a:lvl1pPr>
          </a:lstStyle>
          <a:p>
            <a:fld id="{3981A1E7-FBCC-4BE9-B724-D2D87968AACE}" type="slidenum">
              <a:rPr lang="en-US" smtClean="0"/>
              <a:pPr/>
              <a:t>‹#›</a:t>
            </a:fld>
            <a:endParaRPr lang="en-US" dirty="0">
              <a:latin typeface="Fontasy Himali" panose="04020500000000000000" pitchFamily="82" charset="0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DED1A772-CFB8-1195-9BC9-9B2931FCD7E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83" y="90806"/>
            <a:ext cx="1090272" cy="920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C45661D-FED6-EFA9-F1F3-535D564570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388180" y="88025"/>
            <a:ext cx="678481" cy="920997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E5AAB62-56BE-F456-E165-68E286978C5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671" y="1846005"/>
            <a:ext cx="3716594" cy="371659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47355F6-3A1A-B5E0-46DF-8B106DE519FF}"/>
              </a:ext>
            </a:extLst>
          </p:cNvPr>
          <p:cNvCxnSpPr/>
          <p:nvPr userDrawn="1"/>
        </p:nvCxnSpPr>
        <p:spPr>
          <a:xfrm>
            <a:off x="1339273" y="1001641"/>
            <a:ext cx="967971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2654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8DA69A-922B-06E3-2E5F-35775059E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CE42B8-8C95-51CD-E557-41BB62A1AC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5E4B9F-090C-9DCE-AEF1-5F3232145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F7A24-17C6-4E8E-9548-A76F07D6BECB}" type="datetime1">
              <a:rPr lang="en-US" smtClean="0"/>
              <a:t>3/31/2026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230CCD-D0EC-76D0-BFCE-EFF4A16A8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833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7B3B5-6A2A-6981-F06A-76D049FFA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426055-4A99-3B87-0FFF-6BAFF30758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2DC886-797C-7EB7-713D-D63CA6D3DA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B7D90E-91C4-FCB3-F023-EE2F5E2ED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3EFAC-A481-4767-BC4B-D7500738CAAB}" type="datetime1">
              <a:rPr lang="en-US" smtClean="0"/>
              <a:t>3/31/2026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D94900-FF6B-E841-7CEF-1A83CD9CA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84925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C51076-E1D6-10C4-D732-4BBE39DC6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680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E29595-1F2D-C939-DFA3-58D18CAA6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6EA088-E0AB-32B8-766D-2F3E9D2338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2A7080-B17D-01D1-854A-CEA6BED623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B2F0CC-FE0D-9842-B372-F386523418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0B3372A-5E85-176E-39D3-53B6A18D29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7E1BD2B-E1F4-EC64-F0BD-0FFFC9DB27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75CEE-727C-45AE-A9E8-0E28F109F4BE}" type="datetime1">
              <a:rPr lang="en-US" smtClean="0"/>
              <a:t>3/31/2026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8015D7-2D59-1057-6E84-00426D696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3975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D1140A8-817C-FA73-F64D-E2DD2E6D1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865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82">
              <a:schemeClr val="bg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7DE9DE-69E2-0C82-8FFC-6804A0DED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A8FE5C-98F7-7947-0D38-372A0E799B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C9BD89-162D-E710-7057-801C96B3C3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59338-B5B6-402C-88E0-14B137813A0E}" type="datetime1">
              <a:rPr lang="en-US" smtClean="0"/>
              <a:t>3/31/2026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F7531E-C1EB-5A90-04C4-BB68C80509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039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tint val="75000"/>
                  </a:schemeClr>
                </a:solidFill>
                <a:cs typeface="Kalimati" panose="00000400000000000000" pitchFamily="2"/>
              </a:defRPr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dirty="0">
              <a:cs typeface="Kalimati" panose="00000400000000000000" pitchFamily="2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3218B7-F542-4BBC-B2B7-B3F2091146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38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Kalimati" panose="00000400000000000000" pitchFamily="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4F74DE-605E-6710-C484-79F164808D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8" y="1693591"/>
            <a:ext cx="9144000" cy="648776"/>
          </a:xfrm>
        </p:spPr>
        <p:txBody>
          <a:bodyPr>
            <a:normAutofit fontScale="90000"/>
          </a:bodyPr>
          <a:lstStyle/>
          <a:p>
            <a:r>
              <a:rPr lang="ne-NP" dirty="0"/>
              <a:t>राष्ट्रिय आर्थिक गणना</a:t>
            </a:r>
            <a:r>
              <a:rPr lang="en-US" dirty="0"/>
              <a:t>, </a:t>
            </a:r>
            <a:r>
              <a:rPr lang="ne-NP" dirty="0"/>
              <a:t>२०८२</a:t>
            </a:r>
            <a:br>
              <a:rPr lang="ne-NP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C05F15-4E7D-BC1B-A787-DAA09CB387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03522" y="5845841"/>
            <a:ext cx="4984955" cy="1118419"/>
          </a:xfrm>
        </p:spPr>
        <p:txBody>
          <a:bodyPr>
            <a:normAutofit fontScale="92500"/>
          </a:bodyPr>
          <a:lstStyle/>
          <a:p>
            <a:r>
              <a:rPr lang="ne-NP" sz="4400" dirty="0"/>
              <a:t>राष्ट्रिय तथ्याङ्क कार्यालय</a:t>
            </a:r>
          </a:p>
          <a:p>
            <a:endParaRPr lang="en-US" sz="4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7BA7E85-9929-1901-65FA-906A3A235C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671" y="1846005"/>
            <a:ext cx="3716594" cy="371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8294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3371" y="150030"/>
            <a:ext cx="9884229" cy="793824"/>
          </a:xfrm>
        </p:spPr>
        <p:txBody>
          <a:bodyPr>
            <a:noAutofit/>
          </a:bodyPr>
          <a:lstStyle/>
          <a:p>
            <a:pPr algn="ctr"/>
            <a:r>
              <a:rPr lang="ne-NP" sz="2800" b="1" dirty="0">
                <a:solidFill>
                  <a:srgbClr val="0070C0"/>
                </a:solidFill>
              </a:rPr>
              <a:t>मुख्य प्रश्नावली खण्ड १३ </a:t>
            </a:r>
            <a:r>
              <a:rPr lang="en-US" sz="2800" b="1" dirty="0">
                <a:solidFill>
                  <a:srgbClr val="0070C0"/>
                </a:solidFill>
              </a:rPr>
              <a:t>:</a:t>
            </a:r>
            <a:r>
              <a:rPr lang="ne-NP" sz="2800" b="1" dirty="0">
                <a:solidFill>
                  <a:srgbClr val="0070C0"/>
                </a:solidFill>
              </a:rPr>
              <a:t> लगानी तथा ऋणसम्बन्धी विवरण ...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2934515"/>
            <a:ext cx="11911263" cy="3394848"/>
          </a:xfrm>
        </p:spPr>
        <p:txBody>
          <a:bodyPr>
            <a:normAutofit/>
          </a:bodyPr>
          <a:lstStyle/>
          <a:p>
            <a:pPr marL="45720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विदेशी व्यक्ति</a:t>
            </a:r>
            <a:r>
              <a:rPr lang="en-US" dirty="0"/>
              <a:t>, </a:t>
            </a:r>
            <a:r>
              <a:rPr lang="ne-NP" dirty="0"/>
              <a:t>कम्पनी वा संस्थाले नाफा कमाउने वा बजार विस्तार गर्ने उद्देश्यले पुँजी (नगद</a:t>
            </a:r>
            <a:r>
              <a:rPr lang="en-US" dirty="0"/>
              <a:t>, </a:t>
            </a:r>
            <a:r>
              <a:rPr lang="ne-NP" dirty="0"/>
              <a:t>प्रविधि</a:t>
            </a:r>
            <a:r>
              <a:rPr lang="en-US" dirty="0"/>
              <a:t>, </a:t>
            </a:r>
            <a:r>
              <a:rPr lang="ne-NP" dirty="0"/>
              <a:t>उपकरण आदि) लगानी गरेको प्रतिष्ठान/व्यवसाय लाई वैदेशिक पुँजी लगानी भएको मानिन्छ।</a:t>
            </a:r>
            <a:endParaRPr lang="en-US" dirty="0"/>
          </a:p>
          <a:p>
            <a:pPr marL="45720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यस्ता प्रतिष्ठानहरू पूर्ण विदेशी स्वामित्वमा वा स्वदेशीसँगको संयुक्त लगानीमा हुन सक्छन्।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8041DC1-1001-8570-00A5-1BC4464A1B0D}"/>
              </a:ext>
            </a:extLst>
          </p:cNvPr>
          <p:cNvSpPr txBox="1"/>
          <p:nvPr/>
        </p:nvSpPr>
        <p:spPr>
          <a:xfrm>
            <a:off x="0" y="1046724"/>
            <a:ext cx="5936476" cy="17650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880" marR="0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24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CI2.</a:t>
            </a:r>
            <a:r>
              <a:rPr lang="ne-NP" sz="24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 यो प्रतिष्ठान/व्यवसायमा कति प्रतिशत वैदेशिक लगानी रहेको छ </a:t>
            </a:r>
            <a:r>
              <a:rPr lang="en-US" sz="24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?</a:t>
            </a:r>
            <a:r>
              <a:rPr lang="en-US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 </a:t>
            </a:r>
            <a:r>
              <a:rPr lang="ne-NP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(वैदेशिक लगानी प्रतिशतमा लेख्नुहोस् ।)</a:t>
            </a:r>
            <a:endParaRPr lang="en-US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Kalimati" panose="00000400000000000000" pitchFamily="2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A3DA8B0-9491-377D-D7F9-8AE3C2E8A3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7879" y="1168824"/>
            <a:ext cx="5936476" cy="95649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9555731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010" y="2155166"/>
            <a:ext cx="12111990" cy="4623459"/>
          </a:xfrm>
        </p:spPr>
        <p:txBody>
          <a:bodyPr>
            <a:normAutofit lnSpcReduction="10000"/>
          </a:bodyPr>
          <a:lstStyle/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विदेशी लगानी भएका प्रतिष्ठानहरूको केही उदाहरणः एनसेल</a:t>
            </a:r>
            <a:r>
              <a:rPr lang="en-US" dirty="0"/>
              <a:t>, </a:t>
            </a:r>
            <a:r>
              <a:rPr lang="ne-NP" dirty="0"/>
              <a:t>डाबर नेपाल</a:t>
            </a:r>
            <a:r>
              <a:rPr lang="en-US" dirty="0"/>
              <a:t>,</a:t>
            </a:r>
            <a:r>
              <a:rPr lang="ne-NP" dirty="0"/>
              <a:t> होङ्शी सिमेन्ट</a:t>
            </a:r>
            <a:r>
              <a:rPr lang="en-US" dirty="0"/>
              <a:t>, </a:t>
            </a:r>
            <a:r>
              <a:rPr lang="ne-NP" dirty="0"/>
              <a:t>ह्ययात होटल</a:t>
            </a:r>
            <a:r>
              <a:rPr lang="en-US" dirty="0"/>
              <a:t>,</a:t>
            </a:r>
            <a:r>
              <a:rPr lang="ne-NP" dirty="0"/>
              <a:t> स्ट्यान्डर्ड चार्टर्ड बैंक जस्ता संस्थाहरू।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होटल/रेष्टुरेण्ट, कृषि क्षेत्र, पर्यटन क्षेत्र आदि अन्तर्गत पर्ने प्रतिष्ठानहरूमा पनि विदेशी लगानी भित्रिएको छ छैन स्पष्ट भई विवरण भर्नुपर्दछ।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यस प्रश्नमा प्रतिष्ठान वा व्यवसायको प्रश्न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CI1</a:t>
            </a:r>
            <a:r>
              <a:rPr lang="ne-NP" dirty="0"/>
              <a:t> मा उल्लिखित कुल लगानीमध्ये विदेशी व्यक्ति</a:t>
            </a:r>
            <a:r>
              <a:rPr lang="en-US" dirty="0"/>
              <a:t>, </a:t>
            </a:r>
            <a:r>
              <a:rPr lang="ne-NP" dirty="0"/>
              <a:t>विदेशी संस्था वा कम्पनीको लगानी कति प्रतिशत छ भनी यकिन गरी उल्लेख गर्नुपर्दछ।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981074" y="1361440"/>
            <a:ext cx="9747886" cy="40091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F8E5C1C-D01E-A674-2351-E7671B4479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9081" y="136525"/>
            <a:ext cx="9884229" cy="627210"/>
          </a:xfrm>
        </p:spPr>
        <p:txBody>
          <a:bodyPr>
            <a:noAutofit/>
          </a:bodyPr>
          <a:lstStyle/>
          <a:p>
            <a:pPr algn="ctr"/>
            <a:r>
              <a:rPr lang="ne-NP" sz="2800" b="1" dirty="0">
                <a:solidFill>
                  <a:srgbClr val="0070C0"/>
                </a:solidFill>
              </a:rPr>
              <a:t>मुख्य प्रश्नावली खण्ड १३ </a:t>
            </a:r>
            <a:r>
              <a:rPr lang="en-US" sz="2800" b="1" dirty="0">
                <a:solidFill>
                  <a:srgbClr val="0070C0"/>
                </a:solidFill>
              </a:rPr>
              <a:t>:</a:t>
            </a:r>
            <a:r>
              <a:rPr lang="ne-NP" sz="2800" b="1" dirty="0">
                <a:solidFill>
                  <a:srgbClr val="0070C0"/>
                </a:solidFill>
              </a:rPr>
              <a:t> लगानी तथा ऋणसम्बन्धी विवरण ...</a:t>
            </a:r>
            <a:endParaRPr lang="en-US" sz="28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3EADFB-571E-0175-7B85-7073F6297C71}"/>
              </a:ext>
            </a:extLst>
          </p:cNvPr>
          <p:cNvSpPr txBox="1"/>
          <p:nvPr/>
        </p:nvSpPr>
        <p:spPr>
          <a:xfrm>
            <a:off x="0" y="1001004"/>
            <a:ext cx="11932992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880" marR="0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24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CI2.</a:t>
            </a:r>
            <a:r>
              <a:rPr lang="ne-NP" sz="24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 यो प्रतिष्ठान/व्यवसायमा कति प्रतिशत वैदेशिक लगानी रहेको छ </a:t>
            </a:r>
            <a:r>
              <a:rPr lang="en-US" sz="24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?</a:t>
            </a:r>
            <a:r>
              <a:rPr lang="en-US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 </a:t>
            </a:r>
            <a:r>
              <a:rPr lang="ne-NP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(वैदेशिक लगानी प्रतिशतमा लेख्नुहोस् ।)...</a:t>
            </a:r>
            <a:endParaRPr lang="en-US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6904398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" y="2400301"/>
            <a:ext cx="11932991" cy="3737610"/>
          </a:xfrm>
        </p:spPr>
        <p:txBody>
          <a:bodyPr>
            <a:normAutofit/>
          </a:bodyPr>
          <a:lstStyle/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प्रतिष्ठान/व्यवसायमा शतप्रतिशत नेपाली नागरिक वा संस्थाको मात्र लगानी छ भने </a:t>
            </a:r>
            <a:r>
              <a:rPr lang="ne-NP" sz="2800" dirty="0" smtClean="0"/>
              <a:t>यहाँ ०</a:t>
            </a:r>
            <a:r>
              <a:rPr lang="en-US" sz="2800" dirty="0" smtClean="0"/>
              <a:t> </a:t>
            </a:r>
            <a:r>
              <a:rPr lang="en-US" sz="2800" dirty="0"/>
              <a:t>(</a:t>
            </a:r>
            <a:r>
              <a:rPr lang="ne-NP" sz="2800" dirty="0"/>
              <a:t>शून्य) र </a:t>
            </a:r>
            <a:r>
              <a:rPr lang="ne-NP" sz="2800" dirty="0" smtClean="0"/>
              <a:t>पूर्णरूपमा </a:t>
            </a:r>
            <a:r>
              <a:rPr lang="ne-NP" sz="2800" dirty="0"/>
              <a:t>विदेशी लगानी छ भने </a:t>
            </a:r>
            <a:r>
              <a:rPr lang="en-US" sz="2800" dirty="0"/>
              <a:t>100</a:t>
            </a:r>
            <a:r>
              <a:rPr lang="ne-NP" sz="2800" dirty="0"/>
              <a:t> लेख्नुपर्दछ।</a:t>
            </a: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नेपाली र विदेशीको संयुक्त रूपमा लगानी (</a:t>
            </a:r>
            <a:r>
              <a:rPr lang="en-US" sz="2800" dirty="0"/>
              <a:t>Joint Venture) </a:t>
            </a:r>
            <a:r>
              <a:rPr lang="ne-NP" sz="2800" dirty="0"/>
              <a:t>भएका प्रतिष्ठान/व्यवसायमा भने विदेशी साझेदारको हिस्सा (</a:t>
            </a:r>
            <a:r>
              <a:rPr lang="en-US" sz="2800" dirty="0"/>
              <a:t>Share) </a:t>
            </a:r>
            <a:r>
              <a:rPr lang="ne-NP" sz="2800" dirty="0"/>
              <a:t>कति हो सोधी सोको प्रतिशत लेख्नुपर्दछ।</a:t>
            </a:r>
            <a:endParaRPr lang="en-US" sz="2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981074" y="1361440"/>
            <a:ext cx="9747886" cy="40091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DC8E6BE-8993-CA26-98C3-FC78AB407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3371" y="150030"/>
            <a:ext cx="9884229" cy="793824"/>
          </a:xfrm>
        </p:spPr>
        <p:txBody>
          <a:bodyPr>
            <a:noAutofit/>
          </a:bodyPr>
          <a:lstStyle/>
          <a:p>
            <a:pPr algn="ctr"/>
            <a:r>
              <a:rPr lang="ne-NP" sz="2800" b="1" dirty="0">
                <a:solidFill>
                  <a:srgbClr val="0070C0"/>
                </a:solidFill>
              </a:rPr>
              <a:t>मुख्य प्रश्नावली खण्ड १३ </a:t>
            </a:r>
            <a:r>
              <a:rPr lang="en-US" sz="2800" b="1" dirty="0">
                <a:solidFill>
                  <a:srgbClr val="0070C0"/>
                </a:solidFill>
              </a:rPr>
              <a:t>:</a:t>
            </a:r>
            <a:r>
              <a:rPr lang="ne-NP" sz="2800" b="1" dirty="0">
                <a:solidFill>
                  <a:srgbClr val="0070C0"/>
                </a:solidFill>
              </a:rPr>
              <a:t> लगानी तथा ऋणसम्बन्धी विवरण ...</a:t>
            </a:r>
            <a:endParaRPr lang="en-US" sz="28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79657E-2E35-0B5F-67E3-FA33DB5E534D}"/>
              </a:ext>
            </a:extLst>
          </p:cNvPr>
          <p:cNvSpPr txBox="1"/>
          <p:nvPr/>
        </p:nvSpPr>
        <p:spPr>
          <a:xfrm>
            <a:off x="0" y="1001004"/>
            <a:ext cx="11932992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880" marR="0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24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CI2.</a:t>
            </a:r>
            <a:r>
              <a:rPr lang="ne-NP" sz="24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 यो प्रतिष्ठान/व्यवसायमा कति प्रतिशत वैदेशिक लगानी रहेको छ </a:t>
            </a:r>
            <a:r>
              <a:rPr lang="en-US" sz="24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?</a:t>
            </a:r>
            <a:r>
              <a:rPr lang="en-US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 </a:t>
            </a:r>
            <a:r>
              <a:rPr lang="ne-NP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(वैदेशिक लगानी प्रतिशतमा लेख्नुहोस् ।)...</a:t>
            </a:r>
            <a:endParaRPr lang="en-US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0304080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CE4202-A1B2-7A7F-C28F-83E23347F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DB050D-54DA-E9C4-B52D-30C219F905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20" y="2343151"/>
            <a:ext cx="11932991" cy="385191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ne-NP" b="1" dirty="0"/>
              <a:t>उदाहरणः </a:t>
            </a:r>
            <a:r>
              <a:rPr lang="en-US" b="1" dirty="0"/>
              <a:t>XYZ</a:t>
            </a:r>
            <a:r>
              <a:rPr lang="ne-NP" b="1" dirty="0"/>
              <a:t> रेष्टुरेण्ट</a:t>
            </a:r>
            <a:endParaRPr lang="en-US" dirty="0"/>
          </a:p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वि.सं. २०८० सालमा रेष्टुरेण्ट सञ्चालन</a:t>
            </a:r>
            <a:r>
              <a:rPr lang="ne-NP" b="1" dirty="0"/>
              <a:t> </a:t>
            </a:r>
            <a:r>
              <a:rPr lang="ne-NP" dirty="0"/>
              <a:t>गर्न रु. </a:t>
            </a:r>
            <a:r>
              <a:rPr lang="en-US" dirty="0"/>
              <a:t>10,00,000</a:t>
            </a:r>
            <a:r>
              <a:rPr lang="ne-NP" dirty="0"/>
              <a:t> स्वदेशी र रु. </a:t>
            </a:r>
            <a:r>
              <a:rPr lang="en-US" dirty="0"/>
              <a:t>10,00,000</a:t>
            </a:r>
            <a:r>
              <a:rPr lang="ne-NP" dirty="0"/>
              <a:t> विदेशी लगानी गरिएको।</a:t>
            </a:r>
            <a:endParaRPr lang="en-US" dirty="0"/>
          </a:p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जम्मा लगानी रकमः = </a:t>
            </a:r>
            <a:r>
              <a:rPr lang="en-US" dirty="0"/>
              <a:t>10,00,000 </a:t>
            </a:r>
            <a:r>
              <a:rPr lang="ne-NP" dirty="0"/>
              <a:t>+ </a:t>
            </a:r>
            <a:r>
              <a:rPr lang="en-US" dirty="0"/>
              <a:t>10,00,000</a:t>
            </a:r>
            <a:r>
              <a:rPr lang="ne-NP" dirty="0"/>
              <a:t> = </a:t>
            </a:r>
            <a:r>
              <a:rPr lang="en-US" dirty="0"/>
              <a:t>20,00,000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विदेशी लगानी प्रतिशत </a:t>
            </a:r>
            <a:r>
              <a:rPr lang="en-US" dirty="0"/>
              <a:t>= 10,00,000/20,00,000 = </a:t>
            </a:r>
            <a:r>
              <a:rPr lang="en-US" dirty="0">
                <a:solidFill>
                  <a:schemeClr val="accent1"/>
                </a:solidFill>
              </a:rPr>
              <a:t>50</a:t>
            </a:r>
            <a:r>
              <a:rPr lang="en-US" dirty="0"/>
              <a:t>%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BD2A60-655C-E8C4-2E2C-DB62733BF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DC7A60-C24C-33AE-6A72-08603FCD6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D50BE41-E2F3-A996-5166-74FCC2AABD28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9AD1B68-AE0A-5EA3-F134-E38C3F9F1653}"/>
              </a:ext>
            </a:extLst>
          </p:cNvPr>
          <p:cNvSpPr txBox="1">
            <a:spLocks/>
          </p:cNvSpPr>
          <p:nvPr/>
        </p:nvSpPr>
        <p:spPr>
          <a:xfrm>
            <a:off x="981074" y="1361440"/>
            <a:ext cx="9747886" cy="40091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8572372-26BD-4106-D791-529749340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3371" y="150030"/>
            <a:ext cx="9884229" cy="793824"/>
          </a:xfrm>
        </p:spPr>
        <p:txBody>
          <a:bodyPr>
            <a:noAutofit/>
          </a:bodyPr>
          <a:lstStyle/>
          <a:p>
            <a:pPr algn="ctr"/>
            <a:r>
              <a:rPr lang="ne-NP" sz="2800" b="1" dirty="0">
                <a:solidFill>
                  <a:srgbClr val="0070C0"/>
                </a:solidFill>
              </a:rPr>
              <a:t>मुख्य प्रश्नावली खण्ड १३ </a:t>
            </a:r>
            <a:r>
              <a:rPr lang="en-US" sz="2800" b="1" dirty="0">
                <a:solidFill>
                  <a:srgbClr val="0070C0"/>
                </a:solidFill>
              </a:rPr>
              <a:t>:</a:t>
            </a:r>
            <a:r>
              <a:rPr lang="ne-NP" sz="2800" b="1" dirty="0">
                <a:solidFill>
                  <a:srgbClr val="0070C0"/>
                </a:solidFill>
              </a:rPr>
              <a:t> लगानी तथा ऋणसम्बन्धी विवरण ...</a:t>
            </a:r>
            <a:endParaRPr lang="en-US" sz="28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8E2A64F-C4FF-5764-12F9-1D138C87B938}"/>
              </a:ext>
            </a:extLst>
          </p:cNvPr>
          <p:cNvSpPr txBox="1"/>
          <p:nvPr/>
        </p:nvSpPr>
        <p:spPr>
          <a:xfrm>
            <a:off x="0" y="1001004"/>
            <a:ext cx="11932992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880" marR="0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24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CI2.</a:t>
            </a:r>
            <a:r>
              <a:rPr lang="ne-NP" sz="24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 यो प्रतिष्ठान/व्यवसायमा कति प्रतिशत वैदेशिक लगानी रहेको छ </a:t>
            </a:r>
            <a:r>
              <a:rPr lang="en-US" sz="24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?</a:t>
            </a:r>
            <a:r>
              <a:rPr lang="en-US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 </a:t>
            </a:r>
            <a:r>
              <a:rPr lang="ne-NP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(वैदेशिक लगानी प्रतिशतमा लेख्नुहोस् ।)...</a:t>
            </a:r>
            <a:endParaRPr lang="en-US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40697572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8730" y="136526"/>
            <a:ext cx="10229850" cy="392112"/>
          </a:xfrm>
        </p:spPr>
        <p:txBody>
          <a:bodyPr>
            <a:noAutofit/>
          </a:bodyPr>
          <a:lstStyle/>
          <a:p>
            <a:pPr algn="ctr"/>
            <a:r>
              <a:rPr lang="ne-NP" sz="3200" b="1" dirty="0">
                <a:solidFill>
                  <a:srgbClr val="0070C0"/>
                </a:solidFill>
              </a:rPr>
              <a:t/>
            </a:r>
            <a:br>
              <a:rPr lang="ne-NP" sz="3200" b="1" dirty="0">
                <a:solidFill>
                  <a:srgbClr val="0070C0"/>
                </a:solidFill>
              </a:rPr>
            </a:br>
            <a:r>
              <a:rPr lang="ne-NP" sz="3200" b="1" dirty="0">
                <a:solidFill>
                  <a:srgbClr val="0070C0"/>
                </a:solidFill>
              </a:rPr>
              <a:t>मुख्य प्रश्नावली खण्ड १३</a:t>
            </a:r>
            <a:r>
              <a:rPr lang="en-US" sz="3200" b="1" dirty="0">
                <a:solidFill>
                  <a:srgbClr val="0070C0"/>
                </a:solidFill>
              </a:rPr>
              <a:t>:</a:t>
            </a:r>
            <a:r>
              <a:rPr lang="ne-NP" sz="3200" b="1" dirty="0">
                <a:solidFill>
                  <a:srgbClr val="0070C0"/>
                </a:solidFill>
              </a:rPr>
              <a:t> लगानी तथा ऋणसम्बन्धी विवरण ...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" y="3160387"/>
            <a:ext cx="11646853" cy="3561088"/>
          </a:xfrm>
        </p:spPr>
        <p:txBody>
          <a:bodyPr>
            <a:noAutofit/>
          </a:bodyPr>
          <a:lstStyle/>
          <a:p>
            <a:pPr marL="0" indent="0" algn="just">
              <a:lnSpc>
                <a:spcPct val="170000"/>
              </a:lnSpc>
              <a:buNone/>
            </a:pPr>
            <a:r>
              <a:rPr lang="ne-NP" sz="2500" b="1" dirty="0"/>
              <a:t>यस प्रश्नमा व्यावसायिक उद्देश्यको लागि लिएको ऋण भन्नाले</a:t>
            </a:r>
            <a:r>
              <a:rPr lang="en-US" sz="2500" b="1" dirty="0"/>
              <a:t>: </a:t>
            </a:r>
            <a:endParaRPr lang="ne-NP" sz="2500" b="1" dirty="0"/>
          </a:p>
          <a:p>
            <a:pPr marL="914400" lvl="1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sz="2500" dirty="0"/>
              <a:t>नितान्त व्यवसायको प्रयोजनका लागि (जस्तै: कच्चा पदार्थ किन्न</a:t>
            </a:r>
            <a:r>
              <a:rPr lang="en-US" sz="2500" dirty="0"/>
              <a:t>, </a:t>
            </a:r>
            <a:r>
              <a:rPr lang="ne-NP" sz="2500" dirty="0"/>
              <a:t>मेसिन किन्न</a:t>
            </a:r>
            <a:r>
              <a:rPr lang="en-US" sz="2500" dirty="0"/>
              <a:t>, </a:t>
            </a:r>
            <a:r>
              <a:rPr lang="ne-NP" sz="2500" dirty="0"/>
              <a:t>भवन बनाउन</a:t>
            </a:r>
            <a:r>
              <a:rPr lang="en-US" sz="2500" dirty="0"/>
              <a:t>, </a:t>
            </a:r>
            <a:r>
              <a:rPr lang="ne-NP" sz="2500" dirty="0"/>
              <a:t>पुँजी थप्न) लिएको ऋण हुनुपर्दछ।</a:t>
            </a:r>
          </a:p>
          <a:p>
            <a:pPr marL="914400" lvl="1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sz="2500" dirty="0"/>
              <a:t>सञ्चालकले आफ्नो व्यक्तिगत प्रयोजन (जस्तै: छोराछोरीको विवाह</a:t>
            </a:r>
            <a:r>
              <a:rPr lang="en-US" sz="2500" dirty="0"/>
              <a:t>, </a:t>
            </a:r>
            <a:r>
              <a:rPr lang="ne-NP" sz="2500" dirty="0"/>
              <a:t>घर खर्च</a:t>
            </a:r>
            <a:r>
              <a:rPr lang="en-US" sz="2500" dirty="0"/>
              <a:t>, </a:t>
            </a:r>
            <a:r>
              <a:rPr lang="ne-NP" sz="2500" dirty="0"/>
              <a:t>बिरामी उपचार</a:t>
            </a:r>
            <a:r>
              <a:rPr lang="en-US" sz="2500" dirty="0"/>
              <a:t>, </a:t>
            </a:r>
            <a:r>
              <a:rPr lang="ne-NP" sz="2500" dirty="0"/>
              <a:t>निजी घर निर्माण) का लागि लिएको ऋणलाई यहाँ समावेश गर्नु हुँदैन।</a:t>
            </a:r>
            <a:endParaRPr lang="en-US" sz="25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9F146BF-B7A9-CAF2-AA34-D9A8AE4C5D56}"/>
              </a:ext>
            </a:extLst>
          </p:cNvPr>
          <p:cNvSpPr txBox="1"/>
          <p:nvPr/>
        </p:nvSpPr>
        <p:spPr>
          <a:xfrm>
            <a:off x="0" y="1125613"/>
            <a:ext cx="11787909" cy="9602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880" marR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sz="24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CI3.</a:t>
            </a:r>
            <a:r>
              <a:rPr lang="ne-NP" sz="24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 यो प्रतिष्ठान/व्यवसायले गत ३ वर्षभित्र व्यावसायिक उद्देश्यको लागि ऋण लिएको वा विगतमा ऋण लिएर आंशिक/पूरा चुक्ता गरिसकेको छ ?</a:t>
            </a:r>
            <a:endParaRPr lang="en-US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Kalimati" panose="00000400000000000000" pitchFamily="2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6584989-2E7F-9660-B415-07A4786896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091" y="2150283"/>
            <a:ext cx="11548423" cy="1124315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4349452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5527E0-33BC-68AB-9963-EA9CD0CA9E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4CC0FB-46D4-5ECD-4CEC-6E72F2045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8730" y="136525"/>
            <a:ext cx="10229850" cy="766989"/>
          </a:xfrm>
        </p:spPr>
        <p:txBody>
          <a:bodyPr>
            <a:noAutofit/>
          </a:bodyPr>
          <a:lstStyle/>
          <a:p>
            <a:pPr algn="ctr"/>
            <a:r>
              <a:rPr lang="ne-NP" sz="3200" b="1" dirty="0">
                <a:solidFill>
                  <a:srgbClr val="0070C0"/>
                </a:solidFill>
              </a:rPr>
              <a:t/>
            </a:r>
            <a:br>
              <a:rPr lang="ne-NP" sz="3200" b="1" dirty="0">
                <a:solidFill>
                  <a:srgbClr val="0070C0"/>
                </a:solidFill>
              </a:rPr>
            </a:br>
            <a:r>
              <a:rPr lang="ne-NP" sz="3200" b="1" dirty="0">
                <a:solidFill>
                  <a:srgbClr val="0070C0"/>
                </a:solidFill>
              </a:rPr>
              <a:t>मुख्य प्रश्नावली खण्ड १३</a:t>
            </a:r>
            <a:r>
              <a:rPr lang="en-US" sz="3200" b="1" dirty="0">
                <a:solidFill>
                  <a:srgbClr val="0070C0"/>
                </a:solidFill>
              </a:rPr>
              <a:t>:</a:t>
            </a:r>
            <a:r>
              <a:rPr lang="ne-NP" sz="3200" b="1" dirty="0">
                <a:solidFill>
                  <a:srgbClr val="0070C0"/>
                </a:solidFill>
              </a:rPr>
              <a:t> लगानी तथा ऋणसम्बन्धी विवरण ...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442440-DB61-498F-45EC-1F404CF1AF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179" y="1930808"/>
            <a:ext cx="11828865" cy="4698592"/>
          </a:xfrm>
        </p:spPr>
        <p:txBody>
          <a:bodyPr>
            <a:noAutofit/>
          </a:bodyPr>
          <a:lstStyle/>
          <a:p>
            <a:pPr marL="457200" lvl="1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यस प्रश्नमा प्रतिष्ठान वा व्यवसायले आफ्नो व्यवसाय सञ्चालन</a:t>
            </a:r>
            <a:r>
              <a:rPr lang="en-US" dirty="0"/>
              <a:t>, </a:t>
            </a:r>
            <a:r>
              <a:rPr lang="ne-NP" dirty="0"/>
              <a:t>विस्तार वा सुधार गर्नका लागि गत ३ वर्षभित्र ऋण (कर्जा) लिएको भए वा गत ३ वर्षभित्र भन्दा पहिले लिएको ऋणको यसै अवधिभित्र पूरै वा आंशिक रकम चुक्ता गरेको थियो वा ऋण तिर्दै छ भनी यकिन गरी उपयुक्त विकल्पमा गोलो घेरा लगाउनुपर्दछ।</a:t>
            </a:r>
          </a:p>
          <a:p>
            <a:pPr marL="0" indent="0">
              <a:lnSpc>
                <a:spcPct val="130000"/>
              </a:lnSpc>
              <a:spcBef>
                <a:spcPts val="600"/>
              </a:spcBef>
              <a:buNone/>
            </a:pPr>
            <a:r>
              <a:rPr lang="ne-NP" sz="2400" b="1" dirty="0"/>
              <a:t>विवरण भर्दा देहायका कुरामा विशेष ध्यान दिनुपर्दछ</a:t>
            </a:r>
          </a:p>
          <a:p>
            <a:pPr marL="182880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b="1" dirty="0"/>
              <a:t>समयावधि</a:t>
            </a:r>
            <a:endParaRPr lang="en-US" sz="2400" dirty="0"/>
          </a:p>
          <a:p>
            <a:pPr marL="182880" lvl="2" indent="0">
              <a:lnSpc>
                <a:spcPct val="130000"/>
              </a:lnSpc>
              <a:spcBef>
                <a:spcPts val="600"/>
              </a:spcBef>
              <a:buNone/>
            </a:pPr>
            <a:r>
              <a:rPr lang="ne-NP" sz="2400" dirty="0"/>
              <a:t>गणना भएको मितिभन्दा अगाडि ठिक ३ वर्ष भित्रसम्मको अवधिलाई आधार मान्नुपर्दछ। यो अवधिभित्र ऋण लिएको वा ३ वर्षभन्दा अगाडि ऋण लिएर ३ वर्ष अवधिभित्र तिरिरहेको वा चुक्ता गरेको हुनुपर्दछ।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A30830-5C8A-3C7F-8E24-8AF936D7B4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558A4D-2F83-097B-377C-52B81AF77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227AC3-6884-3624-4255-8C5EDA6DE29D}"/>
              </a:ext>
            </a:extLst>
          </p:cNvPr>
          <p:cNvSpPr txBox="1"/>
          <p:nvPr/>
        </p:nvSpPr>
        <p:spPr>
          <a:xfrm>
            <a:off x="106680" y="1035177"/>
            <a:ext cx="11978640" cy="8956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880" marR="0">
              <a:lnSpc>
                <a:spcPct val="110000"/>
              </a:lnSpc>
              <a:spcBef>
                <a:spcPts val="600"/>
              </a:spcBef>
              <a:buNone/>
            </a:pPr>
            <a:r>
              <a:rPr lang="en-US" sz="24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CI3.</a:t>
            </a:r>
            <a:r>
              <a:rPr lang="ne-NP" sz="24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 यो प्रतिष्ठान/व्यवसायले गत ३ वर्षभित्र व्यावसायिक उद्देश्यको लागि ऋण लिएको वा विगतमा ऋण लिएर आंशिक/पूरा चुक्ता गरिसकेको छ ?</a:t>
            </a:r>
            <a:endParaRPr lang="en-US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585339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7498A8-A8DE-60D8-5A30-2EE1280258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73FB49-1204-ED23-3661-8E324DD4D6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8730" y="136525"/>
            <a:ext cx="10229850" cy="766989"/>
          </a:xfrm>
        </p:spPr>
        <p:txBody>
          <a:bodyPr>
            <a:noAutofit/>
          </a:bodyPr>
          <a:lstStyle/>
          <a:p>
            <a:pPr algn="ctr"/>
            <a:r>
              <a:rPr lang="ne-NP" sz="3200" b="1" dirty="0">
                <a:solidFill>
                  <a:srgbClr val="0070C0"/>
                </a:solidFill>
              </a:rPr>
              <a:t/>
            </a:r>
            <a:br>
              <a:rPr lang="ne-NP" sz="3200" b="1" dirty="0">
                <a:solidFill>
                  <a:srgbClr val="0070C0"/>
                </a:solidFill>
              </a:rPr>
            </a:br>
            <a:r>
              <a:rPr lang="ne-NP" sz="3200" b="1" dirty="0">
                <a:solidFill>
                  <a:srgbClr val="0070C0"/>
                </a:solidFill>
              </a:rPr>
              <a:t>मुख्य प्रश्नावली खण्ड १३</a:t>
            </a:r>
            <a:r>
              <a:rPr lang="en-US" sz="3200" b="1" dirty="0">
                <a:solidFill>
                  <a:srgbClr val="0070C0"/>
                </a:solidFill>
              </a:rPr>
              <a:t>:</a:t>
            </a:r>
            <a:r>
              <a:rPr lang="ne-NP" sz="3200" b="1" dirty="0">
                <a:solidFill>
                  <a:srgbClr val="0070C0"/>
                </a:solidFill>
              </a:rPr>
              <a:t> लगानी तथा ऋणसम्बन्धी विवरण ...</a:t>
            </a:r>
            <a:endParaRPr lang="en-US" sz="32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967F88-42AB-05A0-3302-967EADE013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DC6434-2EBF-A6EE-0324-5400D7FD5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5162274-84C6-1AC0-B07A-5172619B1367}"/>
              </a:ext>
            </a:extLst>
          </p:cNvPr>
          <p:cNvSpPr txBox="1"/>
          <p:nvPr/>
        </p:nvSpPr>
        <p:spPr>
          <a:xfrm>
            <a:off x="55245" y="973312"/>
            <a:ext cx="12081510" cy="58846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880" marR="0">
              <a:lnSpc>
                <a:spcPct val="130000"/>
              </a:lnSpc>
              <a:spcBef>
                <a:spcPts val="600"/>
              </a:spcBef>
              <a:buNone/>
            </a:pPr>
            <a:r>
              <a:rPr lang="en-US" sz="24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CI3.</a:t>
            </a:r>
            <a:r>
              <a:rPr lang="ne-NP" sz="24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 यो प्रतिष्ठान/व्यवसायले ..............ऋण लिएर आंशिक/पूरा चुक्ता गरिसकेको छ ?.....</a:t>
            </a:r>
          </a:p>
          <a:p>
            <a:pPr marL="182880">
              <a:lnSpc>
                <a:spcPct val="130000"/>
              </a:lnSpc>
              <a:spcBef>
                <a:spcPts val="600"/>
              </a:spcBef>
            </a:pPr>
            <a:r>
              <a:rPr lang="ne-NP" sz="2400" b="1" dirty="0">
                <a:cs typeface="Kalimati" panose="00000400000000000000" pitchFamily="2"/>
              </a:rPr>
              <a:t>विवरण भर्दा देहायका कुरामा विशेष ध्यान दिनुपर्दछ</a:t>
            </a:r>
          </a:p>
          <a:p>
            <a:pPr marL="457200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b="1" dirty="0">
                <a:cs typeface="Kalimati" panose="00000400000000000000" pitchFamily="2"/>
              </a:rPr>
              <a:t>व्यावसायिक उद्देश्य</a:t>
            </a:r>
            <a:endParaRPr lang="en-US" sz="2400" dirty="0">
              <a:cs typeface="Kalimati" panose="00000400000000000000" pitchFamily="2"/>
            </a:endParaRPr>
          </a:p>
          <a:p>
            <a:pPr marL="914400" lvl="4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ऋण नितान्त व्यवसायको प्रयोजनका लागि (जस्तै: कच्चा पदार्थ किन्न</a:t>
            </a:r>
            <a:r>
              <a:rPr lang="en-US" sz="2400" dirty="0">
                <a:cs typeface="Kalimati" panose="00000400000000000000" pitchFamily="2"/>
              </a:rPr>
              <a:t>, </a:t>
            </a:r>
            <a:r>
              <a:rPr lang="ne-NP" sz="2400" dirty="0">
                <a:cs typeface="Kalimati" panose="00000400000000000000" pitchFamily="2"/>
              </a:rPr>
              <a:t>मेसिन किन्न</a:t>
            </a:r>
            <a:r>
              <a:rPr lang="en-US" sz="2400" dirty="0">
                <a:cs typeface="Kalimati" panose="00000400000000000000" pitchFamily="2"/>
              </a:rPr>
              <a:t>, </a:t>
            </a:r>
            <a:r>
              <a:rPr lang="ne-NP" sz="2400" dirty="0">
                <a:cs typeface="Kalimati" panose="00000400000000000000" pitchFamily="2"/>
              </a:rPr>
              <a:t>भवन बनाउन</a:t>
            </a:r>
            <a:r>
              <a:rPr lang="en-US" sz="2400" dirty="0">
                <a:cs typeface="Kalimati" panose="00000400000000000000" pitchFamily="2"/>
              </a:rPr>
              <a:t>, </a:t>
            </a:r>
            <a:r>
              <a:rPr lang="ne-NP" sz="2400" dirty="0">
                <a:cs typeface="Kalimati" panose="00000400000000000000" pitchFamily="2"/>
              </a:rPr>
              <a:t>पुँजी थप्न) लिएको हुनुपर्दछ। तर सञ्चालकले आफ्नो व्यक्तिगत प्रयोजन (जस्तै: छोराछोरीको विवाह</a:t>
            </a:r>
            <a:r>
              <a:rPr lang="en-US" sz="2400" dirty="0">
                <a:cs typeface="Kalimati" panose="00000400000000000000" pitchFamily="2"/>
              </a:rPr>
              <a:t>, </a:t>
            </a:r>
            <a:r>
              <a:rPr lang="ne-NP" sz="2400" dirty="0">
                <a:cs typeface="Kalimati" panose="00000400000000000000" pitchFamily="2"/>
              </a:rPr>
              <a:t>घर खर्च</a:t>
            </a:r>
            <a:r>
              <a:rPr lang="en-US" sz="2400" dirty="0">
                <a:cs typeface="Kalimati" panose="00000400000000000000" pitchFamily="2"/>
              </a:rPr>
              <a:t>, </a:t>
            </a:r>
            <a:r>
              <a:rPr lang="ne-NP" sz="2400" dirty="0">
                <a:cs typeface="Kalimati" panose="00000400000000000000" pitchFamily="2"/>
              </a:rPr>
              <a:t>बिरामी उपचार</a:t>
            </a:r>
            <a:r>
              <a:rPr lang="en-US" sz="2400" dirty="0">
                <a:cs typeface="Kalimati" panose="00000400000000000000" pitchFamily="2"/>
              </a:rPr>
              <a:t>, </a:t>
            </a:r>
            <a:r>
              <a:rPr lang="ne-NP" sz="2400" dirty="0">
                <a:cs typeface="Kalimati" panose="00000400000000000000" pitchFamily="2"/>
              </a:rPr>
              <a:t>निजी घर निर्माण) का लागि लिएको ऋणलाई यहाँ समावेश गर्नुहुँदैन।</a:t>
            </a:r>
            <a:endParaRPr lang="en-US" sz="2400" dirty="0">
              <a:cs typeface="Kalimati" panose="00000400000000000000" pitchFamily="2"/>
            </a:endParaRPr>
          </a:p>
          <a:p>
            <a:pPr marL="457200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b="1" dirty="0">
                <a:cs typeface="Kalimati" panose="00000400000000000000" pitchFamily="2"/>
              </a:rPr>
              <a:t>ऋणको अवस्था</a:t>
            </a:r>
            <a:endParaRPr lang="en-US" sz="2400" dirty="0">
              <a:cs typeface="Kalimati" panose="00000400000000000000" pitchFamily="2"/>
            </a:endParaRPr>
          </a:p>
          <a:p>
            <a:pPr marL="914400" lvl="3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यस प्रश्नले दुवै अवस्थालाई समेट्छ;</a:t>
            </a:r>
            <a:endParaRPr lang="en-US" sz="2400" dirty="0">
              <a:cs typeface="Kalimati" panose="00000400000000000000" pitchFamily="2"/>
            </a:endParaRPr>
          </a:p>
          <a:p>
            <a:pPr marL="1371600" lvl="5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ऋण लिएर हाल तिरिरहेको</a:t>
            </a:r>
            <a:endParaRPr lang="en-US" sz="2400" dirty="0">
              <a:cs typeface="Kalimati" panose="00000400000000000000" pitchFamily="2"/>
            </a:endParaRPr>
          </a:p>
          <a:p>
            <a:pPr marL="1371600" lvl="5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ऋण लिएर हाल चुक्ता भइसकेको</a:t>
            </a:r>
            <a:endParaRPr lang="en-US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7209855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E53691-65C5-C5E0-8326-951318006D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4E4D91-43BE-4A84-D919-923D746361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8730" y="136525"/>
            <a:ext cx="10229850" cy="766989"/>
          </a:xfrm>
        </p:spPr>
        <p:txBody>
          <a:bodyPr>
            <a:noAutofit/>
          </a:bodyPr>
          <a:lstStyle/>
          <a:p>
            <a:pPr algn="ctr"/>
            <a:r>
              <a:rPr lang="ne-NP" sz="3200" b="1" dirty="0">
                <a:solidFill>
                  <a:srgbClr val="0070C0"/>
                </a:solidFill>
              </a:rPr>
              <a:t/>
            </a:r>
            <a:br>
              <a:rPr lang="ne-NP" sz="3200" b="1" dirty="0">
                <a:solidFill>
                  <a:srgbClr val="0070C0"/>
                </a:solidFill>
              </a:rPr>
            </a:br>
            <a:r>
              <a:rPr lang="ne-NP" sz="3200" b="1" dirty="0">
                <a:solidFill>
                  <a:srgbClr val="0070C0"/>
                </a:solidFill>
              </a:rPr>
              <a:t>मुख्य प्रश्नावली खण्ड १३</a:t>
            </a:r>
            <a:r>
              <a:rPr lang="en-US" sz="3200" b="1" dirty="0">
                <a:solidFill>
                  <a:srgbClr val="0070C0"/>
                </a:solidFill>
              </a:rPr>
              <a:t>:</a:t>
            </a:r>
            <a:r>
              <a:rPr lang="ne-NP" sz="3200" b="1" dirty="0">
                <a:solidFill>
                  <a:srgbClr val="0070C0"/>
                </a:solidFill>
              </a:rPr>
              <a:t> लगानी तथा ऋणसम्बन्धी विवरण ...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FF404C-02DA-C445-D338-B33718E690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740" y="2211242"/>
            <a:ext cx="11761470" cy="4510233"/>
          </a:xfrm>
        </p:spPr>
        <p:txBody>
          <a:bodyPr>
            <a:noAutofit/>
          </a:bodyPr>
          <a:lstStyle/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प्रश्न </a:t>
            </a:r>
            <a:r>
              <a:rPr lang="en-US" dirty="0">
                <a:latin typeface="Times New Roman" panose="02020603050405020304" pitchFamily="18" charset="0"/>
              </a:rPr>
              <a:t>CI3 </a:t>
            </a:r>
            <a:r>
              <a:rPr lang="ne-NP" dirty="0">
                <a:latin typeface="Times New Roman" panose="02020603050405020304" pitchFamily="18" charset="0"/>
              </a:rPr>
              <a:t>मा उत्तर</a:t>
            </a:r>
            <a:r>
              <a:rPr lang="ne-NP" b="1" dirty="0">
                <a:latin typeface="Times New Roman" panose="02020603050405020304" pitchFamily="18" charset="0"/>
              </a:rPr>
              <a:t> छ.......</a:t>
            </a:r>
            <a:r>
              <a:rPr lang="en-US" b="1" dirty="0">
                <a:latin typeface="Times New Roman" panose="02020603050405020304" pitchFamily="18" charset="0"/>
              </a:rPr>
              <a:t>1</a:t>
            </a:r>
            <a:r>
              <a:rPr lang="ne-NP" b="1" dirty="0">
                <a:latin typeface="Times New Roman" panose="02020603050405020304" pitchFamily="18" charset="0"/>
              </a:rPr>
              <a:t>  </a:t>
            </a:r>
            <a:r>
              <a:rPr lang="ne-NP" dirty="0">
                <a:latin typeface="Times New Roman" panose="02020603050405020304" pitchFamily="18" charset="0"/>
              </a:rPr>
              <a:t>हुनको लागि तलको अवस्था हु</a:t>
            </a:r>
            <a:r>
              <a:rPr lang="ne-NP" dirty="0"/>
              <a:t>नुपर्दछ:</a:t>
            </a:r>
          </a:p>
          <a:p>
            <a:pPr marL="914400" lvl="2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गणना भएको दिन अघि ठीक ३ वर्ष भित्रको अवधिमा </a:t>
            </a:r>
          </a:p>
          <a:p>
            <a:pPr marL="1371600" lvl="8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ne-NP" sz="2800" dirty="0">
                <a:cs typeface="Kalimati" panose="00000400000000000000" pitchFamily="2"/>
              </a:rPr>
              <a:t>कुनै ऋण लिएको वा </a:t>
            </a:r>
          </a:p>
          <a:p>
            <a:pPr marL="1371600" lvl="8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ne-NP" sz="2800" dirty="0">
                <a:cs typeface="Kalimati" panose="00000400000000000000" pitchFamily="2"/>
              </a:rPr>
              <a:t>जहिले लिएको ऋण भएपनि आंशिक वा पुरा तिरेको।</a:t>
            </a:r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>
                <a:solidFill>
                  <a:prstClr val="black"/>
                </a:solidFill>
              </a:rPr>
              <a:t>प्रश्न 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</a:rPr>
              <a:t>CI3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ne-NP" dirty="0">
                <a:solidFill>
                  <a:prstClr val="black"/>
                </a:solidFill>
              </a:rPr>
              <a:t>मा उत्तर </a:t>
            </a:r>
            <a:r>
              <a:rPr lang="ne-NP" b="1" dirty="0">
                <a:solidFill>
                  <a:prstClr val="black"/>
                </a:solidFill>
              </a:rPr>
              <a:t>छैन.......</a:t>
            </a:r>
            <a:r>
              <a:rPr lang="en-US" b="1" dirty="0">
                <a:solidFill>
                  <a:prstClr val="black"/>
                </a:solidFill>
              </a:rPr>
              <a:t>2</a:t>
            </a:r>
            <a:r>
              <a:rPr lang="ne-NP" b="1" dirty="0">
                <a:solidFill>
                  <a:prstClr val="black"/>
                </a:solidFill>
              </a:rPr>
              <a:t>  </a:t>
            </a:r>
            <a:r>
              <a:rPr lang="ne-NP" dirty="0">
                <a:solidFill>
                  <a:prstClr val="black"/>
                </a:solidFill>
              </a:rPr>
              <a:t>हुनको लागि तलको अवस्था हुनुपर्दछ:</a:t>
            </a:r>
          </a:p>
          <a:p>
            <a:pPr marL="914400" lvl="2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गणना भएको दिन अघि ठीक ३ वर्ष भित्रको अवधिमा</a:t>
            </a:r>
            <a:endParaRPr lang="en-US" sz="2400" dirty="0"/>
          </a:p>
          <a:p>
            <a:pPr marL="1371600" lvl="6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ne-NP" sz="2800" dirty="0">
                <a:cs typeface="Kalimati" panose="00000400000000000000" pitchFamily="2"/>
              </a:rPr>
              <a:t>कुनै ऋण </a:t>
            </a:r>
            <a:r>
              <a:rPr lang="ne-NP" sz="2800" dirty="0" smtClean="0">
                <a:cs typeface="Kalimati" panose="00000400000000000000" pitchFamily="2"/>
              </a:rPr>
              <a:t>नलिएको।</a:t>
            </a:r>
            <a:endParaRPr lang="ne-NP" sz="2800" dirty="0">
              <a:cs typeface="Kalimati" panose="00000400000000000000" pitchFamily="2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EC7004-D0E8-B484-386F-F761739F98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05E1F6-8E83-2664-CCEE-6F232F3C5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54F47D-077C-6C13-E705-0F3D0A684328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E35B34-E5FD-9917-157B-A704750C41BA}"/>
              </a:ext>
            </a:extLst>
          </p:cNvPr>
          <p:cNvSpPr txBox="1"/>
          <p:nvPr/>
        </p:nvSpPr>
        <p:spPr>
          <a:xfrm>
            <a:off x="0" y="1166842"/>
            <a:ext cx="11967210" cy="9602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880" marR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sz="24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CI3.</a:t>
            </a:r>
            <a:r>
              <a:rPr lang="ne-NP" sz="24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 यो प्रतिष्ठान/व्यवसायले गत ३ वर्षभित्र व्यावसायिक उद्देश्यको लागि ऋण लिएको वा विगतमा ऋण लिएर आंशिक/पूरा चुक्ता गरिसकेको छ ?</a:t>
            </a:r>
            <a:endParaRPr lang="en-US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41840463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074" y="108064"/>
            <a:ext cx="10372725" cy="793824"/>
          </a:xfrm>
        </p:spPr>
        <p:txBody>
          <a:bodyPr>
            <a:noAutofit/>
          </a:bodyPr>
          <a:lstStyle/>
          <a:p>
            <a:pPr algn="ctr"/>
            <a:r>
              <a:rPr lang="ne-NP" sz="3200" b="1" dirty="0">
                <a:solidFill>
                  <a:srgbClr val="0070C0"/>
                </a:solidFill>
              </a:rPr>
              <a:t/>
            </a:r>
            <a:br>
              <a:rPr lang="ne-NP" sz="3200" b="1" dirty="0">
                <a:solidFill>
                  <a:srgbClr val="0070C0"/>
                </a:solidFill>
              </a:rPr>
            </a:br>
            <a:r>
              <a:rPr lang="ne-NP" sz="3200" b="1" dirty="0">
                <a:solidFill>
                  <a:srgbClr val="0070C0"/>
                </a:solidFill>
              </a:rPr>
              <a:t>मुख्य प्रश्नावली खण्ड १३</a:t>
            </a:r>
            <a:r>
              <a:rPr lang="en-US" sz="3200" b="1" dirty="0">
                <a:solidFill>
                  <a:srgbClr val="0070C0"/>
                </a:solidFill>
              </a:rPr>
              <a:t>:</a:t>
            </a:r>
            <a:r>
              <a:rPr lang="ne-NP" sz="3200" b="1" dirty="0">
                <a:solidFill>
                  <a:srgbClr val="0070C0"/>
                </a:solidFill>
              </a:rPr>
              <a:t> लगानी तथा ऋणसम्बन्धी विवरण ...</a:t>
            </a:r>
            <a:endParaRPr lang="en-US" sz="32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F5FC76A-5686-2C75-80BF-6DB285F98A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231" y="1135380"/>
            <a:ext cx="4452302" cy="1072466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9967DB5-2507-5060-AB45-DF8930317C9C}"/>
              </a:ext>
            </a:extLst>
          </p:cNvPr>
          <p:cNvSpPr txBox="1"/>
          <p:nvPr/>
        </p:nvSpPr>
        <p:spPr>
          <a:xfrm>
            <a:off x="51526" y="1162136"/>
            <a:ext cx="7503705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880" marR="0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24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CI4.</a:t>
            </a:r>
            <a:r>
              <a:rPr lang="ne-NP" sz="24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 यस प्रतिष्ठान/व्यवसायले मुख्य रूपमा कहाँबाट ऋण लिएको छ/थियो ?</a:t>
            </a:r>
            <a:endParaRPr lang="en-US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518" y="2468094"/>
            <a:ext cx="11773541" cy="3831106"/>
          </a:xfrm>
        </p:spPr>
        <p:txBody>
          <a:bodyPr>
            <a:normAutofit fontScale="92500" lnSpcReduction="10000"/>
          </a:bodyPr>
          <a:lstStyle/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यदि प्रश्न </a:t>
            </a:r>
            <a:r>
              <a:rPr lang="en-US" b="1" dirty="0"/>
              <a:t>CI3</a:t>
            </a:r>
            <a:r>
              <a:rPr lang="ne-NP" b="1" dirty="0"/>
              <a:t> </a:t>
            </a:r>
            <a:r>
              <a:rPr lang="ne-NP" dirty="0"/>
              <a:t>मा ऋण लिएको </a:t>
            </a:r>
            <a:r>
              <a:rPr lang="ne-NP" b="1" dirty="0"/>
              <a:t>छ (कोड </a:t>
            </a:r>
            <a:r>
              <a:rPr lang="en-US" b="1" dirty="0"/>
              <a:t>1</a:t>
            </a:r>
            <a:r>
              <a:rPr lang="ne-NP" b="1" dirty="0"/>
              <a:t>) </a:t>
            </a:r>
            <a:r>
              <a:rPr lang="ne-NP" dirty="0"/>
              <a:t>भनी जवाफ आएमा मात्र यो प्रश्न सोध्नुपर्दछ</a:t>
            </a:r>
            <a:r>
              <a:rPr lang="en-US" dirty="0"/>
              <a:t> </a:t>
            </a:r>
            <a:r>
              <a:rPr lang="ne-NP" dirty="0"/>
              <a:t>।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यस प्रश्नमा व्यवसायीले उक्त ऋण कुन स्रोत वा निकायबाट लिएको हो निश्चित गरी सम्बन्धित कोडमा गोलो घेरा लगाउनुपर्दछ। 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यदि व्यवसायीले एकभन्दा बढी स्रोतबाट ऋण लिएको छ भने</a:t>
            </a:r>
            <a:r>
              <a:rPr lang="en-US" dirty="0"/>
              <a:t>, </a:t>
            </a:r>
            <a:r>
              <a:rPr lang="ne-NP" dirty="0"/>
              <a:t>सबैभन्दा धेरै ऋण लिएको स्रोतलाई मुख्य स्रोत मानेर विवरण भर्नुपर्दछ।</a:t>
            </a:r>
          </a:p>
          <a:p>
            <a:pPr marL="0" indent="0" algn="just">
              <a:lnSpc>
                <a:spcPct val="170000"/>
              </a:lnSpc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85579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2DA226-4BF8-3179-A17B-C8B6A7C1B5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322F1-44ED-C9A3-F2F6-C35A5DC82F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074" y="108064"/>
            <a:ext cx="10372725" cy="793824"/>
          </a:xfrm>
        </p:spPr>
        <p:txBody>
          <a:bodyPr>
            <a:noAutofit/>
          </a:bodyPr>
          <a:lstStyle/>
          <a:p>
            <a:pPr algn="ctr"/>
            <a:r>
              <a:rPr lang="ne-NP" sz="3200" b="1" dirty="0">
                <a:solidFill>
                  <a:srgbClr val="0070C0"/>
                </a:solidFill>
              </a:rPr>
              <a:t/>
            </a:r>
            <a:br>
              <a:rPr lang="ne-NP" sz="3200" b="1" dirty="0">
                <a:solidFill>
                  <a:srgbClr val="0070C0"/>
                </a:solidFill>
              </a:rPr>
            </a:br>
            <a:r>
              <a:rPr lang="ne-NP" sz="3200" b="1" dirty="0">
                <a:solidFill>
                  <a:srgbClr val="0070C0"/>
                </a:solidFill>
              </a:rPr>
              <a:t>मुख्य प्रश्नावली खण्ड १३</a:t>
            </a:r>
            <a:r>
              <a:rPr lang="en-US" sz="3200" b="1" dirty="0">
                <a:solidFill>
                  <a:srgbClr val="0070C0"/>
                </a:solidFill>
              </a:rPr>
              <a:t>:</a:t>
            </a:r>
            <a:r>
              <a:rPr lang="ne-NP" sz="3200" b="1" dirty="0">
                <a:solidFill>
                  <a:srgbClr val="0070C0"/>
                </a:solidFill>
              </a:rPr>
              <a:t> लगानी तथा ऋणसम्बन्धी विवरण ...</a:t>
            </a:r>
            <a:endParaRPr lang="en-US" sz="32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7145B4-7B23-BB44-1AF4-EF06A466C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E0D3015-0F00-DF6F-84E9-94BAEB8615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6F312D4-0611-B492-A351-57F3A7829123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7E2F63E-16DA-2652-7BBF-A49E341C4CC7}"/>
              </a:ext>
            </a:extLst>
          </p:cNvPr>
          <p:cNvSpPr txBox="1"/>
          <p:nvPr/>
        </p:nvSpPr>
        <p:spPr>
          <a:xfrm>
            <a:off x="51526" y="1162136"/>
            <a:ext cx="11447054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880" marR="0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24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CI4.</a:t>
            </a:r>
            <a:r>
              <a:rPr lang="ne-NP" sz="24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 यस प्रतिष्ठान/व्यवसायले मुख्य रूपमा कहाँबाट ऋण लिएको छ/थियो ?</a:t>
            </a:r>
          </a:p>
          <a:p>
            <a:pPr marL="182880" marR="0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sz="2400" b="1" dirty="0"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ऋणका स्रोतहरु:</a:t>
            </a:r>
            <a:endParaRPr lang="ne-NP" sz="24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Kalimati" panose="00000400000000000000" pitchFamily="2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F4A299F-A099-707C-0A1F-72B342C271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526" y="2373313"/>
            <a:ext cx="11995694" cy="3753167"/>
          </a:xfrm>
        </p:spPr>
        <p:txBody>
          <a:bodyPr>
            <a:normAutofit/>
          </a:bodyPr>
          <a:lstStyle/>
          <a:p>
            <a:pPr marL="0" lvl="0" indent="0" algn="just">
              <a:lnSpc>
                <a:spcPct val="150000"/>
              </a:lnSpc>
              <a:buNone/>
            </a:pPr>
            <a:r>
              <a:rPr lang="ne-NP" b="1" dirty="0"/>
              <a:t>बैंक.......</a:t>
            </a:r>
            <a:r>
              <a:rPr lang="en-US" b="1" dirty="0"/>
              <a:t>1</a:t>
            </a:r>
            <a:endParaRPr lang="en-US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नेपाल राष्ट्र बैंकबाट इजाजत प्राप्त </a:t>
            </a:r>
            <a:r>
              <a:rPr lang="en-GB" dirty="0"/>
              <a:t>'</a:t>
            </a:r>
            <a:r>
              <a:rPr lang="ne-NP" dirty="0"/>
              <a:t>क</a:t>
            </a:r>
            <a:r>
              <a:rPr lang="en-GB" dirty="0"/>
              <a:t>' </a:t>
            </a:r>
            <a:r>
              <a:rPr lang="ne-NP" dirty="0"/>
              <a:t>वर्ग (वाणिज्य बैंक) वा </a:t>
            </a:r>
            <a:r>
              <a:rPr lang="en-GB" dirty="0"/>
              <a:t>'</a:t>
            </a:r>
            <a:r>
              <a:rPr lang="ne-NP" dirty="0"/>
              <a:t>ख</a:t>
            </a:r>
            <a:r>
              <a:rPr lang="en-GB" dirty="0"/>
              <a:t>' </a:t>
            </a:r>
            <a:r>
              <a:rPr lang="ne-NP" dirty="0"/>
              <a:t>वर्ग (विकास बैंक) का बैंकहरूबाट ऋण लिएको भए यो विकल्प छनोट गर्नुपर्दछ</a:t>
            </a:r>
            <a:r>
              <a:rPr lang="en-US" dirty="0"/>
              <a:t> </a:t>
            </a:r>
            <a:r>
              <a:rPr lang="ne-NP" dirty="0"/>
              <a:t>।</a:t>
            </a:r>
            <a:endParaRPr lang="en-US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 smtClean="0"/>
              <a:t>उदाहरण</a:t>
            </a:r>
            <a:r>
              <a:rPr lang="ne-NP" dirty="0"/>
              <a:t>: राष्ट्रिय वाणिज्य बैंक</a:t>
            </a:r>
            <a:r>
              <a:rPr lang="en-GB" dirty="0"/>
              <a:t>, </a:t>
            </a:r>
            <a:r>
              <a:rPr lang="ne-NP" dirty="0"/>
              <a:t>नबिल बैंक</a:t>
            </a:r>
            <a:r>
              <a:rPr lang="en-GB" dirty="0"/>
              <a:t>,</a:t>
            </a:r>
            <a:r>
              <a:rPr lang="ne-NP" dirty="0"/>
              <a:t> प्रभु बैंक</a:t>
            </a:r>
            <a:r>
              <a:rPr lang="en-GB" dirty="0"/>
              <a:t>, </a:t>
            </a:r>
            <a:r>
              <a:rPr lang="ne-NP" dirty="0"/>
              <a:t>कृषि विकास बैंक</a:t>
            </a:r>
            <a:r>
              <a:rPr lang="en-GB" dirty="0"/>
              <a:t>, </a:t>
            </a:r>
            <a:r>
              <a:rPr lang="ne-NP" dirty="0"/>
              <a:t>गरिमा विकास बैंक</a:t>
            </a:r>
            <a:r>
              <a:rPr lang="en-GB" dirty="0"/>
              <a:t>, </a:t>
            </a:r>
            <a:r>
              <a:rPr lang="ne-NP" dirty="0"/>
              <a:t>मुक्तिनाथ विकास बैंक आदि।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04720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48364" y="6486982"/>
            <a:ext cx="4962236" cy="365125"/>
          </a:xfrm>
        </p:spPr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828673" y="1585912"/>
            <a:ext cx="10525127" cy="47704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133474" y="1585911"/>
            <a:ext cx="10402743" cy="46842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/>
              <a:t/>
            </a:r>
            <a:br>
              <a:rPr lang="en-US" b="1" dirty="0"/>
            </a:br>
            <a:r>
              <a:rPr lang="ne-NP" b="1" dirty="0"/>
              <a:t>गणक तथा सुपरिवेक्षक तालिम</a:t>
            </a:r>
          </a:p>
          <a:p>
            <a:pPr marL="0" indent="0" algn="ctr">
              <a:buNone/>
            </a:pPr>
            <a:r>
              <a:rPr lang="ne-NP" b="1" dirty="0"/>
              <a:t/>
            </a:r>
            <a:br>
              <a:rPr lang="ne-NP" b="1" dirty="0"/>
            </a:br>
            <a:r>
              <a:rPr lang="ne-NP" b="1" dirty="0"/>
              <a:t>मितिः २०८२ चैत २९</a:t>
            </a:r>
          </a:p>
          <a:p>
            <a:pPr marL="0" indent="0" algn="ctr">
              <a:buNone/>
            </a:pPr>
            <a:endParaRPr lang="ne-NP" b="1" dirty="0"/>
          </a:p>
          <a:p>
            <a:pPr marL="0" indent="0" algn="ctr">
              <a:buNone/>
            </a:pPr>
            <a:r>
              <a:rPr lang="ne-NP" b="1" dirty="0"/>
              <a:t>चौथो दिन- तेस्रो सत्र</a:t>
            </a:r>
          </a:p>
          <a:p>
            <a:pPr marL="0" indent="0" algn="ctr">
              <a:buNone/>
            </a:pPr>
            <a:endParaRPr lang="ne-NP" b="1" dirty="0"/>
          </a:p>
          <a:p>
            <a:pPr marL="0" indent="0" algn="ctr">
              <a:buNone/>
            </a:pPr>
            <a:r>
              <a:rPr lang="ne-NP" sz="4400" b="1" dirty="0">
                <a:solidFill>
                  <a:schemeClr val="accent1"/>
                </a:solidFill>
              </a:rPr>
              <a:t>मुख्य प्रश्नावलीको खण्ड </a:t>
            </a:r>
            <a:r>
              <a:rPr lang="en-US" sz="4400" b="1" dirty="0">
                <a:solidFill>
                  <a:schemeClr val="accent1"/>
                </a:solidFill>
              </a:rPr>
              <a:t>13</a:t>
            </a:r>
            <a:r>
              <a:rPr lang="ne-NP" sz="4400" b="1" dirty="0">
                <a:solidFill>
                  <a:schemeClr val="accent1"/>
                </a:solidFill>
              </a:rPr>
              <a:t>, </a:t>
            </a:r>
            <a:r>
              <a:rPr lang="en-US" sz="4400" b="1" dirty="0">
                <a:solidFill>
                  <a:schemeClr val="accent1"/>
                </a:solidFill>
              </a:rPr>
              <a:t>14</a:t>
            </a:r>
            <a:r>
              <a:rPr lang="ne-NP" sz="4400" b="1" dirty="0">
                <a:solidFill>
                  <a:schemeClr val="accent1"/>
                </a:solidFill>
              </a:rPr>
              <a:t>, र </a:t>
            </a:r>
            <a:r>
              <a:rPr lang="en-US" sz="4400" b="1" dirty="0">
                <a:solidFill>
                  <a:schemeClr val="accent1"/>
                </a:solidFill>
              </a:rPr>
              <a:t>15</a:t>
            </a:r>
            <a:endParaRPr lang="ne-NP" sz="4400" b="1" dirty="0">
              <a:solidFill>
                <a:schemeClr val="accent1"/>
              </a:solidFill>
            </a:endParaRPr>
          </a:p>
          <a:p>
            <a:pPr marL="0" indent="0" algn="ctr">
              <a:buNone/>
            </a:pPr>
            <a:endParaRPr lang="ne-NP" sz="4000" b="1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796716" y="272716"/>
            <a:ext cx="9176084" cy="625642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ne-NP" sz="12800" b="1" dirty="0"/>
              <a:t>राष्ट्रिय आर्थिक गणना, २०८२</a:t>
            </a:r>
          </a:p>
          <a:p>
            <a:pPr marL="0" indent="0" algn="ctr">
              <a:buNone/>
            </a:pPr>
            <a:r>
              <a:rPr lang="en-US" b="1" dirty="0"/>
              <a:t/>
            </a:r>
            <a:br>
              <a:rPr lang="en-US" b="1" dirty="0"/>
            </a:br>
            <a:endParaRPr lang="ne-NP" sz="4000" b="1" dirty="0"/>
          </a:p>
        </p:txBody>
      </p:sp>
    </p:spTree>
    <p:extLst>
      <p:ext uri="{BB962C8B-B14F-4D97-AF65-F5344CB8AC3E}">
        <p14:creationId xmlns:p14="http://schemas.microsoft.com/office/powerpoint/2010/main" val="7751539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869612-EE3F-8519-141E-6F3D3262A5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CC0EB6-BA99-CE6C-0196-1B0EA8177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074" y="108064"/>
            <a:ext cx="10372725" cy="793824"/>
          </a:xfrm>
        </p:spPr>
        <p:txBody>
          <a:bodyPr>
            <a:noAutofit/>
          </a:bodyPr>
          <a:lstStyle/>
          <a:p>
            <a:pPr algn="ctr"/>
            <a:r>
              <a:rPr lang="ne-NP" sz="3200" b="1" dirty="0">
                <a:solidFill>
                  <a:srgbClr val="0070C0"/>
                </a:solidFill>
              </a:rPr>
              <a:t/>
            </a:r>
            <a:br>
              <a:rPr lang="ne-NP" sz="3200" b="1" dirty="0">
                <a:solidFill>
                  <a:srgbClr val="0070C0"/>
                </a:solidFill>
              </a:rPr>
            </a:br>
            <a:r>
              <a:rPr lang="ne-NP" sz="3200" b="1" dirty="0">
                <a:solidFill>
                  <a:srgbClr val="0070C0"/>
                </a:solidFill>
              </a:rPr>
              <a:t>मुख्य प्रश्नावली खण्ड १३</a:t>
            </a:r>
            <a:r>
              <a:rPr lang="en-US" sz="3200" b="1" dirty="0">
                <a:solidFill>
                  <a:srgbClr val="0070C0"/>
                </a:solidFill>
              </a:rPr>
              <a:t>:</a:t>
            </a:r>
            <a:r>
              <a:rPr lang="ne-NP" sz="3200" b="1" dirty="0">
                <a:solidFill>
                  <a:srgbClr val="0070C0"/>
                </a:solidFill>
              </a:rPr>
              <a:t> लगानी तथा ऋणसम्बन्धी विवरण ...</a:t>
            </a:r>
            <a:endParaRPr lang="en-US" sz="32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5E42F1-5F4F-9AAC-D7D0-BCDF713E1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A0F467-D655-48B3-78FA-19CB6F7E2C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F3F1497-B557-0A38-0A9B-D65511BBDD91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DE1D43-04ED-1C0E-5721-AA3E298A595A}"/>
              </a:ext>
            </a:extLst>
          </p:cNvPr>
          <p:cNvSpPr txBox="1"/>
          <p:nvPr/>
        </p:nvSpPr>
        <p:spPr>
          <a:xfrm>
            <a:off x="51526" y="1162136"/>
            <a:ext cx="11447054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880" marR="0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24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CI4.</a:t>
            </a:r>
            <a:r>
              <a:rPr lang="ne-NP" sz="24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 यस प्रतिष्ठान/व्यवसायले मुख्य रूपमा कहाँबाट ऋण लिएको छ/थियो ?</a:t>
            </a:r>
          </a:p>
          <a:p>
            <a:pPr marL="182880" marR="0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sz="2400" b="1" dirty="0"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ऋणका स्रोतहरु:</a:t>
            </a:r>
            <a:endParaRPr lang="ne-NP" sz="24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Kalimati" panose="00000400000000000000" pitchFamily="2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0E834FF-4762-3B29-7C74-1B58E561BA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526" y="2373313"/>
            <a:ext cx="11995694" cy="3753167"/>
          </a:xfrm>
        </p:spPr>
        <p:txBody>
          <a:bodyPr>
            <a:normAutofit fontScale="85000" lnSpcReduction="20000"/>
          </a:bodyPr>
          <a:lstStyle/>
          <a:p>
            <a:pPr marL="0" lvl="0" indent="0" algn="just">
              <a:lnSpc>
                <a:spcPct val="170000"/>
              </a:lnSpc>
              <a:buNone/>
            </a:pPr>
            <a:r>
              <a:rPr lang="ne-NP" b="1" dirty="0"/>
              <a:t>फाइनान्स/माइक्रोफाइनान्स.........</a:t>
            </a:r>
            <a:r>
              <a:rPr lang="en-US" b="1" dirty="0"/>
              <a:t>2</a:t>
            </a:r>
            <a:endParaRPr lang="en-US" dirty="0"/>
          </a:p>
          <a:p>
            <a:pPr marL="914400" lvl="1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नेपाल राष्ट्र बैंकबाट इजाजत प्राप्त </a:t>
            </a:r>
            <a:r>
              <a:rPr lang="en-GB" sz="2800" dirty="0"/>
              <a:t>'</a:t>
            </a:r>
            <a:r>
              <a:rPr lang="ne-NP" sz="2800" dirty="0"/>
              <a:t>ग</a:t>
            </a:r>
            <a:r>
              <a:rPr lang="en-GB" sz="2800" dirty="0"/>
              <a:t>' </a:t>
            </a:r>
            <a:r>
              <a:rPr lang="ne-NP" sz="2800" dirty="0"/>
              <a:t>वर्ग (वित्त कम्पनी) वा </a:t>
            </a:r>
            <a:r>
              <a:rPr lang="en-GB" sz="2800" dirty="0"/>
              <a:t>'</a:t>
            </a:r>
            <a:r>
              <a:rPr lang="ne-NP" sz="2800" dirty="0"/>
              <a:t>घ</a:t>
            </a:r>
            <a:r>
              <a:rPr lang="en-GB" sz="2800" dirty="0"/>
              <a:t>' </a:t>
            </a:r>
            <a:r>
              <a:rPr lang="ne-NP" sz="2800" dirty="0"/>
              <a:t>वर्ग (लघुवित्त वित्तीय संस्था) बाट ऋण लिएको भए यो विकल्प छनोट गर्नुपर्दछ।</a:t>
            </a:r>
          </a:p>
          <a:p>
            <a:pPr marL="914400" lvl="1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लघुवित्त वित्तीय संस्थाहरूले समूह जमानीमा लगानी गर्ने समेत यहाँ पर्दछन्।</a:t>
            </a:r>
          </a:p>
          <a:p>
            <a:pPr marL="914400" lvl="1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उदाहरण: मन्जुश्री फाइनान्स</a:t>
            </a:r>
            <a:r>
              <a:rPr lang="en-GB" sz="2800" dirty="0"/>
              <a:t>, </a:t>
            </a:r>
            <a:r>
              <a:rPr lang="ne-NP" sz="2800" dirty="0"/>
              <a:t>गुहेश्वरी मर्चेन्ट</a:t>
            </a:r>
            <a:r>
              <a:rPr lang="en-GB" sz="2800" dirty="0"/>
              <a:t>, </a:t>
            </a:r>
            <a:r>
              <a:rPr lang="ne-NP" sz="2800" dirty="0"/>
              <a:t>निर्धन उत्थान लघुवित्त</a:t>
            </a:r>
            <a:r>
              <a:rPr lang="en-GB" sz="2800" dirty="0"/>
              <a:t>, </a:t>
            </a:r>
            <a:r>
              <a:rPr lang="ne-NP" sz="2800" dirty="0"/>
              <a:t>छिमेक लघुवित्त</a:t>
            </a:r>
            <a:r>
              <a:rPr lang="en-GB" sz="2800" dirty="0"/>
              <a:t>, </a:t>
            </a:r>
            <a:r>
              <a:rPr lang="ne-NP" sz="2800" dirty="0"/>
              <a:t>साना किसान लघुवित्त आदि।</a:t>
            </a:r>
          </a:p>
        </p:txBody>
      </p:sp>
    </p:spTree>
    <p:extLst>
      <p:ext uri="{BB962C8B-B14F-4D97-AF65-F5344CB8AC3E}">
        <p14:creationId xmlns:p14="http://schemas.microsoft.com/office/powerpoint/2010/main" val="36341146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E99EC8-0FD5-69FC-D7D4-17887B5348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F27232-196D-A2CD-806B-FD989F400E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074" y="108064"/>
            <a:ext cx="10372725" cy="793824"/>
          </a:xfrm>
        </p:spPr>
        <p:txBody>
          <a:bodyPr>
            <a:noAutofit/>
          </a:bodyPr>
          <a:lstStyle/>
          <a:p>
            <a:pPr algn="ctr"/>
            <a:r>
              <a:rPr lang="ne-NP" sz="3200" b="1" dirty="0">
                <a:solidFill>
                  <a:srgbClr val="0070C0"/>
                </a:solidFill>
              </a:rPr>
              <a:t/>
            </a:r>
            <a:br>
              <a:rPr lang="ne-NP" sz="3200" b="1" dirty="0">
                <a:solidFill>
                  <a:srgbClr val="0070C0"/>
                </a:solidFill>
              </a:rPr>
            </a:br>
            <a:r>
              <a:rPr lang="ne-NP" sz="3200" b="1" dirty="0">
                <a:solidFill>
                  <a:srgbClr val="0070C0"/>
                </a:solidFill>
              </a:rPr>
              <a:t>मुख्य प्रश्नावली खण्ड १३</a:t>
            </a:r>
            <a:r>
              <a:rPr lang="en-US" sz="3200" b="1" dirty="0">
                <a:solidFill>
                  <a:srgbClr val="0070C0"/>
                </a:solidFill>
              </a:rPr>
              <a:t>:</a:t>
            </a:r>
            <a:r>
              <a:rPr lang="ne-NP" sz="3200" b="1" dirty="0">
                <a:solidFill>
                  <a:srgbClr val="0070C0"/>
                </a:solidFill>
              </a:rPr>
              <a:t> लगानी तथा ऋणसम्बन्धी विवरण ...</a:t>
            </a:r>
            <a:endParaRPr lang="en-US" sz="32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24B3FB-7621-EB71-6D31-2EB14BBE60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BCA979-51FC-5A07-64CA-2928A4055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6DCE646-7D2B-1D0E-F50F-D9E62E8968B5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6A774BE-CF14-2494-B0E2-86540D9C1D7D}"/>
              </a:ext>
            </a:extLst>
          </p:cNvPr>
          <p:cNvSpPr txBox="1"/>
          <p:nvPr/>
        </p:nvSpPr>
        <p:spPr>
          <a:xfrm>
            <a:off x="51526" y="1162136"/>
            <a:ext cx="11447054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880" marR="0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24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CI4.</a:t>
            </a:r>
            <a:r>
              <a:rPr lang="ne-NP" sz="24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 यस प्रतिष्ठान/व्यवसायले मुख्य रूपमा कहाँबाट ऋण लिएको छ/थियो ?</a:t>
            </a:r>
          </a:p>
          <a:p>
            <a:pPr marL="182880" marR="0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sz="2400" b="1" dirty="0"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ऋणका स्रोतहरु:</a:t>
            </a:r>
            <a:endParaRPr lang="ne-NP" sz="24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Kalimati" panose="00000400000000000000" pitchFamily="2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E618304D-2064-896B-C285-839A6E6BA3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526" y="2373313"/>
            <a:ext cx="11995694" cy="3753167"/>
          </a:xfrm>
        </p:spPr>
        <p:txBody>
          <a:bodyPr>
            <a:normAutofit/>
          </a:bodyPr>
          <a:lstStyle/>
          <a:p>
            <a:pPr marL="0" lvl="0" indent="0" algn="just">
              <a:lnSpc>
                <a:spcPct val="170000"/>
              </a:lnSpc>
              <a:buNone/>
            </a:pPr>
            <a:r>
              <a:rPr lang="ne-NP" b="1" dirty="0"/>
              <a:t>सहकारी.........</a:t>
            </a:r>
            <a:r>
              <a:rPr lang="en-US" b="1" dirty="0"/>
              <a:t>3</a:t>
            </a:r>
            <a:endParaRPr lang="en-US" dirty="0"/>
          </a:p>
          <a:p>
            <a:pPr marL="914400" lvl="1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सहकारी विभाग वा अन्य सम्बन्धित निकायमा दर्ता भई सञ्चालनमा रहेका बचत तथा ऋण सहकारी संस्थाहरू वा बहुउद्देश्यीय सहकारी संस्थाहरूबाट ऋण लिएको भए यो विकल्पमा छनौट गर्नुपर्दछ</a:t>
            </a:r>
            <a:r>
              <a:rPr lang="en-US" dirty="0"/>
              <a:t> </a:t>
            </a:r>
            <a:r>
              <a:rPr lang="ne-NP" dirty="0"/>
              <a:t>।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61833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2FBB77-DF69-721C-5CFB-14F3EF764F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3DE97A-A297-0E99-C219-6855691EF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074" y="108064"/>
            <a:ext cx="10372725" cy="793824"/>
          </a:xfrm>
        </p:spPr>
        <p:txBody>
          <a:bodyPr>
            <a:noAutofit/>
          </a:bodyPr>
          <a:lstStyle/>
          <a:p>
            <a:pPr algn="ctr"/>
            <a:r>
              <a:rPr lang="ne-NP" sz="3200" b="1" dirty="0">
                <a:solidFill>
                  <a:srgbClr val="0070C0"/>
                </a:solidFill>
              </a:rPr>
              <a:t/>
            </a:r>
            <a:br>
              <a:rPr lang="ne-NP" sz="3200" b="1" dirty="0">
                <a:solidFill>
                  <a:srgbClr val="0070C0"/>
                </a:solidFill>
              </a:rPr>
            </a:br>
            <a:r>
              <a:rPr lang="ne-NP" sz="3200" b="1" dirty="0">
                <a:solidFill>
                  <a:srgbClr val="0070C0"/>
                </a:solidFill>
              </a:rPr>
              <a:t>मुख्य प्रश्नावली खण्ड १३</a:t>
            </a:r>
            <a:r>
              <a:rPr lang="en-US" sz="3200" b="1" dirty="0">
                <a:solidFill>
                  <a:srgbClr val="0070C0"/>
                </a:solidFill>
              </a:rPr>
              <a:t>:</a:t>
            </a:r>
            <a:r>
              <a:rPr lang="ne-NP" sz="3200" b="1" dirty="0">
                <a:solidFill>
                  <a:srgbClr val="0070C0"/>
                </a:solidFill>
              </a:rPr>
              <a:t> लगानी तथा ऋणसम्बन्धी विवरण ...</a:t>
            </a:r>
            <a:endParaRPr lang="en-US" sz="32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783CAC-7B97-3DCD-8A59-670CE1513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11C548-1F05-4BEA-F4A0-7DDD61C2D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17150DC-BC7B-CFF3-9344-3BC5798579CE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09447C4-F476-11EB-93CF-07481236D2F4}"/>
              </a:ext>
            </a:extLst>
          </p:cNvPr>
          <p:cNvSpPr txBox="1"/>
          <p:nvPr/>
        </p:nvSpPr>
        <p:spPr>
          <a:xfrm>
            <a:off x="51526" y="1022048"/>
            <a:ext cx="11447054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880" marR="0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24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CI4.</a:t>
            </a:r>
            <a:r>
              <a:rPr lang="ne-NP" sz="24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 यस प्रतिष्ठान/व्यवसायले मुख्य रूपमा कहाँबाट ऋण लिएको छ/थियो </a:t>
            </a:r>
            <a:r>
              <a:rPr lang="ne-NP" sz="2400" b="1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?</a:t>
            </a:r>
            <a:endParaRPr lang="ne-NP" sz="24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Kalimati" panose="00000400000000000000" pitchFamily="2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3C0DBFF0-8F16-B71C-5AE4-DDD63B5AC8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526" y="2253154"/>
            <a:ext cx="12088948" cy="4405312"/>
          </a:xfrm>
        </p:spPr>
        <p:txBody>
          <a:bodyPr>
            <a:normAutofit lnSpcReduction="10000"/>
          </a:bodyPr>
          <a:lstStyle/>
          <a:p>
            <a:pPr marL="0" lvl="0" indent="0" algn="just">
              <a:lnSpc>
                <a:spcPct val="100000"/>
              </a:lnSpc>
              <a:buNone/>
            </a:pPr>
            <a:r>
              <a:rPr lang="ne-NP" b="1" dirty="0"/>
              <a:t>व्यक्तिगत..........</a:t>
            </a:r>
            <a:r>
              <a:rPr lang="en-US" b="1" dirty="0"/>
              <a:t>4</a:t>
            </a:r>
            <a:endParaRPr lang="en-US" dirty="0"/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/>
              <a:t>कुनै पनि औपचारिक वित्तीय संस्थाबाट नभई अनौपचारिक रूपमा व्यक्ति विशेषबाट ऋण लिएको अवस्थामा यो विकल्प छनोट गर्नुपर्दछ।</a:t>
            </a:r>
          </a:p>
          <a:p>
            <a:pPr marL="914400" lvl="1" indent="-457200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sz="2600" dirty="0"/>
              <a:t>यस अन्तर्गत साहु-महाजन</a:t>
            </a:r>
            <a:r>
              <a:rPr lang="en-GB" sz="2600" dirty="0"/>
              <a:t>, </a:t>
            </a:r>
            <a:r>
              <a:rPr lang="ne-NP" sz="2600" dirty="0"/>
              <a:t>साथीभाइ</a:t>
            </a:r>
            <a:r>
              <a:rPr lang="en-GB" sz="2600" dirty="0"/>
              <a:t>, </a:t>
            </a:r>
            <a:r>
              <a:rPr lang="ne-NP" sz="2600" dirty="0"/>
              <a:t>इष्टमित्र</a:t>
            </a:r>
            <a:r>
              <a:rPr lang="en-GB" sz="2600" dirty="0"/>
              <a:t>, </a:t>
            </a:r>
            <a:r>
              <a:rPr lang="ne-NP" sz="2600" dirty="0"/>
              <a:t>छिमेकी वा अन्य नातेदार पर्दछन्।</a:t>
            </a:r>
          </a:p>
          <a:p>
            <a:pPr marL="0" lvl="1" indent="0" algn="just">
              <a:lnSpc>
                <a:spcPct val="160000"/>
              </a:lnSpc>
              <a:buNone/>
            </a:pPr>
            <a:r>
              <a:rPr lang="ne-NP" sz="2600" b="1" dirty="0"/>
              <a:t>अन्य...............</a:t>
            </a:r>
            <a:r>
              <a:rPr lang="en-US" sz="2600" b="1" dirty="0"/>
              <a:t>5</a:t>
            </a:r>
            <a:endParaRPr lang="en-US" sz="2600" dirty="0"/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/>
              <a:t>माथिका कुनै पनि वर्गीकरणमा नपर्ने स्रोतबाट ऋण लिएको भए </a:t>
            </a:r>
            <a:r>
              <a:rPr lang="en-GB" sz="2600" dirty="0"/>
              <a:t>'</a:t>
            </a:r>
            <a:r>
              <a:rPr lang="ne-NP" sz="2600" dirty="0"/>
              <a:t>अन्य</a:t>
            </a:r>
            <a:r>
              <a:rPr lang="en-GB" sz="2600" dirty="0"/>
              <a:t>' </a:t>
            </a:r>
            <a:r>
              <a:rPr lang="ne-NP" sz="2600" dirty="0"/>
              <a:t>मा जनाउनुपर्दछ।</a:t>
            </a:r>
            <a:r>
              <a:rPr lang="en-US" sz="2600" dirty="0"/>
              <a:t> </a:t>
            </a:r>
            <a:r>
              <a:rPr lang="ne-NP" sz="2600" dirty="0"/>
              <a:t>जस्तैः आमा समूह, उपभोक्ता समूह आदि।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34714281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8D6C92-93CB-6D88-04CD-28934AD771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07C77-6464-552C-755F-972D752BF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074" y="108064"/>
            <a:ext cx="10372725" cy="793824"/>
          </a:xfrm>
        </p:spPr>
        <p:txBody>
          <a:bodyPr>
            <a:noAutofit/>
          </a:bodyPr>
          <a:lstStyle/>
          <a:p>
            <a:pPr algn="ctr"/>
            <a:r>
              <a:rPr lang="ne-NP" sz="2800" b="1" dirty="0">
                <a:solidFill>
                  <a:srgbClr val="0070C0"/>
                </a:solidFill>
              </a:rPr>
              <a:t>मुख्य प्रश्नावली खण्ड </a:t>
            </a:r>
            <a:r>
              <a:rPr lang="en-US" sz="2800" b="1" dirty="0">
                <a:solidFill>
                  <a:srgbClr val="0070C0"/>
                </a:solidFill>
              </a:rPr>
              <a:t>14</a:t>
            </a:r>
            <a:r>
              <a:rPr lang="ne-NP" sz="2800" b="1" dirty="0">
                <a:solidFill>
                  <a:srgbClr val="0070C0"/>
                </a:solidFill>
              </a:rPr>
              <a:t> : प्रतिष्ठान/व्यवसायका समस्या र सुझावहरू </a:t>
            </a:r>
            <a:endParaRPr lang="en-US" sz="3200" b="1" dirty="0">
              <a:solidFill>
                <a:srgbClr val="0070C0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ADACA0-E07E-7AB2-3ED5-57AE6554B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310848-226F-623D-686A-89F0045CD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58E1680-BAE7-397B-78E4-18AF60B8F209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7DB88B8-19F2-AFEC-5CFE-4C1780343E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9071" y="986025"/>
            <a:ext cx="9183504" cy="5456401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1207348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620" y="959038"/>
            <a:ext cx="11681460" cy="4248597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ne-NP" b="1" dirty="0"/>
              <a:t>खण्ड १४ को उद्देश्यः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प्रतिष्ठान/व्यवसाय सञ्चालनका क्रममा व्यवसायीले भोगेका समस्या सङ्कलन गर्नु,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समस्या समाधानको लागि सुझावहरू सङ्कलन गर्नु,</a:t>
            </a:r>
            <a:endParaRPr lang="en-US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पहिचान भएका समस्याहरू सम्बोधन गर्न आवश्यक नीति निर्माण गर्न नेपाल सरकारलाई</a:t>
            </a:r>
            <a:r>
              <a:rPr lang="ne-NP" sz="2000" dirty="0"/>
              <a:t> </a:t>
            </a:r>
            <a:r>
              <a:rPr lang="ne-NP" dirty="0"/>
              <a:t>सहयोग पुग्नु।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C564536-8EC1-3048-4BAE-E4080D70A4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074" y="108064"/>
            <a:ext cx="10372725" cy="793824"/>
          </a:xfrm>
        </p:spPr>
        <p:txBody>
          <a:bodyPr>
            <a:noAutofit/>
          </a:bodyPr>
          <a:lstStyle/>
          <a:p>
            <a:pPr algn="ctr"/>
            <a:r>
              <a:rPr lang="ne-NP" sz="2800" b="1" dirty="0">
                <a:solidFill>
                  <a:srgbClr val="0070C0"/>
                </a:solidFill>
              </a:rPr>
              <a:t>मुख्य प्रश्नावली खण्ड </a:t>
            </a:r>
            <a:r>
              <a:rPr lang="en-US" sz="2800" b="1" dirty="0">
                <a:solidFill>
                  <a:srgbClr val="0070C0"/>
                </a:solidFill>
              </a:rPr>
              <a:t>14</a:t>
            </a:r>
            <a:r>
              <a:rPr lang="ne-NP" sz="2800" b="1" dirty="0">
                <a:solidFill>
                  <a:srgbClr val="0070C0"/>
                </a:solidFill>
              </a:rPr>
              <a:t> : प्रतिष्ठान/व्यवसायका समस्या र सुझावहरू </a:t>
            </a:r>
            <a:endParaRPr lang="en-US" sz="3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331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642F9B-ED2C-9257-E2B5-18560F3E10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4D81D1-3302-50C8-411F-2EA48024BB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074" y="108064"/>
            <a:ext cx="10372725" cy="793824"/>
          </a:xfrm>
        </p:spPr>
        <p:txBody>
          <a:bodyPr>
            <a:noAutofit/>
          </a:bodyPr>
          <a:lstStyle/>
          <a:p>
            <a:pPr algn="ctr"/>
            <a:r>
              <a:rPr lang="ne-NP" sz="2800" b="1" dirty="0">
                <a:solidFill>
                  <a:srgbClr val="0070C0"/>
                </a:solidFill>
              </a:rPr>
              <a:t>मुख्य प्रश्नावली खण्ड </a:t>
            </a:r>
            <a:r>
              <a:rPr lang="en-US" sz="2800" b="1" dirty="0">
                <a:solidFill>
                  <a:srgbClr val="0070C0"/>
                </a:solidFill>
              </a:rPr>
              <a:t>14</a:t>
            </a:r>
            <a:r>
              <a:rPr lang="ne-NP" sz="2800" b="1" dirty="0">
                <a:solidFill>
                  <a:srgbClr val="0070C0"/>
                </a:solidFill>
              </a:rPr>
              <a:t> : प्रतिष्ठान/व्यवसायका समस्या र सुझावहरू </a:t>
            </a:r>
            <a:endParaRPr lang="en-US" sz="3200" b="1" dirty="0">
              <a:solidFill>
                <a:srgbClr val="0070C0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02637F5-B9A5-9359-CA6A-3330F88712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9B5312-F3DE-54E7-A9C3-C069D2D9C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DFECBC6-10A0-26DE-DC0D-5C6591F47F0D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68D8ED-06A2-20C3-6DC6-1EED85C120E4}"/>
              </a:ext>
            </a:extLst>
          </p:cNvPr>
          <p:cNvSpPr txBox="1"/>
          <p:nvPr/>
        </p:nvSpPr>
        <p:spPr>
          <a:xfrm>
            <a:off x="219166" y="1193195"/>
            <a:ext cx="7404644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400" b="1" dirty="0">
                <a:cs typeface="Kalimati" panose="00000400000000000000" pitchFamily="2"/>
              </a:rPr>
              <a:t>PS1 </a:t>
            </a:r>
            <a:r>
              <a:rPr lang="ne-NP" sz="2400" b="1" dirty="0">
                <a:cs typeface="Kalimati" panose="00000400000000000000" pitchFamily="2"/>
              </a:rPr>
              <a:t>यस प्रतिष्ठान/व्यवसायले सामना गर्नु परेका प्रमुख तीनवटा समस्याहरू के के हुन्? </a:t>
            </a: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गणकले व्यवसायीलाई व्यवसाय सञ्चालनमादेखिएका मुख्य समस्याहरू के-के हुन् भनी सोध्नुपर्दछ र </a:t>
            </a: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प्राप्त उत्तरलाई देहायका क्षेत्रहरूमा वर्गीकरण गरी प्राथमिकताअनुसार कोड लेख्नुपर्दछ।</a:t>
            </a: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मुख्य समस्यालाई कोड </a:t>
            </a:r>
            <a:r>
              <a:rPr lang="en-US" sz="2400" dirty="0">
                <a:cs typeface="Kalimati" panose="00000400000000000000" pitchFamily="2"/>
              </a:rPr>
              <a:t>1, </a:t>
            </a:r>
            <a:r>
              <a:rPr lang="ne-NP" sz="2400" dirty="0">
                <a:cs typeface="Kalimati" panose="00000400000000000000" pitchFamily="2"/>
              </a:rPr>
              <a:t>दोस्रो समस्यालाई कोड </a:t>
            </a:r>
            <a:r>
              <a:rPr lang="en-US" sz="2400" dirty="0">
                <a:cs typeface="Kalimati" panose="00000400000000000000" pitchFamily="2"/>
              </a:rPr>
              <a:t>2</a:t>
            </a:r>
            <a:r>
              <a:rPr lang="ne-NP" sz="2400" dirty="0">
                <a:cs typeface="Kalimati" panose="00000400000000000000" pitchFamily="2"/>
              </a:rPr>
              <a:t> र तेश्रो समस्यालाई कोड </a:t>
            </a:r>
            <a:r>
              <a:rPr lang="en-US" sz="2400" dirty="0">
                <a:cs typeface="Kalimati" panose="00000400000000000000" pitchFamily="2"/>
              </a:rPr>
              <a:t>3</a:t>
            </a:r>
            <a:r>
              <a:rPr lang="ne-NP" sz="2400" dirty="0">
                <a:cs typeface="Kalimati" panose="00000400000000000000" pitchFamily="2"/>
              </a:rPr>
              <a:t> लेख्नुपर्दछ।</a:t>
            </a:r>
            <a:endParaRPr lang="en-US" sz="2400" dirty="0">
              <a:cs typeface="Kalimati" panose="00000400000000000000" pitchFamily="2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AC839F5-AC40-8245-EF00-01D5B48A6F7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-959" b="21920"/>
          <a:stretch>
            <a:fillRect/>
          </a:stretch>
        </p:blipFill>
        <p:spPr>
          <a:xfrm>
            <a:off x="7422660" y="986025"/>
            <a:ext cx="4705542" cy="3151635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7908337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6EDC87-FA0B-5E73-56E0-E7417DD55C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B796D7-086F-7E36-5259-3C1DD23EDD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074" y="108064"/>
            <a:ext cx="10372725" cy="793824"/>
          </a:xfrm>
        </p:spPr>
        <p:txBody>
          <a:bodyPr>
            <a:noAutofit/>
          </a:bodyPr>
          <a:lstStyle/>
          <a:p>
            <a:pPr algn="ctr"/>
            <a:r>
              <a:rPr lang="ne-NP" sz="2800" b="1" dirty="0">
                <a:solidFill>
                  <a:srgbClr val="0070C0"/>
                </a:solidFill>
              </a:rPr>
              <a:t>मुख्य प्रश्नावली खण्ड </a:t>
            </a:r>
            <a:r>
              <a:rPr lang="en-US" sz="2800" b="1" dirty="0">
                <a:solidFill>
                  <a:srgbClr val="0070C0"/>
                </a:solidFill>
              </a:rPr>
              <a:t>14</a:t>
            </a:r>
            <a:r>
              <a:rPr lang="ne-NP" sz="2800" b="1" dirty="0">
                <a:solidFill>
                  <a:srgbClr val="0070C0"/>
                </a:solidFill>
              </a:rPr>
              <a:t> : प्रतिष्ठान/व्यवसायका समस्या र सुझावहरू </a:t>
            </a:r>
            <a:endParaRPr lang="en-US" sz="3200" b="1" dirty="0">
              <a:solidFill>
                <a:srgbClr val="0070C0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D03073-FA4D-D99D-D7EA-C61CD708A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859FA9-E68B-B8AF-2F7D-09FE7B392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BEF4BB5-357D-C3B3-1BE3-D4513FD21E3E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B14E6A-F515-7A9A-30F6-AD930D583149}"/>
              </a:ext>
            </a:extLst>
          </p:cNvPr>
          <p:cNvSpPr txBox="1"/>
          <p:nvPr/>
        </p:nvSpPr>
        <p:spPr>
          <a:xfrm>
            <a:off x="80010" y="1193195"/>
            <a:ext cx="12001500" cy="48474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400" b="1" dirty="0">
                <a:cs typeface="Kalimati" panose="00000400000000000000" pitchFamily="2"/>
              </a:rPr>
              <a:t>PS1 </a:t>
            </a:r>
            <a:r>
              <a:rPr lang="ne-NP" sz="2400" b="1" dirty="0">
                <a:cs typeface="Kalimati" panose="00000400000000000000" pitchFamily="2"/>
              </a:rPr>
              <a:t>यस प्रतिष्ठान/व्यवसायले सामना गर्नु परेका प्रमुख तीनवटा समस्याहरू के के हुन्? </a:t>
            </a:r>
          </a:p>
          <a:p>
            <a:pPr marL="0" lvl="2">
              <a:lnSpc>
                <a:spcPct val="150000"/>
              </a:lnSpc>
              <a:buNone/>
            </a:pPr>
            <a:r>
              <a:rPr lang="ne-NP" sz="2600" b="1" dirty="0">
                <a:cs typeface="Kalimati" panose="00000400000000000000" pitchFamily="2"/>
              </a:rPr>
              <a:t>क</a:t>
            </a:r>
            <a:r>
              <a:rPr lang="en-US" sz="2600" b="1" dirty="0">
                <a:cs typeface="Kalimati" panose="00000400000000000000" pitchFamily="2"/>
              </a:rPr>
              <a:t>.</a:t>
            </a:r>
            <a:r>
              <a:rPr lang="ne-NP" sz="2600" b="1" dirty="0">
                <a:cs typeface="Kalimati" panose="00000400000000000000" pitchFamily="2"/>
              </a:rPr>
              <a:t> ऐन</a:t>
            </a:r>
            <a:r>
              <a:rPr lang="en-GB" sz="2600" b="1" dirty="0">
                <a:cs typeface="Kalimati" panose="00000400000000000000" pitchFamily="2"/>
              </a:rPr>
              <a:t>, </a:t>
            </a:r>
            <a:r>
              <a:rPr lang="ne-NP" sz="2600" b="1" dirty="0">
                <a:cs typeface="Kalimati" panose="00000400000000000000" pitchFamily="2"/>
              </a:rPr>
              <a:t>कानूनसम्बन्धी </a:t>
            </a:r>
            <a:endParaRPr lang="en-US" sz="2600" dirty="0">
              <a:cs typeface="Kalimati" panose="00000400000000000000" pitchFamily="2"/>
            </a:endParaRPr>
          </a:p>
          <a:p>
            <a:pPr algn="just">
              <a:lnSpc>
                <a:spcPct val="150000"/>
              </a:lnSpc>
            </a:pPr>
            <a:r>
              <a:rPr lang="ne-NP" sz="2600" dirty="0">
                <a:cs typeface="Kalimati" panose="00000400000000000000" pitchFamily="2"/>
              </a:rPr>
              <a:t>यस अन्तर्गत सरकारका नीति</a:t>
            </a:r>
            <a:r>
              <a:rPr lang="en-US" sz="2600" dirty="0">
                <a:cs typeface="Kalimati" panose="00000400000000000000" pitchFamily="2"/>
              </a:rPr>
              <a:t>, </a:t>
            </a:r>
            <a:r>
              <a:rPr lang="ne-NP" sz="2600" dirty="0">
                <a:cs typeface="Kalimati" panose="00000400000000000000" pitchFamily="2"/>
              </a:rPr>
              <a:t>नियम</a:t>
            </a:r>
            <a:r>
              <a:rPr lang="en-US" sz="2600" dirty="0">
                <a:cs typeface="Kalimati" panose="00000400000000000000" pitchFamily="2"/>
              </a:rPr>
              <a:t>, </a:t>
            </a:r>
            <a:r>
              <a:rPr lang="ne-NP" sz="2600" dirty="0">
                <a:cs typeface="Kalimati" panose="00000400000000000000" pitchFamily="2"/>
              </a:rPr>
              <a:t>कर प्रणाली वा प्रशासनिक प्रक्रियासँग सम्बन्धित समस्याहरू समावेश गर्नुपर्दछ।जस्तैः</a:t>
            </a:r>
            <a:endParaRPr lang="en-US" sz="2600" dirty="0">
              <a:cs typeface="Kalimati" panose="00000400000000000000" pitchFamily="2"/>
            </a:endParaRP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>
                <a:cs typeface="Kalimati" panose="00000400000000000000" pitchFamily="2"/>
              </a:rPr>
              <a:t>व्यवसाय दर्ता वा नवीकरण प्रक्रिया झन्झटिलो हुनु,</a:t>
            </a:r>
            <a:endParaRPr lang="en-US" sz="2600" dirty="0">
              <a:cs typeface="Kalimati" panose="00000400000000000000" pitchFamily="2"/>
            </a:endParaRP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 smtClean="0">
                <a:cs typeface="Kalimati" panose="00000400000000000000" pitchFamily="2"/>
              </a:rPr>
              <a:t>करको </a:t>
            </a:r>
            <a:r>
              <a:rPr lang="ne-NP" sz="2600" dirty="0">
                <a:cs typeface="Kalimati" panose="00000400000000000000" pitchFamily="2"/>
              </a:rPr>
              <a:t>दर अत्यधिक हुनु वा कर प्रणाली बुझ्न गाह्रो हुनु,</a:t>
            </a:r>
            <a:endParaRPr lang="en-US" sz="2600" dirty="0">
              <a:cs typeface="Kalimati" panose="00000400000000000000" pitchFamily="2"/>
            </a:endParaRP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>
                <a:cs typeface="Kalimati" panose="00000400000000000000" pitchFamily="2"/>
              </a:rPr>
              <a:t>सरकारी नीतिहरू बारम्बार परिवर्तन भइरहनु,</a:t>
            </a:r>
            <a:endParaRPr lang="en-US" sz="2600" dirty="0">
              <a:cs typeface="Kalimati" panose="00000400000000000000" pitchFamily="2"/>
            </a:endParaRP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>
                <a:cs typeface="Kalimati" panose="00000400000000000000" pitchFamily="2"/>
              </a:rPr>
              <a:t>सरकारी निकायबाट हुने अनुगमन वा व्यवहारमा असहजता हुनु।</a:t>
            </a:r>
            <a:endParaRPr lang="en-US" sz="26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951512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634F0A-3877-30BC-8A5B-C225B86575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33753-A326-15C9-79FC-756703CD62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074" y="108064"/>
            <a:ext cx="10372725" cy="793824"/>
          </a:xfrm>
        </p:spPr>
        <p:txBody>
          <a:bodyPr>
            <a:noAutofit/>
          </a:bodyPr>
          <a:lstStyle/>
          <a:p>
            <a:pPr algn="ctr"/>
            <a:r>
              <a:rPr lang="ne-NP" sz="2800" b="1" dirty="0">
                <a:solidFill>
                  <a:srgbClr val="0070C0"/>
                </a:solidFill>
              </a:rPr>
              <a:t>मुख्य प्रश्नावली खण्ड </a:t>
            </a:r>
            <a:r>
              <a:rPr lang="en-US" sz="2800" b="1" dirty="0">
                <a:solidFill>
                  <a:srgbClr val="0070C0"/>
                </a:solidFill>
              </a:rPr>
              <a:t>14</a:t>
            </a:r>
            <a:r>
              <a:rPr lang="ne-NP" sz="2800" b="1" dirty="0">
                <a:solidFill>
                  <a:srgbClr val="0070C0"/>
                </a:solidFill>
              </a:rPr>
              <a:t> : प्रतिष्ठान/व्यवसायका समस्या र सुझावहरू </a:t>
            </a:r>
            <a:endParaRPr lang="en-US" sz="3200" b="1" dirty="0">
              <a:solidFill>
                <a:srgbClr val="0070C0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96F37E-747A-E6AA-6145-E7812292A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2BCC8A-54BB-23F7-A77E-C1B0FAB2E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558F1E9-9CD3-0EE8-3D22-D8F6901178F2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5E5DF34-7383-DF52-16A6-6FD4CB72D8DD}"/>
              </a:ext>
            </a:extLst>
          </p:cNvPr>
          <p:cNvSpPr txBox="1"/>
          <p:nvPr/>
        </p:nvSpPr>
        <p:spPr>
          <a:xfrm>
            <a:off x="80010" y="1193195"/>
            <a:ext cx="1211199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400" b="1" dirty="0">
                <a:cs typeface="Kalimati" panose="00000400000000000000" pitchFamily="2"/>
              </a:rPr>
              <a:t>PS1 </a:t>
            </a:r>
            <a:r>
              <a:rPr lang="ne-NP" sz="2400" b="1" dirty="0">
                <a:cs typeface="Kalimati" panose="00000400000000000000" pitchFamily="2"/>
              </a:rPr>
              <a:t>यस प्रतिष्ठान/व्यवसायले सामना गर्नु परेका प्रमुख तीनवटा समस्याहरू के के हुन्? </a:t>
            </a:r>
          </a:p>
          <a:p>
            <a:pPr marL="0" lvl="2" indent="0" algn="just">
              <a:lnSpc>
                <a:spcPct val="150000"/>
              </a:lnSpc>
              <a:buNone/>
            </a:pPr>
            <a:r>
              <a:rPr lang="ne-NP" sz="2400" b="1" dirty="0">
                <a:cs typeface="Kalimati" panose="00000400000000000000" pitchFamily="2"/>
              </a:rPr>
              <a:t>ख</a:t>
            </a:r>
            <a:r>
              <a:rPr lang="en-US" sz="2400" b="1" dirty="0">
                <a:cs typeface="Kalimati" panose="00000400000000000000" pitchFamily="2"/>
              </a:rPr>
              <a:t>.</a:t>
            </a:r>
            <a:r>
              <a:rPr lang="ne-NP" sz="2400" b="1" dirty="0">
                <a:cs typeface="Kalimati" panose="00000400000000000000" pitchFamily="2"/>
              </a:rPr>
              <a:t> कर्मचारी तथा कामदारसम्बन्धी </a:t>
            </a:r>
            <a:endParaRPr lang="en-US" sz="2400" dirty="0">
              <a:cs typeface="Kalimati" panose="00000400000000000000" pitchFamily="2"/>
            </a:endParaRPr>
          </a:p>
          <a:p>
            <a:pPr algn="just">
              <a:lnSpc>
                <a:spcPct val="150000"/>
              </a:lnSpc>
            </a:pPr>
            <a:r>
              <a:rPr lang="ne-NP" sz="2400" dirty="0">
                <a:cs typeface="Kalimati" panose="00000400000000000000" pitchFamily="2"/>
              </a:rPr>
              <a:t>यस अन्तर्गत व्यवसायमा काम गर्ने जनशक्तिसँग सम्बन्धित समस्याहरू समावेश गर्नुपर्दछ</a:t>
            </a:r>
            <a:r>
              <a:rPr lang="ne-NP" sz="2400" dirty="0" smtClean="0">
                <a:cs typeface="Kalimati" panose="00000400000000000000" pitchFamily="2"/>
              </a:rPr>
              <a:t>।</a:t>
            </a:r>
          </a:p>
          <a:p>
            <a:pPr algn="just">
              <a:lnSpc>
                <a:spcPct val="150000"/>
              </a:lnSpc>
            </a:pPr>
            <a:r>
              <a:rPr lang="ne-NP" sz="2400" dirty="0" smtClean="0">
                <a:cs typeface="Kalimati" panose="00000400000000000000" pitchFamily="2"/>
              </a:rPr>
              <a:t>जस्तैः</a:t>
            </a:r>
            <a:endParaRPr lang="en-US" sz="2400" dirty="0">
              <a:cs typeface="Kalimati" panose="00000400000000000000" pitchFamily="2"/>
            </a:endParaRP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दक्ष वा सीपयुक्त कामदार (</a:t>
            </a:r>
            <a:r>
              <a:rPr lang="en-GB" sz="2400" dirty="0">
                <a:cs typeface="Kalimati" panose="00000400000000000000" pitchFamily="2"/>
              </a:rPr>
              <a:t>Skilled Workers) </a:t>
            </a:r>
            <a:r>
              <a:rPr lang="ne-NP" sz="2400" dirty="0">
                <a:cs typeface="Kalimati" panose="00000400000000000000" pitchFamily="2"/>
              </a:rPr>
              <a:t>को अभाव हुनु,</a:t>
            </a:r>
            <a:endParaRPr lang="en-US" sz="2400" dirty="0">
              <a:cs typeface="Kalimati" panose="00000400000000000000" pitchFamily="2"/>
            </a:endParaRP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कामदारको ज्याला/तलब अत्यधिक महँगो हुनु,</a:t>
            </a:r>
            <a:endParaRPr lang="en-US" sz="2400" dirty="0">
              <a:cs typeface="Kalimati" panose="00000400000000000000" pitchFamily="2"/>
            </a:endParaRP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कामदारहरू छिटो-छिटो काम छोडेर जाने समस्या (</a:t>
            </a:r>
            <a:r>
              <a:rPr lang="en-US" sz="2400" dirty="0">
                <a:cs typeface="Kalimati" panose="00000400000000000000" pitchFamily="2"/>
              </a:rPr>
              <a:t>High Turnover)</a:t>
            </a:r>
            <a:r>
              <a:rPr lang="ne-NP" sz="2400" dirty="0">
                <a:cs typeface="Kalimati" panose="00000400000000000000" pitchFamily="2"/>
              </a:rPr>
              <a:t>,</a:t>
            </a:r>
            <a:endParaRPr lang="en-US" sz="2400" dirty="0">
              <a:cs typeface="Kalimati" panose="00000400000000000000" pitchFamily="2"/>
            </a:endParaRP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ट्रेड युनियन वा हड्तालका कारण काममा अवरोध हुनु।</a:t>
            </a:r>
            <a:endParaRPr lang="en-US" sz="24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0447983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CA56A8-89F0-DA7F-3D86-36E091AFA9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C8D991-D734-2D76-6DD4-F45A7ED77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074" y="108064"/>
            <a:ext cx="10372725" cy="793824"/>
          </a:xfrm>
        </p:spPr>
        <p:txBody>
          <a:bodyPr>
            <a:noAutofit/>
          </a:bodyPr>
          <a:lstStyle/>
          <a:p>
            <a:pPr algn="ctr"/>
            <a:r>
              <a:rPr lang="ne-NP" sz="2800" b="1" dirty="0">
                <a:solidFill>
                  <a:srgbClr val="0070C0"/>
                </a:solidFill>
              </a:rPr>
              <a:t>मुख्य प्रश्नावली खण्ड </a:t>
            </a:r>
            <a:r>
              <a:rPr lang="en-US" sz="2800" b="1" dirty="0">
                <a:solidFill>
                  <a:srgbClr val="0070C0"/>
                </a:solidFill>
              </a:rPr>
              <a:t>14</a:t>
            </a:r>
            <a:r>
              <a:rPr lang="ne-NP" sz="2800" b="1" dirty="0">
                <a:solidFill>
                  <a:srgbClr val="0070C0"/>
                </a:solidFill>
              </a:rPr>
              <a:t> : प्रतिष्ठान/व्यवसायका समस्या र सुझावहरू </a:t>
            </a:r>
            <a:endParaRPr lang="en-US" sz="3200" b="1" dirty="0">
              <a:solidFill>
                <a:srgbClr val="0070C0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80CA5A6-6BBD-A5BB-BA7E-714EEBE34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919651-71D9-F420-899A-A9B154B0E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1B110B5-FCBB-179D-4114-57DA5507DA8B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CF43D8B-CABC-8C31-B809-49D9C310AAF6}"/>
              </a:ext>
            </a:extLst>
          </p:cNvPr>
          <p:cNvSpPr txBox="1"/>
          <p:nvPr/>
        </p:nvSpPr>
        <p:spPr>
          <a:xfrm>
            <a:off x="80010" y="1193195"/>
            <a:ext cx="12111990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400" b="1" dirty="0">
                <a:cs typeface="Kalimati" panose="00000400000000000000" pitchFamily="2"/>
              </a:rPr>
              <a:t>PS1 </a:t>
            </a:r>
            <a:r>
              <a:rPr lang="ne-NP" sz="2400" b="1" dirty="0">
                <a:cs typeface="Kalimati" panose="00000400000000000000" pitchFamily="2"/>
              </a:rPr>
              <a:t>यस प्रतिष्ठान/व्यवसायले सामना गर्नु परेका प्रमुख तीनवटा समस्याहरू के के हुन्? </a:t>
            </a:r>
          </a:p>
          <a:p>
            <a:pPr marL="3175" lvl="2" indent="-3175">
              <a:lnSpc>
                <a:spcPct val="150000"/>
              </a:lnSpc>
              <a:buNone/>
            </a:pPr>
            <a:r>
              <a:rPr lang="ne-NP" sz="2400" b="1" dirty="0">
                <a:cs typeface="Kalimati" panose="00000400000000000000" pitchFamily="2"/>
              </a:rPr>
              <a:t>ग</a:t>
            </a:r>
            <a:r>
              <a:rPr lang="en-US" sz="2400" b="1" dirty="0">
                <a:cs typeface="Kalimati" panose="00000400000000000000" pitchFamily="2"/>
              </a:rPr>
              <a:t>. </a:t>
            </a:r>
            <a:r>
              <a:rPr lang="ne-NP" sz="2400" b="1" dirty="0">
                <a:cs typeface="Kalimati" panose="00000400000000000000" pitchFamily="2"/>
              </a:rPr>
              <a:t> कच्चा पदार्थ तथा तयारी सामानसम्बन्धी </a:t>
            </a:r>
            <a:endParaRPr lang="en-US" sz="2400" dirty="0">
              <a:cs typeface="Kalimati" panose="00000400000000000000" pitchFamily="2"/>
            </a:endParaRPr>
          </a:p>
          <a:p>
            <a:pPr>
              <a:lnSpc>
                <a:spcPct val="150000"/>
              </a:lnSpc>
            </a:pPr>
            <a:r>
              <a:rPr lang="ne-NP" sz="2400" dirty="0">
                <a:cs typeface="Kalimati" panose="00000400000000000000" pitchFamily="2"/>
              </a:rPr>
              <a:t>यस अन्तर्गत वस्तु उत्पादन गर्न चाहिने कच्चा वा तयारी सामानसँग सम्बन्धित समस्याहरू समावेश गर्नुपर्दछ</a:t>
            </a:r>
            <a:r>
              <a:rPr lang="ne-NP" sz="2400" dirty="0" smtClean="0">
                <a:cs typeface="Kalimati" panose="00000400000000000000" pitchFamily="2"/>
              </a:rPr>
              <a:t>।</a:t>
            </a:r>
          </a:p>
          <a:p>
            <a:pPr>
              <a:lnSpc>
                <a:spcPct val="150000"/>
              </a:lnSpc>
            </a:pPr>
            <a:r>
              <a:rPr lang="ne-NP" sz="2400" dirty="0" smtClean="0">
                <a:cs typeface="Kalimati" panose="00000400000000000000" pitchFamily="2"/>
              </a:rPr>
              <a:t>जस्तैः</a:t>
            </a:r>
            <a:endParaRPr lang="en-US" sz="2400" dirty="0">
              <a:cs typeface="Kalimati" panose="00000400000000000000" pitchFamily="2"/>
            </a:endParaRPr>
          </a:p>
          <a:p>
            <a:pPr marL="914400" lvl="1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कच्चा पदार्थ बजारमा सहजै उपलब्ध नहुनु वा अभाव हुनु,</a:t>
            </a:r>
            <a:endParaRPr lang="en-US" sz="2400" dirty="0">
              <a:cs typeface="Kalimati" panose="00000400000000000000" pitchFamily="2"/>
            </a:endParaRPr>
          </a:p>
          <a:p>
            <a:pPr marL="914400" lvl="1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कच्चा पदार्थको मूल्य अत्यधिक बढ्नु,</a:t>
            </a:r>
            <a:endParaRPr lang="en-US" sz="2400" dirty="0">
              <a:cs typeface="Kalimati" panose="00000400000000000000" pitchFamily="2"/>
            </a:endParaRPr>
          </a:p>
          <a:p>
            <a:pPr marL="914400" lvl="1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कच्चा पदार्थको गुणस्तर कमजोर हुनु,</a:t>
            </a:r>
            <a:endParaRPr lang="en-US" sz="2400" dirty="0">
              <a:cs typeface="Kalimati" panose="00000400000000000000" pitchFamily="2"/>
            </a:endParaRPr>
          </a:p>
          <a:p>
            <a:pPr marL="914400" lvl="1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सामान भण्डारण गर्ने गोदाम (</a:t>
            </a:r>
            <a:r>
              <a:rPr lang="en-US" sz="2400" dirty="0">
                <a:cs typeface="Kalimati" panose="00000400000000000000" pitchFamily="2"/>
              </a:rPr>
              <a:t>warehouse) </a:t>
            </a:r>
            <a:r>
              <a:rPr lang="ne-NP" sz="2400" dirty="0">
                <a:cs typeface="Kalimati" panose="00000400000000000000" pitchFamily="2"/>
              </a:rPr>
              <a:t>को अभाव हुनु वा सामान बिग्रनु/सड्नु।</a:t>
            </a:r>
            <a:endParaRPr lang="en-US" sz="24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7196269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E48D90-035C-3B3D-6B27-1E51792A0E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BAB44-ADC6-D112-D71F-F3C8B4D6FC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074" y="108064"/>
            <a:ext cx="10372725" cy="793824"/>
          </a:xfrm>
        </p:spPr>
        <p:txBody>
          <a:bodyPr>
            <a:noAutofit/>
          </a:bodyPr>
          <a:lstStyle/>
          <a:p>
            <a:pPr algn="ctr"/>
            <a:r>
              <a:rPr lang="ne-NP" sz="2800" b="1" dirty="0">
                <a:solidFill>
                  <a:srgbClr val="0070C0"/>
                </a:solidFill>
              </a:rPr>
              <a:t>मुख्य प्रश्नावली खण्ड </a:t>
            </a:r>
            <a:r>
              <a:rPr lang="en-US" sz="2800" b="1" dirty="0">
                <a:solidFill>
                  <a:srgbClr val="0070C0"/>
                </a:solidFill>
              </a:rPr>
              <a:t>14</a:t>
            </a:r>
            <a:r>
              <a:rPr lang="ne-NP" sz="2800" b="1" dirty="0">
                <a:solidFill>
                  <a:srgbClr val="0070C0"/>
                </a:solidFill>
              </a:rPr>
              <a:t> : प्रतिष्ठान/व्यवसायका समस्या र सुझावहरू </a:t>
            </a:r>
            <a:endParaRPr lang="en-US" sz="3200" b="1" dirty="0">
              <a:solidFill>
                <a:srgbClr val="0070C0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155A7F-BC76-2C65-6EB2-F434FAC7D3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A375FD-CFD9-5308-C0F0-503579DDE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681192D-E9D6-0998-AC07-6AF35D51D624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021711-2C89-2C57-5CE2-8DCFC7EA57DB}"/>
              </a:ext>
            </a:extLst>
          </p:cNvPr>
          <p:cNvSpPr txBox="1"/>
          <p:nvPr/>
        </p:nvSpPr>
        <p:spPr>
          <a:xfrm>
            <a:off x="80010" y="1033700"/>
            <a:ext cx="12111990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400" b="1" dirty="0">
                <a:cs typeface="Kalimati" panose="00000400000000000000" pitchFamily="2"/>
              </a:rPr>
              <a:t>PS1 </a:t>
            </a:r>
            <a:r>
              <a:rPr lang="ne-NP" sz="2400" b="1" dirty="0">
                <a:cs typeface="Kalimati" panose="00000400000000000000" pitchFamily="2"/>
              </a:rPr>
              <a:t>यस प्रतिष्ठान/व्यवसायले सामना गर्नु परेका प्रमुख तीनवटा समस्याहरू के के हुन्? </a:t>
            </a:r>
          </a:p>
          <a:p>
            <a:pPr marL="1588" lvl="2" indent="-1588" algn="just">
              <a:lnSpc>
                <a:spcPct val="150000"/>
              </a:lnSpc>
              <a:buNone/>
            </a:pPr>
            <a:r>
              <a:rPr lang="ne-NP" sz="2400" b="1" dirty="0">
                <a:cs typeface="Kalimati" panose="00000400000000000000" pitchFamily="2"/>
              </a:rPr>
              <a:t>घ</a:t>
            </a:r>
            <a:r>
              <a:rPr lang="en-US" sz="2400" b="1" dirty="0">
                <a:cs typeface="Kalimati" panose="00000400000000000000" pitchFamily="2"/>
              </a:rPr>
              <a:t>. </a:t>
            </a:r>
            <a:r>
              <a:rPr lang="ne-NP" sz="2400" b="1" dirty="0">
                <a:cs typeface="Kalimati" panose="00000400000000000000" pitchFamily="2"/>
              </a:rPr>
              <a:t>लगानी तथा ऋणसम्बन्धी </a:t>
            </a:r>
            <a:endParaRPr lang="en-US" sz="2400" dirty="0">
              <a:cs typeface="Kalimati" panose="00000400000000000000" pitchFamily="2"/>
            </a:endParaRPr>
          </a:p>
          <a:p>
            <a:pPr algn="just">
              <a:lnSpc>
                <a:spcPct val="150000"/>
              </a:lnSpc>
            </a:pPr>
            <a:r>
              <a:rPr lang="ne-NP" sz="2400" dirty="0">
                <a:cs typeface="Kalimati" panose="00000400000000000000" pitchFamily="2"/>
              </a:rPr>
              <a:t>यस अन्तर्गत आर्थिक स्रोत</a:t>
            </a:r>
            <a:r>
              <a:rPr lang="en-US" sz="2400" dirty="0">
                <a:cs typeface="Kalimati" panose="00000400000000000000" pitchFamily="2"/>
              </a:rPr>
              <a:t>, </a:t>
            </a:r>
            <a:r>
              <a:rPr lang="ne-NP" sz="2400" dirty="0">
                <a:cs typeface="Kalimati" panose="00000400000000000000" pitchFamily="2"/>
              </a:rPr>
              <a:t>पुँजी र बैंक तथा वित्तीय संस्थासँग सम्बन्धित समस्याहरू समावेश गर्नुपर्दछ</a:t>
            </a:r>
            <a:r>
              <a:rPr lang="ne-NP" sz="2400" dirty="0" smtClean="0">
                <a:cs typeface="Kalimati" panose="00000400000000000000" pitchFamily="2"/>
              </a:rPr>
              <a:t>।</a:t>
            </a:r>
          </a:p>
          <a:p>
            <a:pPr algn="just">
              <a:lnSpc>
                <a:spcPct val="150000"/>
              </a:lnSpc>
            </a:pPr>
            <a:r>
              <a:rPr lang="ne-NP" sz="2400" dirty="0" smtClean="0">
                <a:cs typeface="Kalimati" panose="00000400000000000000" pitchFamily="2"/>
              </a:rPr>
              <a:t>जस्तैः</a:t>
            </a:r>
            <a:endParaRPr lang="en-US" sz="2400" dirty="0">
              <a:cs typeface="Kalimati" panose="00000400000000000000" pitchFamily="2"/>
            </a:endParaRP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व्यवसाय विस्तार गर्न पुँजीको अभाव हुनु,</a:t>
            </a:r>
            <a:endParaRPr lang="en-US" sz="2400" dirty="0">
              <a:cs typeface="Kalimati" panose="00000400000000000000" pitchFamily="2"/>
            </a:endParaRP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बैंकबाट ऋण प्राप्त गर्न गाह्रो हुनु वा धितोको समस्या हुनु,</a:t>
            </a:r>
            <a:endParaRPr lang="en-US" sz="2400" dirty="0">
              <a:cs typeface="Kalimati" panose="00000400000000000000" pitchFamily="2"/>
            </a:endParaRP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बैंकको ब्याजदर (</a:t>
            </a:r>
            <a:r>
              <a:rPr lang="en-US" sz="2400" dirty="0">
                <a:cs typeface="Kalimati" panose="00000400000000000000" pitchFamily="2"/>
              </a:rPr>
              <a:t>Interest Rate) </a:t>
            </a:r>
            <a:r>
              <a:rPr lang="ne-NP" sz="2400" dirty="0">
                <a:cs typeface="Kalimati" panose="00000400000000000000" pitchFamily="2"/>
              </a:rPr>
              <a:t>धेरै हुनु,</a:t>
            </a:r>
            <a:endParaRPr lang="en-US" sz="2400" dirty="0">
              <a:cs typeface="Kalimati" panose="00000400000000000000" pitchFamily="2"/>
            </a:endParaRP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बैंकले आफू अनुकूल ब्याजदर (</a:t>
            </a:r>
            <a:r>
              <a:rPr lang="en-US" sz="2400" dirty="0">
                <a:cs typeface="Kalimati" panose="00000400000000000000" pitchFamily="2"/>
              </a:rPr>
              <a:t>Interest Rate) </a:t>
            </a:r>
            <a:r>
              <a:rPr lang="ne-NP" sz="2400" dirty="0">
                <a:cs typeface="Kalimati" panose="00000400000000000000" pitchFamily="2"/>
              </a:rPr>
              <a:t>परिवर्तन गर्ने,</a:t>
            </a:r>
            <a:endParaRPr lang="en-US" sz="2400" dirty="0">
              <a:cs typeface="Kalimati" panose="00000400000000000000" pitchFamily="2"/>
            </a:endParaRP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दैनिक कार्य सञ्चालनका लागि नगद प्रवाह (</a:t>
            </a:r>
            <a:r>
              <a:rPr lang="en-US" sz="2400" dirty="0">
                <a:cs typeface="Kalimati" panose="00000400000000000000" pitchFamily="2"/>
              </a:rPr>
              <a:t>Cash Flow) </a:t>
            </a:r>
            <a:r>
              <a:rPr lang="ne-NP" sz="2400" dirty="0">
                <a:cs typeface="Kalimati" panose="00000400000000000000" pitchFamily="2"/>
              </a:rPr>
              <a:t>को समस्या हुनु।</a:t>
            </a:r>
            <a:endParaRPr lang="en-US" sz="2400" dirty="0">
              <a:cs typeface="Kalimati" panose="00000400000000000000" pitchFamily="2"/>
            </a:endParaRPr>
          </a:p>
          <a:p>
            <a:pPr marL="914400" lvl="1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sz="24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2674541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18607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3600" b="1"/>
              <a:t>प्रस्तुतिका विषय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133" y="1909762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229327" y="1816338"/>
            <a:ext cx="8790759" cy="30301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900" b="1" dirty="0"/>
              <a:t>खण्ड </a:t>
            </a:r>
            <a:r>
              <a:rPr lang="en-US" sz="2900" b="1" dirty="0"/>
              <a:t>13</a:t>
            </a:r>
            <a:r>
              <a:rPr lang="ne-NP" sz="2900" b="1" dirty="0"/>
              <a:t> </a:t>
            </a:r>
            <a:r>
              <a:rPr lang="en-US" sz="2900" b="1" dirty="0"/>
              <a:t>:</a:t>
            </a:r>
            <a:r>
              <a:rPr lang="ne-NP" sz="2900" b="1" dirty="0"/>
              <a:t> लगानी तथा ऋणसम्बन्धी विवरण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900" b="1" dirty="0"/>
              <a:t>खण्ड </a:t>
            </a:r>
            <a:r>
              <a:rPr lang="en-US" sz="2900" b="1" dirty="0"/>
              <a:t>14</a:t>
            </a:r>
            <a:r>
              <a:rPr lang="ne-NP" sz="2900" b="1" dirty="0"/>
              <a:t> : प्रतिष्ठान/व्यवसायका समस्या र सुझावहरु 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900" b="1" dirty="0"/>
              <a:t>खण्ड </a:t>
            </a:r>
            <a:r>
              <a:rPr lang="en-US" sz="2900" b="1" dirty="0"/>
              <a:t>15</a:t>
            </a:r>
            <a:r>
              <a:rPr lang="ne-NP" sz="2900" b="1" dirty="0"/>
              <a:t> : </a:t>
            </a:r>
            <a:r>
              <a:rPr lang="ne-NP" b="1" dirty="0"/>
              <a:t>जवाफ दिने (प्रतिष्ठान/व्यवसाय धनी वा अन्य सम्बन्धित) व्यक्तिको </a:t>
            </a:r>
            <a:r>
              <a:rPr lang="ne-NP" sz="2900" b="1" dirty="0"/>
              <a:t>विवरण</a:t>
            </a:r>
          </a:p>
        </p:txBody>
      </p:sp>
      <p:sp>
        <p:nvSpPr>
          <p:cNvPr id="7" name="Rectangle 6"/>
          <p:cNvSpPr/>
          <p:nvPr/>
        </p:nvSpPr>
        <p:spPr>
          <a:xfrm>
            <a:off x="156754" y="5277511"/>
            <a:ext cx="11969932" cy="12084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e-NP" sz="2400" dirty="0">
                <a:cs typeface="Kalimati" panose="00000400000000000000" pitchFamily="2"/>
              </a:rPr>
              <a:t>सन्दर्भ सामाग्रीः मुख्य प्रश्नावली पेज 7 र 8 </a:t>
            </a:r>
            <a:endParaRPr lang="en-US" sz="2400" dirty="0">
              <a:cs typeface="Kalimati" panose="00000400000000000000" pitchFamily="2"/>
            </a:endParaRPr>
          </a:p>
          <a:p>
            <a:pPr algn="ctr"/>
            <a:r>
              <a:rPr lang="ne-NP" sz="2400" dirty="0" smtClean="0">
                <a:cs typeface="Kalimati" panose="00000400000000000000" pitchFamily="2"/>
              </a:rPr>
              <a:t>र गणना </a:t>
            </a:r>
            <a:r>
              <a:rPr lang="ne-NP" sz="2400" dirty="0">
                <a:cs typeface="Kalimati" panose="00000400000000000000" pitchFamily="2"/>
              </a:rPr>
              <a:t>पुस्तिका भाग ५ </a:t>
            </a:r>
            <a:r>
              <a:rPr lang="ne-NP" sz="2400" dirty="0" smtClean="0">
                <a:cs typeface="Kalimati" panose="00000400000000000000" pitchFamily="2"/>
              </a:rPr>
              <a:t>(पेजः १००-१०9) </a:t>
            </a:r>
            <a:endParaRPr lang="en-US" sz="2400" dirty="0">
              <a:cs typeface="Kalimati" panose="00000400000000000000" pitchFamily="2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7E8AB18-B0A7-888E-1955-D897755E24E3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9720" y="1083754"/>
            <a:ext cx="2936966" cy="4080229"/>
          </a:xfrm>
          <a:prstGeom prst="rect">
            <a:avLst/>
          </a:prstGeom>
        </p:spPr>
      </p:pic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33062" y="1163300"/>
            <a:ext cx="24063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e-NP" sz="3200" b="1" dirty="0">
                <a:solidFill>
                  <a:srgbClr val="002060"/>
                </a:solidFill>
                <a:cs typeface="Kalimati" panose="00000400000000000000" pitchFamily="2"/>
              </a:rPr>
              <a:t>मुख्य प्रश्नावली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315835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29B038-7F25-4B3D-9664-AE61E1C91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FFCC0F-2EFD-5BB8-112D-5EC3C979D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074" y="108064"/>
            <a:ext cx="10372725" cy="793824"/>
          </a:xfrm>
        </p:spPr>
        <p:txBody>
          <a:bodyPr>
            <a:noAutofit/>
          </a:bodyPr>
          <a:lstStyle/>
          <a:p>
            <a:pPr algn="ctr"/>
            <a:r>
              <a:rPr lang="ne-NP" sz="2800" b="1" dirty="0">
                <a:solidFill>
                  <a:srgbClr val="0070C0"/>
                </a:solidFill>
              </a:rPr>
              <a:t>मुख्य प्रश्नावली खण्ड </a:t>
            </a:r>
            <a:r>
              <a:rPr lang="en-US" sz="2800" b="1" dirty="0">
                <a:solidFill>
                  <a:srgbClr val="0070C0"/>
                </a:solidFill>
              </a:rPr>
              <a:t>14</a:t>
            </a:r>
            <a:r>
              <a:rPr lang="ne-NP" sz="2800" b="1" dirty="0">
                <a:solidFill>
                  <a:srgbClr val="0070C0"/>
                </a:solidFill>
              </a:rPr>
              <a:t> : प्रतिष्ठान/व्यवसायका समस्या र सुझावहरू </a:t>
            </a:r>
            <a:endParaRPr lang="en-US" sz="3200" b="1" dirty="0">
              <a:solidFill>
                <a:srgbClr val="0070C0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8A3221-E917-D0A2-8919-5E35CD89B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780738-CDEB-7783-C9E0-F61CB2F58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4A55F4-BCED-4B93-CA0B-D33C95F883E3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EE31061-22A0-784E-6371-16530D4B1F50}"/>
              </a:ext>
            </a:extLst>
          </p:cNvPr>
          <p:cNvSpPr txBox="1"/>
          <p:nvPr/>
        </p:nvSpPr>
        <p:spPr>
          <a:xfrm>
            <a:off x="80010" y="1193195"/>
            <a:ext cx="12111990" cy="5021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400" b="1" dirty="0">
                <a:cs typeface="Kalimati" panose="00000400000000000000" pitchFamily="2"/>
              </a:rPr>
              <a:t>PS1 </a:t>
            </a:r>
            <a:r>
              <a:rPr lang="ne-NP" sz="2400" b="1" dirty="0">
                <a:cs typeface="Kalimati" panose="00000400000000000000" pitchFamily="2"/>
              </a:rPr>
              <a:t>यस प्रतिष्ठान/व्यवसायले सामना गर्नु परेका प्रमुख तीनवटा समस्याहरू के के हुन्? </a:t>
            </a:r>
          </a:p>
          <a:p>
            <a:pPr marL="0" lvl="2" indent="0" algn="just">
              <a:lnSpc>
                <a:spcPct val="150000"/>
              </a:lnSpc>
              <a:buNone/>
            </a:pPr>
            <a:r>
              <a:rPr lang="ne-NP" sz="2400" b="1" dirty="0">
                <a:cs typeface="Kalimati" panose="00000400000000000000" pitchFamily="2"/>
              </a:rPr>
              <a:t>ङ</a:t>
            </a:r>
            <a:r>
              <a:rPr lang="en-US" sz="2400" b="1" dirty="0">
                <a:cs typeface="Kalimati" panose="00000400000000000000" pitchFamily="2"/>
              </a:rPr>
              <a:t>. </a:t>
            </a:r>
            <a:r>
              <a:rPr lang="ne-NP" sz="2400" b="1" dirty="0">
                <a:cs typeface="Kalimati" panose="00000400000000000000" pitchFamily="2"/>
              </a:rPr>
              <a:t>कार्यस्थल सुरक्षासम्बन्धी </a:t>
            </a:r>
            <a:endParaRPr lang="en-US" sz="2400" dirty="0">
              <a:cs typeface="Kalimati" panose="00000400000000000000" pitchFamily="2"/>
            </a:endParaRPr>
          </a:p>
          <a:p>
            <a:pPr algn="just">
              <a:lnSpc>
                <a:spcPct val="150000"/>
              </a:lnSpc>
            </a:pPr>
            <a:r>
              <a:rPr lang="ne-NP" sz="2400" dirty="0">
                <a:cs typeface="Kalimati" panose="00000400000000000000" pitchFamily="2"/>
              </a:rPr>
              <a:t>यस अन्तर्गत व्यवसाय सञ्चालन हुने स्थानको भौतिक तथा मानविय स्वास्थ्य सुरक्षाका विषयहरू समावेश गर्नुपर्दछ।जस्तैः</a:t>
            </a:r>
            <a:endParaRPr lang="en-US" sz="2400" dirty="0">
              <a:cs typeface="Kalimati" panose="00000400000000000000" pitchFamily="2"/>
            </a:endParaRP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कार्यस्थलमा चोरी</a:t>
            </a:r>
            <a:r>
              <a:rPr lang="en-GB" sz="2400" dirty="0">
                <a:cs typeface="Kalimati" panose="00000400000000000000" pitchFamily="2"/>
              </a:rPr>
              <a:t>, </a:t>
            </a:r>
            <a:r>
              <a:rPr lang="ne-NP" sz="2400" dirty="0">
                <a:cs typeface="Kalimati" panose="00000400000000000000" pitchFamily="2"/>
              </a:rPr>
              <a:t>डकैती वा लुटपाटको डर हुनु,</a:t>
            </a:r>
            <a:endParaRPr lang="en-US" sz="2400" dirty="0">
              <a:cs typeface="Kalimati" panose="00000400000000000000" pitchFamily="2"/>
            </a:endParaRP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आगलागी वा दुर्घटनाको जोखिम हुनु,</a:t>
            </a:r>
            <a:endParaRPr lang="en-US" sz="2400" dirty="0">
              <a:cs typeface="Kalimati" panose="00000400000000000000" pitchFamily="2"/>
            </a:endParaRP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कार्यस्थल साँघुरो वा असुरक्षित हुनु,</a:t>
            </a:r>
            <a:endParaRPr lang="en-US" sz="2400" dirty="0">
              <a:cs typeface="Kalimati" panose="00000400000000000000" pitchFamily="2"/>
            </a:endParaRP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कामदारका लागि आवश्यक सुरक्षा र सुरक्षा साधन (जस्तै: हेल्मेट</a:t>
            </a:r>
            <a:r>
              <a:rPr lang="en-US" sz="2400" dirty="0">
                <a:cs typeface="Kalimati" panose="00000400000000000000" pitchFamily="2"/>
              </a:rPr>
              <a:t>, </a:t>
            </a:r>
            <a:r>
              <a:rPr lang="ne-NP" sz="2400" dirty="0">
                <a:cs typeface="Kalimati" panose="00000400000000000000" pitchFamily="2"/>
              </a:rPr>
              <a:t>पन्जा) को अभाव हुनु।</a:t>
            </a:r>
            <a:endParaRPr lang="en-US" sz="2400" dirty="0">
              <a:cs typeface="Kalimati" panose="00000400000000000000" pitchFamily="2"/>
            </a:endParaRPr>
          </a:p>
          <a:p>
            <a:pPr marL="914400" lvl="1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sz="24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9828959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1FA8A3-918D-12A1-F1E9-C0F656E1B8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8A0DEF-CA9E-198A-694D-11942B99E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074" y="108064"/>
            <a:ext cx="10372725" cy="793824"/>
          </a:xfrm>
        </p:spPr>
        <p:txBody>
          <a:bodyPr>
            <a:noAutofit/>
          </a:bodyPr>
          <a:lstStyle/>
          <a:p>
            <a:pPr algn="ctr"/>
            <a:r>
              <a:rPr lang="ne-NP" sz="2800" b="1" dirty="0">
                <a:solidFill>
                  <a:srgbClr val="0070C0"/>
                </a:solidFill>
              </a:rPr>
              <a:t>मुख्य प्रश्नावली खण्ड </a:t>
            </a:r>
            <a:r>
              <a:rPr lang="en-US" sz="2800" b="1" dirty="0">
                <a:solidFill>
                  <a:srgbClr val="0070C0"/>
                </a:solidFill>
              </a:rPr>
              <a:t>14</a:t>
            </a:r>
            <a:r>
              <a:rPr lang="ne-NP" sz="2800" b="1" dirty="0">
                <a:solidFill>
                  <a:srgbClr val="0070C0"/>
                </a:solidFill>
              </a:rPr>
              <a:t> : प्रतिष्ठान/व्यवसायका समस्या र सुझावहरू </a:t>
            </a:r>
            <a:endParaRPr lang="en-US" sz="3200" b="1" dirty="0">
              <a:solidFill>
                <a:srgbClr val="0070C0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3B6A60-8755-EAC5-077D-6E2F90FB72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ADF6237-4044-476F-7670-02C26D4236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C89E189-81BA-9998-6B13-D923E8702E9E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F21F380-96A3-A154-6B38-6C6C0AACFD12}"/>
              </a:ext>
            </a:extLst>
          </p:cNvPr>
          <p:cNvSpPr txBox="1"/>
          <p:nvPr/>
        </p:nvSpPr>
        <p:spPr>
          <a:xfrm>
            <a:off x="80010" y="998885"/>
            <a:ext cx="12111990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400" b="1" dirty="0">
                <a:cs typeface="Kalimati" panose="00000400000000000000" pitchFamily="2"/>
              </a:rPr>
              <a:t>PS1 </a:t>
            </a:r>
            <a:r>
              <a:rPr lang="ne-NP" sz="2400" b="1" dirty="0">
                <a:cs typeface="Kalimati" panose="00000400000000000000" pitchFamily="2"/>
              </a:rPr>
              <a:t>यस प्रतिष्ठान/व्यवसायले सामना गर्नु परेका प्रमुख तीनवटा समस्याहरू के के हुन्? </a:t>
            </a:r>
          </a:p>
          <a:p>
            <a:pPr marL="0" lvl="2" indent="0" algn="just">
              <a:lnSpc>
                <a:spcPct val="150000"/>
              </a:lnSpc>
              <a:buNone/>
            </a:pPr>
            <a:r>
              <a:rPr lang="ne-NP" sz="2400" b="1" dirty="0">
                <a:cs typeface="Kalimati" panose="00000400000000000000" pitchFamily="2"/>
              </a:rPr>
              <a:t>च</a:t>
            </a:r>
            <a:r>
              <a:rPr lang="en-US" sz="2400" b="1" dirty="0">
                <a:cs typeface="Kalimati" panose="00000400000000000000" pitchFamily="2"/>
              </a:rPr>
              <a:t>. </a:t>
            </a:r>
            <a:r>
              <a:rPr lang="ne-NP" sz="2400" b="1" dirty="0">
                <a:cs typeface="Kalimati" panose="00000400000000000000" pitchFamily="2"/>
              </a:rPr>
              <a:t>वातावरणीय तथा प्राकृतिक प्रभावसम्बन्धी </a:t>
            </a:r>
            <a:endParaRPr lang="en-US" sz="2400" dirty="0">
              <a:cs typeface="Kalimati" panose="00000400000000000000" pitchFamily="2"/>
            </a:endParaRPr>
          </a:p>
          <a:p>
            <a:pPr algn="just">
              <a:lnSpc>
                <a:spcPct val="150000"/>
              </a:lnSpc>
            </a:pPr>
            <a:r>
              <a:rPr lang="ne-NP" sz="2400" dirty="0">
                <a:cs typeface="Kalimati" panose="00000400000000000000" pitchFamily="2"/>
              </a:rPr>
              <a:t>यस अन्तर्गत प्राकृतिक प्रकोप</a:t>
            </a:r>
            <a:r>
              <a:rPr lang="en-US" sz="2400" dirty="0">
                <a:cs typeface="Kalimati" panose="00000400000000000000" pitchFamily="2"/>
              </a:rPr>
              <a:t>, </a:t>
            </a:r>
            <a:r>
              <a:rPr lang="ne-NP" sz="2400" dirty="0">
                <a:cs typeface="Kalimati" panose="00000400000000000000" pitchFamily="2"/>
              </a:rPr>
              <a:t>मौसम वा वातावरण प्रदूषणसँग सम्बन्धित समस्याहरू समावेश गर्नुपर्दछ</a:t>
            </a:r>
            <a:r>
              <a:rPr lang="ne-NP" sz="2400" dirty="0" smtClean="0">
                <a:cs typeface="Kalimati" panose="00000400000000000000" pitchFamily="2"/>
              </a:rPr>
              <a:t>।</a:t>
            </a:r>
          </a:p>
          <a:p>
            <a:pPr algn="just">
              <a:lnSpc>
                <a:spcPct val="150000"/>
              </a:lnSpc>
            </a:pPr>
            <a:r>
              <a:rPr lang="ne-NP" sz="2400" dirty="0" smtClean="0">
                <a:cs typeface="Kalimati" panose="00000400000000000000" pitchFamily="2"/>
              </a:rPr>
              <a:t>जस्तैः</a:t>
            </a:r>
            <a:endParaRPr lang="en-US" sz="2400" dirty="0">
              <a:cs typeface="Kalimati" panose="00000400000000000000" pitchFamily="2"/>
            </a:endParaRP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बाढी</a:t>
            </a:r>
            <a:r>
              <a:rPr lang="en-US" sz="2400" dirty="0">
                <a:cs typeface="Kalimati" panose="00000400000000000000" pitchFamily="2"/>
              </a:rPr>
              <a:t>, </a:t>
            </a:r>
            <a:r>
              <a:rPr lang="ne-NP" sz="2400" dirty="0">
                <a:cs typeface="Kalimati" panose="00000400000000000000" pitchFamily="2"/>
              </a:rPr>
              <a:t>पहिरो वा डुबानको जोखिम हुनु,</a:t>
            </a:r>
            <a:endParaRPr lang="en-US" sz="2400" dirty="0">
              <a:cs typeface="Kalimati" panose="00000400000000000000" pitchFamily="2"/>
            </a:endParaRP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मौसममा आउने परिवर्तनले कृषि वा व्यवसायमा असर गर्नु </a:t>
            </a:r>
            <a:r>
              <a:rPr lang="ne-NP" sz="2400" dirty="0" smtClean="0">
                <a:cs typeface="Kalimati" panose="00000400000000000000" pitchFamily="2"/>
              </a:rPr>
              <a:t>(पानी </a:t>
            </a:r>
            <a:r>
              <a:rPr lang="ne-NP" sz="2400" dirty="0">
                <a:cs typeface="Kalimati" panose="00000400000000000000" pitchFamily="2"/>
              </a:rPr>
              <a:t>नपर्नु वा असिना पर्नु),</a:t>
            </a:r>
            <a:endParaRPr lang="en-US" sz="2400" dirty="0">
              <a:cs typeface="Kalimati" panose="00000400000000000000" pitchFamily="2"/>
            </a:endParaRP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ध्वनि प्रदूषण</a:t>
            </a:r>
            <a:r>
              <a:rPr lang="en-US" sz="2400" dirty="0">
                <a:cs typeface="Kalimati" panose="00000400000000000000" pitchFamily="2"/>
              </a:rPr>
              <a:t>, </a:t>
            </a:r>
            <a:r>
              <a:rPr lang="ne-NP" sz="2400" dirty="0">
                <a:cs typeface="Kalimati" panose="00000400000000000000" pitchFamily="2"/>
              </a:rPr>
              <a:t>वायु प्रदूषण वा फोहोर व्यवस्थापन (</a:t>
            </a:r>
            <a:r>
              <a:rPr lang="en-US" sz="2400" dirty="0">
                <a:cs typeface="Kalimati" panose="00000400000000000000" pitchFamily="2"/>
              </a:rPr>
              <a:t>Waste Management) </a:t>
            </a:r>
            <a:r>
              <a:rPr lang="ne-NP" sz="2400" dirty="0">
                <a:cs typeface="Kalimati" panose="00000400000000000000" pitchFamily="2"/>
              </a:rPr>
              <a:t>सम्बन्धी समस्या हुनु,</a:t>
            </a:r>
            <a:endParaRPr lang="en-US" sz="2400" dirty="0">
              <a:cs typeface="Kalimati" panose="00000400000000000000" pitchFamily="2"/>
            </a:endParaRP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वातावरण सम्बन्धी मापदण्ड पूरा गर्न कठिनाइ हुनु।</a:t>
            </a:r>
            <a:endParaRPr lang="en-US" sz="2400" dirty="0">
              <a:cs typeface="Kalimati" panose="00000400000000000000" pitchFamily="2"/>
            </a:endParaRPr>
          </a:p>
          <a:p>
            <a:pPr marL="914400" lvl="1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sz="24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81714142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4D3DC0-5A68-CB45-5643-C5AFA31FFF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0DDEA8-35C0-03C6-4360-926C2D49FA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074" y="108064"/>
            <a:ext cx="10372725" cy="793824"/>
          </a:xfrm>
        </p:spPr>
        <p:txBody>
          <a:bodyPr>
            <a:noAutofit/>
          </a:bodyPr>
          <a:lstStyle/>
          <a:p>
            <a:pPr algn="ctr"/>
            <a:r>
              <a:rPr lang="ne-NP" sz="2800" b="1" dirty="0">
                <a:solidFill>
                  <a:srgbClr val="0070C0"/>
                </a:solidFill>
              </a:rPr>
              <a:t>मुख्य प्रश्नावली खण्ड </a:t>
            </a:r>
            <a:r>
              <a:rPr lang="en-US" sz="2800" b="1" dirty="0">
                <a:solidFill>
                  <a:srgbClr val="0070C0"/>
                </a:solidFill>
              </a:rPr>
              <a:t>14</a:t>
            </a:r>
            <a:r>
              <a:rPr lang="ne-NP" sz="2800" b="1" dirty="0">
                <a:solidFill>
                  <a:srgbClr val="0070C0"/>
                </a:solidFill>
              </a:rPr>
              <a:t> : प्रतिष्ठान/व्यवसायका समस्या र सुझावहरू </a:t>
            </a:r>
            <a:endParaRPr lang="en-US" sz="3200" b="1" dirty="0">
              <a:solidFill>
                <a:srgbClr val="0070C0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72B125-44CB-D393-EBB8-2ECCEBA229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3A6712E-D23B-E530-5029-DA5BFB0E5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E223D1E-DCAE-AAA7-15DB-009D22CE90D4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A079D48-9827-35CA-0AF2-4397B905C9B1}"/>
              </a:ext>
            </a:extLst>
          </p:cNvPr>
          <p:cNvSpPr txBox="1"/>
          <p:nvPr/>
        </p:nvSpPr>
        <p:spPr>
          <a:xfrm>
            <a:off x="80010" y="1193195"/>
            <a:ext cx="12111990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400" b="1" dirty="0">
                <a:cs typeface="Kalimati" panose="00000400000000000000" pitchFamily="2"/>
              </a:rPr>
              <a:t>PS1 </a:t>
            </a:r>
            <a:r>
              <a:rPr lang="ne-NP" sz="2400" b="1" dirty="0">
                <a:cs typeface="Kalimati" panose="00000400000000000000" pitchFamily="2"/>
              </a:rPr>
              <a:t>यस प्रतिष्ठान/व्यवसायले सामना गर्नु परेका प्रमुख तीनवटा समस्याहरू के के हुन्? </a:t>
            </a:r>
          </a:p>
          <a:p>
            <a:pPr marL="0" lvl="2" indent="0" algn="just">
              <a:lnSpc>
                <a:spcPct val="150000"/>
              </a:lnSpc>
              <a:buNone/>
            </a:pPr>
            <a:r>
              <a:rPr lang="ne-NP" sz="2400" b="1" dirty="0">
                <a:cs typeface="Kalimati" panose="00000400000000000000" pitchFamily="2"/>
              </a:rPr>
              <a:t>छ</a:t>
            </a:r>
            <a:r>
              <a:rPr lang="en-US" sz="2400" b="1" dirty="0">
                <a:cs typeface="Kalimati" panose="00000400000000000000" pitchFamily="2"/>
              </a:rPr>
              <a:t>. </a:t>
            </a:r>
            <a:r>
              <a:rPr lang="ne-NP" sz="2400" b="1" dirty="0">
                <a:cs typeface="Kalimati" panose="00000400000000000000" pitchFamily="2"/>
              </a:rPr>
              <a:t>बजार तथा उपभोक्तासम्बन्धी </a:t>
            </a:r>
            <a:endParaRPr lang="en-US" sz="2400" dirty="0">
              <a:cs typeface="Kalimati" panose="00000400000000000000" pitchFamily="2"/>
            </a:endParaRPr>
          </a:p>
          <a:p>
            <a:pPr algn="just">
              <a:lnSpc>
                <a:spcPct val="150000"/>
              </a:lnSpc>
            </a:pPr>
            <a:r>
              <a:rPr lang="ne-NP" sz="2400" dirty="0">
                <a:cs typeface="Kalimati" panose="00000400000000000000" pitchFamily="2"/>
              </a:rPr>
              <a:t>यस अन्तर्गत उत्पादित वस्तु वा सेवाको बिक्री वितरण र ग्राहकसँग सम्बन्धित समस्याहरू समावेश गर्नुपर्दछ</a:t>
            </a:r>
            <a:r>
              <a:rPr lang="ne-NP" sz="2400" dirty="0" smtClean="0">
                <a:cs typeface="Kalimati" panose="00000400000000000000" pitchFamily="2"/>
              </a:rPr>
              <a:t>।</a:t>
            </a:r>
          </a:p>
          <a:p>
            <a:pPr algn="just"/>
            <a:r>
              <a:rPr lang="ne-NP" sz="2400" dirty="0" smtClean="0">
                <a:cs typeface="Kalimati" panose="00000400000000000000" pitchFamily="2"/>
              </a:rPr>
              <a:t>जस्तैः</a:t>
            </a:r>
            <a:endParaRPr lang="en-US" sz="2400" dirty="0">
              <a:cs typeface="Kalimati" panose="00000400000000000000" pitchFamily="2"/>
            </a:endParaRP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बजारमा अत्यधिक प्रतिस्पर्धा (</a:t>
            </a:r>
            <a:r>
              <a:rPr lang="en-GB" sz="2400" dirty="0">
                <a:cs typeface="Kalimati" panose="00000400000000000000" pitchFamily="2"/>
              </a:rPr>
              <a:t>High Competition) </a:t>
            </a:r>
            <a:r>
              <a:rPr lang="ne-NP" sz="2400" dirty="0">
                <a:cs typeface="Kalimati" panose="00000400000000000000" pitchFamily="2"/>
              </a:rPr>
              <a:t>हुनु,</a:t>
            </a:r>
            <a:endParaRPr lang="en-US" sz="2400" dirty="0">
              <a:cs typeface="Kalimati" panose="00000400000000000000" pitchFamily="2"/>
            </a:endParaRP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वस्तु वा सेवाको माग (</a:t>
            </a:r>
            <a:r>
              <a:rPr lang="en-GB" sz="2400" dirty="0">
                <a:cs typeface="Kalimati" panose="00000400000000000000" pitchFamily="2"/>
              </a:rPr>
              <a:t>Demand) </a:t>
            </a:r>
            <a:r>
              <a:rPr lang="ne-NP" sz="2400" dirty="0">
                <a:cs typeface="Kalimati" panose="00000400000000000000" pitchFamily="2"/>
              </a:rPr>
              <a:t>कम हुनु,</a:t>
            </a:r>
            <a:endParaRPr lang="en-US" sz="2400" dirty="0">
              <a:cs typeface="Kalimati" panose="00000400000000000000" pitchFamily="2"/>
            </a:endParaRP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ग्राहकले उधारो लाने तर समयमा पैसा नतिर्ने समस्या,</a:t>
            </a:r>
            <a:endParaRPr lang="en-US" sz="2400" dirty="0">
              <a:cs typeface="Kalimati" panose="00000400000000000000" pitchFamily="2"/>
            </a:endParaRP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बजार टाढा हुनु वा ढुवानीको समस्या हुनु,</a:t>
            </a:r>
            <a:endParaRPr lang="en-US" sz="2400" dirty="0">
              <a:cs typeface="Kalimati" panose="00000400000000000000" pitchFamily="2"/>
            </a:endParaRP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विज्ञापन वा बजारीकरण(</a:t>
            </a:r>
            <a:r>
              <a:rPr lang="en-US" sz="2400" dirty="0">
                <a:cs typeface="Kalimati" panose="00000400000000000000" pitchFamily="2"/>
              </a:rPr>
              <a:t>Marketing) </a:t>
            </a:r>
            <a:r>
              <a:rPr lang="ne-NP" sz="2400" dirty="0">
                <a:cs typeface="Kalimati" panose="00000400000000000000" pitchFamily="2"/>
              </a:rPr>
              <a:t>गर्न नसक्नु।</a:t>
            </a:r>
            <a:endParaRPr lang="en-US" sz="2400" dirty="0">
              <a:cs typeface="Kalimati" panose="00000400000000000000" pitchFamily="2"/>
            </a:endParaRPr>
          </a:p>
          <a:p>
            <a:pPr marL="914400" lvl="1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sz="24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060241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6A7D85-F377-1C61-07A4-FD19F5190E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80391-61A1-4700-915D-DAE5C7C932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074" y="108064"/>
            <a:ext cx="10372725" cy="793824"/>
          </a:xfrm>
        </p:spPr>
        <p:txBody>
          <a:bodyPr>
            <a:noAutofit/>
          </a:bodyPr>
          <a:lstStyle/>
          <a:p>
            <a:pPr algn="ctr"/>
            <a:r>
              <a:rPr lang="ne-NP" sz="2800" b="1" dirty="0">
                <a:solidFill>
                  <a:srgbClr val="0070C0"/>
                </a:solidFill>
              </a:rPr>
              <a:t>मुख्य प्रश्नावली खण्ड </a:t>
            </a:r>
            <a:r>
              <a:rPr lang="en-US" sz="2800" b="1" dirty="0">
                <a:solidFill>
                  <a:srgbClr val="0070C0"/>
                </a:solidFill>
              </a:rPr>
              <a:t>14</a:t>
            </a:r>
            <a:r>
              <a:rPr lang="ne-NP" sz="2800" b="1" dirty="0">
                <a:solidFill>
                  <a:srgbClr val="0070C0"/>
                </a:solidFill>
              </a:rPr>
              <a:t> : प्रतिष्ठान/व्यवसायका समस्या र सुझावहरू </a:t>
            </a:r>
            <a:endParaRPr lang="en-US" sz="3200" b="1" dirty="0">
              <a:solidFill>
                <a:srgbClr val="0070C0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366FF1D-208A-B5C9-A856-83564D22D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25FEFE-3D62-324C-07DB-CA5A988D0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BFA3AD8-44CC-F598-B8E8-33315C7A45D0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2C6E1D-E2C8-1F16-E8A0-E97F35D031BA}"/>
              </a:ext>
            </a:extLst>
          </p:cNvPr>
          <p:cNvSpPr txBox="1"/>
          <p:nvPr/>
        </p:nvSpPr>
        <p:spPr>
          <a:xfrm>
            <a:off x="80010" y="1193195"/>
            <a:ext cx="12111990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400" b="1" dirty="0">
                <a:cs typeface="Kalimati" panose="00000400000000000000" pitchFamily="2"/>
              </a:rPr>
              <a:t>PS1 </a:t>
            </a:r>
            <a:r>
              <a:rPr lang="ne-NP" sz="2400" b="1" dirty="0">
                <a:cs typeface="Kalimati" panose="00000400000000000000" pitchFamily="2"/>
              </a:rPr>
              <a:t>यस प्रतिष्ठान/व्यवसायले सामना गर्नु परेका प्रमुख तीनवटा समस्याहरू के के हुन्? </a:t>
            </a:r>
          </a:p>
          <a:p>
            <a:pPr marL="0" lvl="2" indent="0" algn="just">
              <a:lnSpc>
                <a:spcPct val="150000"/>
              </a:lnSpc>
              <a:buNone/>
            </a:pPr>
            <a:r>
              <a:rPr lang="ne-NP" sz="2400" b="1" dirty="0">
                <a:cs typeface="Kalimati" panose="00000400000000000000" pitchFamily="2"/>
              </a:rPr>
              <a:t>ज</a:t>
            </a:r>
            <a:r>
              <a:rPr lang="en-US" sz="2400" b="1" dirty="0">
                <a:cs typeface="Kalimati" panose="00000400000000000000" pitchFamily="2"/>
              </a:rPr>
              <a:t>. </a:t>
            </a:r>
            <a:r>
              <a:rPr lang="ne-NP" sz="2400" b="1" dirty="0">
                <a:cs typeface="Kalimati" panose="00000400000000000000" pitchFamily="2"/>
              </a:rPr>
              <a:t>अन्य खुलाउने </a:t>
            </a:r>
            <a:endParaRPr lang="en-US" sz="2400" dirty="0">
              <a:cs typeface="Kalimati" panose="00000400000000000000" pitchFamily="2"/>
            </a:endParaRPr>
          </a:p>
          <a:p>
            <a:pPr algn="just">
              <a:lnSpc>
                <a:spcPct val="150000"/>
              </a:lnSpc>
            </a:pPr>
            <a:r>
              <a:rPr lang="ne-NP" sz="2800" dirty="0">
                <a:cs typeface="Kalimati" panose="00000400000000000000" pitchFamily="2"/>
              </a:rPr>
              <a:t>माथिका ७ वटा शीर्षकमा नपर्ने तर व्यवसायलाई असर गरेका अन्य कुनै विशेष समस्या भएमा यहाँ समावेश गर्नुपर्दछ</a:t>
            </a:r>
            <a:r>
              <a:rPr lang="ne-NP" sz="2800" dirty="0" smtClean="0">
                <a:cs typeface="Kalimati" panose="00000400000000000000" pitchFamily="2"/>
              </a:rPr>
              <a:t>।</a:t>
            </a:r>
          </a:p>
          <a:p>
            <a:pPr algn="just"/>
            <a:r>
              <a:rPr lang="ne-NP" sz="2400" dirty="0" smtClean="0">
                <a:cs typeface="Kalimati" panose="00000400000000000000" pitchFamily="2"/>
              </a:rPr>
              <a:t>जस्तैः</a:t>
            </a:r>
            <a:endParaRPr lang="en-US" sz="2400" dirty="0">
              <a:cs typeface="Kalimati" panose="00000400000000000000" pitchFamily="2"/>
            </a:endParaRPr>
          </a:p>
          <a:p>
            <a:pPr marL="971550" lvl="1" indent="-5143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राजनीतिक अस्थिरता वा बन्द/हड्ताल,</a:t>
            </a:r>
            <a:endParaRPr lang="en-US" sz="2800" dirty="0">
              <a:cs typeface="Kalimati" panose="00000400000000000000" pitchFamily="2"/>
            </a:endParaRPr>
          </a:p>
          <a:p>
            <a:pPr marL="971550" lvl="1" indent="-5143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बिजुली बत्ती (विद्युत) को अनियमितता वा लोडसेडिङ,</a:t>
            </a:r>
            <a:endParaRPr lang="en-US" sz="2800" dirty="0">
              <a:cs typeface="Kalimati" panose="00000400000000000000" pitchFamily="2"/>
            </a:endParaRPr>
          </a:p>
          <a:p>
            <a:pPr marL="971550" lvl="1" indent="-5143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प्रविधि (</a:t>
            </a:r>
            <a:r>
              <a:rPr lang="en-US" sz="2800" dirty="0">
                <a:cs typeface="Kalimati" panose="00000400000000000000" pitchFamily="2"/>
              </a:rPr>
              <a:t>Technology) </a:t>
            </a:r>
            <a:r>
              <a:rPr lang="ne-NP" sz="2800" dirty="0">
                <a:cs typeface="Kalimati" panose="00000400000000000000" pitchFamily="2"/>
              </a:rPr>
              <a:t>को प्रयोग गर्न नजान्नु वा महँगो हुनु,</a:t>
            </a:r>
            <a:endParaRPr lang="en-US" sz="2800" dirty="0">
              <a:cs typeface="Kalimati" panose="00000400000000000000" pitchFamily="2"/>
            </a:endParaRPr>
          </a:p>
          <a:p>
            <a:pPr marL="971550" lvl="1" indent="-5143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सडक</a:t>
            </a:r>
            <a:r>
              <a:rPr lang="en-US" sz="2800" dirty="0">
                <a:cs typeface="Kalimati" panose="00000400000000000000" pitchFamily="2"/>
              </a:rPr>
              <a:t>, </a:t>
            </a:r>
            <a:r>
              <a:rPr lang="ne-NP" sz="2800" dirty="0">
                <a:cs typeface="Kalimati" panose="00000400000000000000" pitchFamily="2"/>
              </a:rPr>
              <a:t>खानेपानी जस्ता पूर्वाधारको अभाव।</a:t>
            </a:r>
            <a:endParaRPr lang="en-US" sz="2800" dirty="0">
              <a:cs typeface="Kalimati" panose="00000400000000000000" pitchFamily="2"/>
            </a:endParaRPr>
          </a:p>
          <a:p>
            <a:pPr marL="914400" lvl="1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sz="24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53798621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F58FE0-EA54-E7E5-CD2D-8D00D80D8F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8A9A9-3AFF-A3E8-92D9-E4D8231A0A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074" y="108064"/>
            <a:ext cx="10372725" cy="793824"/>
          </a:xfrm>
        </p:spPr>
        <p:txBody>
          <a:bodyPr>
            <a:noAutofit/>
          </a:bodyPr>
          <a:lstStyle/>
          <a:p>
            <a:pPr algn="ctr"/>
            <a:r>
              <a:rPr lang="ne-NP" sz="2800" b="1" dirty="0">
                <a:solidFill>
                  <a:srgbClr val="0070C0"/>
                </a:solidFill>
              </a:rPr>
              <a:t>मुख्य प्रश्नावली खण्ड </a:t>
            </a:r>
            <a:r>
              <a:rPr lang="en-US" sz="2800" b="1" dirty="0">
                <a:solidFill>
                  <a:srgbClr val="0070C0"/>
                </a:solidFill>
              </a:rPr>
              <a:t>14</a:t>
            </a:r>
            <a:r>
              <a:rPr lang="ne-NP" sz="2800" b="1" dirty="0">
                <a:solidFill>
                  <a:srgbClr val="0070C0"/>
                </a:solidFill>
              </a:rPr>
              <a:t> : प्रतिष्ठान/व्यवसायका समस्या र सुझावहरू </a:t>
            </a:r>
            <a:endParaRPr lang="en-US" sz="3200" b="1" dirty="0">
              <a:solidFill>
                <a:srgbClr val="0070C0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7261C0-8DE8-9EDA-383F-3E0508B5CE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2D9928-EB35-3301-C964-DF65569F6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12177E5-31FB-AAA8-9D36-7EC752D73072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1721FF9-200A-52BC-DC65-0652B7D0F3BA}"/>
              </a:ext>
            </a:extLst>
          </p:cNvPr>
          <p:cNvSpPr txBox="1"/>
          <p:nvPr/>
        </p:nvSpPr>
        <p:spPr>
          <a:xfrm>
            <a:off x="80010" y="1193195"/>
            <a:ext cx="12111990" cy="5021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400" b="1" dirty="0">
                <a:cs typeface="Kalimati" panose="00000400000000000000" pitchFamily="2"/>
              </a:rPr>
              <a:t>PS1 </a:t>
            </a:r>
            <a:r>
              <a:rPr lang="ne-NP" sz="2400" b="1" dirty="0">
                <a:cs typeface="Kalimati" panose="00000400000000000000" pitchFamily="2"/>
              </a:rPr>
              <a:t>यस प्रतिष्ठान/व्यवसायले सामना गर्नु परेका प्रमुख तीनवटा समस्याहरू के के हुन्? </a:t>
            </a:r>
          </a:p>
          <a:p>
            <a:pPr algn="just">
              <a:lnSpc>
                <a:spcPct val="150000"/>
              </a:lnSpc>
            </a:pPr>
            <a:r>
              <a:rPr lang="ne-NP" sz="2400" b="1" dirty="0">
                <a:cs typeface="Kalimati" panose="00000400000000000000" pitchFamily="2"/>
              </a:rPr>
              <a:t>झ</a:t>
            </a:r>
            <a:r>
              <a:rPr lang="en-US" sz="2400" b="1" dirty="0">
                <a:cs typeface="Kalimati" panose="00000400000000000000" pitchFamily="2"/>
              </a:rPr>
              <a:t>. </a:t>
            </a:r>
            <a:r>
              <a:rPr lang="ne-NP" sz="2400" b="1" dirty="0">
                <a:cs typeface="Kalimati" panose="00000400000000000000" pitchFamily="2"/>
              </a:rPr>
              <a:t>कुनै समस्या नभएमा यस लहरमा </a:t>
            </a:r>
            <a:r>
              <a:rPr lang="en-GB" sz="2400" b="1" dirty="0">
                <a:cs typeface="Kalimati" panose="00000400000000000000" pitchFamily="2"/>
              </a:rPr>
              <a:t>9 </a:t>
            </a:r>
            <a:r>
              <a:rPr lang="ne-NP" sz="2400" b="1" dirty="0">
                <a:cs typeface="Kalimati" panose="00000400000000000000" pitchFamily="2"/>
              </a:rPr>
              <a:t>लेख्नुपर्दछ। </a:t>
            </a:r>
            <a:endParaRPr lang="en-US" sz="24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यदि प्रतिष्ठान/व्यवसाय सञ्चालनको क्रममा कुनै पनि समस्या नभएको भए लहर </a:t>
            </a:r>
            <a:r>
              <a:rPr lang="ne-NP" sz="2400" b="1" dirty="0">
                <a:cs typeface="Kalimati" panose="00000400000000000000" pitchFamily="2"/>
              </a:rPr>
              <a:t>झ</a:t>
            </a:r>
            <a:r>
              <a:rPr lang="ne-NP" sz="2400" dirty="0">
                <a:cs typeface="Kalimati" panose="00000400000000000000" pitchFamily="2"/>
              </a:rPr>
              <a:t> मा कोड </a:t>
            </a:r>
            <a:r>
              <a:rPr lang="en-US" sz="2400" dirty="0">
                <a:cs typeface="Kalimati" panose="00000400000000000000" pitchFamily="2"/>
              </a:rPr>
              <a:t>9 </a:t>
            </a:r>
            <a:r>
              <a:rPr lang="ne-NP" sz="2400" dirty="0">
                <a:cs typeface="Kalimati" panose="00000400000000000000" pitchFamily="2"/>
              </a:rPr>
              <a:t>लेख्नुपर्दछ।</a:t>
            </a:r>
            <a:endParaRPr lang="en-US" sz="24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यदि प्रतिष्ठान/व्यवसायले कुनै प्रमुख १ समस्या मात्र भएमा मुख्य समस्याको कोड </a:t>
            </a:r>
            <a:r>
              <a:rPr lang="en-US" sz="2400" dirty="0">
                <a:solidFill>
                  <a:schemeClr val="accent1"/>
                </a:solidFill>
                <a:cs typeface="Kalimati" panose="00000400000000000000" pitchFamily="2"/>
              </a:rPr>
              <a:t>1</a:t>
            </a:r>
            <a:r>
              <a:rPr lang="en-US" sz="2400" dirty="0">
                <a:cs typeface="Kalimati" panose="00000400000000000000" pitchFamily="2"/>
              </a:rPr>
              <a:t> </a:t>
            </a:r>
            <a:r>
              <a:rPr lang="ne-NP" sz="2400" dirty="0">
                <a:cs typeface="Kalimati" panose="00000400000000000000" pitchFamily="2"/>
              </a:rPr>
              <a:t>लेखी अर्को समस्या नभएमा कोड </a:t>
            </a:r>
            <a:r>
              <a:rPr lang="en-US" sz="2400" dirty="0">
                <a:solidFill>
                  <a:schemeClr val="accent1"/>
                </a:solidFill>
                <a:cs typeface="Kalimati" panose="00000400000000000000" pitchFamily="2"/>
              </a:rPr>
              <a:t>9</a:t>
            </a:r>
            <a:r>
              <a:rPr lang="en-US" sz="2400" dirty="0">
                <a:cs typeface="Kalimati" panose="00000400000000000000" pitchFamily="2"/>
              </a:rPr>
              <a:t> </a:t>
            </a:r>
            <a:r>
              <a:rPr lang="ne-NP" sz="2400" dirty="0">
                <a:cs typeface="Kalimati" panose="00000400000000000000" pitchFamily="2"/>
              </a:rPr>
              <a:t>लेख्नुपर्दछ।</a:t>
            </a:r>
            <a:endParaRPr lang="en-US" sz="24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यदि २ वटा समस्या मात्र भएमा मुख्य समस्याको कोड </a:t>
            </a:r>
            <a:r>
              <a:rPr lang="en-US" sz="2400" dirty="0">
                <a:solidFill>
                  <a:schemeClr val="accent1"/>
                </a:solidFill>
                <a:cs typeface="Kalimati" panose="00000400000000000000" pitchFamily="2"/>
              </a:rPr>
              <a:t>1</a:t>
            </a:r>
            <a:r>
              <a:rPr lang="en-US" sz="2400" dirty="0">
                <a:cs typeface="Kalimati" panose="00000400000000000000" pitchFamily="2"/>
              </a:rPr>
              <a:t>, </a:t>
            </a:r>
            <a:r>
              <a:rPr lang="ne-NP" sz="2400" dirty="0">
                <a:cs typeface="Kalimati" panose="00000400000000000000" pitchFamily="2"/>
              </a:rPr>
              <a:t>दोश्रो मुख्य समस्याको कोड </a:t>
            </a:r>
            <a:r>
              <a:rPr lang="en-US" sz="2400" dirty="0">
                <a:solidFill>
                  <a:schemeClr val="accent1"/>
                </a:solidFill>
                <a:cs typeface="Kalimati" panose="00000400000000000000" pitchFamily="2"/>
              </a:rPr>
              <a:t>2</a:t>
            </a:r>
            <a:r>
              <a:rPr lang="en-US" sz="2400" dirty="0">
                <a:cs typeface="Kalimati" panose="00000400000000000000" pitchFamily="2"/>
              </a:rPr>
              <a:t> </a:t>
            </a:r>
            <a:r>
              <a:rPr lang="ne-NP" sz="2400" dirty="0">
                <a:cs typeface="Kalimati" panose="00000400000000000000" pitchFamily="2"/>
              </a:rPr>
              <a:t>लेखी अर्को समस्या नभएमा कोड </a:t>
            </a:r>
            <a:r>
              <a:rPr lang="en-US" sz="2400" dirty="0">
                <a:solidFill>
                  <a:schemeClr val="accent1"/>
                </a:solidFill>
                <a:cs typeface="Kalimati" panose="00000400000000000000" pitchFamily="2"/>
              </a:rPr>
              <a:t>9</a:t>
            </a:r>
            <a:r>
              <a:rPr lang="en-US" sz="2400" dirty="0">
                <a:cs typeface="Kalimati" panose="00000400000000000000" pitchFamily="2"/>
              </a:rPr>
              <a:t> </a:t>
            </a:r>
            <a:r>
              <a:rPr lang="ne-NP" sz="2400" dirty="0">
                <a:cs typeface="Kalimati" panose="00000400000000000000" pitchFamily="2"/>
              </a:rPr>
              <a:t>लेख्नुपर्दछ। </a:t>
            </a:r>
            <a:endParaRPr lang="en-US" sz="2400" dirty="0">
              <a:cs typeface="Kalimati" panose="00000400000000000000" pitchFamily="2"/>
            </a:endParaRPr>
          </a:p>
          <a:p>
            <a:pPr marL="914400" lvl="1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sz="24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87201922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036" y="979284"/>
            <a:ext cx="10372725" cy="602750"/>
          </a:xfrm>
        </p:spPr>
        <p:txBody>
          <a:bodyPr>
            <a:normAutofit fontScale="92500" lnSpcReduction="20000"/>
          </a:bodyPr>
          <a:lstStyle/>
          <a:p>
            <a:pPr marL="0" lvl="0" indent="0" algn="just">
              <a:lnSpc>
                <a:spcPct val="170000"/>
              </a:lnSpc>
              <a:buNone/>
            </a:pPr>
            <a:r>
              <a:rPr lang="ne-NP" sz="2400" b="1" dirty="0"/>
              <a:t>समस्याको प्राथमिकीकरण गर्ने केही उदाहरणः</a:t>
            </a:r>
            <a:r>
              <a:rPr lang="en-US" sz="2400" b="1" dirty="0"/>
              <a:t> (5 </a:t>
            </a:r>
            <a:r>
              <a:rPr lang="ne-NP" sz="2400" b="1" dirty="0"/>
              <a:t>प्रकारका सम्भावित उत्तरहरू</a:t>
            </a:r>
            <a:r>
              <a:rPr lang="en-US" sz="2400" b="1" dirty="0"/>
              <a:t>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795" y="1535223"/>
            <a:ext cx="9686385" cy="518625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F94FA2-EDFC-AF63-EBB7-17F5AFA56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074" y="108064"/>
            <a:ext cx="10372725" cy="793824"/>
          </a:xfrm>
        </p:spPr>
        <p:txBody>
          <a:bodyPr>
            <a:noAutofit/>
          </a:bodyPr>
          <a:lstStyle/>
          <a:p>
            <a:pPr algn="ctr"/>
            <a:r>
              <a:rPr lang="ne-NP" sz="2800" b="1" dirty="0">
                <a:solidFill>
                  <a:srgbClr val="0070C0"/>
                </a:solidFill>
              </a:rPr>
              <a:t>मुख्य प्रश्नावली खण्ड </a:t>
            </a:r>
            <a:r>
              <a:rPr lang="en-US" sz="2800" b="1" dirty="0">
                <a:solidFill>
                  <a:srgbClr val="0070C0"/>
                </a:solidFill>
              </a:rPr>
              <a:t>14</a:t>
            </a:r>
            <a:r>
              <a:rPr lang="ne-NP" sz="2800" b="1" dirty="0">
                <a:solidFill>
                  <a:srgbClr val="0070C0"/>
                </a:solidFill>
              </a:rPr>
              <a:t> : प्रतिष्ठान/व्यवसायका समस्या र सुझावहरू </a:t>
            </a:r>
            <a:endParaRPr lang="en-US" sz="3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2417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A63D95-035B-6EEF-E4D1-4D83B36323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0E4645-AA5E-DF3A-563A-83743B455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868284-00EF-700A-A994-B862ED979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CF47FE-46A0-3793-153D-488F25B575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074" y="108064"/>
            <a:ext cx="10372725" cy="793824"/>
          </a:xfrm>
        </p:spPr>
        <p:txBody>
          <a:bodyPr>
            <a:noAutofit/>
          </a:bodyPr>
          <a:lstStyle/>
          <a:p>
            <a:pPr algn="ctr"/>
            <a:r>
              <a:rPr lang="ne-NP" sz="2800" b="1" dirty="0">
                <a:solidFill>
                  <a:srgbClr val="0070C0"/>
                </a:solidFill>
              </a:rPr>
              <a:t>मुख्य प्रश्नावली खण्ड </a:t>
            </a:r>
            <a:r>
              <a:rPr lang="en-US" sz="2800" b="1" dirty="0">
                <a:solidFill>
                  <a:srgbClr val="0070C0"/>
                </a:solidFill>
              </a:rPr>
              <a:t>14</a:t>
            </a:r>
            <a:r>
              <a:rPr lang="ne-NP" sz="2800" b="1" dirty="0">
                <a:solidFill>
                  <a:srgbClr val="0070C0"/>
                </a:solidFill>
              </a:rPr>
              <a:t> : प्रतिष्ठान/व्यवसायका समस्या र सुझावहरू </a:t>
            </a:r>
            <a:endParaRPr lang="en-US" sz="3200" b="1" dirty="0">
              <a:solidFill>
                <a:srgbClr val="0070C0"/>
              </a:solidFill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4213" y="2921249"/>
            <a:ext cx="11823007" cy="2897258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b="1" dirty="0"/>
              <a:t>PS2 </a:t>
            </a:r>
            <a:r>
              <a:rPr lang="ne-NP" b="1" dirty="0"/>
              <a:t>प्रतिष्ठान/व्यवसायको तर्फबाट केही सुझाव उल्लेख गर्नुहोस। </a:t>
            </a:r>
            <a:endParaRPr lang="en-US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/>
              <a:t>प्रतिष्ठान/व्यवसाय अझ व्यवस्थित रूपमा सञ्चालन गर्नका लागि वा भोगेका मुख्य समस्याका समाधानका लागि केही सुझाव भए प्रमुख ३ वटा सुझाव बुँदागत रूपमा छोटकरीमा यहाँ उल्लेख गर्नुपर्दछ।</a:t>
            </a:r>
            <a:endParaRPr lang="en-US" sz="2400" dirty="0"/>
          </a:p>
          <a:p>
            <a:pPr marL="0" lvl="0" indent="0" algn="just">
              <a:lnSpc>
                <a:spcPct val="170000"/>
              </a:lnSpc>
              <a:buNone/>
            </a:pPr>
            <a:endParaRPr lang="en-US" sz="20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292FBE2-5BE5-8311-F3C7-5939E4FCBD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8910" y="1039493"/>
            <a:ext cx="7337061" cy="1744151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73419024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5007" y="259324"/>
            <a:ext cx="7974875" cy="793824"/>
          </a:xfrm>
        </p:spPr>
        <p:txBody>
          <a:bodyPr>
            <a:noAutofit/>
          </a:bodyPr>
          <a:lstStyle/>
          <a:p>
            <a:pPr algn="ctr"/>
            <a:r>
              <a:rPr lang="ne-NP" sz="2800" b="1" dirty="0">
                <a:solidFill>
                  <a:srgbClr val="0070C0"/>
                </a:solidFill>
                <a:latin typeface="+mn-lt"/>
                <a:ea typeface="+mn-ea"/>
              </a:rPr>
              <a:t>मुख्य प्रश्नावली </a:t>
            </a:r>
            <a:r>
              <a:rPr lang="hi-IN" sz="2800" b="1" dirty="0">
                <a:solidFill>
                  <a:srgbClr val="0070C0"/>
                </a:solidFill>
                <a:latin typeface="+mn-lt"/>
                <a:ea typeface="+mn-ea"/>
              </a:rPr>
              <a:t>खण्ड </a:t>
            </a:r>
            <a:r>
              <a:rPr lang="ne-NP" sz="2800" b="1" dirty="0">
                <a:solidFill>
                  <a:srgbClr val="0070C0"/>
                </a:solidFill>
                <a:latin typeface="+mn-lt"/>
                <a:ea typeface="+mn-ea"/>
              </a:rPr>
              <a:t>१५: जवाफ दिने व्यक्तिको विवरण </a:t>
            </a:r>
            <a:endParaRPr lang="en-US" sz="2800" b="1" dirty="0">
              <a:solidFill>
                <a:srgbClr val="0070C0"/>
              </a:solidFill>
              <a:latin typeface="+mn-lt"/>
              <a:ea typeface="+mn-ea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9731" y="1361440"/>
            <a:ext cx="10884086" cy="5071258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ne-NP" b="1" dirty="0"/>
              <a:t> </a:t>
            </a:r>
            <a:endParaRPr lang="en-US" dirty="0"/>
          </a:p>
          <a:p>
            <a:pPr marL="0" lvl="0" indent="0" algn="just">
              <a:lnSpc>
                <a:spcPct val="100000"/>
              </a:lnSpc>
              <a:buNone/>
            </a:pP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3514640-DB49-BBDE-9FAB-E905EE8554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331" y="1137285"/>
            <a:ext cx="11689790" cy="4822757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7815965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8D984A-1A57-2F39-AE81-A7793EC66B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608A9B-C598-6EC9-7DB3-3B5A00C07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89B644-A014-16DD-B9DA-EF397BAF7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2425000-211C-9028-2E94-1BFCB76038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383" y="1028543"/>
            <a:ext cx="11749233" cy="5692931"/>
          </a:xfrm>
        </p:spPr>
        <p:txBody>
          <a:bodyPr>
            <a:normAutofit fontScale="77500" lnSpcReduction="20000"/>
          </a:bodyPr>
          <a:lstStyle/>
          <a:p>
            <a:pPr marL="457200" lvl="2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3100" dirty="0"/>
              <a:t>यस खण्डमा प्रश्नावलीमा सोधिएका प्रश्नहरूको उत्तर दिने व्यक्तिको व्यक्तिगत र सम्पर्क विवरण भर्नुपर्दछ। </a:t>
            </a:r>
          </a:p>
          <a:p>
            <a:pPr marL="457200" lvl="2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3100" dirty="0"/>
              <a:t>यस खण्डका विवरण भर्नु मुख्य उद्देश्य भविष्यमा तथ्याङ्क प्रशोधन गर्दा कुनै विवरण अस्पष्ट </a:t>
            </a:r>
            <a:r>
              <a:rPr lang="ne-NP" sz="3100" dirty="0" smtClean="0"/>
              <a:t>भएमा</a:t>
            </a:r>
            <a:r>
              <a:rPr lang="ne-NP" sz="3100" dirty="0"/>
              <a:t> </a:t>
            </a:r>
            <a:r>
              <a:rPr lang="ne-NP" sz="3100" dirty="0" smtClean="0"/>
              <a:t>वा</a:t>
            </a:r>
            <a:r>
              <a:rPr lang="en-US" sz="3100" dirty="0" smtClean="0"/>
              <a:t> </a:t>
            </a:r>
            <a:r>
              <a:rPr lang="ne-NP" sz="3100" dirty="0"/>
              <a:t>छुटेमा वा अस्वाभाविक लागेमा पुनः सम्पर्क गरी यकिन गर्न सकियोस् भन्ने हो।</a:t>
            </a:r>
          </a:p>
          <a:p>
            <a:pPr marL="457200" lvl="2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3100" dirty="0"/>
              <a:t>यस विवरणले तथ्याङ्क कसले उपलब्ध गराएको हो भन्ने कुराको जानकारी समेत दिन्छ। </a:t>
            </a:r>
            <a:endParaRPr lang="en-US" sz="3100" dirty="0"/>
          </a:p>
          <a:p>
            <a:pPr marL="457200" lvl="2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3100" dirty="0"/>
              <a:t>यस खण्डका विवरण भर्नु भन्दा पहिला प्रश्नावलीमा रहेका सम्पूर्ण विवरण भरिएको छ वा छैन भनी रूजु गर्नुपर्दछ।</a:t>
            </a:r>
          </a:p>
          <a:p>
            <a:pPr marL="457200" lvl="2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3100" dirty="0"/>
              <a:t>यदि कुनै विवरण भर्न छुट भएको भए सो विवरण भर्नु पर्दछ।</a:t>
            </a:r>
          </a:p>
          <a:p>
            <a:pPr marL="457200" lvl="2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3100" dirty="0"/>
              <a:t>त्यसको लागि निम्न अनुसार शिष्टता अपनाउन </a:t>
            </a:r>
            <a:r>
              <a:rPr lang="ne-NP" sz="3100" dirty="0" smtClean="0"/>
              <a:t>सकिन्छ। “म </a:t>
            </a:r>
            <a:r>
              <a:rPr lang="ne-NP" sz="3100" dirty="0"/>
              <a:t>एक पटक कुनै विवरण भर्न छुटेको छ कि </a:t>
            </a:r>
            <a:r>
              <a:rPr lang="ne-NP" sz="3100" dirty="0" smtClean="0"/>
              <a:t>भनी” </a:t>
            </a:r>
            <a:r>
              <a:rPr lang="ne-NP" sz="3100" dirty="0"/>
              <a:t>एकपटक सरसर्ती हेर्छु भनी प्रश्नावली हेर्नुपर्दछ। </a:t>
            </a:r>
          </a:p>
          <a:p>
            <a:pPr marL="274320" lvl="2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endParaRPr lang="ne-NP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8EBCD0-2F92-170E-78FE-F3AFF90AE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2044" y="79375"/>
            <a:ext cx="7974875" cy="793824"/>
          </a:xfrm>
        </p:spPr>
        <p:txBody>
          <a:bodyPr>
            <a:noAutofit/>
          </a:bodyPr>
          <a:lstStyle/>
          <a:p>
            <a:pPr algn="ctr"/>
            <a:r>
              <a:rPr lang="ne-NP" sz="2800" b="1" dirty="0">
                <a:solidFill>
                  <a:srgbClr val="0070C0"/>
                </a:solidFill>
                <a:latin typeface="+mn-lt"/>
                <a:ea typeface="+mn-ea"/>
              </a:rPr>
              <a:t>मुख्य प्रश्नावली </a:t>
            </a:r>
            <a:r>
              <a:rPr lang="hi-IN" sz="2800" b="1" dirty="0">
                <a:solidFill>
                  <a:srgbClr val="0070C0"/>
                </a:solidFill>
                <a:latin typeface="+mn-lt"/>
                <a:ea typeface="+mn-ea"/>
              </a:rPr>
              <a:t>खण्ड </a:t>
            </a:r>
            <a:r>
              <a:rPr lang="ne-NP" sz="2800" b="1" dirty="0">
                <a:solidFill>
                  <a:srgbClr val="0070C0"/>
                </a:solidFill>
                <a:latin typeface="+mn-lt"/>
                <a:ea typeface="+mn-ea"/>
              </a:rPr>
              <a:t>१५: जवाफ दिने व्यक्तिको विवरण </a:t>
            </a:r>
            <a:endParaRPr lang="en-US" sz="2800" b="1" dirty="0">
              <a:solidFill>
                <a:srgbClr val="0070C0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075349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5007" y="259324"/>
            <a:ext cx="7974875" cy="793824"/>
          </a:xfrm>
        </p:spPr>
        <p:txBody>
          <a:bodyPr>
            <a:noAutofit/>
          </a:bodyPr>
          <a:lstStyle/>
          <a:p>
            <a:pPr algn="ctr"/>
            <a:r>
              <a:rPr lang="ne-NP" sz="2800" b="1" dirty="0">
                <a:solidFill>
                  <a:srgbClr val="0070C0"/>
                </a:solidFill>
                <a:latin typeface="+mn-lt"/>
                <a:ea typeface="+mn-ea"/>
              </a:rPr>
              <a:t>मुख्य प्रश्नावली </a:t>
            </a:r>
            <a:r>
              <a:rPr lang="hi-IN" sz="2800" b="1" dirty="0">
                <a:solidFill>
                  <a:srgbClr val="0070C0"/>
                </a:solidFill>
                <a:latin typeface="+mn-lt"/>
                <a:ea typeface="+mn-ea"/>
              </a:rPr>
              <a:t>खण्ड </a:t>
            </a:r>
            <a:r>
              <a:rPr lang="ne-NP" sz="2800" b="1" dirty="0">
                <a:solidFill>
                  <a:srgbClr val="0070C0"/>
                </a:solidFill>
                <a:latin typeface="+mn-lt"/>
                <a:ea typeface="+mn-ea"/>
              </a:rPr>
              <a:t>१५: जवाफ दिने व्यक्तिको विवरण </a:t>
            </a:r>
            <a:endParaRPr lang="en-US" sz="2800" b="1" dirty="0">
              <a:solidFill>
                <a:srgbClr val="0070C0"/>
              </a:solidFill>
              <a:latin typeface="+mn-lt"/>
              <a:ea typeface="+mn-ea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83820" y="1712743"/>
            <a:ext cx="12024360" cy="2733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प्रश्नावली हेरी सकेपछी अब यहाँ हजुरको नाम</a:t>
            </a:r>
            <a:r>
              <a:rPr lang="en-US" dirty="0"/>
              <a:t>, </a:t>
            </a:r>
            <a:r>
              <a:rPr lang="ne-NP" dirty="0"/>
              <a:t>पद र सम्पर्क नम्बर बताईदिनुहोला र हस्ताक्षर गरिदिनुहोला।</a:t>
            </a:r>
          </a:p>
          <a:p>
            <a:pPr marL="457200" indent="-457200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प्रतिष्ठानको छाप छ भने त्यो पनि लगाइदिन अनुरोध गर्नुपर्दछ।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90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18607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3600" b="1" dirty="0"/>
              <a:t>सेसनको उद्देश्य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133" y="1909762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799698"/>
            <a:ext cx="11897360" cy="25779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 smtClean="0"/>
              <a:t> लगानी </a:t>
            </a:r>
            <a:r>
              <a:rPr lang="ne-NP" dirty="0"/>
              <a:t>तथा ऋणसम्बन्धी विवरण भर्ने तरिका</a:t>
            </a:r>
            <a:r>
              <a:rPr lang="ne-NP" dirty="0">
                <a:solidFill>
                  <a:srgbClr val="C00000"/>
                </a:solidFill>
              </a:rPr>
              <a:t> </a:t>
            </a:r>
            <a:r>
              <a:rPr lang="ne-NP" dirty="0"/>
              <a:t>बारेमा अवगत गराउनु,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 प्रतिष्ठान/व्यवसायका समस्या र सुझाव लेख्ने तरिका</a:t>
            </a:r>
            <a:r>
              <a:rPr lang="ne-NP" dirty="0">
                <a:solidFill>
                  <a:srgbClr val="C00000"/>
                </a:solidFill>
              </a:rPr>
              <a:t> </a:t>
            </a:r>
            <a:r>
              <a:rPr lang="ne-NP" dirty="0"/>
              <a:t>बारेमा अवगत गराउनु,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 जवाफ दिने व्यक्तिको विवरण भर्ने तरिका</a:t>
            </a:r>
            <a:r>
              <a:rPr lang="ne-NP" dirty="0">
                <a:solidFill>
                  <a:srgbClr val="C00000"/>
                </a:solidFill>
              </a:rPr>
              <a:t> </a:t>
            </a:r>
            <a:r>
              <a:rPr lang="ne-NP" dirty="0"/>
              <a:t>बारेमा अवगत </a:t>
            </a:r>
            <a:r>
              <a:rPr lang="ne-NP" dirty="0" smtClean="0"/>
              <a:t>गराउनु।</a:t>
            </a:r>
            <a:endParaRPr lang="ne-NP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07382" y="1214922"/>
            <a:ext cx="92195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e-NP" sz="3200" b="1" dirty="0">
                <a:solidFill>
                  <a:srgbClr val="002060"/>
                </a:solidFill>
                <a:cs typeface="Kalimati" panose="00000400000000000000" pitchFamily="2"/>
              </a:rPr>
              <a:t>मुख्य प्रश्नावली: खण्ड १३,१४ र 15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45479151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5007" y="259324"/>
            <a:ext cx="7974875" cy="793824"/>
          </a:xfrm>
        </p:spPr>
        <p:txBody>
          <a:bodyPr>
            <a:noAutofit/>
          </a:bodyPr>
          <a:lstStyle/>
          <a:p>
            <a:pPr algn="ctr"/>
            <a:r>
              <a:rPr lang="ne-NP" sz="2800" b="1" dirty="0">
                <a:solidFill>
                  <a:srgbClr val="0070C0"/>
                </a:solidFill>
                <a:latin typeface="+mn-lt"/>
                <a:ea typeface="+mn-ea"/>
              </a:rPr>
              <a:t>मुख्य प्रश्नावली </a:t>
            </a:r>
            <a:r>
              <a:rPr lang="hi-IN" sz="2800" b="1" dirty="0">
                <a:solidFill>
                  <a:srgbClr val="0070C0"/>
                </a:solidFill>
                <a:latin typeface="+mn-lt"/>
                <a:ea typeface="+mn-ea"/>
              </a:rPr>
              <a:t>खण्ड </a:t>
            </a:r>
            <a:r>
              <a:rPr lang="ne-NP" sz="2800" b="1" dirty="0">
                <a:solidFill>
                  <a:srgbClr val="0070C0"/>
                </a:solidFill>
                <a:latin typeface="+mn-lt"/>
                <a:ea typeface="+mn-ea"/>
              </a:rPr>
              <a:t>१५: जवाफ दिने व्यक्तिको विवरण </a:t>
            </a:r>
            <a:endParaRPr lang="en-US" sz="2800" b="1" dirty="0">
              <a:solidFill>
                <a:srgbClr val="0070C0"/>
              </a:solidFill>
              <a:latin typeface="+mn-lt"/>
              <a:ea typeface="+mn-ea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060" y="1169120"/>
            <a:ext cx="11908466" cy="5071258"/>
          </a:xfrm>
        </p:spPr>
        <p:txBody>
          <a:bodyPr>
            <a:normAutofit fontScale="55000" lnSpcReduction="20000"/>
          </a:bodyPr>
          <a:lstStyle/>
          <a:p>
            <a:pPr marL="446088" indent="-492125" algn="just">
              <a:lnSpc>
                <a:spcPct val="17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5100" b="1" dirty="0"/>
              <a:t>जवाफ दिने व्यक्तिको नाम: </a:t>
            </a:r>
          </a:p>
          <a:p>
            <a:pPr marL="903288" lvl="1" indent="-492125" algn="just">
              <a:lnSpc>
                <a:spcPct val="17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4700" dirty="0"/>
              <a:t>यहाँ उत्तरदाताको पूरा नाम स्पष्ट अक्षरमा लेख्नुपर्दछ।</a:t>
            </a:r>
          </a:p>
          <a:p>
            <a:pPr marL="446088" indent="-492125" algn="just">
              <a:lnSpc>
                <a:spcPct val="17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5100" b="1" dirty="0"/>
              <a:t>पद:</a:t>
            </a:r>
          </a:p>
          <a:p>
            <a:pPr marL="903288" lvl="1" indent="-492125" algn="just">
              <a:lnSpc>
                <a:spcPct val="17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4700" dirty="0"/>
              <a:t>उत्तरदाता प्रतिष्ठानको कुन पदमा (प्रतिष्ठान/व्यवसाय धनी वा व्यवस्थापक वा लेखापाल वा अन्य) कार्यरत हुनुहुन्छ सो खुलाउनुपर्दछ।</a:t>
            </a:r>
          </a:p>
          <a:p>
            <a:pPr marL="903288" lvl="1" indent="-492125" algn="just">
              <a:lnSpc>
                <a:spcPct val="17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4700" i="1" dirty="0"/>
              <a:t>(नोट: गणकले सकेसम्म व्यवसायको पूर्ण जानकारी भएको </a:t>
            </a:r>
            <a:r>
              <a:rPr lang="ne-NP" sz="4700" i="1" dirty="0" smtClean="0"/>
              <a:t>व्यवसायधनी </a:t>
            </a:r>
            <a:r>
              <a:rPr lang="ne-NP" sz="4700" i="1" dirty="0"/>
              <a:t>वा व्यवस्थापकसँग नै अन्तर्वार्ता लिनुपर्दछ।)</a:t>
            </a:r>
            <a:endParaRPr lang="en-US" sz="2000" dirty="0"/>
          </a:p>
          <a:p>
            <a:pPr marL="182880" lvl="0" indent="0" algn="just">
              <a:lnSpc>
                <a:spcPct val="170000"/>
              </a:lnSpc>
              <a:spcBef>
                <a:spcPts val="600"/>
              </a:spcBef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8318109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F5B4D3-AFF0-847B-9499-B88FA62DEF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D1D85F-7E68-BC18-8D8D-E4B5A52210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5007" y="259324"/>
            <a:ext cx="7974875" cy="793824"/>
          </a:xfrm>
        </p:spPr>
        <p:txBody>
          <a:bodyPr>
            <a:noAutofit/>
          </a:bodyPr>
          <a:lstStyle/>
          <a:p>
            <a:pPr algn="ctr"/>
            <a:r>
              <a:rPr lang="ne-NP" sz="2800" b="1" dirty="0">
                <a:solidFill>
                  <a:srgbClr val="0070C0"/>
                </a:solidFill>
                <a:latin typeface="+mn-lt"/>
                <a:ea typeface="+mn-ea"/>
              </a:rPr>
              <a:t>मुख्य प्रश्नावली </a:t>
            </a:r>
            <a:r>
              <a:rPr lang="hi-IN" sz="2800" b="1" dirty="0">
                <a:solidFill>
                  <a:srgbClr val="0070C0"/>
                </a:solidFill>
                <a:latin typeface="+mn-lt"/>
                <a:ea typeface="+mn-ea"/>
              </a:rPr>
              <a:t>खण्ड </a:t>
            </a:r>
            <a:r>
              <a:rPr lang="ne-NP" sz="2800" b="1" dirty="0">
                <a:solidFill>
                  <a:srgbClr val="0070C0"/>
                </a:solidFill>
                <a:latin typeface="+mn-lt"/>
                <a:ea typeface="+mn-ea"/>
              </a:rPr>
              <a:t>१५: जवाफ दिने व्यक्तिको विवरण </a:t>
            </a:r>
            <a:endParaRPr lang="en-US" sz="2800" b="1" dirty="0">
              <a:solidFill>
                <a:srgbClr val="0070C0"/>
              </a:solidFill>
              <a:latin typeface="+mn-lt"/>
              <a:ea typeface="+mn-ea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F65944-9CB7-A6AB-09FE-AF4310C923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2CC22D-863B-109F-2D88-8059DC0E5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8DCF414-1609-33E1-04BF-94BF77A1A2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060" y="1169120"/>
            <a:ext cx="11908466" cy="5071258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b="1" dirty="0"/>
              <a:t>सम्पर्क नम्बर: </a:t>
            </a:r>
          </a:p>
          <a:p>
            <a:pPr marL="914400" lvl="2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उत्तरदाताको मोबाइल नम्बर वा कार्यालयको ल्यान्डलाइन नम्बर अनिवार्य रूपमा लेख्नुपर्दछ। यो नम्बर विवरण रूजु गर्ने क्रममा स्पष्ट नभएको अवस्थामा थप जानकारी लिन प्रयोग हुन्छ। </a:t>
            </a:r>
            <a:endParaRPr lang="en-US" sz="2400" dirty="0"/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b="1" dirty="0"/>
              <a:t>दस्तखत र मिति:</a:t>
            </a:r>
          </a:p>
          <a:p>
            <a:pPr marL="914400" lvl="2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उत्तर दिने व्यक्तिको दस्तखत गरी जुन दिन अन्तर्वार्ता लिइएको हो वा प्रश्नावली भरिएको हो सोही दिनको मिति (साल</a:t>
            </a:r>
            <a:r>
              <a:rPr lang="en-US" sz="2400" dirty="0"/>
              <a:t>, </a:t>
            </a:r>
            <a:r>
              <a:rPr lang="ne-NP" sz="2400" dirty="0"/>
              <a:t>महिना र गते) स्पष्ट रूपमा लेख्नुपर्दछ।</a:t>
            </a:r>
            <a:endParaRPr lang="en-US" sz="2400" dirty="0"/>
          </a:p>
          <a:p>
            <a:pPr marL="182880" indent="0" algn="just">
              <a:lnSpc>
                <a:spcPct val="150000"/>
              </a:lnSpc>
              <a:spcBef>
                <a:spcPts val="600"/>
              </a:spcBef>
              <a:buNone/>
            </a:pPr>
            <a:endParaRPr lang="en-US" sz="2400" dirty="0"/>
          </a:p>
          <a:p>
            <a:pPr marL="182880" lvl="0" indent="0" algn="just">
              <a:lnSpc>
                <a:spcPct val="150000"/>
              </a:lnSpc>
              <a:spcBef>
                <a:spcPts val="600"/>
              </a:spcBef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9056428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7867" y="136525"/>
            <a:ext cx="7974875" cy="793824"/>
          </a:xfrm>
        </p:spPr>
        <p:txBody>
          <a:bodyPr>
            <a:noAutofit/>
          </a:bodyPr>
          <a:lstStyle/>
          <a:p>
            <a:pPr algn="ctr"/>
            <a:r>
              <a:rPr lang="ne-NP" sz="2800" b="1" dirty="0">
                <a:solidFill>
                  <a:srgbClr val="0070C0"/>
                </a:solidFill>
                <a:latin typeface="+mn-lt"/>
                <a:ea typeface="+mn-ea"/>
              </a:rPr>
              <a:t>मुख्य प्रश्नावली </a:t>
            </a:r>
            <a:r>
              <a:rPr lang="hi-IN" sz="2800" b="1" dirty="0">
                <a:solidFill>
                  <a:srgbClr val="0070C0"/>
                </a:solidFill>
                <a:latin typeface="+mn-lt"/>
                <a:ea typeface="+mn-ea"/>
              </a:rPr>
              <a:t>खण्ड </a:t>
            </a:r>
            <a:r>
              <a:rPr lang="ne-NP" sz="2800" b="1" dirty="0">
                <a:solidFill>
                  <a:srgbClr val="0070C0"/>
                </a:solidFill>
                <a:latin typeface="+mn-lt"/>
                <a:ea typeface="+mn-ea"/>
              </a:rPr>
              <a:t>१५: जवाफ दिने व्यक्तिको विवरण </a:t>
            </a:r>
            <a:endParaRPr lang="en-US" sz="2800" b="1" dirty="0">
              <a:solidFill>
                <a:srgbClr val="0070C0"/>
              </a:solidFill>
              <a:latin typeface="+mn-lt"/>
              <a:ea typeface="+mn-ea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5"/>
          <p:cNvSpPr>
            <a:spLocks noGrp="1"/>
          </p:cNvSpPr>
          <p:nvPr>
            <p:ph idx="1"/>
          </p:nvPr>
        </p:nvSpPr>
        <p:spPr>
          <a:xfrm>
            <a:off x="228600" y="1110299"/>
            <a:ext cx="11852910" cy="4513261"/>
          </a:xfrm>
        </p:spPr>
        <p:txBody>
          <a:bodyPr>
            <a:normAutofit/>
          </a:bodyPr>
          <a:lstStyle/>
          <a:p>
            <a:pPr marL="18288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b="1" dirty="0"/>
              <a:t>प्रतिष्ठान/व्यवसायको छाप: </a:t>
            </a:r>
          </a:p>
          <a:p>
            <a:pPr marL="45720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यदि प्रतिष्ठानको आधिकारिक छाप (</a:t>
            </a:r>
            <a:r>
              <a:rPr lang="en-US" dirty="0"/>
              <a:t>Stamp) </a:t>
            </a:r>
            <a:r>
              <a:rPr lang="ne-NP" dirty="0"/>
              <a:t>उपलब्ध छ भने सो पनि अनिवार्य रूपमा लगाउनुपर्दछ।</a:t>
            </a:r>
          </a:p>
          <a:p>
            <a:pPr marL="45720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यसले तथ्याङ्कको आधिकारिकतालाई प्रमाणित गर्दछ र विश्वसनीयता बढाउँदछ।</a:t>
            </a:r>
          </a:p>
          <a:p>
            <a:pPr marL="45720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यदि प्रतिष्ठान/व्यवसायको </a:t>
            </a:r>
            <a:r>
              <a:rPr lang="ne-NP" dirty="0">
                <a:solidFill>
                  <a:srgbClr val="0070C0"/>
                </a:solidFill>
              </a:rPr>
              <a:t>छाप छैन वा उपलब्ध नभएमा </a:t>
            </a:r>
            <a:r>
              <a:rPr lang="ne-NP" dirty="0"/>
              <a:t>छाप लगाउनु पर्ने </a:t>
            </a:r>
            <a:r>
              <a:rPr lang="ne-NP" dirty="0">
                <a:solidFill>
                  <a:srgbClr val="0070C0"/>
                </a:solidFill>
              </a:rPr>
              <a:t>बक्समा अछापे </a:t>
            </a:r>
            <a:r>
              <a:rPr lang="ne-NP" dirty="0"/>
              <a:t>लेख्नुपर्दछ |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064098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5007" y="259324"/>
            <a:ext cx="7974875" cy="793824"/>
          </a:xfrm>
        </p:spPr>
        <p:txBody>
          <a:bodyPr>
            <a:noAutofit/>
          </a:bodyPr>
          <a:lstStyle/>
          <a:p>
            <a:pPr algn="ctr"/>
            <a:r>
              <a:rPr lang="ne-NP" sz="2800" b="1" dirty="0">
                <a:solidFill>
                  <a:srgbClr val="0070C0"/>
                </a:solidFill>
                <a:latin typeface="+mn-lt"/>
                <a:ea typeface="+mn-ea"/>
              </a:rPr>
              <a:t>मुख्य प्रश्नावली </a:t>
            </a:r>
            <a:r>
              <a:rPr lang="hi-IN" sz="2800" b="1" dirty="0">
                <a:solidFill>
                  <a:srgbClr val="0070C0"/>
                </a:solidFill>
                <a:latin typeface="+mn-lt"/>
                <a:ea typeface="+mn-ea"/>
              </a:rPr>
              <a:t>खण्ड </a:t>
            </a:r>
            <a:r>
              <a:rPr lang="ne-NP" sz="2800" b="1" dirty="0">
                <a:solidFill>
                  <a:srgbClr val="0070C0"/>
                </a:solidFill>
                <a:latin typeface="+mn-lt"/>
                <a:ea typeface="+mn-ea"/>
              </a:rPr>
              <a:t>१५: जवाफ दिने व्यक्तिको विवरण </a:t>
            </a:r>
            <a:endParaRPr lang="en-US" sz="2800" b="1" dirty="0">
              <a:solidFill>
                <a:srgbClr val="0070C0"/>
              </a:solidFill>
              <a:latin typeface="+mn-lt"/>
              <a:ea typeface="+mn-ea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8" name="Content Placeholder 5"/>
          <p:cNvSpPr>
            <a:spLocks noGrp="1"/>
          </p:cNvSpPr>
          <p:nvPr>
            <p:ph idx="1"/>
          </p:nvPr>
        </p:nvSpPr>
        <p:spPr>
          <a:xfrm>
            <a:off x="222763" y="1085559"/>
            <a:ext cx="11813438" cy="5181231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ne-NP" b="1" dirty="0"/>
              <a:t>धन्यवाद र बिदा</a:t>
            </a:r>
            <a:endParaRPr lang="en-US" dirty="0"/>
          </a:p>
          <a:p>
            <a:pPr marL="45720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तपाईंले आफ्नो व्यस्तताका बाबजुद पनि हाम्रो लागि महत्त्वपूर्ण समय दिनुभयो र आफ्नो व्यवसायको यथार्थ विवरण उपलब्ध गराउनुभयो  त्यसका लागि राष्ट्रिय तथ्याङ्क कार्यालय र मेरो तर्फबाट तपाईंलाई हार्दिक धन्यवाद छ।</a:t>
            </a:r>
          </a:p>
          <a:p>
            <a:pPr marL="45720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हामीले भरेको यो विवरणमा पछि कार्यालयमा जाँच गर्दा केही कुरा अस्पष्ट भएमा वा बुझ्नुपरेमा त्यसको लागि समय उपलब्ध गराइदिनुहुन अनुरोध गर्नुपर्दछ।</a:t>
            </a:r>
          </a:p>
          <a:p>
            <a:pPr marL="45720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अन्त्यमा उत्तरदातालाई धन्यवाद दिएर नमस्कार गरी बिदा हुनुपर्दछ।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012483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0A983-CB20-5925-DCB3-A8DD61FB7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CCE79-798A-6E57-FB0B-00683274B3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757555"/>
          </a:xfrm>
        </p:spPr>
        <p:txBody>
          <a:bodyPr>
            <a:normAutofit/>
          </a:bodyPr>
          <a:lstStyle/>
          <a:p>
            <a:pPr algn="ctr"/>
            <a:r>
              <a:rPr lang="ne-NP" sz="4000" dirty="0"/>
              <a:t>सत्र पुनरावलोकन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707CBA-5EA2-0112-AE4F-22A031F86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15F7AF26-8D9C-4380-428D-35D9C66C0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44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BD94D58-5510-FFBE-D1A6-9444FD537F04}"/>
              </a:ext>
            </a:extLst>
          </p:cNvPr>
          <p:cNvSpPr txBox="1">
            <a:spLocks/>
          </p:cNvSpPr>
          <p:nvPr/>
        </p:nvSpPr>
        <p:spPr>
          <a:xfrm>
            <a:off x="274320" y="1223010"/>
            <a:ext cx="11704320" cy="4932068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indent="-742950" algn="just">
              <a:lnSpc>
                <a:spcPct val="160000"/>
              </a:lnSpc>
              <a:buAutoNum type="hindiNumPeriod"/>
            </a:pPr>
            <a:r>
              <a:rPr lang="ne-NP" sz="3600" dirty="0"/>
              <a:t>साढे दुई लाख स्वदेशी र साढे सात लाख विदेशी लगानी भएको कुनै व्यवसायमा स्वदेशी लगानीको प्रतिशत कति हो? यो कहाँ लेख्ने हो?</a:t>
            </a:r>
          </a:p>
          <a:p>
            <a:pPr marL="742950" indent="-742950" algn="just">
              <a:lnSpc>
                <a:spcPct val="160000"/>
              </a:lnSpc>
              <a:buAutoNum type="hindiNumPeriod"/>
            </a:pPr>
            <a:r>
              <a:rPr lang="ne-NP" sz="3600" dirty="0"/>
              <a:t>कुनै व्यवसायले गणनाको अघि ठीक ३ वर्षभित्र कुनै ऋण लिएको छ तर त्यसले ५ वर्ष अगाडि लिएको अर्को ऋण र पछिल्लो पटकको ऋण पनि हालसम्म तिरेको छैन भने प्रश्न नं.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CI3</a:t>
            </a:r>
            <a:r>
              <a:rPr lang="ne-NP" sz="3600" dirty="0"/>
              <a:t> मा उत्तर के हुन्छ?</a:t>
            </a:r>
          </a:p>
          <a:p>
            <a:pPr marL="742950" indent="-742950" algn="just">
              <a:lnSpc>
                <a:spcPct val="160000"/>
              </a:lnSpc>
              <a:buAutoNum type="hindiNumPeriod"/>
            </a:pPr>
            <a:r>
              <a:rPr lang="ne-NP" sz="3600" dirty="0"/>
              <a:t>कुनै व्यवसाय धनीले आफ्नो भाइको अर्को व्यवसायबाट ऋण लिएर लगानी बढाएको रहेछ भने यो उत्तर कहाँ र कसरी लेख्नु पर्छ?</a:t>
            </a:r>
          </a:p>
        </p:txBody>
      </p:sp>
    </p:spTree>
    <p:extLst>
      <p:ext uri="{BB962C8B-B14F-4D97-AF65-F5344CB8AC3E}">
        <p14:creationId xmlns:p14="http://schemas.microsoft.com/office/powerpoint/2010/main" val="172100970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262BDF-0955-F8EC-80E1-4DD4E50AEE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EF3DC9-9C8E-CFF0-3A76-500291CEF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757555"/>
          </a:xfrm>
        </p:spPr>
        <p:txBody>
          <a:bodyPr>
            <a:normAutofit/>
          </a:bodyPr>
          <a:lstStyle/>
          <a:p>
            <a:pPr algn="ctr"/>
            <a:r>
              <a:rPr lang="ne-NP" sz="4000" dirty="0"/>
              <a:t>सत्र पुनरावलोकन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DF3B43-453E-3000-A0EF-C9F66445E1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0F308C03-65A1-9745-771C-039EBAE25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45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FBF9DA5-D2EE-6454-57C4-8A7BDBA5865E}"/>
              </a:ext>
            </a:extLst>
          </p:cNvPr>
          <p:cNvSpPr txBox="1">
            <a:spLocks/>
          </p:cNvSpPr>
          <p:nvPr/>
        </p:nvSpPr>
        <p:spPr>
          <a:xfrm>
            <a:off x="274320" y="1223010"/>
            <a:ext cx="11704320" cy="4932068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indent="-742950" algn="just">
              <a:lnSpc>
                <a:spcPct val="160000"/>
              </a:lnSpc>
              <a:buFont typeface="+mj-lt"/>
              <a:buAutoNum type="arabicPeriod"/>
            </a:pPr>
            <a:r>
              <a:rPr lang="ne-NP" sz="3600" dirty="0"/>
              <a:t>साढे दुई लाख स्वदेशी र साढे सात लाख विदेशी लगानी भएको कुनै व्यवसायमा स्वदेशी लगानीको प्रतिशत कति हो? यो कहाँ लेख्ने हो?</a:t>
            </a:r>
          </a:p>
          <a:p>
            <a:pPr marL="0" indent="0" algn="just">
              <a:lnSpc>
                <a:spcPct val="160000"/>
              </a:lnSpc>
              <a:buNone/>
            </a:pPr>
            <a:r>
              <a:rPr lang="ne-NP" sz="3600" dirty="0">
                <a:solidFill>
                  <a:srgbClr val="0070C0"/>
                </a:solidFill>
              </a:rPr>
              <a:t>	</a:t>
            </a:r>
            <a:r>
              <a:rPr lang="en-US" sz="3600" dirty="0">
                <a:solidFill>
                  <a:srgbClr val="0070C0"/>
                </a:solidFill>
              </a:rPr>
              <a:t>25% </a:t>
            </a:r>
            <a:r>
              <a:rPr lang="ne-NP" sz="3600" dirty="0">
                <a:solidFill>
                  <a:srgbClr val="0070C0"/>
                </a:solidFill>
              </a:rPr>
              <a:t>वैदेशिक लगानी मात्र लिने </a:t>
            </a:r>
          </a:p>
          <a:p>
            <a:pPr marL="742950" indent="-742950" algn="just">
              <a:lnSpc>
                <a:spcPct val="160000"/>
              </a:lnSpc>
              <a:buFont typeface="+mj-lt"/>
              <a:buAutoNum type="arabicPeriod" startAt="2"/>
            </a:pPr>
            <a:r>
              <a:rPr lang="ne-NP" sz="3600" dirty="0"/>
              <a:t>कुनै व्यवसायले गणनाको अघि ठीक ३ वर्षभित्र कुनै ऋण लिएको छ तर त्यसले ५ वर्ष अगाडि लिएको अर्को ऋण र पछिल्लो पटकको ऋण पनि हालसम्म तिरेको छैन भने प्रश्न नं.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CI3</a:t>
            </a:r>
            <a:r>
              <a:rPr lang="ne-NP" sz="3600" dirty="0"/>
              <a:t> मा उत्तर के हुन्छ?</a:t>
            </a:r>
          </a:p>
          <a:p>
            <a:pPr marL="0" indent="0" algn="just">
              <a:lnSpc>
                <a:spcPct val="160000"/>
              </a:lnSpc>
              <a:buNone/>
            </a:pPr>
            <a:r>
              <a:rPr lang="ne-NP" sz="3600" dirty="0"/>
              <a:t>	</a:t>
            </a:r>
            <a:r>
              <a:rPr lang="ne-NP" sz="3600" dirty="0">
                <a:solidFill>
                  <a:srgbClr val="0070C0"/>
                </a:solidFill>
              </a:rPr>
              <a:t>छ .........</a:t>
            </a:r>
            <a:r>
              <a:rPr lang="en-US" sz="3600" dirty="0">
                <a:solidFill>
                  <a:srgbClr val="0070C0"/>
                </a:solidFill>
              </a:rPr>
              <a:t>1 </a:t>
            </a:r>
            <a:endParaRPr lang="ne-NP" sz="3600" dirty="0">
              <a:solidFill>
                <a:srgbClr val="0070C0"/>
              </a:solidFill>
            </a:endParaRPr>
          </a:p>
          <a:p>
            <a:pPr marL="742950" indent="-742950" algn="just">
              <a:lnSpc>
                <a:spcPct val="160000"/>
              </a:lnSpc>
              <a:buFont typeface="+mj-lt"/>
              <a:buAutoNum type="arabicPeriod" startAt="3"/>
            </a:pPr>
            <a:r>
              <a:rPr lang="ne-NP" sz="3600" dirty="0"/>
              <a:t>कुनै व्यवसाय धनीले आफ्नो भाइको अर्को व्यवसायबाट ऋण लिएर लगानी बढाएको रहेछ भने यो उत्तर कहाँ र कसरी लेख्नु पर्छ?</a:t>
            </a:r>
            <a:endParaRPr lang="en-US" sz="3600" dirty="0"/>
          </a:p>
          <a:p>
            <a:pPr marL="0" indent="0" algn="just">
              <a:lnSpc>
                <a:spcPct val="160000"/>
              </a:lnSpc>
              <a:buNone/>
            </a:pPr>
            <a:r>
              <a:rPr lang="en-US" sz="3600" dirty="0">
                <a:solidFill>
                  <a:srgbClr val="0070C0"/>
                </a:solidFill>
              </a:rPr>
              <a:t>	CI4: </a:t>
            </a:r>
            <a:r>
              <a:rPr lang="ne-NP" sz="3600" dirty="0">
                <a:solidFill>
                  <a:srgbClr val="0070C0"/>
                </a:solidFill>
              </a:rPr>
              <a:t>व्यक्तिगत ..............</a:t>
            </a:r>
            <a:r>
              <a:rPr lang="en-US" sz="3600" dirty="0">
                <a:solidFill>
                  <a:srgbClr val="0070C0"/>
                </a:solidFill>
              </a:rPr>
              <a:t>4 </a:t>
            </a:r>
          </a:p>
          <a:p>
            <a:pPr marL="0" indent="0" algn="just">
              <a:lnSpc>
                <a:spcPct val="160000"/>
              </a:lnSpc>
              <a:buNone/>
            </a:pPr>
            <a:endParaRPr lang="ne-NP" sz="3600" dirty="0"/>
          </a:p>
        </p:txBody>
      </p:sp>
    </p:spTree>
    <p:extLst>
      <p:ext uri="{BB962C8B-B14F-4D97-AF65-F5344CB8AC3E}">
        <p14:creationId xmlns:p14="http://schemas.microsoft.com/office/powerpoint/2010/main" val="18173169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0A983-CB20-5925-DCB3-A8DD61FB7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2BE918-4F26-421F-8F23-7A33340C4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7788" y="1570491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707CBA-5EA2-0112-AE4F-22A031F86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08E446A-E6F7-6946-C425-BE953F186AFD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BD94D58-5510-FFBE-D1A6-9444FD537F04}"/>
              </a:ext>
            </a:extLst>
          </p:cNvPr>
          <p:cNvSpPr txBox="1">
            <a:spLocks/>
          </p:cNvSpPr>
          <p:nvPr/>
        </p:nvSpPr>
        <p:spPr>
          <a:xfrm>
            <a:off x="101600" y="4887686"/>
            <a:ext cx="11988800" cy="1502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ne-NP" sz="3600" b="1" dirty="0"/>
              <a:t>गुणस्तरीय गणनाको शुभकामना सहित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ne-NP" sz="4000" b="1" dirty="0"/>
              <a:t>धन्यवाद!</a:t>
            </a:r>
            <a:endParaRPr lang="en-US" sz="3600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15F7AF26-8D9C-4380-428D-35D9C66C0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46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DDB7F48-E704-DE42-BBC1-7F62552C82B9}"/>
              </a:ext>
            </a:extLst>
          </p:cNvPr>
          <p:cNvSpPr txBox="1">
            <a:spLocks/>
          </p:cNvSpPr>
          <p:nvPr/>
        </p:nvSpPr>
        <p:spPr>
          <a:xfrm>
            <a:off x="254000" y="-21768"/>
            <a:ext cx="11988800" cy="93616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None/>
            </a:pPr>
            <a:r>
              <a:rPr lang="ne-NP" sz="4000" b="1" dirty="0"/>
              <a:t>छलफल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A9E70D4-4FC1-79EF-0BD4-3F00ED64F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005" y="1041400"/>
            <a:ext cx="5429795" cy="3619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3300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2114" y="136525"/>
            <a:ext cx="10221686" cy="734407"/>
          </a:xfrm>
        </p:spPr>
        <p:txBody>
          <a:bodyPr>
            <a:noAutofit/>
          </a:bodyPr>
          <a:lstStyle/>
          <a:p>
            <a:pPr algn="ctr"/>
            <a:r>
              <a:rPr lang="ne-NP" sz="3200" b="1" dirty="0">
                <a:solidFill>
                  <a:srgbClr val="0070C0"/>
                </a:solidFill>
                <a:latin typeface="+mn-lt"/>
                <a:ea typeface="+mn-ea"/>
              </a:rPr>
              <a:t>मुख्य प्रश्नावली खण्ड १३ </a:t>
            </a:r>
            <a:r>
              <a:rPr lang="en-US" sz="3200" b="1" dirty="0">
                <a:solidFill>
                  <a:srgbClr val="0070C0"/>
                </a:solidFill>
                <a:latin typeface="+mn-lt"/>
                <a:ea typeface="+mn-ea"/>
              </a:rPr>
              <a:t>:</a:t>
            </a:r>
            <a:r>
              <a:rPr lang="ne-NP" sz="3200" b="1" dirty="0">
                <a:solidFill>
                  <a:srgbClr val="0070C0"/>
                </a:solidFill>
                <a:latin typeface="+mn-lt"/>
                <a:ea typeface="+mn-ea"/>
              </a:rPr>
              <a:t> लगानी तथा ऋणसम्बन्धी विवरण</a:t>
            </a:r>
            <a:endParaRPr lang="en-US" sz="3200" b="1" dirty="0">
              <a:solidFill>
                <a:srgbClr val="0070C0"/>
              </a:solidFill>
              <a:latin typeface="+mn-lt"/>
              <a:ea typeface="+mn-ea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707" y="1020316"/>
            <a:ext cx="10535093" cy="5393184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2269732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1490" y="1074420"/>
            <a:ext cx="11315499" cy="5224780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ne-NP" b="1" dirty="0"/>
              <a:t>खण्ड १३ को उद्देश्यः</a:t>
            </a:r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प्रतिष्ठान/व्यवसायमा भएको जम्मा लगानी र जम्मा लगानीमा स्वदेशी तथा वैदेशिक लगानीको हिस्सा थाहा पाउनु,</a:t>
            </a:r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निश्चित अवधि भित्र प्रतिष्ठान/व्यवसायको ऋणमा पहुँच</a:t>
            </a:r>
            <a:r>
              <a:rPr lang="en-US" dirty="0"/>
              <a:t> </a:t>
            </a:r>
            <a:r>
              <a:rPr lang="ne-NP" dirty="0"/>
              <a:t>भए नभएको थाहा पाउनु।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238735-FAE5-8640-C53A-C481AF4AC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2114" y="136525"/>
            <a:ext cx="10221686" cy="734407"/>
          </a:xfrm>
        </p:spPr>
        <p:txBody>
          <a:bodyPr>
            <a:noAutofit/>
          </a:bodyPr>
          <a:lstStyle/>
          <a:p>
            <a:pPr algn="ctr"/>
            <a:r>
              <a:rPr lang="ne-NP" sz="3200" b="1" dirty="0">
                <a:solidFill>
                  <a:srgbClr val="0070C0"/>
                </a:solidFill>
                <a:latin typeface="+mn-lt"/>
                <a:ea typeface="+mn-ea"/>
              </a:rPr>
              <a:t>मुख्य प्रश्नावली खण्ड १३ </a:t>
            </a:r>
            <a:r>
              <a:rPr lang="en-US" sz="3200" b="1" dirty="0">
                <a:solidFill>
                  <a:srgbClr val="0070C0"/>
                </a:solidFill>
                <a:latin typeface="+mn-lt"/>
                <a:ea typeface="+mn-ea"/>
              </a:rPr>
              <a:t>:</a:t>
            </a:r>
            <a:r>
              <a:rPr lang="ne-NP" sz="3200" b="1" dirty="0">
                <a:solidFill>
                  <a:srgbClr val="0070C0"/>
                </a:solidFill>
                <a:latin typeface="+mn-lt"/>
                <a:ea typeface="+mn-ea"/>
              </a:rPr>
              <a:t> लगानी तथा ऋणसम्बन्धी विवरण</a:t>
            </a:r>
            <a:endParaRPr lang="en-US" sz="3200" b="1" dirty="0">
              <a:solidFill>
                <a:srgbClr val="0070C0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841972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2420" y="1006158"/>
            <a:ext cx="11567160" cy="5532754"/>
          </a:xfrm>
        </p:spPr>
        <p:txBody>
          <a:bodyPr>
            <a:noAutofit/>
          </a:bodyPr>
          <a:lstStyle/>
          <a:p>
            <a:pPr marL="457200" lvl="2" indent="-457200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 smtClean="0"/>
              <a:t>यस खण्डमा </a:t>
            </a:r>
            <a:r>
              <a:rPr lang="ne-NP" sz="2800" dirty="0"/>
              <a:t>प्रतिष्ठान/व्यवसायमा गरिएको जम्मा लगानी र प्रतिष्ठान/व्यवसायमा वैदेशिक लगानीको प्रतिशतसम्बन्धी विवरण सङ्कलन गरिन्छ। </a:t>
            </a:r>
          </a:p>
          <a:p>
            <a:pPr marL="457200" lvl="2" indent="-457200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/>
              <a:t>यो प्रश्न खण्ड ५ को प्रश्न </a:t>
            </a:r>
            <a:r>
              <a:rPr lang="en-US" sz="2800" dirty="0"/>
              <a:t>IS1</a:t>
            </a:r>
            <a:r>
              <a:rPr lang="ne-NP" sz="2800" dirty="0"/>
              <a:t> मा कोड </a:t>
            </a:r>
            <a:r>
              <a:rPr lang="en-US" sz="2800" dirty="0"/>
              <a:t>1 </a:t>
            </a:r>
            <a:r>
              <a:rPr lang="ne-NP" sz="2800" dirty="0"/>
              <a:t>(सरकारी क्षेत्र) बाहेकका प्रतिष्ठान/व्यवसायलार्इ मात्र सोध्नुपर्दछ।</a:t>
            </a:r>
            <a:endParaRPr lang="en-US" sz="2800" dirty="0"/>
          </a:p>
          <a:p>
            <a:pPr marL="457200" lvl="2" indent="-457200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/>
              <a:t>प्रतिष्ठान/व्यवसायमा गणनाको अघिल्लो दिनसम्म कायम भएको कुल लगानी रकम सोधेर अङ्क र अक्षर दुवैमा लेख्नुपर्दछ।</a:t>
            </a:r>
          </a:p>
          <a:p>
            <a:pPr marL="457200" lvl="2" indent="-457200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/>
              <a:t>मुख्य कार्यालय भए शाखा/उपशाखा कार्यालयको लगानी रकम समेतजोडी जम्मा लगानी रकम </a:t>
            </a:r>
            <a:r>
              <a:rPr lang="ne-NP" sz="2800" dirty="0" smtClean="0"/>
              <a:t>लेख्नुपर्छ।</a:t>
            </a:r>
            <a:endParaRPr lang="en-US" sz="2800" dirty="0"/>
          </a:p>
          <a:p>
            <a:pPr marL="457200" lvl="2" indent="-457200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>
                <a:solidFill>
                  <a:srgbClr val="00B050"/>
                </a:solidFill>
              </a:rPr>
              <a:t>लगानी र ऋण सम्बन्धि विवरण सरकारी क्षेत्रलाई सोध्नुपर्दैन ।</a:t>
            </a:r>
          </a:p>
          <a:p>
            <a:pPr marL="182880" indent="-457200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4C5163B-4CB1-AF51-8115-E689E40C8646}"/>
              </a:ext>
            </a:extLst>
          </p:cNvPr>
          <p:cNvSpPr txBox="1"/>
          <p:nvPr/>
        </p:nvSpPr>
        <p:spPr>
          <a:xfrm>
            <a:off x="1211580" y="136525"/>
            <a:ext cx="103555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e-NP" sz="3200" b="1" dirty="0">
                <a:solidFill>
                  <a:srgbClr val="0070C0"/>
                </a:solidFill>
                <a:cs typeface="Kalimati" panose="00000400000000000000" pitchFamily="2"/>
              </a:rPr>
              <a:t>मुख्य प्रश्नावली खण्ड १३ </a:t>
            </a:r>
            <a:r>
              <a:rPr lang="en-US" sz="3200" b="1" dirty="0">
                <a:solidFill>
                  <a:srgbClr val="0070C0"/>
                </a:solidFill>
                <a:cs typeface="Kalimati" panose="00000400000000000000" pitchFamily="2"/>
              </a:rPr>
              <a:t>:</a:t>
            </a:r>
            <a:r>
              <a:rPr lang="ne-NP" sz="3200" b="1" dirty="0">
                <a:solidFill>
                  <a:srgbClr val="0070C0"/>
                </a:solidFill>
                <a:cs typeface="Kalimati" panose="00000400000000000000" pitchFamily="2"/>
              </a:rPr>
              <a:t> लगानी तथा ऋणसम्बन्धी विवरण</a:t>
            </a:r>
            <a:endParaRPr lang="en-US" sz="32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1570930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F91AA4-8D99-4CD8-1F00-01AFF4D36E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33D9D7-9CC2-D663-56F2-66654704D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9457" y="79503"/>
            <a:ext cx="10254343" cy="793824"/>
          </a:xfrm>
        </p:spPr>
        <p:txBody>
          <a:bodyPr>
            <a:noAutofit/>
          </a:bodyPr>
          <a:lstStyle/>
          <a:p>
            <a:pPr algn="ctr"/>
            <a:r>
              <a:rPr lang="ne-NP" sz="2800" b="1" dirty="0">
                <a:solidFill>
                  <a:srgbClr val="0070C0"/>
                </a:solidFill>
              </a:rPr>
              <a:t>मुख्य प्रश्नावली खण्ड १३ </a:t>
            </a:r>
            <a:r>
              <a:rPr lang="en-US" sz="2800" b="1" dirty="0">
                <a:solidFill>
                  <a:srgbClr val="0070C0"/>
                </a:solidFill>
              </a:rPr>
              <a:t>:</a:t>
            </a:r>
            <a:r>
              <a:rPr lang="ne-NP" sz="2800" b="1" dirty="0">
                <a:solidFill>
                  <a:srgbClr val="0070C0"/>
                </a:solidFill>
              </a:rPr>
              <a:t> लगानी तथा ऋणसम्बन्धी विवरण ...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2BC148-93F9-9153-FEC9-DBA7F3E563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711" y="2914013"/>
            <a:ext cx="12014578" cy="2909012"/>
          </a:xfrm>
        </p:spPr>
        <p:txBody>
          <a:bodyPr>
            <a:noAutofit/>
          </a:bodyPr>
          <a:lstStyle/>
          <a:p>
            <a:pPr marL="548640" lvl="2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800" dirty="0"/>
              <a:t>यस प्रश्नको मुख्य उद्देश्य प्रतिष्ठान वा व्यवसाय सञ्चालन गर्नका लागि सन्दर्भ अवधिसम्ममा भएको जम्मा लगानीको विवरण सङ्कलन गर्नु हो। </a:t>
            </a:r>
            <a:endParaRPr lang="ne-NP" sz="2800" dirty="0"/>
          </a:p>
          <a:p>
            <a:pPr marL="548640" lvl="2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800" dirty="0"/>
              <a:t>यसमा स्वदेशी र विदेशी दुवै गरी कति रकम लगानी भएको छ सो रकम समावेश गर्नुपर्दछ। </a:t>
            </a:r>
            <a:endParaRPr lang="ne-NP" sz="2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856D3B-5215-F354-DC3C-2FAB7D21D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3D56AA-DE32-1A68-B83B-6FC6DE8B0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26AB476-EA18-6E95-471C-284237B353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8883" y="1034975"/>
            <a:ext cx="6654406" cy="1200329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2B0EC35-EAB8-361E-A838-D39DB9D67894}"/>
              </a:ext>
            </a:extLst>
          </p:cNvPr>
          <p:cNvSpPr txBox="1"/>
          <p:nvPr/>
        </p:nvSpPr>
        <p:spPr>
          <a:xfrm>
            <a:off x="88711" y="1094775"/>
            <a:ext cx="524909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1440" lvl="2">
              <a:spcBef>
                <a:spcPts val="600"/>
              </a:spcBef>
            </a:pPr>
            <a:r>
              <a:rPr lang="en-US" sz="2400" b="1" dirty="0">
                <a:cs typeface="Kalimati" panose="00000400000000000000" pitchFamily="2"/>
              </a:rPr>
              <a:t>CI1.</a:t>
            </a:r>
            <a:r>
              <a:rPr lang="ne-NP" sz="2400" b="1" dirty="0">
                <a:cs typeface="Kalimati" panose="00000400000000000000" pitchFamily="2"/>
              </a:rPr>
              <a:t> यो प्रतिष्ठान/व्यवसायमा गरिएको जम्मा लगानी रकम कति छ ? </a:t>
            </a:r>
            <a:r>
              <a:rPr lang="en-US" sz="2400" i="1" dirty="0">
                <a:cs typeface="Kalimati" panose="00000400000000000000" pitchFamily="2"/>
              </a:rPr>
              <a:t>(</a:t>
            </a:r>
            <a:r>
              <a:rPr lang="ne-NP" sz="2400" i="1" dirty="0">
                <a:cs typeface="Kalimati" panose="00000400000000000000" pitchFamily="2"/>
              </a:rPr>
              <a:t>विदेशी लगानी भए सो समेत जोडेर लेख्नुपर्दछ।)</a:t>
            </a:r>
            <a:endParaRPr lang="en-US" sz="24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4306596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DD60B3-BF92-3E49-E742-629EADAD3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F7E90B-2815-4222-6E13-FBEF4C2A50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6020" y="2349185"/>
            <a:ext cx="11906920" cy="3640902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ne-NP" b="1" u="sng" dirty="0"/>
              <a:t>उदाहरणः </a:t>
            </a:r>
            <a:r>
              <a:rPr lang="en-US" b="1" u="sng" dirty="0"/>
              <a:t>ABC</a:t>
            </a:r>
            <a:r>
              <a:rPr lang="ne-NP" b="1" u="sng" dirty="0"/>
              <a:t> होटल</a:t>
            </a:r>
            <a:endParaRPr lang="en-US" u="sng" dirty="0"/>
          </a:p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वि.सं. २०४० सालमा </a:t>
            </a:r>
            <a:r>
              <a:rPr lang="en-US" b="1" dirty="0"/>
              <a:t>ABC</a:t>
            </a:r>
            <a:r>
              <a:rPr lang="ne-NP" dirty="0"/>
              <a:t> होटल स्थापना गर्न रु. </a:t>
            </a:r>
            <a:r>
              <a:rPr lang="en-US" dirty="0"/>
              <a:t>1,00,000</a:t>
            </a:r>
            <a:r>
              <a:rPr lang="ne-NP" dirty="0"/>
              <a:t> लगानी गरिएको।</a:t>
            </a:r>
            <a:endParaRPr lang="en-US" dirty="0"/>
          </a:p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वि.सं. २०६० सालामा व्यवसाय विस्तार गर्न थप रु. </a:t>
            </a:r>
            <a:r>
              <a:rPr lang="en-US" dirty="0"/>
              <a:t>5,00,000</a:t>
            </a:r>
            <a:r>
              <a:rPr lang="ne-NP" dirty="0"/>
              <a:t> लगानी थप गरिएको।</a:t>
            </a:r>
            <a:endParaRPr lang="en-US" dirty="0"/>
          </a:p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वि.सं. २०८० सालमा होटललार्इ अझै विस्तार गर्न रु. </a:t>
            </a:r>
            <a:r>
              <a:rPr lang="en-US" dirty="0"/>
              <a:t>10,00,000</a:t>
            </a:r>
            <a:r>
              <a:rPr lang="ne-NP" dirty="0"/>
              <a:t> लगानी समावेश गरिएको।</a:t>
            </a:r>
            <a:endParaRPr lang="en-US" dirty="0"/>
          </a:p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जम्मा लगानी रकमः </a:t>
            </a:r>
            <a:r>
              <a:rPr lang="en-US" dirty="0"/>
              <a:t>1,00,000 </a:t>
            </a:r>
            <a:r>
              <a:rPr lang="ne-NP" dirty="0"/>
              <a:t>+ </a:t>
            </a:r>
            <a:r>
              <a:rPr lang="en-US" dirty="0"/>
              <a:t>5,00,000</a:t>
            </a:r>
            <a:r>
              <a:rPr lang="ne-NP" dirty="0"/>
              <a:t> + </a:t>
            </a:r>
            <a:r>
              <a:rPr lang="en-US" dirty="0"/>
              <a:t>10,00,000</a:t>
            </a:r>
            <a:r>
              <a:rPr lang="ne-NP" dirty="0"/>
              <a:t> = </a:t>
            </a:r>
            <a:r>
              <a:rPr lang="en-US" dirty="0">
                <a:solidFill>
                  <a:schemeClr val="accent1"/>
                </a:solidFill>
              </a:rPr>
              <a:t>16,00,000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F19330-460B-3AAF-5FA0-9BAD5C702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B6F0DF-00DD-F11B-A6AF-D44AC772CE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81A1E7-FBCC-4BE9-B724-D2D87968A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ntasy Himali" panose="04020500000000000000" pitchFamily="8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ntasy Himali" panose="04020500000000000000" pitchFamily="82" charset="0"/>
              <a:ea typeface="+mn-ea"/>
              <a:cs typeface="+mn-cs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6105A77-056F-F52E-8917-4F5517A6BB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9457" y="79503"/>
            <a:ext cx="10254343" cy="793824"/>
          </a:xfrm>
        </p:spPr>
        <p:txBody>
          <a:bodyPr>
            <a:noAutofit/>
          </a:bodyPr>
          <a:lstStyle/>
          <a:p>
            <a:pPr algn="ctr"/>
            <a:r>
              <a:rPr lang="ne-NP" sz="2800" b="1" dirty="0">
                <a:solidFill>
                  <a:srgbClr val="0070C0"/>
                </a:solidFill>
              </a:rPr>
              <a:t>मुख्य प्रश्नावली खण्ड १३ </a:t>
            </a:r>
            <a:r>
              <a:rPr lang="en-US" sz="2800" b="1" dirty="0">
                <a:solidFill>
                  <a:srgbClr val="0070C0"/>
                </a:solidFill>
              </a:rPr>
              <a:t>:</a:t>
            </a:r>
            <a:r>
              <a:rPr lang="ne-NP" sz="2800" b="1" dirty="0">
                <a:solidFill>
                  <a:srgbClr val="0070C0"/>
                </a:solidFill>
              </a:rPr>
              <a:t> लगानी तथा ऋणसम्बन्धी विवरण ...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0129B16-6916-1DE2-2B2F-075B84373532}"/>
              </a:ext>
            </a:extLst>
          </p:cNvPr>
          <p:cNvSpPr txBox="1"/>
          <p:nvPr/>
        </p:nvSpPr>
        <p:spPr>
          <a:xfrm>
            <a:off x="88711" y="1094775"/>
            <a:ext cx="1163708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1440" lvl="2">
              <a:spcBef>
                <a:spcPts val="600"/>
              </a:spcBef>
            </a:pPr>
            <a:r>
              <a:rPr lang="en-US" sz="2400" b="1" dirty="0">
                <a:cs typeface="Kalimati" panose="00000400000000000000" pitchFamily="2"/>
              </a:rPr>
              <a:t>CI1.</a:t>
            </a:r>
            <a:r>
              <a:rPr lang="ne-NP" sz="2400" b="1" dirty="0">
                <a:cs typeface="Kalimati" panose="00000400000000000000" pitchFamily="2"/>
              </a:rPr>
              <a:t> यो प्रतिष्ठान/व्यवसायमा गरिएको जम्मा लगानी रकम कति छ ? </a:t>
            </a:r>
            <a:r>
              <a:rPr lang="en-US" sz="2400" i="1" dirty="0">
                <a:cs typeface="Kalimati" panose="00000400000000000000" pitchFamily="2"/>
              </a:rPr>
              <a:t>(</a:t>
            </a:r>
            <a:r>
              <a:rPr lang="ne-NP" sz="2400" i="1" dirty="0">
                <a:cs typeface="Kalimati" panose="00000400000000000000" pitchFamily="2"/>
              </a:rPr>
              <a:t>विदेशी लगानी भए सो समेत जोडेर लेख्नुपर्दछ।)</a:t>
            </a:r>
            <a:endParaRPr lang="en-US" sz="24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3700598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2186</TotalTime>
  <Words>3243</Words>
  <Application>Microsoft Office PowerPoint</Application>
  <PresentationFormat>Widescreen</PresentationFormat>
  <Paragraphs>353</Paragraphs>
  <Slides>46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5" baseType="lpstr">
      <vt:lpstr>Arial</vt:lpstr>
      <vt:lpstr>Calibri</vt:lpstr>
      <vt:lpstr>Calibri Light</vt:lpstr>
      <vt:lpstr>Fontasy Himali</vt:lpstr>
      <vt:lpstr>Kalimati</vt:lpstr>
      <vt:lpstr>Mangal</vt:lpstr>
      <vt:lpstr>Times New Roman</vt:lpstr>
      <vt:lpstr>Wingdings</vt:lpstr>
      <vt:lpstr>Office Theme</vt:lpstr>
      <vt:lpstr>राष्ट्रिय आर्थिक गणना, २०८२ </vt:lpstr>
      <vt:lpstr>PowerPoint Presentation</vt:lpstr>
      <vt:lpstr>प्रस्तुतिका विषय</vt:lpstr>
      <vt:lpstr>सेसनको उद्देश्य</vt:lpstr>
      <vt:lpstr>मुख्य प्रश्नावली खण्ड १३ : लगानी तथा ऋणसम्बन्धी विवरण</vt:lpstr>
      <vt:lpstr>मुख्य प्रश्नावली खण्ड १३ : लगानी तथा ऋणसम्बन्धी विवरण</vt:lpstr>
      <vt:lpstr>PowerPoint Presentation</vt:lpstr>
      <vt:lpstr>मुख्य प्रश्नावली खण्ड १३ : लगानी तथा ऋणसम्बन्धी विवरण ...</vt:lpstr>
      <vt:lpstr>मुख्य प्रश्नावली खण्ड १३ : लगानी तथा ऋणसम्बन्धी विवरण ...</vt:lpstr>
      <vt:lpstr>मुख्य प्रश्नावली खण्ड १३ : लगानी तथा ऋणसम्बन्धी विवरण ...</vt:lpstr>
      <vt:lpstr>मुख्य प्रश्नावली खण्ड १३ : लगानी तथा ऋणसम्बन्धी विवरण ...</vt:lpstr>
      <vt:lpstr>मुख्य प्रश्नावली खण्ड १३ : लगानी तथा ऋणसम्बन्धी विवरण ...</vt:lpstr>
      <vt:lpstr>मुख्य प्रश्नावली खण्ड १३ : लगानी तथा ऋणसम्बन्धी विवरण ...</vt:lpstr>
      <vt:lpstr> मुख्य प्रश्नावली खण्ड १३: लगानी तथा ऋणसम्बन्धी विवरण ...</vt:lpstr>
      <vt:lpstr> मुख्य प्रश्नावली खण्ड १३: लगानी तथा ऋणसम्बन्धी विवरण ...</vt:lpstr>
      <vt:lpstr> मुख्य प्रश्नावली खण्ड १३: लगानी तथा ऋणसम्बन्धी विवरण ...</vt:lpstr>
      <vt:lpstr> मुख्य प्रश्नावली खण्ड १३: लगानी तथा ऋणसम्बन्धी विवरण ...</vt:lpstr>
      <vt:lpstr> मुख्य प्रश्नावली खण्ड १३: लगानी तथा ऋणसम्बन्धी विवरण ...</vt:lpstr>
      <vt:lpstr> मुख्य प्रश्नावली खण्ड १३: लगानी तथा ऋणसम्बन्धी विवरण ...</vt:lpstr>
      <vt:lpstr> मुख्य प्रश्नावली खण्ड १३: लगानी तथा ऋणसम्बन्धी विवरण ...</vt:lpstr>
      <vt:lpstr> मुख्य प्रश्नावली खण्ड १३: लगानी तथा ऋणसम्बन्धी विवरण ...</vt:lpstr>
      <vt:lpstr> मुख्य प्रश्नावली खण्ड १३: लगानी तथा ऋणसम्बन्धी विवरण ...</vt:lpstr>
      <vt:lpstr>मुख्य प्रश्नावली खण्ड 14 : प्रतिष्ठान/व्यवसायका समस्या र सुझावहरू </vt:lpstr>
      <vt:lpstr>मुख्य प्रश्नावली खण्ड 14 : प्रतिष्ठान/व्यवसायका समस्या र सुझावहरू </vt:lpstr>
      <vt:lpstr>मुख्य प्रश्नावली खण्ड 14 : प्रतिष्ठान/व्यवसायका समस्या र सुझावहरू </vt:lpstr>
      <vt:lpstr>मुख्य प्रश्नावली खण्ड 14 : प्रतिष्ठान/व्यवसायका समस्या र सुझावहरू </vt:lpstr>
      <vt:lpstr>मुख्य प्रश्नावली खण्ड 14 : प्रतिष्ठान/व्यवसायका समस्या र सुझावहरू </vt:lpstr>
      <vt:lpstr>मुख्य प्रश्नावली खण्ड 14 : प्रतिष्ठान/व्यवसायका समस्या र सुझावहरू </vt:lpstr>
      <vt:lpstr>मुख्य प्रश्नावली खण्ड 14 : प्रतिष्ठान/व्यवसायका समस्या र सुझावहरू </vt:lpstr>
      <vt:lpstr>मुख्य प्रश्नावली खण्ड 14 : प्रतिष्ठान/व्यवसायका समस्या र सुझावहरू </vt:lpstr>
      <vt:lpstr>मुख्य प्रश्नावली खण्ड 14 : प्रतिष्ठान/व्यवसायका समस्या र सुझावहरू </vt:lpstr>
      <vt:lpstr>मुख्य प्रश्नावली खण्ड 14 : प्रतिष्ठान/व्यवसायका समस्या र सुझावहरू </vt:lpstr>
      <vt:lpstr>मुख्य प्रश्नावली खण्ड 14 : प्रतिष्ठान/व्यवसायका समस्या र सुझावहरू </vt:lpstr>
      <vt:lpstr>मुख्य प्रश्नावली खण्ड 14 : प्रतिष्ठान/व्यवसायका समस्या र सुझावहरू </vt:lpstr>
      <vt:lpstr>मुख्य प्रश्नावली खण्ड 14 : प्रतिष्ठान/व्यवसायका समस्या र सुझावहरू </vt:lpstr>
      <vt:lpstr>मुख्य प्रश्नावली खण्ड 14 : प्रतिष्ठान/व्यवसायका समस्या र सुझावहरू </vt:lpstr>
      <vt:lpstr>मुख्य प्रश्नावली खण्ड १५: जवाफ दिने व्यक्तिको विवरण </vt:lpstr>
      <vt:lpstr>मुख्य प्रश्नावली खण्ड १५: जवाफ दिने व्यक्तिको विवरण </vt:lpstr>
      <vt:lpstr>मुख्य प्रश्नावली खण्ड १५: जवाफ दिने व्यक्तिको विवरण </vt:lpstr>
      <vt:lpstr>मुख्य प्रश्नावली खण्ड १५: जवाफ दिने व्यक्तिको विवरण </vt:lpstr>
      <vt:lpstr>मुख्य प्रश्नावली खण्ड १५: जवाफ दिने व्यक्तिको विवरण </vt:lpstr>
      <vt:lpstr>मुख्य प्रश्नावली खण्ड १५: जवाफ दिने व्यक्तिको विवरण </vt:lpstr>
      <vt:lpstr>मुख्य प्रश्नावली खण्ड १५: जवाफ दिने व्यक्तिको विवरण </vt:lpstr>
      <vt:lpstr>सत्र पुनरावलोकन</vt:lpstr>
      <vt:lpstr>सत्र पुनरावलोकन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राष्ट्रिय आर्थिक गणना, २०८२</dc:title>
  <dc:creator>sabindra maharjan</dc:creator>
  <cp:lastModifiedBy>HP</cp:lastModifiedBy>
  <cp:revision>227</cp:revision>
  <dcterms:created xsi:type="dcterms:W3CDTF">2025-12-12T08:42:46Z</dcterms:created>
  <dcterms:modified xsi:type="dcterms:W3CDTF">2026-03-31T10:27:54Z</dcterms:modified>
</cp:coreProperties>
</file>