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0"/>
  </p:notesMasterIdLst>
  <p:handoutMasterIdLst>
    <p:handoutMasterId r:id="rId51"/>
  </p:handoutMasterIdLst>
  <p:sldIdLst>
    <p:sldId id="256" r:id="rId2"/>
    <p:sldId id="287" r:id="rId3"/>
    <p:sldId id="288" r:id="rId4"/>
    <p:sldId id="403" r:id="rId5"/>
    <p:sldId id="330" r:id="rId6"/>
    <p:sldId id="329" r:id="rId7"/>
    <p:sldId id="374" r:id="rId8"/>
    <p:sldId id="405" r:id="rId9"/>
    <p:sldId id="375" r:id="rId10"/>
    <p:sldId id="376" r:id="rId11"/>
    <p:sldId id="377" r:id="rId12"/>
    <p:sldId id="407" r:id="rId13"/>
    <p:sldId id="408" r:id="rId14"/>
    <p:sldId id="409" r:id="rId15"/>
    <p:sldId id="378" r:id="rId16"/>
    <p:sldId id="410" r:id="rId17"/>
    <p:sldId id="411" r:id="rId18"/>
    <p:sldId id="379" r:id="rId19"/>
    <p:sldId id="412" r:id="rId20"/>
    <p:sldId id="381" r:id="rId21"/>
    <p:sldId id="382" r:id="rId22"/>
    <p:sldId id="383" r:id="rId23"/>
    <p:sldId id="384" r:id="rId24"/>
    <p:sldId id="413" r:id="rId25"/>
    <p:sldId id="414" r:id="rId26"/>
    <p:sldId id="386" r:id="rId27"/>
    <p:sldId id="387" r:id="rId28"/>
    <p:sldId id="415" r:id="rId29"/>
    <p:sldId id="388" r:id="rId30"/>
    <p:sldId id="389" r:id="rId31"/>
    <p:sldId id="390" r:id="rId32"/>
    <p:sldId id="391" r:id="rId33"/>
    <p:sldId id="392" r:id="rId34"/>
    <p:sldId id="416" r:id="rId35"/>
    <p:sldId id="393" r:id="rId36"/>
    <p:sldId id="417" r:id="rId37"/>
    <p:sldId id="418" r:id="rId38"/>
    <p:sldId id="394" r:id="rId39"/>
    <p:sldId id="395" r:id="rId40"/>
    <p:sldId id="396" r:id="rId41"/>
    <p:sldId id="397" r:id="rId42"/>
    <p:sldId id="398" r:id="rId43"/>
    <p:sldId id="399" r:id="rId44"/>
    <p:sldId id="350" r:id="rId45"/>
    <p:sldId id="400" r:id="rId46"/>
    <p:sldId id="401" r:id="rId47"/>
    <p:sldId id="402" r:id="rId48"/>
    <p:sldId id="373"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0" d="100"/>
          <a:sy n="60" d="100"/>
        </p:scale>
        <p:origin x="840" y="52"/>
      </p:cViewPr>
      <p:guideLst/>
    </p:cSldViewPr>
  </p:slideViewPr>
  <p:notesTextViewPr>
    <p:cViewPr>
      <p:scale>
        <a:sx n="1" d="1"/>
        <a:sy n="1" d="1"/>
      </p:scale>
      <p:origin x="0" y="0"/>
    </p:cViewPr>
  </p:notesTextViewPr>
  <p:notesViewPr>
    <p:cSldViewPr snapToGrid="0">
      <p:cViewPr varScale="1">
        <p:scale>
          <a:sx n="60" d="100"/>
          <a:sy n="60" d="100"/>
        </p:scale>
        <p:origin x="3187"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D9F67FF-1D40-1511-2A3C-2CF0FCDF3C5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84605B1-DF6E-B563-E8E0-91AF0CB204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2226D5-6491-4FFA-81B5-9D6DBAB0CA4A}" type="datetimeFigureOut">
              <a:rPr lang="en-US" smtClean="0"/>
              <a:t>3/31/2026</a:t>
            </a:fld>
            <a:endParaRPr lang="en-US"/>
          </a:p>
        </p:txBody>
      </p:sp>
      <p:sp>
        <p:nvSpPr>
          <p:cNvPr id="5" name="Slide Number Placeholder 4">
            <a:extLst>
              <a:ext uri="{FF2B5EF4-FFF2-40B4-BE49-F238E27FC236}">
                <a16:creationId xmlns:a16="http://schemas.microsoft.com/office/drawing/2014/main" id="{C6FE2861-BE86-BB18-80FB-55BB5CAF029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E086650-CE83-4099-A76F-BA8F7CFC481A}" type="slidenum">
              <a:rPr lang="en-US" smtClean="0"/>
              <a:t>‹#›</a:t>
            </a:fld>
            <a:endParaRPr lang="en-US"/>
          </a:p>
        </p:txBody>
      </p:sp>
    </p:spTree>
    <p:extLst>
      <p:ext uri="{BB962C8B-B14F-4D97-AF65-F5344CB8AC3E}">
        <p14:creationId xmlns:p14="http://schemas.microsoft.com/office/powerpoint/2010/main" val="94296136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9DDD02-F2F7-44D7-8363-6E1E5D3F252B}" type="datetimeFigureOut">
              <a:rPr lang="en-US" smtClean="0"/>
              <a:t>3/31/2026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2819C2-4E46-4F38-8BCA-0C83CF07799E}" type="slidenum">
              <a:rPr lang="en-US" smtClean="0"/>
              <a:t>‹#›</a:t>
            </a:fld>
            <a:endParaRPr lang="en-US"/>
          </a:p>
        </p:txBody>
      </p:sp>
    </p:spTree>
    <p:extLst>
      <p:ext uri="{BB962C8B-B14F-4D97-AF65-F5344CB8AC3E}">
        <p14:creationId xmlns:p14="http://schemas.microsoft.com/office/powerpoint/2010/main" val="69369822"/>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EA101-81F9-9C93-DAD6-2823FB51B923}"/>
              </a:ext>
            </a:extLst>
          </p:cNvPr>
          <p:cNvSpPr>
            <a:spLocks noGrp="1"/>
          </p:cNvSpPr>
          <p:nvPr>
            <p:ph type="ctrTitle" hasCustomPrompt="1"/>
          </p:nvPr>
        </p:nvSpPr>
        <p:spPr>
          <a:xfrm>
            <a:off x="1754909" y="1122363"/>
            <a:ext cx="8737600" cy="2387600"/>
          </a:xfrm>
        </p:spPr>
        <p:txBody>
          <a:bodyPr anchor="b"/>
          <a:lstStyle>
            <a:lvl1pPr algn="ctr">
              <a:defRPr sz="6000"/>
            </a:lvl1pPr>
          </a:lstStyle>
          <a:p>
            <a:r>
              <a:rPr lang="ne-NP" dirty="0"/>
              <a:t>राष्ट्रिय आर्थिक गणना</a:t>
            </a:r>
            <a:r>
              <a:rPr lang="en-US" dirty="0"/>
              <a:t>, </a:t>
            </a:r>
            <a:r>
              <a:rPr lang="ne-NP" dirty="0"/>
              <a:t>२०८२</a:t>
            </a:r>
            <a:endParaRPr lang="en-US" dirty="0"/>
          </a:p>
        </p:txBody>
      </p:sp>
      <p:sp>
        <p:nvSpPr>
          <p:cNvPr id="3" name="Subtitle 2">
            <a:extLst>
              <a:ext uri="{FF2B5EF4-FFF2-40B4-BE49-F238E27FC236}">
                <a16:creationId xmlns:a16="http://schemas.microsoft.com/office/drawing/2014/main" id="{C3A7F642-AAB6-95C2-2848-CDAB4840AC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4" name="Date Placeholder 3">
            <a:extLst>
              <a:ext uri="{FF2B5EF4-FFF2-40B4-BE49-F238E27FC236}">
                <a16:creationId xmlns:a16="http://schemas.microsoft.com/office/drawing/2014/main" id="{0C254CBB-5AAF-07DC-0439-C362332A810F}"/>
              </a:ext>
            </a:extLst>
          </p:cNvPr>
          <p:cNvSpPr>
            <a:spLocks noGrp="1"/>
          </p:cNvSpPr>
          <p:nvPr>
            <p:ph type="dt" sz="half" idx="10"/>
          </p:nvPr>
        </p:nvSpPr>
        <p:spPr/>
        <p:txBody>
          <a:bodyPr/>
          <a:lstStyle/>
          <a:p>
            <a:fld id="{D8BFD8A4-364F-42E9-908D-127D8AC2AFA8}" type="datetime1">
              <a:rPr lang="en-US" smtClean="0"/>
              <a:t>3/31/2026</a:t>
            </a:fld>
            <a:endParaRPr lang="en-US"/>
          </a:p>
        </p:txBody>
      </p:sp>
      <p:pic>
        <p:nvPicPr>
          <p:cNvPr id="7" name="Picture 7">
            <a:extLst>
              <a:ext uri="{FF2B5EF4-FFF2-40B4-BE49-F238E27FC236}">
                <a16:creationId xmlns:a16="http://schemas.microsoft.com/office/drawing/2014/main" id="{604844DA-FCEF-0D15-FABF-0A3651583480}"/>
              </a:ext>
            </a:extLst>
          </p:cNvPr>
          <p:cNvPicPr>
            <a:picLocks noChangeAspect="1"/>
          </p:cNvPicPr>
          <p:nvPr userDrawn="1"/>
        </p:nvPicPr>
        <p:blipFill>
          <a:blip r:embed="rId2"/>
          <a:stretch>
            <a:fillRect/>
          </a:stretch>
        </p:blipFill>
        <p:spPr>
          <a:xfrm>
            <a:off x="11158194" y="53567"/>
            <a:ext cx="787362" cy="1068796"/>
          </a:xfrm>
          <a:prstGeom prst="rect">
            <a:avLst/>
          </a:prstGeom>
          <a:noFill/>
          <a:ln cap="flat">
            <a:noFill/>
          </a:ln>
        </p:spPr>
      </p:pic>
      <p:pic>
        <p:nvPicPr>
          <p:cNvPr id="1026" name="Picture 2">
            <a:extLst>
              <a:ext uri="{FF2B5EF4-FFF2-40B4-BE49-F238E27FC236}">
                <a16:creationId xmlns:a16="http://schemas.microsoft.com/office/drawing/2014/main" id="{56171F25-939D-0172-D0D1-D7F4E66182F8}"/>
              </a:ext>
            </a:extLst>
          </p:cNvPr>
          <p:cNvPicPr>
            <a:picLocks noChangeAspect="1" noChangeArrowheads="1"/>
          </p:cNvPicPr>
          <p:nvPr userDrawn="1"/>
        </p:nvPicPr>
        <p:blipFill>
          <a:blip r:embed="rId3" cstate="hqprint">
            <a:extLst>
              <a:ext uri="{28A0092B-C50C-407E-A947-70E740481C1C}">
                <a14:useLocalDpi xmlns:a14="http://schemas.microsoft.com/office/drawing/2010/main" val="0"/>
              </a:ext>
            </a:extLst>
          </a:blip>
          <a:srcRect/>
          <a:stretch>
            <a:fillRect/>
          </a:stretch>
        </p:blipFill>
        <p:spPr bwMode="auto">
          <a:xfrm>
            <a:off x="154709" y="136525"/>
            <a:ext cx="1138382" cy="9616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57164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49A76-B8A2-FBED-8E3C-1515FBD66ACB}"/>
              </a:ext>
            </a:extLst>
          </p:cNvPr>
          <p:cNvSpPr>
            <a:spLocks noGrp="1"/>
          </p:cNvSpPr>
          <p:nvPr>
            <p:ph type="title"/>
          </p:nvPr>
        </p:nvSpPr>
        <p:spPr>
          <a:xfrm>
            <a:off x="1339273" y="365125"/>
            <a:ext cx="9679710" cy="1325563"/>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1AAE5315-D6F7-B262-C576-C46013E0CC50}"/>
              </a:ext>
            </a:extLst>
          </p:cNvPr>
          <p:cNvSpPr>
            <a:spLocks noGrp="1"/>
          </p:cNvSpPr>
          <p:nvPr>
            <p:ph idx="1"/>
          </p:nvPr>
        </p:nvSpPr>
        <p:spPr>
          <a:xfrm>
            <a:off x="828674" y="1825625"/>
            <a:ext cx="10402743"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F7A874E-C211-9F81-C685-620E30215CDE}"/>
              </a:ext>
            </a:extLst>
          </p:cNvPr>
          <p:cNvSpPr>
            <a:spLocks noGrp="1"/>
          </p:cNvSpPr>
          <p:nvPr>
            <p:ph type="dt" sz="half" idx="10"/>
          </p:nvPr>
        </p:nvSpPr>
        <p:spPr/>
        <p:txBody>
          <a:bodyPr/>
          <a:lstStyle/>
          <a:p>
            <a:fld id="{311FD7F3-00FC-4D83-9D22-922B0B9362AA}" type="datetime1">
              <a:rPr lang="en-US" smtClean="0"/>
              <a:t>3/31/2026</a:t>
            </a:fld>
            <a:endParaRPr lang="en-US"/>
          </a:p>
        </p:txBody>
      </p:sp>
      <p:sp>
        <p:nvSpPr>
          <p:cNvPr id="5" name="Footer Placeholder 4">
            <a:extLst>
              <a:ext uri="{FF2B5EF4-FFF2-40B4-BE49-F238E27FC236}">
                <a16:creationId xmlns:a16="http://schemas.microsoft.com/office/drawing/2014/main" id="{29063938-C2CB-7597-1D22-44E2EEFB7772}"/>
              </a:ext>
            </a:extLst>
          </p:cNvPr>
          <p:cNvSpPr>
            <a:spLocks noGrp="1"/>
          </p:cNvSpPr>
          <p:nvPr>
            <p:ph type="ftr" sz="quarter" idx="11"/>
          </p:nvPr>
        </p:nvSpPr>
        <p:spPr>
          <a:xfrm>
            <a:off x="3648364" y="6413500"/>
            <a:ext cx="4962236" cy="365125"/>
          </a:xfrm>
          <a:prstGeom prst="rect">
            <a:avLst/>
          </a:prstGeom>
        </p:spPr>
        <p:txBody>
          <a:bodyPr/>
          <a:lstStyle>
            <a:lvl1pPr>
              <a:defRPr b="1"/>
            </a:lvl1pPr>
          </a:lstStyle>
          <a:p>
            <a:r>
              <a:rPr lang="ne-NP" dirty="0"/>
              <a:t>“अर्थतन्त्र मापनको लागि आर्थिक गणना”</a:t>
            </a:r>
            <a:endParaRPr lang="en-US" b="1" dirty="0"/>
          </a:p>
        </p:txBody>
      </p:sp>
      <p:sp>
        <p:nvSpPr>
          <p:cNvPr id="6" name="Slide Number Placeholder 5">
            <a:extLst>
              <a:ext uri="{FF2B5EF4-FFF2-40B4-BE49-F238E27FC236}">
                <a16:creationId xmlns:a16="http://schemas.microsoft.com/office/drawing/2014/main" id="{D9FA39CC-B5F2-890B-96E8-E9388A537DF0}"/>
              </a:ext>
            </a:extLst>
          </p:cNvPr>
          <p:cNvSpPr>
            <a:spLocks noGrp="1"/>
          </p:cNvSpPr>
          <p:nvPr>
            <p:ph type="sldNum" sz="quarter" idx="12"/>
          </p:nvPr>
        </p:nvSpPr>
        <p:spPr/>
        <p:txBody>
          <a:bodyPr/>
          <a:lstStyle>
            <a:lvl1pPr>
              <a:defRPr>
                <a:latin typeface="Fontasy Himali" panose="04020500000000000000" pitchFamily="82" charset="0"/>
              </a:defRPr>
            </a:lvl1pPr>
          </a:lstStyle>
          <a:p>
            <a:fld id="{3981A1E7-FBCC-4BE9-B724-D2D87968AACE}" type="slidenum">
              <a:rPr lang="en-US" smtClean="0"/>
              <a:pPr/>
              <a:t>‹#›</a:t>
            </a:fld>
            <a:endParaRPr lang="en-US" dirty="0">
              <a:latin typeface="Fontasy Himali" panose="04020500000000000000" pitchFamily="82" charset="0"/>
            </a:endParaRPr>
          </a:p>
        </p:txBody>
      </p:sp>
      <p:pic>
        <p:nvPicPr>
          <p:cNvPr id="7" name="Picture 2">
            <a:extLst>
              <a:ext uri="{FF2B5EF4-FFF2-40B4-BE49-F238E27FC236}">
                <a16:creationId xmlns:a16="http://schemas.microsoft.com/office/drawing/2014/main" id="{DED1A772-CFB8-1195-9BC9-9B2931FCD7E6}"/>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87283" y="90806"/>
            <a:ext cx="1090272" cy="92099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8C45661D-FED6-EFA9-F1F3-535D56457004}"/>
              </a:ext>
            </a:extLst>
          </p:cNvPr>
          <p:cNvPicPr>
            <a:picLocks noChangeAspect="1"/>
          </p:cNvPicPr>
          <p:nvPr userDrawn="1"/>
        </p:nvPicPr>
        <p:blipFill>
          <a:blip r:embed="rId3"/>
          <a:stretch>
            <a:fillRect/>
          </a:stretch>
        </p:blipFill>
        <p:spPr>
          <a:xfrm>
            <a:off x="11388180" y="88025"/>
            <a:ext cx="678481" cy="920997"/>
          </a:xfrm>
          <a:prstGeom prst="rect">
            <a:avLst/>
          </a:prstGeom>
          <a:noFill/>
          <a:ln cap="flat">
            <a:noFill/>
          </a:ln>
        </p:spPr>
      </p:pic>
      <p:pic>
        <p:nvPicPr>
          <p:cNvPr id="9" name="Picture 8">
            <a:extLst>
              <a:ext uri="{FF2B5EF4-FFF2-40B4-BE49-F238E27FC236}">
                <a16:creationId xmlns:a16="http://schemas.microsoft.com/office/drawing/2014/main" id="{5E5AAB62-56BE-F456-E165-68E286978C53}"/>
              </a:ext>
            </a:extLst>
          </p:cNvPr>
          <p:cNvPicPr>
            <a:picLocks noChangeAspect="1"/>
          </p:cNvPicPr>
          <p:nvPr userDrawn="1"/>
        </p:nvPicPr>
        <p:blipFill>
          <a:blip r:embed="rId4">
            <a:alphaModFix amt="16000"/>
            <a:extLst>
              <a:ext uri="{28A0092B-C50C-407E-A947-70E740481C1C}">
                <a14:useLocalDpi xmlns:a14="http://schemas.microsoft.com/office/drawing/2010/main" val="0"/>
              </a:ext>
            </a:extLst>
          </a:blip>
          <a:stretch>
            <a:fillRect/>
          </a:stretch>
        </p:blipFill>
        <p:spPr>
          <a:xfrm>
            <a:off x="4532671" y="1846005"/>
            <a:ext cx="3716594" cy="3716594"/>
          </a:xfrm>
          <a:prstGeom prst="rect">
            <a:avLst/>
          </a:prstGeom>
          <a:effectLst>
            <a:outerShdw blurRad="50800" dist="50800" dir="5400000" algn="ctr" rotWithShape="0">
              <a:srgbClr val="000000">
                <a:alpha val="0"/>
              </a:srgbClr>
            </a:outerShdw>
          </a:effectLst>
        </p:spPr>
      </p:pic>
      <p:cxnSp>
        <p:nvCxnSpPr>
          <p:cNvPr id="11" name="Straight Connector 10">
            <a:extLst>
              <a:ext uri="{FF2B5EF4-FFF2-40B4-BE49-F238E27FC236}">
                <a16:creationId xmlns:a16="http://schemas.microsoft.com/office/drawing/2014/main" id="{C47355F6-3A1A-B5E0-46DF-8B106DE519FF}"/>
              </a:ext>
            </a:extLst>
          </p:cNvPr>
          <p:cNvCxnSpPr/>
          <p:nvPr userDrawn="1"/>
        </p:nvCxnSpPr>
        <p:spPr>
          <a:xfrm>
            <a:off x="1339273" y="1001641"/>
            <a:ext cx="9679710"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26545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DA69A-922B-06E3-2E5F-35775059EBF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BCE42B8-8C95-51CD-E557-41BB62A1AC1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B5E4B9F-090C-9DCE-AEF1-5F32321451F2}"/>
              </a:ext>
            </a:extLst>
          </p:cNvPr>
          <p:cNvSpPr>
            <a:spLocks noGrp="1"/>
          </p:cNvSpPr>
          <p:nvPr>
            <p:ph type="dt" sz="half" idx="10"/>
          </p:nvPr>
        </p:nvSpPr>
        <p:spPr/>
        <p:txBody>
          <a:bodyPr/>
          <a:lstStyle/>
          <a:p>
            <a:fld id="{F18F7A24-17C6-4E8E-9548-A76F07D6BECB}" type="datetime1">
              <a:rPr lang="en-US" smtClean="0"/>
              <a:t>3/31/2026</a:t>
            </a:fld>
            <a:endParaRPr lang="en-US"/>
          </a:p>
        </p:txBody>
      </p:sp>
      <p:sp>
        <p:nvSpPr>
          <p:cNvPr id="6" name="Slide Number Placeholder 5">
            <a:extLst>
              <a:ext uri="{FF2B5EF4-FFF2-40B4-BE49-F238E27FC236}">
                <a16:creationId xmlns:a16="http://schemas.microsoft.com/office/drawing/2014/main" id="{B1230CCD-D0EC-76D0-BFCE-EFF4A16A8474}"/>
              </a:ext>
            </a:extLst>
          </p:cNvPr>
          <p:cNvSpPr>
            <a:spLocks noGrp="1"/>
          </p:cNvSpPr>
          <p:nvPr>
            <p:ph type="sldNum" sz="quarter" idx="12"/>
          </p:nvPr>
        </p:nvSpPr>
        <p:spPr/>
        <p:txBody>
          <a:bodyPr/>
          <a:lstStyle/>
          <a:p>
            <a:fld id="{3981A1E7-FBCC-4BE9-B724-D2D87968AACE}" type="slidenum">
              <a:rPr lang="en-US" smtClean="0"/>
              <a:t>‹#›</a:t>
            </a:fld>
            <a:endParaRPr lang="en-US"/>
          </a:p>
        </p:txBody>
      </p:sp>
    </p:spTree>
    <p:extLst>
      <p:ext uri="{BB962C8B-B14F-4D97-AF65-F5344CB8AC3E}">
        <p14:creationId xmlns:p14="http://schemas.microsoft.com/office/powerpoint/2010/main" val="960833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7B3B5-6A2A-6981-F06A-76D049FFA9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426055-4A99-3B87-0FFF-6BAFF307587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2DC886-797C-7EB7-713D-D63CA6D3DAF3}"/>
              </a:ext>
            </a:extLst>
          </p:cNvPr>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0EB7D90E-91C4-FCB3-F023-EE2F5E2ED75C}"/>
              </a:ext>
            </a:extLst>
          </p:cNvPr>
          <p:cNvSpPr>
            <a:spLocks noGrp="1"/>
          </p:cNvSpPr>
          <p:nvPr>
            <p:ph type="dt" sz="half" idx="10"/>
          </p:nvPr>
        </p:nvSpPr>
        <p:spPr/>
        <p:txBody>
          <a:bodyPr/>
          <a:lstStyle/>
          <a:p>
            <a:fld id="{EDE3EFAC-A481-4767-BC4B-D7500738CAAB}" type="datetime1">
              <a:rPr lang="en-US" smtClean="0"/>
              <a:t>3/31/2026</a:t>
            </a:fld>
            <a:endParaRPr lang="en-US"/>
          </a:p>
        </p:txBody>
      </p:sp>
      <p:sp>
        <p:nvSpPr>
          <p:cNvPr id="6" name="Footer Placeholder 5">
            <a:extLst>
              <a:ext uri="{FF2B5EF4-FFF2-40B4-BE49-F238E27FC236}">
                <a16:creationId xmlns:a16="http://schemas.microsoft.com/office/drawing/2014/main" id="{91D94900-FF6B-E841-7CEF-1A83CD9CAA93}"/>
              </a:ext>
            </a:extLst>
          </p:cNvPr>
          <p:cNvSpPr>
            <a:spLocks noGrp="1"/>
          </p:cNvSpPr>
          <p:nvPr>
            <p:ph type="ftr" sz="quarter" idx="11"/>
          </p:nvPr>
        </p:nvSpPr>
        <p:spPr>
          <a:xfrm>
            <a:off x="4038600" y="6384925"/>
            <a:ext cx="4114800" cy="365125"/>
          </a:xfrm>
          <a:prstGeom prst="rect">
            <a:avLst/>
          </a:prstGeom>
        </p:spPr>
        <p:txBody>
          <a:bodyPr/>
          <a:lstStyle>
            <a:lvl1pPr>
              <a:defRPr b="1"/>
            </a:lvl1pPr>
          </a:lstStyle>
          <a:p>
            <a:r>
              <a:rPr lang="ne-NP" dirty="0"/>
              <a:t>“अर्थतन्त्र मापनको लागि आर्थिक गणना”</a:t>
            </a:r>
            <a:endParaRPr lang="en-US" b="1" dirty="0"/>
          </a:p>
        </p:txBody>
      </p:sp>
      <p:sp>
        <p:nvSpPr>
          <p:cNvPr id="7" name="Slide Number Placeholder 6">
            <a:extLst>
              <a:ext uri="{FF2B5EF4-FFF2-40B4-BE49-F238E27FC236}">
                <a16:creationId xmlns:a16="http://schemas.microsoft.com/office/drawing/2014/main" id="{16C51076-E1D6-10C4-D732-4BBE39DC6544}"/>
              </a:ext>
            </a:extLst>
          </p:cNvPr>
          <p:cNvSpPr>
            <a:spLocks noGrp="1"/>
          </p:cNvSpPr>
          <p:nvPr>
            <p:ph type="sldNum" sz="quarter" idx="12"/>
          </p:nvPr>
        </p:nvSpPr>
        <p:spPr/>
        <p:txBody>
          <a:bodyPr/>
          <a:lstStyle/>
          <a:p>
            <a:fld id="{3981A1E7-FBCC-4BE9-B724-D2D87968AACE}" type="slidenum">
              <a:rPr lang="en-US" smtClean="0"/>
              <a:t>‹#›</a:t>
            </a:fld>
            <a:endParaRPr lang="en-US"/>
          </a:p>
        </p:txBody>
      </p:sp>
    </p:spTree>
    <p:extLst>
      <p:ext uri="{BB962C8B-B14F-4D97-AF65-F5344CB8AC3E}">
        <p14:creationId xmlns:p14="http://schemas.microsoft.com/office/powerpoint/2010/main" val="2864680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29595-1F2D-C939-DFA3-58D18CAA6D5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16EA088-E0AB-32B8-766D-2F3E9D23387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F2A7080-B17D-01D1-854A-CEA6BED6237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BB2F0CC-FE0D-9842-B372-F3865234187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B3372A-5E85-176E-39D3-53B6A18D296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7E1BD2B-E1F4-EC64-F0BD-0FFFC9DB2762}"/>
              </a:ext>
            </a:extLst>
          </p:cNvPr>
          <p:cNvSpPr>
            <a:spLocks noGrp="1"/>
          </p:cNvSpPr>
          <p:nvPr>
            <p:ph type="dt" sz="half" idx="10"/>
          </p:nvPr>
        </p:nvSpPr>
        <p:spPr/>
        <p:txBody>
          <a:bodyPr/>
          <a:lstStyle/>
          <a:p>
            <a:fld id="{C9975CEE-727C-45AE-A9E8-0E28F109F4BE}" type="datetime1">
              <a:rPr lang="en-US" smtClean="0"/>
              <a:t>3/31/2026</a:t>
            </a:fld>
            <a:endParaRPr lang="en-US"/>
          </a:p>
        </p:txBody>
      </p:sp>
      <p:sp>
        <p:nvSpPr>
          <p:cNvPr id="8" name="Footer Placeholder 7">
            <a:extLst>
              <a:ext uri="{FF2B5EF4-FFF2-40B4-BE49-F238E27FC236}">
                <a16:creationId xmlns:a16="http://schemas.microsoft.com/office/drawing/2014/main" id="{4E8015D7-2D59-1057-6E84-00426D696B28}"/>
              </a:ext>
            </a:extLst>
          </p:cNvPr>
          <p:cNvSpPr>
            <a:spLocks noGrp="1"/>
          </p:cNvSpPr>
          <p:nvPr>
            <p:ph type="ftr" sz="quarter" idx="11"/>
          </p:nvPr>
        </p:nvSpPr>
        <p:spPr>
          <a:xfrm>
            <a:off x="4038600" y="6403975"/>
            <a:ext cx="4114800" cy="365125"/>
          </a:xfrm>
          <a:prstGeom prst="rect">
            <a:avLst/>
          </a:prstGeom>
        </p:spPr>
        <p:txBody>
          <a:bodyPr/>
          <a:lstStyle>
            <a:lvl1pPr>
              <a:defRPr b="1"/>
            </a:lvl1pPr>
          </a:lstStyle>
          <a:p>
            <a:r>
              <a:rPr lang="ne-NP" dirty="0"/>
              <a:t>“अर्थतन्त्र मापनको लागि आर्थिक गणना”</a:t>
            </a:r>
            <a:endParaRPr lang="en-US" b="1" dirty="0"/>
          </a:p>
        </p:txBody>
      </p:sp>
      <p:sp>
        <p:nvSpPr>
          <p:cNvPr id="9" name="Slide Number Placeholder 8">
            <a:extLst>
              <a:ext uri="{FF2B5EF4-FFF2-40B4-BE49-F238E27FC236}">
                <a16:creationId xmlns:a16="http://schemas.microsoft.com/office/drawing/2014/main" id="{8D1140A8-817C-FA73-F64D-E2DD2E6D169A}"/>
              </a:ext>
            </a:extLst>
          </p:cNvPr>
          <p:cNvSpPr>
            <a:spLocks noGrp="1"/>
          </p:cNvSpPr>
          <p:nvPr>
            <p:ph type="sldNum" sz="quarter" idx="12"/>
          </p:nvPr>
        </p:nvSpPr>
        <p:spPr/>
        <p:txBody>
          <a:bodyPr/>
          <a:lstStyle/>
          <a:p>
            <a:fld id="{3981A1E7-FBCC-4BE9-B724-D2D87968AACE}" type="slidenum">
              <a:rPr lang="en-US" smtClean="0"/>
              <a:t>‹#›</a:t>
            </a:fld>
            <a:endParaRPr lang="en-US"/>
          </a:p>
        </p:txBody>
      </p:sp>
    </p:spTree>
    <p:extLst>
      <p:ext uri="{BB962C8B-B14F-4D97-AF65-F5344CB8AC3E}">
        <p14:creationId xmlns:p14="http://schemas.microsoft.com/office/powerpoint/2010/main" val="15868658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0082">
              <a:schemeClr val="bg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7DE9DE-69E2-0C82-8FFC-6804A0DED9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DA8FE5C-98F7-7947-0D38-372A0E799B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CC9BD89-162D-E710-7057-801C96B3C3E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E59338-B5B6-402C-88E0-14B137813A0E}" type="datetime1">
              <a:rPr lang="en-US" smtClean="0"/>
              <a:t>3/31/2026</a:t>
            </a:fld>
            <a:endParaRPr lang="en-US"/>
          </a:p>
        </p:txBody>
      </p:sp>
      <p:sp>
        <p:nvSpPr>
          <p:cNvPr id="5" name="Footer Placeholder 4">
            <a:extLst>
              <a:ext uri="{FF2B5EF4-FFF2-40B4-BE49-F238E27FC236}">
                <a16:creationId xmlns:a16="http://schemas.microsoft.com/office/drawing/2014/main" id="{92F7531E-C1EB-5A90-04C4-BB68C80509BE}"/>
              </a:ext>
            </a:extLst>
          </p:cNvPr>
          <p:cNvSpPr>
            <a:spLocks noGrp="1"/>
          </p:cNvSpPr>
          <p:nvPr>
            <p:ph type="ftr" sz="quarter" idx="3"/>
          </p:nvPr>
        </p:nvSpPr>
        <p:spPr>
          <a:xfrm>
            <a:off x="4038600" y="6403975"/>
            <a:ext cx="4114800" cy="365125"/>
          </a:xfrm>
          <a:prstGeom prst="rect">
            <a:avLst/>
          </a:prstGeom>
        </p:spPr>
        <p:txBody>
          <a:bodyPr vert="horz" lIns="91440" tIns="45720" rIns="91440" bIns="45720" rtlCol="0" anchor="ctr"/>
          <a:lstStyle>
            <a:lvl1pPr algn="ctr">
              <a:defRPr sz="1200" b="1">
                <a:solidFill>
                  <a:schemeClr val="tx1">
                    <a:tint val="75000"/>
                  </a:schemeClr>
                </a:solidFill>
                <a:cs typeface="Kalimati" panose="00000400000000000000" pitchFamily="2"/>
              </a:defRPr>
            </a:lvl1pPr>
          </a:lstStyle>
          <a:p>
            <a:r>
              <a:rPr lang="ne-NP" dirty="0"/>
              <a:t>“अर्थतन्त्र मापनको लागि आर्थिक गणना”</a:t>
            </a:r>
            <a:endParaRPr lang="en-US" dirty="0">
              <a:cs typeface="Kalimati" panose="00000400000000000000" pitchFamily="2"/>
            </a:endParaRPr>
          </a:p>
        </p:txBody>
      </p:sp>
      <p:sp>
        <p:nvSpPr>
          <p:cNvPr id="6" name="Slide Number Placeholder 5">
            <a:extLst>
              <a:ext uri="{FF2B5EF4-FFF2-40B4-BE49-F238E27FC236}">
                <a16:creationId xmlns:a16="http://schemas.microsoft.com/office/drawing/2014/main" id="{A23218B7-F542-4BBC-B2B7-B3F2091146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81A1E7-FBCC-4BE9-B724-D2D87968AACE}" type="slidenum">
              <a:rPr lang="en-US" smtClean="0"/>
              <a:t>‹#›</a:t>
            </a:fld>
            <a:endParaRPr lang="en-US"/>
          </a:p>
        </p:txBody>
      </p:sp>
    </p:spTree>
    <p:extLst>
      <p:ext uri="{BB962C8B-B14F-4D97-AF65-F5344CB8AC3E}">
        <p14:creationId xmlns:p14="http://schemas.microsoft.com/office/powerpoint/2010/main" val="21184385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Kalimati" panose="00000400000000000000" pitchFamily="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F74DE-605E-6710-C484-79F164808DFA}"/>
              </a:ext>
            </a:extLst>
          </p:cNvPr>
          <p:cNvSpPr>
            <a:spLocks noGrp="1"/>
          </p:cNvSpPr>
          <p:nvPr>
            <p:ph type="ctrTitle"/>
          </p:nvPr>
        </p:nvSpPr>
        <p:spPr>
          <a:xfrm>
            <a:off x="1523998" y="1693591"/>
            <a:ext cx="9144000" cy="648776"/>
          </a:xfrm>
        </p:spPr>
        <p:txBody>
          <a:bodyPr>
            <a:normAutofit fontScale="90000"/>
          </a:bodyPr>
          <a:lstStyle/>
          <a:p>
            <a:r>
              <a:rPr lang="ne-NP" dirty="0"/>
              <a:t>राष्ट्रिय आर्थिक गणना</a:t>
            </a:r>
            <a:r>
              <a:rPr lang="en-US" dirty="0"/>
              <a:t>, </a:t>
            </a:r>
            <a:r>
              <a:rPr lang="ne-NP" dirty="0"/>
              <a:t>२०८२</a:t>
            </a:r>
            <a:br>
              <a:rPr lang="ne-NP" dirty="0"/>
            </a:br>
            <a:endParaRPr lang="en-US" dirty="0"/>
          </a:p>
        </p:txBody>
      </p:sp>
      <p:sp>
        <p:nvSpPr>
          <p:cNvPr id="3" name="Subtitle 2">
            <a:extLst>
              <a:ext uri="{FF2B5EF4-FFF2-40B4-BE49-F238E27FC236}">
                <a16:creationId xmlns:a16="http://schemas.microsoft.com/office/drawing/2014/main" id="{0BC05F15-4E7D-BC1B-A787-DAA09CB3877D}"/>
              </a:ext>
            </a:extLst>
          </p:cNvPr>
          <p:cNvSpPr>
            <a:spLocks noGrp="1"/>
          </p:cNvSpPr>
          <p:nvPr>
            <p:ph type="subTitle" idx="1"/>
          </p:nvPr>
        </p:nvSpPr>
        <p:spPr>
          <a:xfrm>
            <a:off x="3603522" y="5845841"/>
            <a:ext cx="4984955" cy="1118419"/>
          </a:xfrm>
        </p:spPr>
        <p:txBody>
          <a:bodyPr>
            <a:normAutofit fontScale="92500"/>
          </a:bodyPr>
          <a:lstStyle/>
          <a:p>
            <a:r>
              <a:rPr lang="ne-NP" sz="4400" dirty="0"/>
              <a:t>राष्ट्रिय तथ्याङ्क कार्यालय</a:t>
            </a:r>
          </a:p>
          <a:p>
            <a:endParaRPr lang="en-US" sz="4400" dirty="0"/>
          </a:p>
        </p:txBody>
      </p:sp>
      <p:pic>
        <p:nvPicPr>
          <p:cNvPr id="6" name="Picture 5">
            <a:extLst>
              <a:ext uri="{FF2B5EF4-FFF2-40B4-BE49-F238E27FC236}">
                <a16:creationId xmlns:a16="http://schemas.microsoft.com/office/drawing/2014/main" id="{57BA7E85-9929-1901-65FA-906A3A235C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2671" y="1846005"/>
            <a:ext cx="3716594" cy="3716594"/>
          </a:xfrm>
          <a:prstGeom prst="rect">
            <a:avLst/>
          </a:prstGeom>
        </p:spPr>
      </p:pic>
    </p:spTree>
    <p:extLst>
      <p:ext uri="{BB962C8B-B14F-4D97-AF65-F5344CB8AC3E}">
        <p14:creationId xmlns:p14="http://schemas.microsoft.com/office/powerpoint/2010/main" val="16288294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8928CF-C101-F4F8-F9EA-5F0274B74D52}"/>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CA0E0FA6-25E6-3C30-67FA-C78B8B9793ED}"/>
              </a:ext>
            </a:extLst>
          </p:cNvPr>
          <p:cNvSpPr>
            <a:spLocks noGrp="1"/>
          </p:cNvSpPr>
          <p:nvPr>
            <p:ph type="ftr" sz="quarter" idx="11"/>
          </p:nvPr>
        </p:nvSpPr>
        <p:spPr>
          <a:xfrm>
            <a:off x="3648364" y="6457044"/>
            <a:ext cx="4962236"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F5DAE1B8-114A-5F0B-E9CF-CB06E3BF6402}"/>
              </a:ext>
            </a:extLst>
          </p:cNvPr>
          <p:cNvSpPr txBox="1">
            <a:spLocks/>
          </p:cNvSpPr>
          <p:nvPr/>
        </p:nvSpPr>
        <p:spPr>
          <a:xfrm>
            <a:off x="65314" y="1120140"/>
            <a:ext cx="11990597" cy="549783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err="1"/>
              <a:t>B02</a:t>
            </a:r>
            <a:r>
              <a:rPr lang="en-US" b="1" dirty="0"/>
              <a:t>:</a:t>
            </a:r>
            <a:r>
              <a:rPr lang="en-US" dirty="0"/>
              <a:t> </a:t>
            </a:r>
            <a:r>
              <a:rPr lang="hi-IN" b="1" dirty="0"/>
              <a:t>सन्दर्भ वर्षमा यो प्रतिष्ठान</a:t>
            </a:r>
            <a:r>
              <a:rPr lang="en-US" dirty="0"/>
              <a:t>/</a:t>
            </a:r>
            <a:r>
              <a:rPr lang="hi-IN" b="1" dirty="0"/>
              <a:t>व्यवसाय कति </a:t>
            </a:r>
            <a:r>
              <a:rPr lang="ne-NP" b="1" dirty="0"/>
              <a:t>महिना</a:t>
            </a:r>
            <a:r>
              <a:rPr lang="hi-IN" b="1" dirty="0"/>
              <a:t> सञ्चालन भयो</a:t>
            </a:r>
            <a:r>
              <a:rPr lang="en-US" dirty="0"/>
              <a:t>? </a:t>
            </a:r>
          </a:p>
          <a:p>
            <a:pPr marL="0" indent="0">
              <a:buNone/>
            </a:pPr>
            <a:r>
              <a:rPr lang="ne-NP" dirty="0"/>
              <a:t>(यो प्रश्न वर्षभरी सञ्चालन हुने र सिजनल सबै व्यवसायलाई सोध्नुपर्दछ)</a:t>
            </a:r>
          </a:p>
          <a:p>
            <a:pPr marL="457200" indent="-457200">
              <a:lnSpc>
                <a:spcPct val="150000"/>
              </a:lnSpc>
              <a:buFont typeface="Wingdings" panose="05000000000000000000" pitchFamily="2" charset="2"/>
              <a:buChar char="Ø"/>
            </a:pPr>
            <a:r>
              <a:rPr lang="ne-NP" dirty="0"/>
              <a:t>यस प्रश्नमा प्रतिष्ठान/व्यवसायले सन्दर्भ वर्षमा जम्मा कति महिना वस्तु उत्पादन वा सेवा प्रवाहको काम गर्यो सो यकिन गरी जम्मा सञ्चालन भएको महिना यहाँ उल्लेख गर्नुपर्दछ।</a:t>
            </a:r>
            <a:endParaRPr lang="en-US" dirty="0"/>
          </a:p>
          <a:p>
            <a:pPr marL="457200" indent="-457200">
              <a:lnSpc>
                <a:spcPct val="150000"/>
              </a:lnSpc>
              <a:buFont typeface="Wingdings" panose="05000000000000000000" pitchFamily="2" charset="2"/>
              <a:buChar char="Ø"/>
            </a:pPr>
            <a:r>
              <a:rPr lang="ne-NP" dirty="0"/>
              <a:t>यो प्रश्न वर्षभरि सञ्चालन हुने र मौसमी (सिजनल) दुवै प्रकारका प्रतिष्ठान/व्यवसायलाई सोध्नुपर्दछ।</a:t>
            </a:r>
            <a:endParaRPr lang="en-US" dirty="0"/>
          </a:p>
          <a:p>
            <a:pPr marL="457200" indent="-457200">
              <a:lnSpc>
                <a:spcPct val="150000"/>
              </a:lnSpc>
              <a:buFont typeface="Wingdings" panose="05000000000000000000" pitchFamily="2" charset="2"/>
              <a:buChar char="Ø"/>
            </a:pPr>
            <a:r>
              <a:rPr lang="ne-NP" dirty="0"/>
              <a:t>तर २०८२ श्रावण १ गते पश्चात् सञ्चालन भएका प्रतिष्ठान/व्यवसायको हकमा गणनाको अघिल्लो दिनसम्म सञ्चालन भएको महिना सङ्ख्या उल्लेख गर्नुपर्दछ।</a:t>
            </a:r>
            <a:endParaRPr lang="en-US" dirty="0"/>
          </a:p>
        </p:txBody>
      </p:sp>
      <p:sp>
        <p:nvSpPr>
          <p:cNvPr id="11" name="Slide Number Placeholder 4">
            <a:extLst>
              <a:ext uri="{FF2B5EF4-FFF2-40B4-BE49-F238E27FC236}">
                <a16:creationId xmlns:a16="http://schemas.microsoft.com/office/drawing/2014/main" id="{3BFF923E-A43C-2686-D1A7-E29EFB594332}"/>
              </a:ext>
            </a:extLst>
          </p:cNvPr>
          <p:cNvSpPr>
            <a:spLocks noGrp="1"/>
          </p:cNvSpPr>
          <p:nvPr>
            <p:ph type="sldNum" sz="quarter" idx="12"/>
          </p:nvPr>
        </p:nvSpPr>
        <p:spPr>
          <a:xfrm>
            <a:off x="11517086" y="6438221"/>
            <a:ext cx="609600" cy="544512"/>
          </a:xfrm>
        </p:spPr>
        <p:txBody>
          <a:bodyPr/>
          <a:lstStyle/>
          <a:p>
            <a:pPr algn="ctr"/>
            <a:fld id="{3981A1E7-FBCC-4BE9-B724-D2D87968AACE}" type="slidenum">
              <a:rPr lang="en-US" sz="1800" b="1" smtClean="0">
                <a:latin typeface="Fontasy Himali" panose="04020500000000000000" pitchFamily="82" charset="0"/>
              </a:rPr>
              <a:pPr algn="ctr"/>
              <a:t>10</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410A5AE0-28A4-A7BF-20F1-C25A4E57EE69}"/>
              </a:ext>
            </a:extLst>
          </p:cNvPr>
          <p:cNvSpPr txBox="1">
            <a:spLocks/>
          </p:cNvSpPr>
          <p:nvPr/>
        </p:nvSpPr>
        <p:spPr>
          <a:xfrm>
            <a:off x="394661" y="79376"/>
            <a:ext cx="11713882" cy="5445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ne-NP" sz="3200" b="1" dirty="0"/>
              <a:t>खण्ड </a:t>
            </a:r>
            <a:r>
              <a:rPr lang="en-US" sz="3200" b="1" dirty="0"/>
              <a:t>9 </a:t>
            </a:r>
            <a:r>
              <a:rPr lang="ne-NP" sz="3200" b="1" dirty="0" smtClean="0"/>
              <a:t>: </a:t>
            </a:r>
            <a:r>
              <a:rPr lang="ne-NP" sz="3200" b="1" dirty="0"/>
              <a:t>प्रतिष्ठान/व्यवसाय सञ्चालन विवरण...</a:t>
            </a:r>
          </a:p>
        </p:txBody>
      </p:sp>
    </p:spTree>
    <p:extLst>
      <p:ext uri="{BB962C8B-B14F-4D97-AF65-F5344CB8AC3E}">
        <p14:creationId xmlns:p14="http://schemas.microsoft.com/office/powerpoint/2010/main" val="11418350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ACFDB-40A7-6C03-0017-6AC87F35E4A5}"/>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A37360DD-B370-87E7-5F4C-34C3F49CE3D5}"/>
              </a:ext>
            </a:extLst>
          </p:cNvPr>
          <p:cNvSpPr>
            <a:spLocks noGrp="1"/>
          </p:cNvSpPr>
          <p:nvPr>
            <p:ph type="ftr" sz="quarter" idx="11"/>
          </p:nvPr>
        </p:nvSpPr>
        <p:spPr>
          <a:xfrm>
            <a:off x="3648364" y="6457044"/>
            <a:ext cx="4962236"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11" name="Slide Number Placeholder 4">
            <a:extLst>
              <a:ext uri="{FF2B5EF4-FFF2-40B4-BE49-F238E27FC236}">
                <a16:creationId xmlns:a16="http://schemas.microsoft.com/office/drawing/2014/main" id="{612D3583-F76A-1370-DB9F-370D9A087960}"/>
              </a:ext>
            </a:extLst>
          </p:cNvPr>
          <p:cNvSpPr>
            <a:spLocks noGrp="1"/>
          </p:cNvSpPr>
          <p:nvPr>
            <p:ph type="sldNum" sz="quarter" idx="12"/>
          </p:nvPr>
        </p:nvSpPr>
        <p:spPr>
          <a:xfrm>
            <a:off x="11517086" y="6438221"/>
            <a:ext cx="609600" cy="544512"/>
          </a:xfrm>
        </p:spPr>
        <p:txBody>
          <a:bodyPr/>
          <a:lstStyle/>
          <a:p>
            <a:pPr algn="ctr"/>
            <a:fld id="{3981A1E7-FBCC-4BE9-B724-D2D87968AACE}" type="slidenum">
              <a:rPr lang="en-US" sz="1800" b="1" smtClean="0">
                <a:latin typeface="Fontasy Himali" panose="04020500000000000000" pitchFamily="82" charset="0"/>
              </a:rPr>
              <a:pPr algn="ctr"/>
              <a:t>11</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DB4667A6-111F-32F9-EB82-C3264EE5BBD8}"/>
              </a:ext>
            </a:extLst>
          </p:cNvPr>
          <p:cNvSpPr txBox="1">
            <a:spLocks/>
          </p:cNvSpPr>
          <p:nvPr/>
        </p:nvSpPr>
        <p:spPr>
          <a:xfrm>
            <a:off x="394661" y="79376"/>
            <a:ext cx="11713882" cy="9765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ne-NP" sz="3600" b="1" dirty="0"/>
              <a:t>खण्ड </a:t>
            </a:r>
            <a:r>
              <a:rPr lang="en-US" sz="3600" b="1" dirty="0"/>
              <a:t>9 </a:t>
            </a:r>
            <a:r>
              <a:rPr lang="ne-NP" sz="3600" b="1" dirty="0" smtClean="0"/>
              <a:t>: </a:t>
            </a:r>
            <a:r>
              <a:rPr lang="ne-NP" sz="3600" b="1" dirty="0"/>
              <a:t>प्रतिष्ठान/व्यवसाय सञ्चालन विवरण</a:t>
            </a:r>
          </a:p>
        </p:txBody>
      </p:sp>
      <p:sp>
        <p:nvSpPr>
          <p:cNvPr id="2" name="Content Placeholder 2">
            <a:extLst>
              <a:ext uri="{FF2B5EF4-FFF2-40B4-BE49-F238E27FC236}">
                <a16:creationId xmlns:a16="http://schemas.microsoft.com/office/drawing/2014/main" id="{0A0F6C31-C65A-7AEA-DEA2-DCEC3F368FE8}"/>
              </a:ext>
            </a:extLst>
          </p:cNvPr>
          <p:cNvSpPr txBox="1">
            <a:spLocks/>
          </p:cNvSpPr>
          <p:nvPr/>
        </p:nvSpPr>
        <p:spPr>
          <a:xfrm>
            <a:off x="101599" y="1055914"/>
            <a:ext cx="12006943" cy="552776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880" indent="0">
              <a:lnSpc>
                <a:spcPct val="150000"/>
              </a:lnSpc>
              <a:spcBef>
                <a:spcPts val="600"/>
              </a:spcBef>
              <a:buNone/>
            </a:pPr>
            <a:r>
              <a:rPr lang="en-US" sz="2400" b="1" dirty="0" err="1"/>
              <a:t>B02</a:t>
            </a:r>
            <a:r>
              <a:rPr lang="en-US" sz="2400" b="1" dirty="0"/>
              <a:t>:</a:t>
            </a:r>
            <a:r>
              <a:rPr lang="en-US" sz="2400" dirty="0"/>
              <a:t> </a:t>
            </a:r>
            <a:r>
              <a:rPr lang="hi-IN" sz="2400" b="1" dirty="0"/>
              <a:t>सन्दर्भ वर्षमा यो प्रतिष्ठान</a:t>
            </a:r>
            <a:r>
              <a:rPr lang="en-US" sz="2400" dirty="0"/>
              <a:t>/</a:t>
            </a:r>
            <a:r>
              <a:rPr lang="hi-IN" sz="2400" b="1" dirty="0"/>
              <a:t>व्यवसाय कति </a:t>
            </a:r>
            <a:r>
              <a:rPr lang="ne-NP" sz="2400" b="1" dirty="0"/>
              <a:t>महिना</a:t>
            </a:r>
            <a:r>
              <a:rPr lang="hi-IN" sz="2400" b="1" dirty="0"/>
              <a:t> सञ्चालन भयो</a:t>
            </a:r>
            <a:r>
              <a:rPr lang="en-US" sz="2400" dirty="0"/>
              <a:t>?</a:t>
            </a:r>
            <a:r>
              <a:rPr lang="ne-NP" sz="2400" dirty="0"/>
              <a:t>...</a:t>
            </a:r>
            <a:r>
              <a:rPr lang="en-US" sz="2400" dirty="0"/>
              <a:t> </a:t>
            </a:r>
          </a:p>
          <a:p>
            <a:pPr marL="182880" indent="0">
              <a:lnSpc>
                <a:spcPct val="150000"/>
              </a:lnSpc>
              <a:spcBef>
                <a:spcPts val="600"/>
              </a:spcBef>
              <a:buNone/>
            </a:pPr>
            <a:r>
              <a:rPr lang="ne-NP" sz="2400" dirty="0"/>
              <a:t>(यो प्रश्न वर्षभरी सञ्चालन हुने र सिजनल सबै व्यवसायलाई सोध्नुपर्दछ)</a:t>
            </a:r>
          </a:p>
          <a:p>
            <a:pPr marL="0" indent="0" algn="just">
              <a:lnSpc>
                <a:spcPct val="150000"/>
              </a:lnSpc>
              <a:spcBef>
                <a:spcPts val="600"/>
              </a:spcBef>
              <a:buNone/>
            </a:pPr>
            <a:r>
              <a:rPr lang="ne-NP" dirty="0"/>
              <a:t>महिना गणना गर्दा देहायका विधि अपनाउनुपर्दछ:</a:t>
            </a:r>
            <a:endParaRPr lang="en-US" dirty="0"/>
          </a:p>
          <a:p>
            <a:pPr marL="640080" lvl="1" indent="-457200">
              <a:lnSpc>
                <a:spcPct val="150000"/>
              </a:lnSpc>
              <a:spcBef>
                <a:spcPts val="600"/>
              </a:spcBef>
              <a:buFont typeface="Wingdings" panose="05000000000000000000" pitchFamily="2" charset="2"/>
              <a:buChar char="Ø"/>
            </a:pPr>
            <a:r>
              <a:rPr lang="hi-IN" b="1" dirty="0"/>
              <a:t>वर्षभरि सञ्चालन हुने व्यवसायको हकमा</a:t>
            </a:r>
            <a:endParaRPr lang="en-US" dirty="0"/>
          </a:p>
          <a:p>
            <a:pPr marL="640080" lvl="1" indent="-457200">
              <a:lnSpc>
                <a:spcPct val="150000"/>
              </a:lnSpc>
              <a:spcBef>
                <a:spcPts val="600"/>
              </a:spcBef>
              <a:buFont typeface="Wingdings" panose="05000000000000000000" pitchFamily="2" charset="2"/>
              <a:buChar char="Ø"/>
            </a:pPr>
            <a:r>
              <a:rPr lang="hi-IN" dirty="0"/>
              <a:t>यदि प्रतिष्ठान/व्यवसाय बाह्रै महिना सञ्चालन हुन्छ (साप्ताहिक वा सार्वजनिक बिदाबाहेक) भने सञ्चालन अवधि 12 महिना लेख्नुपर्दछ। </a:t>
            </a:r>
            <a:endParaRPr lang="en-US" dirty="0"/>
          </a:p>
          <a:p>
            <a:pPr marL="640080" lvl="1" indent="-457200">
              <a:lnSpc>
                <a:spcPct val="150000"/>
              </a:lnSpc>
              <a:spcBef>
                <a:spcPts val="600"/>
              </a:spcBef>
              <a:buFont typeface="Wingdings" panose="05000000000000000000" pitchFamily="2" charset="2"/>
              <a:buChar char="Ø"/>
            </a:pPr>
            <a:r>
              <a:rPr lang="hi-IN" b="1" dirty="0"/>
              <a:t>१२ महिना नपुगेका प्रतिष्ठान</a:t>
            </a:r>
            <a:r>
              <a:rPr lang="ar-SA" b="1" dirty="0"/>
              <a:t>/</a:t>
            </a:r>
            <a:r>
              <a:rPr lang="hi-IN" b="1" dirty="0"/>
              <a:t>व्यवसायको </a:t>
            </a:r>
            <a:r>
              <a:rPr lang="ne-NP" b="1" dirty="0"/>
              <a:t>हकमा</a:t>
            </a:r>
            <a:r>
              <a:rPr lang="ne-NP" dirty="0"/>
              <a:t> </a:t>
            </a:r>
            <a:endParaRPr lang="en-US" dirty="0"/>
          </a:p>
          <a:p>
            <a:pPr marL="640080" lvl="1" indent="-457200">
              <a:lnSpc>
                <a:spcPct val="150000"/>
              </a:lnSpc>
              <a:spcBef>
                <a:spcPts val="600"/>
              </a:spcBef>
              <a:buFont typeface="Wingdings" panose="05000000000000000000" pitchFamily="2" charset="2"/>
              <a:buChar char="Ø"/>
            </a:pPr>
            <a:r>
              <a:rPr lang="ne-NP" dirty="0"/>
              <a:t>यदि व्यवसाय स्थापना भएको १ वर्ष (१२ महिना) नपुगेका प्रतिष्ठान/व्यवसायको हकमा सञ्चालन भएको महिनाको सङ्ख्या १२ महिनाभन्दा कम हुन्छ। </a:t>
            </a:r>
            <a:endParaRPr lang="en-US" dirty="0"/>
          </a:p>
          <a:p>
            <a:pPr marL="182880" indent="0" algn="just">
              <a:lnSpc>
                <a:spcPct val="150000"/>
              </a:lnSpc>
              <a:spcBef>
                <a:spcPts val="600"/>
              </a:spcBef>
              <a:buNone/>
            </a:pPr>
            <a:endParaRPr lang="ne-NP" sz="2400" b="1" u="sng" dirty="0"/>
          </a:p>
          <a:p>
            <a:pPr marL="182880">
              <a:lnSpc>
                <a:spcPct val="150000"/>
              </a:lnSpc>
              <a:spcBef>
                <a:spcPts val="600"/>
              </a:spcBef>
            </a:pPr>
            <a:endParaRPr lang="en-US" sz="2400" dirty="0"/>
          </a:p>
        </p:txBody>
      </p:sp>
    </p:spTree>
    <p:extLst>
      <p:ext uri="{BB962C8B-B14F-4D97-AF65-F5344CB8AC3E}">
        <p14:creationId xmlns:p14="http://schemas.microsoft.com/office/powerpoint/2010/main" val="37469798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DE903-5F70-EF2E-10D0-9BD59A20517A}"/>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AD323556-9BE4-955A-7562-DD53A2B543FE}"/>
              </a:ext>
            </a:extLst>
          </p:cNvPr>
          <p:cNvSpPr>
            <a:spLocks noGrp="1"/>
          </p:cNvSpPr>
          <p:nvPr>
            <p:ph type="ftr" sz="quarter" idx="11"/>
          </p:nvPr>
        </p:nvSpPr>
        <p:spPr>
          <a:xfrm>
            <a:off x="3648364" y="6457044"/>
            <a:ext cx="4962236"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11" name="Slide Number Placeholder 4">
            <a:extLst>
              <a:ext uri="{FF2B5EF4-FFF2-40B4-BE49-F238E27FC236}">
                <a16:creationId xmlns:a16="http://schemas.microsoft.com/office/drawing/2014/main" id="{166BDD1E-815B-32A8-9882-02891890BC64}"/>
              </a:ext>
            </a:extLst>
          </p:cNvPr>
          <p:cNvSpPr>
            <a:spLocks noGrp="1"/>
          </p:cNvSpPr>
          <p:nvPr>
            <p:ph type="sldNum" sz="quarter" idx="12"/>
          </p:nvPr>
        </p:nvSpPr>
        <p:spPr>
          <a:xfrm>
            <a:off x="11517086" y="6438221"/>
            <a:ext cx="609600" cy="544512"/>
          </a:xfrm>
        </p:spPr>
        <p:txBody>
          <a:bodyPr/>
          <a:lstStyle/>
          <a:p>
            <a:pPr algn="ctr"/>
            <a:fld id="{3981A1E7-FBCC-4BE9-B724-D2D87968AACE}" type="slidenum">
              <a:rPr lang="en-US" sz="1800" b="1" smtClean="0">
                <a:latin typeface="Fontasy Himali" panose="04020500000000000000" pitchFamily="82" charset="0"/>
              </a:rPr>
              <a:pPr algn="ctr"/>
              <a:t>12</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7F59CEA4-3F5C-8585-A0F3-FA8019D34027}"/>
              </a:ext>
            </a:extLst>
          </p:cNvPr>
          <p:cNvSpPr txBox="1">
            <a:spLocks/>
          </p:cNvSpPr>
          <p:nvPr/>
        </p:nvSpPr>
        <p:spPr>
          <a:xfrm>
            <a:off x="394661" y="79376"/>
            <a:ext cx="11713882" cy="9765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ne-NP" sz="3600" b="1" dirty="0"/>
              <a:t>खण्ड </a:t>
            </a:r>
            <a:r>
              <a:rPr lang="en-US" sz="3600" b="1" dirty="0"/>
              <a:t>9 </a:t>
            </a:r>
            <a:r>
              <a:rPr lang="ne-NP" sz="3600" b="1" dirty="0" smtClean="0"/>
              <a:t>: </a:t>
            </a:r>
            <a:r>
              <a:rPr lang="ne-NP" sz="3600" b="1" dirty="0"/>
              <a:t>प्रतिष्ठान/व्यवसाय सञ्चालन विवरण</a:t>
            </a:r>
          </a:p>
        </p:txBody>
      </p:sp>
      <p:sp>
        <p:nvSpPr>
          <p:cNvPr id="2" name="Content Placeholder 2">
            <a:extLst>
              <a:ext uri="{FF2B5EF4-FFF2-40B4-BE49-F238E27FC236}">
                <a16:creationId xmlns:a16="http://schemas.microsoft.com/office/drawing/2014/main" id="{29142CFC-B086-8F9D-2F7E-09C410A0306B}"/>
              </a:ext>
            </a:extLst>
          </p:cNvPr>
          <p:cNvSpPr txBox="1">
            <a:spLocks/>
          </p:cNvSpPr>
          <p:nvPr/>
        </p:nvSpPr>
        <p:spPr>
          <a:xfrm>
            <a:off x="101599" y="1055914"/>
            <a:ext cx="12006943" cy="5527766"/>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880" indent="0">
              <a:lnSpc>
                <a:spcPct val="150000"/>
              </a:lnSpc>
              <a:spcBef>
                <a:spcPts val="600"/>
              </a:spcBef>
              <a:buNone/>
            </a:pPr>
            <a:r>
              <a:rPr lang="en-US" sz="2400" b="1" dirty="0" err="1"/>
              <a:t>B02</a:t>
            </a:r>
            <a:r>
              <a:rPr lang="en-US" sz="2400" b="1" dirty="0"/>
              <a:t>:</a:t>
            </a:r>
            <a:r>
              <a:rPr lang="en-US" sz="2400" dirty="0"/>
              <a:t> </a:t>
            </a:r>
            <a:r>
              <a:rPr lang="hi-IN" sz="2400" b="1" dirty="0"/>
              <a:t>सन्दर्भ वर्षमा यो प्रतिष्ठान</a:t>
            </a:r>
            <a:r>
              <a:rPr lang="en-US" sz="2400" dirty="0"/>
              <a:t>/</a:t>
            </a:r>
            <a:r>
              <a:rPr lang="hi-IN" sz="2400" b="1" dirty="0"/>
              <a:t>व्यवसाय कति </a:t>
            </a:r>
            <a:r>
              <a:rPr lang="ne-NP" sz="2400" b="1" dirty="0"/>
              <a:t>महिना</a:t>
            </a:r>
            <a:r>
              <a:rPr lang="hi-IN" sz="2400" b="1" dirty="0"/>
              <a:t> सञ्चालन भयो</a:t>
            </a:r>
            <a:r>
              <a:rPr lang="en-US" sz="2400" dirty="0"/>
              <a:t>? </a:t>
            </a:r>
            <a:r>
              <a:rPr lang="ne-NP" sz="2400" dirty="0"/>
              <a:t>...</a:t>
            </a:r>
            <a:endParaRPr lang="en-US" sz="2400" dirty="0"/>
          </a:p>
          <a:p>
            <a:pPr marL="182880" indent="0">
              <a:lnSpc>
                <a:spcPct val="150000"/>
              </a:lnSpc>
              <a:spcBef>
                <a:spcPts val="600"/>
              </a:spcBef>
              <a:buNone/>
            </a:pPr>
            <a:r>
              <a:rPr lang="ne-NP" sz="2400" dirty="0"/>
              <a:t>(यो प्रश्न वर्षभरी सञ्चालन हुने र सिजनल सबै व्यवसायलाई सोध्नुपर्दछ)</a:t>
            </a:r>
          </a:p>
          <a:p>
            <a:pPr marL="182880" indent="-457200" algn="just">
              <a:lnSpc>
                <a:spcPct val="150000"/>
              </a:lnSpc>
              <a:spcBef>
                <a:spcPts val="600"/>
              </a:spcBef>
              <a:buFont typeface="Wingdings" panose="05000000000000000000" pitchFamily="2" charset="2"/>
              <a:buChar char="Ø"/>
            </a:pPr>
            <a:r>
              <a:rPr lang="ne-NP" dirty="0"/>
              <a:t>महिना गणना गर्दा देहायका विधि अपनाउनुपर्दछ:</a:t>
            </a:r>
            <a:endParaRPr lang="en-US" dirty="0"/>
          </a:p>
          <a:p>
            <a:pPr marL="457200" indent="-457200">
              <a:lnSpc>
                <a:spcPct val="160000"/>
              </a:lnSpc>
              <a:spcBef>
                <a:spcPts val="600"/>
              </a:spcBef>
              <a:buFont typeface="Wingdings" panose="05000000000000000000" pitchFamily="2" charset="2"/>
              <a:buChar char="Ø"/>
            </a:pPr>
            <a:r>
              <a:rPr lang="hi-IN" b="1" dirty="0"/>
              <a:t>आंशिक महिनाको गणना</a:t>
            </a:r>
            <a:endParaRPr lang="en-US" dirty="0"/>
          </a:p>
          <a:p>
            <a:pPr marL="457200" indent="-457200">
              <a:lnSpc>
                <a:spcPct val="160000"/>
              </a:lnSpc>
              <a:spcBef>
                <a:spcPts val="600"/>
              </a:spcBef>
              <a:buFont typeface="Wingdings" panose="05000000000000000000" pitchFamily="2" charset="2"/>
              <a:buChar char="Ø"/>
            </a:pPr>
            <a:r>
              <a:rPr lang="hi-IN" dirty="0"/>
              <a:t>सामान्यतया महिनाको १५ दिन वा सोभन्दा बढी समय सञ्चालन भएको महिनालाई १ महिना मानी गणना</a:t>
            </a:r>
            <a:r>
              <a:rPr lang="en-GB" dirty="0"/>
              <a:t> </a:t>
            </a:r>
            <a:r>
              <a:rPr lang="hi-IN" dirty="0"/>
              <a:t>गर्नुपर्दछ।</a:t>
            </a:r>
            <a:endParaRPr lang="en-US" dirty="0"/>
          </a:p>
          <a:p>
            <a:pPr marL="457200" indent="-457200">
              <a:lnSpc>
                <a:spcPct val="160000"/>
              </a:lnSpc>
              <a:spcBef>
                <a:spcPts val="600"/>
              </a:spcBef>
              <a:buFont typeface="Wingdings" panose="05000000000000000000" pitchFamily="2" charset="2"/>
              <a:buChar char="Ø"/>
            </a:pPr>
            <a:r>
              <a:rPr lang="en-GB" b="1" dirty="0"/>
              <a:t> </a:t>
            </a:r>
            <a:r>
              <a:rPr lang="hi-IN" b="1" dirty="0"/>
              <a:t>हाटबजारको सम्बन्धमा</a:t>
            </a:r>
            <a:r>
              <a:rPr lang="hi-IN" dirty="0"/>
              <a:t> </a:t>
            </a:r>
            <a:endParaRPr lang="en-US" dirty="0"/>
          </a:p>
          <a:p>
            <a:pPr marL="457200" indent="-457200">
              <a:lnSpc>
                <a:spcPct val="160000"/>
              </a:lnSpc>
              <a:spcBef>
                <a:spcPts val="600"/>
              </a:spcBef>
              <a:buFont typeface="Wingdings" panose="05000000000000000000" pitchFamily="2" charset="2"/>
              <a:buChar char="Ø"/>
            </a:pPr>
            <a:r>
              <a:rPr lang="hi-IN" dirty="0"/>
              <a:t>प्रत्येक महिनाको कुनै निश्चित बारमा मात्र सञ्चालन भई महिनामा ४ दिनमात्र सञ्चालन हुन्छ भने पनि सोही ४ दिनलाई १ महिना मानेर यहाँ उल्लेख गर्नुपर्दछ।</a:t>
            </a:r>
            <a:endParaRPr lang="en-US" dirty="0"/>
          </a:p>
          <a:p>
            <a:pPr marL="182880" indent="0" algn="just">
              <a:lnSpc>
                <a:spcPct val="150000"/>
              </a:lnSpc>
              <a:spcBef>
                <a:spcPts val="600"/>
              </a:spcBef>
              <a:buNone/>
            </a:pPr>
            <a:endParaRPr lang="ne-NP" sz="2400" b="1" u="sng" dirty="0"/>
          </a:p>
          <a:p>
            <a:pPr marL="182880">
              <a:lnSpc>
                <a:spcPct val="150000"/>
              </a:lnSpc>
              <a:spcBef>
                <a:spcPts val="600"/>
              </a:spcBef>
            </a:pPr>
            <a:endParaRPr lang="en-US" sz="2400" dirty="0"/>
          </a:p>
        </p:txBody>
      </p:sp>
    </p:spTree>
    <p:extLst>
      <p:ext uri="{BB962C8B-B14F-4D97-AF65-F5344CB8AC3E}">
        <p14:creationId xmlns:p14="http://schemas.microsoft.com/office/powerpoint/2010/main" val="1782163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FAE683-2D61-224E-27EB-392918D3F76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B42DA815-5EF8-6BAC-E1D4-DF8B515C1B84}"/>
              </a:ext>
            </a:extLst>
          </p:cNvPr>
          <p:cNvSpPr>
            <a:spLocks noGrp="1"/>
          </p:cNvSpPr>
          <p:nvPr>
            <p:ph type="ftr" sz="quarter" idx="11"/>
          </p:nvPr>
        </p:nvSpPr>
        <p:spPr>
          <a:xfrm>
            <a:off x="3648364" y="6457044"/>
            <a:ext cx="4962236"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11" name="Slide Number Placeholder 4">
            <a:extLst>
              <a:ext uri="{FF2B5EF4-FFF2-40B4-BE49-F238E27FC236}">
                <a16:creationId xmlns:a16="http://schemas.microsoft.com/office/drawing/2014/main" id="{EBC15CF6-A9B2-28C4-8D45-931441100E59}"/>
              </a:ext>
            </a:extLst>
          </p:cNvPr>
          <p:cNvSpPr>
            <a:spLocks noGrp="1"/>
          </p:cNvSpPr>
          <p:nvPr>
            <p:ph type="sldNum" sz="quarter" idx="12"/>
          </p:nvPr>
        </p:nvSpPr>
        <p:spPr>
          <a:xfrm>
            <a:off x="11517086" y="6438221"/>
            <a:ext cx="609600" cy="544512"/>
          </a:xfrm>
        </p:spPr>
        <p:txBody>
          <a:bodyPr/>
          <a:lstStyle/>
          <a:p>
            <a:pPr algn="ctr"/>
            <a:fld id="{3981A1E7-FBCC-4BE9-B724-D2D87968AACE}" type="slidenum">
              <a:rPr lang="en-US" sz="1800" b="1" smtClean="0">
                <a:latin typeface="Fontasy Himali" panose="04020500000000000000" pitchFamily="82" charset="0"/>
              </a:rPr>
              <a:pPr algn="ctr"/>
              <a:t>13</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C2DD2DC1-1E44-F960-A69F-D60022B63274}"/>
              </a:ext>
            </a:extLst>
          </p:cNvPr>
          <p:cNvSpPr txBox="1">
            <a:spLocks/>
          </p:cNvSpPr>
          <p:nvPr/>
        </p:nvSpPr>
        <p:spPr>
          <a:xfrm>
            <a:off x="394661" y="79376"/>
            <a:ext cx="11713882" cy="9765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ne-NP" sz="3600" b="1" dirty="0"/>
              <a:t>खण्ड </a:t>
            </a:r>
            <a:r>
              <a:rPr lang="en-US" sz="3600" b="1" dirty="0"/>
              <a:t>9 </a:t>
            </a:r>
            <a:r>
              <a:rPr lang="ne-NP" sz="3600" b="1" dirty="0" smtClean="0"/>
              <a:t>: </a:t>
            </a:r>
            <a:r>
              <a:rPr lang="ne-NP" sz="3600" b="1" dirty="0"/>
              <a:t>प्रतिष्ठान/व्यवसाय सञ्चालन विवरण</a:t>
            </a:r>
          </a:p>
        </p:txBody>
      </p:sp>
      <p:sp>
        <p:nvSpPr>
          <p:cNvPr id="2" name="Content Placeholder 2">
            <a:extLst>
              <a:ext uri="{FF2B5EF4-FFF2-40B4-BE49-F238E27FC236}">
                <a16:creationId xmlns:a16="http://schemas.microsoft.com/office/drawing/2014/main" id="{BE1B3C80-B134-9853-014A-0C2AE4FA5AC3}"/>
              </a:ext>
            </a:extLst>
          </p:cNvPr>
          <p:cNvSpPr txBox="1">
            <a:spLocks/>
          </p:cNvSpPr>
          <p:nvPr/>
        </p:nvSpPr>
        <p:spPr>
          <a:xfrm>
            <a:off x="101599" y="1055914"/>
            <a:ext cx="12006943" cy="552776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880" indent="0">
              <a:lnSpc>
                <a:spcPct val="130000"/>
              </a:lnSpc>
              <a:spcBef>
                <a:spcPts val="600"/>
              </a:spcBef>
              <a:buNone/>
            </a:pPr>
            <a:r>
              <a:rPr lang="en-US" sz="2400" b="1" dirty="0" err="1"/>
              <a:t>B02</a:t>
            </a:r>
            <a:r>
              <a:rPr lang="en-US" sz="2400" b="1" dirty="0"/>
              <a:t>:</a:t>
            </a:r>
            <a:r>
              <a:rPr lang="en-US" sz="2400" dirty="0"/>
              <a:t> </a:t>
            </a:r>
            <a:r>
              <a:rPr lang="hi-IN" sz="2400" b="1" dirty="0"/>
              <a:t>सन्दर्भ वर्षमा यो प्रतिष्ठान</a:t>
            </a:r>
            <a:r>
              <a:rPr lang="en-US" sz="2400" dirty="0"/>
              <a:t>/</a:t>
            </a:r>
            <a:r>
              <a:rPr lang="hi-IN" sz="2400" b="1" dirty="0"/>
              <a:t>व्यवसाय कति </a:t>
            </a:r>
            <a:r>
              <a:rPr lang="ne-NP" sz="2400" b="1" dirty="0"/>
              <a:t>महिना</a:t>
            </a:r>
            <a:r>
              <a:rPr lang="hi-IN" sz="2400" b="1" dirty="0"/>
              <a:t> सञ्चालन भयो</a:t>
            </a:r>
            <a:r>
              <a:rPr lang="en-US" sz="2400" dirty="0"/>
              <a:t>? </a:t>
            </a:r>
            <a:r>
              <a:rPr lang="ne-NP" sz="2400" dirty="0"/>
              <a:t>...</a:t>
            </a:r>
            <a:endParaRPr lang="en-US" sz="2400" dirty="0"/>
          </a:p>
          <a:p>
            <a:pPr marL="182880" indent="0">
              <a:lnSpc>
                <a:spcPct val="130000"/>
              </a:lnSpc>
              <a:spcBef>
                <a:spcPts val="600"/>
              </a:spcBef>
              <a:buNone/>
            </a:pPr>
            <a:r>
              <a:rPr lang="ne-NP" sz="2400" dirty="0"/>
              <a:t>(यो प्रश्न वर्षभरी सञ्चालन हुने र सिजनल सबै व्यवसायलाई सोध्नुपर्दछ)</a:t>
            </a:r>
          </a:p>
          <a:p>
            <a:pPr marL="640080" lvl="1" indent="-457200">
              <a:lnSpc>
                <a:spcPct val="130000"/>
              </a:lnSpc>
              <a:spcBef>
                <a:spcPts val="600"/>
              </a:spcBef>
              <a:buFont typeface="Wingdings" panose="05000000000000000000" pitchFamily="2" charset="2"/>
              <a:buChar char="Ø"/>
            </a:pPr>
            <a:r>
              <a:rPr lang="hi-IN" dirty="0"/>
              <a:t>उदाहरण १</a:t>
            </a:r>
            <a:r>
              <a:rPr lang="ar-SA" dirty="0"/>
              <a:t>:</a:t>
            </a:r>
            <a:r>
              <a:rPr lang="en-GB" dirty="0"/>
              <a:t> </a:t>
            </a:r>
            <a:r>
              <a:rPr lang="hi-IN" dirty="0"/>
              <a:t>कुनै ईँटा उद्योग मंसिरदेखि जेठसम्म (७ महिना) मात्र ईँटा उत्पादनको कार्य गर्दछ र वर्षायाममा ५ महिना बन्द हुन्छ भने यसको सञ्चालन अवधि </a:t>
            </a:r>
            <a:r>
              <a:rPr lang="en-GB" dirty="0"/>
              <a:t>7 </a:t>
            </a:r>
            <a:r>
              <a:rPr lang="hi-IN" dirty="0"/>
              <a:t>महिना लेख्नुपर्दछ।</a:t>
            </a:r>
            <a:endParaRPr lang="en-US" dirty="0"/>
          </a:p>
          <a:p>
            <a:pPr marL="640080" lvl="1" indent="-457200">
              <a:lnSpc>
                <a:spcPct val="130000"/>
              </a:lnSpc>
              <a:spcBef>
                <a:spcPts val="600"/>
              </a:spcBef>
              <a:buFont typeface="Wingdings" panose="05000000000000000000" pitchFamily="2" charset="2"/>
              <a:buChar char="Ø"/>
            </a:pPr>
            <a:r>
              <a:rPr lang="hi-IN" dirty="0"/>
              <a:t>उदाहरण २: कुनै किराना पसल </a:t>
            </a:r>
            <a:r>
              <a:rPr lang="hi-IN" dirty="0" smtClean="0"/>
              <a:t>२०७८</a:t>
            </a:r>
            <a:r>
              <a:rPr lang="en-US" dirty="0" smtClean="0"/>
              <a:t> </a:t>
            </a:r>
            <a:r>
              <a:rPr lang="hi-IN" dirty="0" smtClean="0"/>
              <a:t>देखि </a:t>
            </a:r>
            <a:r>
              <a:rPr lang="hi-IN" dirty="0"/>
              <a:t>सञ्चालनमा आएको रहेछ र उक्त पसलका सञ्चालक आ.व. २०८१/८२ मा २ महिना पसल बन्द गरेर विदेश </a:t>
            </a:r>
            <a:r>
              <a:rPr lang="hi-IN" dirty="0" smtClean="0"/>
              <a:t>घुम्</a:t>
            </a:r>
            <a:r>
              <a:rPr lang="ne-NP" dirty="0"/>
              <a:t>न</a:t>
            </a:r>
            <a:r>
              <a:rPr lang="hi-IN" dirty="0" smtClean="0"/>
              <a:t> </a:t>
            </a:r>
            <a:r>
              <a:rPr lang="hi-IN" dirty="0"/>
              <a:t>गएका रहेछन् भने सञ्चालन अवधि </a:t>
            </a:r>
            <a:r>
              <a:rPr lang="en-GB" dirty="0"/>
              <a:t>10 </a:t>
            </a:r>
            <a:r>
              <a:rPr lang="hi-IN" dirty="0"/>
              <a:t>महिना लेख्नुपर्दछ।</a:t>
            </a:r>
            <a:endParaRPr lang="en-US" dirty="0"/>
          </a:p>
          <a:p>
            <a:pPr marL="640080" lvl="1" indent="-457200">
              <a:lnSpc>
                <a:spcPct val="130000"/>
              </a:lnSpc>
              <a:spcBef>
                <a:spcPts val="600"/>
              </a:spcBef>
              <a:buFont typeface="Wingdings" panose="05000000000000000000" pitchFamily="2" charset="2"/>
              <a:buChar char="Ø"/>
            </a:pPr>
            <a:r>
              <a:rPr lang="hi-IN" dirty="0"/>
              <a:t>उदाहरण ३</a:t>
            </a:r>
            <a:r>
              <a:rPr lang="ar-SA" dirty="0"/>
              <a:t>:</a:t>
            </a:r>
            <a:r>
              <a:rPr lang="en-GB" dirty="0"/>
              <a:t> </a:t>
            </a:r>
            <a:r>
              <a:rPr lang="hi-IN" dirty="0"/>
              <a:t>हाटबजारमा सञ्चालन हुने व्यवसाय गत १२ </a:t>
            </a:r>
            <a:r>
              <a:rPr lang="hi-IN" dirty="0" smtClean="0"/>
              <a:t>महिना</a:t>
            </a:r>
            <a:r>
              <a:rPr lang="ne-NP" dirty="0" smtClean="0"/>
              <a:t> </a:t>
            </a:r>
            <a:r>
              <a:rPr lang="hi-IN" dirty="0" smtClean="0"/>
              <a:t>मध्ये </a:t>
            </a:r>
            <a:r>
              <a:rPr lang="hi-IN" dirty="0"/>
              <a:t>असारदेखि भाद्र सम्म खेतीपाती तथा अन्य कारणले व्यस्त रही व्यवसाय बन्द रहेको रहेछ भने सञ्चालन अवधि</a:t>
            </a:r>
            <a:r>
              <a:rPr lang="ne-NP" dirty="0"/>
              <a:t> </a:t>
            </a:r>
            <a:r>
              <a:rPr lang="en-GB" dirty="0"/>
              <a:t> </a:t>
            </a:r>
            <a:r>
              <a:rPr lang="ca-ES" dirty="0"/>
              <a:t>9</a:t>
            </a:r>
            <a:r>
              <a:rPr lang="hi-IN" dirty="0"/>
              <a:t> महिना</a:t>
            </a:r>
            <a:r>
              <a:rPr lang="en-GB" dirty="0"/>
              <a:t> </a:t>
            </a:r>
            <a:r>
              <a:rPr lang="hi-IN" dirty="0"/>
              <a:t>लेख्नुपर्दछ। </a:t>
            </a:r>
            <a:endParaRPr lang="en-US" dirty="0"/>
          </a:p>
          <a:p>
            <a:pPr marL="182880" indent="0" algn="just">
              <a:lnSpc>
                <a:spcPct val="130000"/>
              </a:lnSpc>
              <a:spcBef>
                <a:spcPts val="600"/>
              </a:spcBef>
              <a:buNone/>
            </a:pPr>
            <a:endParaRPr lang="ne-NP" sz="2400" b="1" u="sng" dirty="0"/>
          </a:p>
          <a:p>
            <a:pPr marL="182880">
              <a:lnSpc>
                <a:spcPct val="130000"/>
              </a:lnSpc>
              <a:spcBef>
                <a:spcPts val="600"/>
              </a:spcBef>
            </a:pPr>
            <a:endParaRPr lang="en-US" sz="2400" dirty="0"/>
          </a:p>
        </p:txBody>
      </p:sp>
    </p:spTree>
    <p:extLst>
      <p:ext uri="{BB962C8B-B14F-4D97-AF65-F5344CB8AC3E}">
        <p14:creationId xmlns:p14="http://schemas.microsoft.com/office/powerpoint/2010/main" val="29396277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D3C3CC-B69B-FD90-FF2F-DDBFC0307AD7}"/>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A56A19DD-4533-28C0-A2A1-217D78093DE6}"/>
              </a:ext>
            </a:extLst>
          </p:cNvPr>
          <p:cNvSpPr>
            <a:spLocks noGrp="1"/>
          </p:cNvSpPr>
          <p:nvPr>
            <p:ph type="ftr" sz="quarter" idx="11"/>
          </p:nvPr>
        </p:nvSpPr>
        <p:spPr>
          <a:xfrm>
            <a:off x="3648364" y="6457044"/>
            <a:ext cx="4962236"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11" name="Slide Number Placeholder 4">
            <a:extLst>
              <a:ext uri="{FF2B5EF4-FFF2-40B4-BE49-F238E27FC236}">
                <a16:creationId xmlns:a16="http://schemas.microsoft.com/office/drawing/2014/main" id="{44C38075-A779-1189-FB84-70F0A4CEFE0F}"/>
              </a:ext>
            </a:extLst>
          </p:cNvPr>
          <p:cNvSpPr>
            <a:spLocks noGrp="1"/>
          </p:cNvSpPr>
          <p:nvPr>
            <p:ph type="sldNum" sz="quarter" idx="12"/>
          </p:nvPr>
        </p:nvSpPr>
        <p:spPr>
          <a:xfrm>
            <a:off x="11517086" y="6438221"/>
            <a:ext cx="609600" cy="544512"/>
          </a:xfrm>
        </p:spPr>
        <p:txBody>
          <a:bodyPr/>
          <a:lstStyle/>
          <a:p>
            <a:pPr algn="ctr"/>
            <a:fld id="{3981A1E7-FBCC-4BE9-B724-D2D87968AACE}" type="slidenum">
              <a:rPr lang="en-US" sz="1800" b="1" smtClean="0">
                <a:latin typeface="Fontasy Himali" panose="04020500000000000000" pitchFamily="82" charset="0"/>
              </a:rPr>
              <a:pPr algn="ctr"/>
              <a:t>14</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6709647F-D09E-9FCF-0D33-2848B0C6AAE3}"/>
              </a:ext>
            </a:extLst>
          </p:cNvPr>
          <p:cNvSpPr txBox="1">
            <a:spLocks/>
          </p:cNvSpPr>
          <p:nvPr/>
        </p:nvSpPr>
        <p:spPr>
          <a:xfrm>
            <a:off x="394661" y="79376"/>
            <a:ext cx="11713882" cy="9765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ne-NP" sz="3600" b="1" dirty="0"/>
              <a:t>खण्ड </a:t>
            </a:r>
            <a:r>
              <a:rPr lang="en-US" sz="3600" b="1" dirty="0"/>
              <a:t>9 </a:t>
            </a:r>
            <a:r>
              <a:rPr lang="ne-NP" sz="3600" b="1" dirty="0" smtClean="0"/>
              <a:t>: </a:t>
            </a:r>
            <a:r>
              <a:rPr lang="ne-NP" sz="3600" b="1" dirty="0"/>
              <a:t>प्रतिष्ठान/व्यवसाय सञ्चालन विवरण</a:t>
            </a:r>
          </a:p>
        </p:txBody>
      </p:sp>
      <p:sp>
        <p:nvSpPr>
          <p:cNvPr id="2" name="Content Placeholder 2">
            <a:extLst>
              <a:ext uri="{FF2B5EF4-FFF2-40B4-BE49-F238E27FC236}">
                <a16:creationId xmlns:a16="http://schemas.microsoft.com/office/drawing/2014/main" id="{1A3FA387-7C2E-001B-E98F-1C6B1C9B25F1}"/>
              </a:ext>
            </a:extLst>
          </p:cNvPr>
          <p:cNvSpPr txBox="1">
            <a:spLocks/>
          </p:cNvSpPr>
          <p:nvPr/>
        </p:nvSpPr>
        <p:spPr>
          <a:xfrm>
            <a:off x="101599" y="1055914"/>
            <a:ext cx="12006943" cy="552776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880" indent="0">
              <a:lnSpc>
                <a:spcPct val="150000"/>
              </a:lnSpc>
              <a:spcBef>
                <a:spcPts val="600"/>
              </a:spcBef>
              <a:buNone/>
            </a:pPr>
            <a:r>
              <a:rPr lang="en-US" sz="2400" b="1" dirty="0" err="1"/>
              <a:t>B02</a:t>
            </a:r>
            <a:r>
              <a:rPr lang="en-US" sz="2400" b="1" dirty="0"/>
              <a:t>:</a:t>
            </a:r>
            <a:r>
              <a:rPr lang="en-US" sz="2400" dirty="0"/>
              <a:t> </a:t>
            </a:r>
            <a:r>
              <a:rPr lang="hi-IN" sz="2400" b="1" dirty="0"/>
              <a:t>सन्दर्भ वर्षमा यो प्रतिष्ठान</a:t>
            </a:r>
            <a:r>
              <a:rPr lang="en-US" sz="2400" dirty="0"/>
              <a:t>/</a:t>
            </a:r>
            <a:r>
              <a:rPr lang="hi-IN" sz="2400" b="1" dirty="0"/>
              <a:t>व्यवसाय कति </a:t>
            </a:r>
            <a:r>
              <a:rPr lang="ne-NP" sz="2400" b="1" dirty="0"/>
              <a:t>महिना</a:t>
            </a:r>
            <a:r>
              <a:rPr lang="hi-IN" sz="2400" b="1" dirty="0"/>
              <a:t> सञ्चालन भयो</a:t>
            </a:r>
            <a:r>
              <a:rPr lang="en-US" sz="2400" dirty="0"/>
              <a:t>? </a:t>
            </a:r>
            <a:r>
              <a:rPr lang="ne-NP" sz="2400" dirty="0"/>
              <a:t>...</a:t>
            </a:r>
            <a:endParaRPr lang="en-US" sz="2400" dirty="0"/>
          </a:p>
          <a:p>
            <a:pPr marL="182880" indent="0">
              <a:lnSpc>
                <a:spcPct val="150000"/>
              </a:lnSpc>
              <a:spcBef>
                <a:spcPts val="600"/>
              </a:spcBef>
              <a:buNone/>
            </a:pPr>
            <a:r>
              <a:rPr lang="ne-NP" sz="2400" dirty="0"/>
              <a:t>(यो प्रश्न वर्षभरी सञ्चालन हुने र सिजनल सबै व्यवसायलाई सोध्नु पर्दछ)</a:t>
            </a:r>
          </a:p>
          <a:p>
            <a:pPr marL="0" indent="0">
              <a:lnSpc>
                <a:spcPct val="150000"/>
              </a:lnSpc>
              <a:spcBef>
                <a:spcPts val="600"/>
              </a:spcBef>
              <a:buNone/>
            </a:pPr>
            <a:r>
              <a:rPr lang="ne-NP" sz="2400" dirty="0" smtClean="0"/>
              <a:t>   नोट</a:t>
            </a:r>
            <a:r>
              <a:rPr lang="ne-NP" sz="2400" dirty="0"/>
              <a:t>: प्रतिष्ठान/व्यवसायको सञ्चालन अवधिको गणना निम्नानुसार गर्नुपर्दछ।</a:t>
            </a:r>
            <a:endParaRPr lang="en-US" sz="2400" dirty="0"/>
          </a:p>
          <a:p>
            <a:pPr marL="446088" indent="-446088">
              <a:lnSpc>
                <a:spcPct val="150000"/>
              </a:lnSpc>
              <a:spcBef>
                <a:spcPts val="600"/>
              </a:spcBef>
              <a:buFont typeface="Wingdings" panose="05000000000000000000" pitchFamily="2" charset="2"/>
              <a:buChar char="Ø"/>
            </a:pPr>
            <a:r>
              <a:rPr lang="ne-NP" sz="2400" b="1" i="1" dirty="0"/>
              <a:t>महिनाको केही दिन मात्र सञ्चालन हुने व्यवसायको हकमा: </a:t>
            </a:r>
          </a:p>
          <a:p>
            <a:pPr marL="903288" lvl="1" indent="-446088">
              <a:lnSpc>
                <a:spcPct val="150000"/>
              </a:lnSpc>
              <a:spcBef>
                <a:spcPts val="600"/>
              </a:spcBef>
              <a:buFont typeface="Wingdings" panose="05000000000000000000" pitchFamily="2" charset="2"/>
              <a:buChar char="Ø"/>
            </a:pPr>
            <a:r>
              <a:rPr lang="ne-NP" i="1" dirty="0"/>
              <a:t>यदि कुनै व्यवसाय महिनाको केही दिन मात्र सञ्चालन हुन्छ भने सामान्यतया महिनाको १५ दिन वा सोभन्दा बढी समय सञ्चालन भएको महिनालाई १ महिना मानी गणना</a:t>
            </a:r>
            <a:r>
              <a:rPr lang="en-GB" i="1" dirty="0"/>
              <a:t> </a:t>
            </a:r>
            <a:r>
              <a:rPr lang="ne-NP" i="1" dirty="0"/>
              <a:t>गर्नुपर्दछ। </a:t>
            </a:r>
          </a:p>
          <a:p>
            <a:pPr marL="903288" lvl="1" indent="-446088">
              <a:lnSpc>
                <a:spcPct val="150000"/>
              </a:lnSpc>
              <a:spcBef>
                <a:spcPts val="600"/>
              </a:spcBef>
              <a:buFont typeface="Wingdings" panose="05000000000000000000" pitchFamily="2" charset="2"/>
              <a:buChar char="Ø"/>
            </a:pPr>
            <a:r>
              <a:rPr lang="ne-NP" i="1" dirty="0"/>
              <a:t>तर</a:t>
            </a:r>
            <a:r>
              <a:rPr lang="en-GB" i="1" dirty="0"/>
              <a:t>, </a:t>
            </a:r>
            <a:r>
              <a:rPr lang="ne-NP" i="1" dirty="0"/>
              <a:t>व्यवसायको प्रकृति हेरी (जस्तै: हाटबजारमा लाग्ने पसल) महिनामा ४-५ दिन मात्र लाग्छ भने पनि वर्षभरी कति महिना सो क्रम निरन्तर रह्यो</a:t>
            </a:r>
            <a:r>
              <a:rPr lang="en-GB" i="1" dirty="0"/>
              <a:t>, </a:t>
            </a:r>
            <a:r>
              <a:rPr lang="ne-NP" i="1" dirty="0"/>
              <a:t>सोही महिना सङ्ख्या उल्लेख</a:t>
            </a:r>
            <a:r>
              <a:rPr lang="en-GB" i="1" dirty="0"/>
              <a:t> </a:t>
            </a:r>
            <a:r>
              <a:rPr lang="ne-NP" i="1" dirty="0"/>
              <a:t>गर्नुपर्दछ।</a:t>
            </a:r>
            <a:endParaRPr lang="en-US" dirty="0"/>
          </a:p>
          <a:p>
            <a:pPr marL="182880" indent="0" algn="just">
              <a:lnSpc>
                <a:spcPct val="150000"/>
              </a:lnSpc>
              <a:spcBef>
                <a:spcPts val="600"/>
              </a:spcBef>
              <a:buNone/>
            </a:pPr>
            <a:endParaRPr lang="ne-NP" sz="2400" b="1" u="sng" dirty="0"/>
          </a:p>
          <a:p>
            <a:pPr marL="182880">
              <a:lnSpc>
                <a:spcPct val="150000"/>
              </a:lnSpc>
              <a:spcBef>
                <a:spcPts val="600"/>
              </a:spcBef>
            </a:pPr>
            <a:endParaRPr lang="en-US" sz="2400" dirty="0"/>
          </a:p>
        </p:txBody>
      </p:sp>
    </p:spTree>
    <p:extLst>
      <p:ext uri="{BB962C8B-B14F-4D97-AF65-F5344CB8AC3E}">
        <p14:creationId xmlns:p14="http://schemas.microsoft.com/office/powerpoint/2010/main" val="32374033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CF01F6-D360-C2A0-CB96-27E848A82E6D}"/>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3E3EAB76-1D60-2E53-0C7A-3C93587E94B9}"/>
              </a:ext>
            </a:extLst>
          </p:cNvPr>
          <p:cNvSpPr>
            <a:spLocks noGrp="1"/>
          </p:cNvSpPr>
          <p:nvPr>
            <p:ph type="ftr" sz="quarter" idx="11"/>
          </p:nvPr>
        </p:nvSpPr>
        <p:spPr>
          <a:xfrm>
            <a:off x="3648364" y="6457044"/>
            <a:ext cx="4962236"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59F05F92-3E59-BF66-DB3E-3F425DBD5FED}"/>
              </a:ext>
            </a:extLst>
          </p:cNvPr>
          <p:cNvSpPr txBox="1">
            <a:spLocks/>
          </p:cNvSpPr>
          <p:nvPr/>
        </p:nvSpPr>
        <p:spPr>
          <a:xfrm>
            <a:off x="101600" y="1208314"/>
            <a:ext cx="12025086" cy="50509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lang="en-US" b="1" dirty="0"/>
              <a:t>B03:</a:t>
            </a:r>
            <a:r>
              <a:rPr lang="en-US" dirty="0"/>
              <a:t> </a:t>
            </a:r>
            <a:r>
              <a:rPr lang="hi-IN" b="1" dirty="0"/>
              <a:t> सन्दर्भ वर्षमा यो प्रतिष्ठान</a:t>
            </a:r>
            <a:r>
              <a:rPr lang="en-US" dirty="0"/>
              <a:t>/</a:t>
            </a:r>
            <a:r>
              <a:rPr lang="hi-IN" b="1" dirty="0"/>
              <a:t>व्यवसाय कति दिन सञ्चालन भयो</a:t>
            </a:r>
            <a:r>
              <a:rPr lang="en-US" dirty="0"/>
              <a:t>?  </a:t>
            </a:r>
          </a:p>
          <a:p>
            <a:pPr marL="457200" indent="-457200" algn="just">
              <a:lnSpc>
                <a:spcPct val="150000"/>
              </a:lnSpc>
              <a:buFont typeface="Wingdings" panose="05000000000000000000" pitchFamily="2" charset="2"/>
              <a:buChar char="Ø"/>
            </a:pPr>
            <a:r>
              <a:rPr lang="ne-NP" dirty="0"/>
              <a:t>प्रतिष्ठान/व्यवसाय नियमित रूपमा वर्ष भरी नै सञ्चालन भइरहेको छ भने</a:t>
            </a:r>
            <a:r>
              <a:rPr lang="en-US" dirty="0"/>
              <a:t> </a:t>
            </a:r>
            <a:r>
              <a:rPr lang="ne-NP" dirty="0"/>
              <a:t>सन्दर्भ वर्षमा प्रतिष्ठान/व्यवसाय बन्द भएको अवधि कटाई प्रतिष्ठान सञ्चालन भएको दिन संख्या दिइएको उपयुक्त स्थानमा लेख्नुपर्दछ।</a:t>
            </a:r>
            <a:endParaRPr lang="en-US" dirty="0"/>
          </a:p>
          <a:p>
            <a:pPr marL="457200" indent="-457200" algn="just">
              <a:lnSpc>
                <a:spcPct val="150000"/>
              </a:lnSpc>
              <a:buFont typeface="Wingdings" panose="05000000000000000000" pitchFamily="2" charset="2"/>
              <a:buChar char="Ø"/>
            </a:pPr>
            <a:r>
              <a:rPr lang="ne-NP" dirty="0"/>
              <a:t>प्रतिष्ठान/व्यवसाय सिजनल हो भने सन्दर्भ अवधिमा कति दिन सञ्चालनमा आएको दिन सङ्ख्या उल्लेख गर्नुपर्दछ।</a:t>
            </a:r>
            <a:endParaRPr lang="en-US" dirty="0"/>
          </a:p>
          <a:p>
            <a:endParaRPr lang="en-US" sz="3600" dirty="0"/>
          </a:p>
        </p:txBody>
      </p:sp>
      <p:sp>
        <p:nvSpPr>
          <p:cNvPr id="11" name="Slide Number Placeholder 4">
            <a:extLst>
              <a:ext uri="{FF2B5EF4-FFF2-40B4-BE49-F238E27FC236}">
                <a16:creationId xmlns:a16="http://schemas.microsoft.com/office/drawing/2014/main" id="{33775535-18E7-B86C-E618-9FA0850B1695}"/>
              </a:ext>
            </a:extLst>
          </p:cNvPr>
          <p:cNvSpPr>
            <a:spLocks noGrp="1"/>
          </p:cNvSpPr>
          <p:nvPr>
            <p:ph type="sldNum" sz="quarter" idx="12"/>
          </p:nvPr>
        </p:nvSpPr>
        <p:spPr>
          <a:xfrm>
            <a:off x="11517086" y="6438221"/>
            <a:ext cx="609600" cy="544512"/>
          </a:xfrm>
        </p:spPr>
        <p:txBody>
          <a:bodyPr/>
          <a:lstStyle/>
          <a:p>
            <a:pPr algn="ctr"/>
            <a:fld id="{3981A1E7-FBCC-4BE9-B724-D2D87968AACE}" type="slidenum">
              <a:rPr lang="en-US" sz="1800" b="1" smtClean="0">
                <a:latin typeface="Fontasy Himali" panose="04020500000000000000" pitchFamily="82" charset="0"/>
              </a:rPr>
              <a:pPr algn="ctr"/>
              <a:t>15</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8547CA9B-9357-A6DB-0408-ABACFC7AC513}"/>
              </a:ext>
            </a:extLst>
          </p:cNvPr>
          <p:cNvSpPr txBox="1">
            <a:spLocks/>
          </p:cNvSpPr>
          <p:nvPr/>
        </p:nvSpPr>
        <p:spPr>
          <a:xfrm>
            <a:off x="394661" y="79376"/>
            <a:ext cx="11713882" cy="9765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ne-NP" sz="3600" b="1" dirty="0"/>
              <a:t>खण्ड </a:t>
            </a:r>
            <a:r>
              <a:rPr lang="en-US" sz="3600" b="1" dirty="0"/>
              <a:t>9 </a:t>
            </a:r>
            <a:r>
              <a:rPr lang="ne-NP" sz="3600" b="1" dirty="0" smtClean="0"/>
              <a:t>: </a:t>
            </a:r>
            <a:r>
              <a:rPr lang="ne-NP" sz="3600" b="1" dirty="0"/>
              <a:t>प्रतिष्ठान/व्यवसाय सञ्चालन विवरण</a:t>
            </a:r>
          </a:p>
        </p:txBody>
      </p:sp>
    </p:spTree>
    <p:extLst>
      <p:ext uri="{BB962C8B-B14F-4D97-AF65-F5344CB8AC3E}">
        <p14:creationId xmlns:p14="http://schemas.microsoft.com/office/powerpoint/2010/main" val="21750891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F49866-FD52-6A1E-68E2-537267C38625}"/>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815BAFA5-D0CC-E04F-279E-CD3F849EB13D}"/>
              </a:ext>
            </a:extLst>
          </p:cNvPr>
          <p:cNvSpPr>
            <a:spLocks noGrp="1"/>
          </p:cNvSpPr>
          <p:nvPr>
            <p:ph type="ftr" sz="quarter" idx="11"/>
          </p:nvPr>
        </p:nvSpPr>
        <p:spPr>
          <a:xfrm>
            <a:off x="3648364" y="6457044"/>
            <a:ext cx="4962236"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FC2EB103-F913-8A70-CDB2-3F6B6CA2D28A}"/>
              </a:ext>
            </a:extLst>
          </p:cNvPr>
          <p:cNvSpPr txBox="1">
            <a:spLocks/>
          </p:cNvSpPr>
          <p:nvPr/>
        </p:nvSpPr>
        <p:spPr>
          <a:xfrm>
            <a:off x="18143" y="954610"/>
            <a:ext cx="12108543" cy="582401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880" indent="0" algn="just">
              <a:lnSpc>
                <a:spcPct val="120000"/>
              </a:lnSpc>
              <a:spcBef>
                <a:spcPts val="600"/>
              </a:spcBef>
              <a:buNone/>
            </a:pPr>
            <a:r>
              <a:rPr lang="en-US" sz="2400" b="1" dirty="0"/>
              <a:t>B03:</a:t>
            </a:r>
            <a:r>
              <a:rPr lang="en-US" sz="2400" dirty="0"/>
              <a:t> </a:t>
            </a:r>
            <a:r>
              <a:rPr lang="hi-IN" sz="2400" b="1" dirty="0"/>
              <a:t> सन्दर्भ वर्षमा यो प्रतिष्ठान</a:t>
            </a:r>
            <a:r>
              <a:rPr lang="en-US" sz="2400" dirty="0"/>
              <a:t>/</a:t>
            </a:r>
            <a:r>
              <a:rPr lang="hi-IN" sz="2400" b="1" dirty="0"/>
              <a:t>व्यवसाय कति दिन सञ्चालन भयो</a:t>
            </a:r>
            <a:r>
              <a:rPr lang="en-US" sz="2400" dirty="0"/>
              <a:t>?...  </a:t>
            </a:r>
          </a:p>
          <a:p>
            <a:pPr marL="182880" lvl="1" indent="0">
              <a:lnSpc>
                <a:spcPct val="120000"/>
              </a:lnSpc>
              <a:spcBef>
                <a:spcPts val="600"/>
              </a:spcBef>
              <a:buNone/>
            </a:pPr>
            <a:r>
              <a:rPr lang="hi-IN" b="1" dirty="0"/>
              <a:t>वर्षभर</a:t>
            </a:r>
            <a:r>
              <a:rPr lang="ne-NP" b="1" dirty="0"/>
              <a:t>ी</a:t>
            </a:r>
            <a:r>
              <a:rPr lang="hi-IN" b="1" dirty="0"/>
              <a:t> सञ्चालन हुने व्यवसायको हकमा </a:t>
            </a:r>
            <a:endParaRPr lang="en-US" dirty="0"/>
          </a:p>
          <a:p>
            <a:pPr marL="640080" lvl="1" indent="-457200">
              <a:lnSpc>
                <a:spcPct val="120000"/>
              </a:lnSpc>
              <a:spcBef>
                <a:spcPts val="600"/>
              </a:spcBef>
              <a:buFont typeface="Wingdings" panose="05000000000000000000" pitchFamily="2" charset="2"/>
              <a:buChar char="Ø"/>
            </a:pPr>
            <a:r>
              <a:rPr lang="hi-IN" dirty="0"/>
              <a:t>वर्षभर</a:t>
            </a:r>
            <a:r>
              <a:rPr lang="ne-NP" dirty="0"/>
              <a:t>ी</a:t>
            </a:r>
            <a:r>
              <a:rPr lang="hi-IN" dirty="0"/>
              <a:t> सञ्चालन हुने व्यवसायले सामान्यतया हप्ताको एक दिन वा सार्वजनिक बिदाहरूमा बन्द </a:t>
            </a:r>
            <a:r>
              <a:rPr lang="ne-NP" dirty="0"/>
              <a:t>गर्न सक्दछन।त्यस्तै दुर्घटना तथा हडताल आदिको कारण बन्द भएको हुनसक्दछ।</a:t>
            </a:r>
            <a:r>
              <a:rPr lang="hi-IN" dirty="0"/>
              <a:t> </a:t>
            </a:r>
            <a:endParaRPr lang="en-US" dirty="0"/>
          </a:p>
          <a:p>
            <a:pPr marL="640080" lvl="1" indent="-457200">
              <a:lnSpc>
                <a:spcPct val="120000"/>
              </a:lnSpc>
              <a:spcBef>
                <a:spcPts val="600"/>
              </a:spcBef>
              <a:buFont typeface="Wingdings" panose="05000000000000000000" pitchFamily="2" charset="2"/>
              <a:buChar char="Ø"/>
            </a:pPr>
            <a:r>
              <a:rPr lang="hi-IN" dirty="0"/>
              <a:t>तसर्थ</a:t>
            </a:r>
            <a:r>
              <a:rPr lang="en-US" dirty="0"/>
              <a:t>, </a:t>
            </a:r>
            <a:r>
              <a:rPr lang="hi-IN" dirty="0"/>
              <a:t>३६५ दिनबाट बन्द भएको दिनहरू घटाएर सञ्चालन भएको दिन सङ्ख्या उल्लेख गर्नुपर्दछ।</a:t>
            </a:r>
            <a:endParaRPr lang="en-US" dirty="0"/>
          </a:p>
          <a:p>
            <a:pPr marL="640080" lvl="1" indent="-457200">
              <a:lnSpc>
                <a:spcPct val="120000"/>
              </a:lnSpc>
              <a:spcBef>
                <a:spcPts val="600"/>
              </a:spcBef>
              <a:buFont typeface="Wingdings" panose="05000000000000000000" pitchFamily="2" charset="2"/>
              <a:buChar char="Ø"/>
            </a:pPr>
            <a:r>
              <a:rPr lang="hi-IN" dirty="0"/>
              <a:t>उत्तरदाताले सञ्चालन भएको दिन भन्न नसकेमा वा द्विविधा भएमा महिनामा औसत कति दिन सञ्चालन हुन्छ सो सोधेर १२ ले गुणन गरी सञ्चालन भएको दिन</a:t>
            </a:r>
            <a:r>
              <a:rPr lang="en-US" dirty="0"/>
              <a:t> </a:t>
            </a:r>
            <a:r>
              <a:rPr lang="hi-IN" dirty="0"/>
              <a:t>निकाल्नुपर्दछ।</a:t>
            </a:r>
            <a:endParaRPr lang="en-US" dirty="0"/>
          </a:p>
          <a:p>
            <a:pPr marL="640080" lvl="1" indent="-457200">
              <a:lnSpc>
                <a:spcPct val="120000"/>
              </a:lnSpc>
              <a:spcBef>
                <a:spcPts val="600"/>
              </a:spcBef>
              <a:buFont typeface="Wingdings" panose="05000000000000000000" pitchFamily="2" charset="2"/>
              <a:buChar char="Ø"/>
            </a:pPr>
            <a:r>
              <a:rPr lang="hi-IN" dirty="0"/>
              <a:t>उदाहरण</a:t>
            </a:r>
            <a:r>
              <a:rPr lang="ne-NP" dirty="0"/>
              <a:t>को लागि</a:t>
            </a:r>
            <a:r>
              <a:rPr lang="en-US" dirty="0"/>
              <a:t> </a:t>
            </a:r>
            <a:r>
              <a:rPr lang="hi-IN" dirty="0"/>
              <a:t>यदि कुनै पसल ‌सामन्यता हप्ताको ६ दिन मात्र खुल्छ </a:t>
            </a:r>
            <a:r>
              <a:rPr lang="ne-NP" dirty="0"/>
              <a:t>भने</a:t>
            </a:r>
            <a:r>
              <a:rPr lang="en-US" dirty="0"/>
              <a:t> </a:t>
            </a:r>
            <a:r>
              <a:rPr lang="hi-IN" dirty="0"/>
              <a:t>६ </a:t>
            </a:r>
            <a:r>
              <a:rPr lang="en-US" dirty="0"/>
              <a:t>x </a:t>
            </a:r>
            <a:r>
              <a:rPr lang="hi-IN" dirty="0"/>
              <a:t>५२</a:t>
            </a:r>
            <a:r>
              <a:rPr lang="en-US" dirty="0"/>
              <a:t> = </a:t>
            </a:r>
            <a:r>
              <a:rPr lang="en-US" b="1" dirty="0"/>
              <a:t>312</a:t>
            </a:r>
            <a:r>
              <a:rPr lang="hi-IN" dirty="0"/>
              <a:t> दिन </a:t>
            </a:r>
            <a:r>
              <a:rPr lang="ne-NP" dirty="0"/>
              <a:t>लेख्नुपर्दछ।</a:t>
            </a:r>
            <a:endParaRPr lang="en-US" dirty="0"/>
          </a:p>
          <a:p>
            <a:pPr marL="640080" lvl="1" indent="-457200">
              <a:lnSpc>
                <a:spcPct val="120000"/>
              </a:lnSpc>
              <a:spcBef>
                <a:spcPts val="600"/>
              </a:spcBef>
              <a:buFont typeface="Wingdings" panose="05000000000000000000" pitchFamily="2" charset="2"/>
              <a:buChar char="Ø"/>
            </a:pPr>
            <a:r>
              <a:rPr lang="ne-NP" dirty="0"/>
              <a:t>त्यसैगरी </a:t>
            </a:r>
            <a:r>
              <a:rPr lang="hi-IN" dirty="0"/>
              <a:t>महिनामा औसत २५ दिन खुल्छ भने २५</a:t>
            </a:r>
            <a:r>
              <a:rPr lang="en-US" dirty="0"/>
              <a:t>x </a:t>
            </a:r>
            <a:r>
              <a:rPr lang="hi-IN" dirty="0"/>
              <a:t>१२ </a:t>
            </a:r>
            <a:r>
              <a:rPr lang="ne-NP" dirty="0"/>
              <a:t>=</a:t>
            </a:r>
            <a:r>
              <a:rPr lang="en-US" dirty="0"/>
              <a:t> </a:t>
            </a:r>
            <a:r>
              <a:rPr lang="en-US" b="1" dirty="0"/>
              <a:t>300</a:t>
            </a:r>
            <a:r>
              <a:rPr lang="hi-IN" dirty="0"/>
              <a:t> दिन</a:t>
            </a:r>
            <a:r>
              <a:rPr lang="en-US" dirty="0"/>
              <a:t> </a:t>
            </a:r>
            <a:r>
              <a:rPr lang="hi-IN" dirty="0"/>
              <a:t>लेख्नुपर्दछ।</a:t>
            </a:r>
            <a:endParaRPr lang="en-US" dirty="0"/>
          </a:p>
          <a:p>
            <a:pPr marL="182880">
              <a:lnSpc>
                <a:spcPct val="130000"/>
              </a:lnSpc>
              <a:spcBef>
                <a:spcPts val="600"/>
              </a:spcBef>
            </a:pPr>
            <a:endParaRPr lang="en-US" sz="2400" dirty="0"/>
          </a:p>
        </p:txBody>
      </p:sp>
      <p:sp>
        <p:nvSpPr>
          <p:cNvPr id="11" name="Slide Number Placeholder 4">
            <a:extLst>
              <a:ext uri="{FF2B5EF4-FFF2-40B4-BE49-F238E27FC236}">
                <a16:creationId xmlns:a16="http://schemas.microsoft.com/office/drawing/2014/main" id="{7216B497-7DA8-4360-F47C-63B39D677E13}"/>
              </a:ext>
            </a:extLst>
          </p:cNvPr>
          <p:cNvSpPr>
            <a:spLocks noGrp="1"/>
          </p:cNvSpPr>
          <p:nvPr>
            <p:ph type="sldNum" sz="quarter" idx="12"/>
          </p:nvPr>
        </p:nvSpPr>
        <p:spPr>
          <a:xfrm>
            <a:off x="11517086" y="6438221"/>
            <a:ext cx="609600" cy="544512"/>
          </a:xfrm>
        </p:spPr>
        <p:txBody>
          <a:bodyPr/>
          <a:lstStyle/>
          <a:p>
            <a:pPr algn="ctr"/>
            <a:fld id="{3981A1E7-FBCC-4BE9-B724-D2D87968AACE}" type="slidenum">
              <a:rPr lang="en-US" sz="1800" b="1" smtClean="0">
                <a:latin typeface="Fontasy Himali" panose="04020500000000000000" pitchFamily="82" charset="0"/>
              </a:rPr>
              <a:pPr algn="ctr"/>
              <a:t>16</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F59719B4-C714-F140-1A51-3A07B098F9F2}"/>
              </a:ext>
            </a:extLst>
          </p:cNvPr>
          <p:cNvSpPr txBox="1">
            <a:spLocks/>
          </p:cNvSpPr>
          <p:nvPr/>
        </p:nvSpPr>
        <p:spPr>
          <a:xfrm>
            <a:off x="394661" y="79376"/>
            <a:ext cx="11713882" cy="9765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ne-NP" sz="3600" b="1" dirty="0"/>
              <a:t>खण्ड </a:t>
            </a:r>
            <a:r>
              <a:rPr lang="en-US" sz="3600" b="1" dirty="0"/>
              <a:t>9 </a:t>
            </a:r>
            <a:r>
              <a:rPr lang="ne-NP" sz="3600" b="1" dirty="0" smtClean="0"/>
              <a:t>: </a:t>
            </a:r>
            <a:r>
              <a:rPr lang="ne-NP" sz="3600" b="1" dirty="0"/>
              <a:t>प्रतिष्ठान/व्यवसाय सञ्चालन विवरण</a:t>
            </a:r>
          </a:p>
        </p:txBody>
      </p:sp>
    </p:spTree>
    <p:extLst>
      <p:ext uri="{BB962C8B-B14F-4D97-AF65-F5344CB8AC3E}">
        <p14:creationId xmlns:p14="http://schemas.microsoft.com/office/powerpoint/2010/main" val="14185215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290E8-F83C-5D8C-858F-9562D9B59EA3}"/>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7F94DCFD-4BED-B8A7-5574-7C2C3DB4537F}"/>
              </a:ext>
            </a:extLst>
          </p:cNvPr>
          <p:cNvSpPr>
            <a:spLocks noGrp="1"/>
          </p:cNvSpPr>
          <p:nvPr>
            <p:ph type="ftr" sz="quarter" idx="11"/>
          </p:nvPr>
        </p:nvSpPr>
        <p:spPr>
          <a:xfrm>
            <a:off x="3648364" y="6457044"/>
            <a:ext cx="4962236"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FFABD1D3-B45D-18A1-40EC-B1B52CA32D52}"/>
              </a:ext>
            </a:extLst>
          </p:cNvPr>
          <p:cNvSpPr txBox="1">
            <a:spLocks/>
          </p:cNvSpPr>
          <p:nvPr/>
        </p:nvSpPr>
        <p:spPr>
          <a:xfrm>
            <a:off x="83457" y="954610"/>
            <a:ext cx="11929473" cy="582401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880" indent="0" algn="just">
              <a:lnSpc>
                <a:spcPct val="130000"/>
              </a:lnSpc>
              <a:spcBef>
                <a:spcPts val="600"/>
              </a:spcBef>
              <a:buNone/>
            </a:pPr>
            <a:r>
              <a:rPr lang="en-US" sz="2600" b="1" dirty="0"/>
              <a:t>B03:</a:t>
            </a:r>
            <a:r>
              <a:rPr lang="en-US" sz="2600" dirty="0"/>
              <a:t> </a:t>
            </a:r>
            <a:r>
              <a:rPr lang="hi-IN" sz="2600" b="1" dirty="0"/>
              <a:t> सन्दर्भ वर्षमा यो प्रतिष्ठान</a:t>
            </a:r>
            <a:r>
              <a:rPr lang="en-US" sz="2600" dirty="0"/>
              <a:t>/</a:t>
            </a:r>
            <a:r>
              <a:rPr lang="hi-IN" sz="2600" b="1" dirty="0"/>
              <a:t>व्यवसाय कति दिन सञ्चालन भयो</a:t>
            </a:r>
            <a:r>
              <a:rPr lang="en-US" sz="2600" dirty="0"/>
              <a:t>?...  </a:t>
            </a:r>
          </a:p>
          <a:p>
            <a:pPr marL="640080" lvl="1" indent="-457200">
              <a:lnSpc>
                <a:spcPct val="130000"/>
              </a:lnSpc>
              <a:spcBef>
                <a:spcPts val="600"/>
              </a:spcBef>
              <a:buFont typeface="Wingdings" panose="05000000000000000000" pitchFamily="2" charset="2"/>
              <a:buChar char="Ø"/>
            </a:pPr>
            <a:r>
              <a:rPr lang="hi-IN" sz="2600" b="1" dirty="0"/>
              <a:t>मौसमी व्यवसायको हकमा</a:t>
            </a:r>
            <a:r>
              <a:rPr lang="hi-IN" sz="2600" dirty="0"/>
              <a:t> </a:t>
            </a:r>
            <a:r>
              <a:rPr lang="ne-NP" sz="2600" dirty="0"/>
              <a:t>: व्यवसाय सञ्चालनमा रहेका महिनामध्ये जम्मा व्यवसाय सञ्चालन रहेका दिन गणना गरी लेख्नुपर्दछ।</a:t>
            </a:r>
            <a:endParaRPr lang="en-US" sz="2600" dirty="0"/>
          </a:p>
          <a:p>
            <a:pPr marL="640080" lvl="1" indent="-457200">
              <a:lnSpc>
                <a:spcPct val="130000"/>
              </a:lnSpc>
              <a:spcBef>
                <a:spcPts val="600"/>
              </a:spcBef>
              <a:buFont typeface="Wingdings" panose="05000000000000000000" pitchFamily="2" charset="2"/>
              <a:buChar char="Ø"/>
            </a:pPr>
            <a:r>
              <a:rPr lang="hi-IN" sz="2600" b="1" dirty="0"/>
              <a:t>हाटबजार लाग्ने दिनमा </a:t>
            </a:r>
            <a:r>
              <a:rPr lang="ne-NP" sz="2600" b="1" dirty="0"/>
              <a:t>सञ्चालन</a:t>
            </a:r>
            <a:r>
              <a:rPr lang="hi-IN" sz="2600" b="1" dirty="0"/>
              <a:t> हुने व्यवसायको</a:t>
            </a:r>
            <a:r>
              <a:rPr lang="ne-NP" sz="2600" dirty="0"/>
              <a:t> हकमा : व्यवसाय सञ्चालनमा रहेका महिनामध्ये व्यवसाय सञ्चालन भएको दिन गणना गरी लेख्नुपर्दछ।</a:t>
            </a:r>
            <a:endParaRPr lang="en-US" sz="2600" dirty="0"/>
          </a:p>
          <a:p>
            <a:pPr marL="640080" lvl="1" indent="-457200">
              <a:lnSpc>
                <a:spcPct val="130000"/>
              </a:lnSpc>
              <a:spcBef>
                <a:spcPts val="600"/>
              </a:spcBef>
              <a:buFont typeface="Wingdings" panose="05000000000000000000" pitchFamily="2" charset="2"/>
              <a:buChar char="Ø"/>
            </a:pPr>
            <a:r>
              <a:rPr lang="ne-NP" sz="2600" b="1" dirty="0"/>
              <a:t>बाह्र </a:t>
            </a:r>
            <a:r>
              <a:rPr lang="hi-IN" sz="2600" b="1" dirty="0"/>
              <a:t>महिना नपुगेका नयाँ व्यवसायको हकमा</a:t>
            </a:r>
            <a:r>
              <a:rPr lang="ne-NP" sz="2600" b="1" dirty="0"/>
              <a:t>: </a:t>
            </a:r>
            <a:r>
              <a:rPr lang="ne-NP" sz="2600" dirty="0"/>
              <a:t>सञ्चालन भएको </a:t>
            </a:r>
            <a:r>
              <a:rPr lang="hi-IN" sz="2600" dirty="0"/>
              <a:t>१२ महिना नपुगेका </a:t>
            </a:r>
            <a:r>
              <a:rPr lang="ne-NP" sz="2600" dirty="0"/>
              <a:t>नयाँ व्यवसायको लागि </a:t>
            </a:r>
            <a:r>
              <a:rPr lang="hi-IN" sz="2600" dirty="0"/>
              <a:t>स्थापना भएको मितिदेखि गणनाको अघिल्लो दिनसम्म वास्तवमा कति दिन सञ्चालन भयो</a:t>
            </a:r>
            <a:r>
              <a:rPr lang="ne-NP" sz="2600" dirty="0"/>
              <a:t> जम्मा दिन लेख्नुपर्दछ। </a:t>
            </a:r>
          </a:p>
          <a:p>
            <a:pPr marL="640080" lvl="1" indent="-457200">
              <a:lnSpc>
                <a:spcPct val="130000"/>
              </a:lnSpc>
              <a:spcBef>
                <a:spcPts val="600"/>
              </a:spcBef>
              <a:buFont typeface="Wingdings" panose="05000000000000000000" pitchFamily="2" charset="2"/>
              <a:buChar char="Ø"/>
            </a:pPr>
            <a:r>
              <a:rPr lang="ne-NP" sz="2600" dirty="0"/>
              <a:t>जस्तैः </a:t>
            </a:r>
            <a:r>
              <a:rPr lang="hi-IN" sz="2600" dirty="0"/>
              <a:t>व्यवसाय सुरू भएको २ महिना मात्र भयो र यो अवधिमा ५० दिन पसल खुल्यो भने </a:t>
            </a:r>
            <a:r>
              <a:rPr lang="ne-NP" sz="2600" dirty="0"/>
              <a:t>यहाँ </a:t>
            </a:r>
            <a:r>
              <a:rPr lang="en-US" sz="2600" dirty="0"/>
              <a:t>50 </a:t>
            </a:r>
            <a:r>
              <a:rPr lang="hi-IN" sz="2600" dirty="0"/>
              <a:t>लेख्नुपर्दछ।</a:t>
            </a:r>
            <a:endParaRPr lang="en-US" sz="2600" dirty="0"/>
          </a:p>
          <a:p>
            <a:pPr marL="182880">
              <a:lnSpc>
                <a:spcPct val="130000"/>
              </a:lnSpc>
              <a:spcBef>
                <a:spcPts val="600"/>
              </a:spcBef>
            </a:pPr>
            <a:endParaRPr lang="en-US" sz="2600" dirty="0"/>
          </a:p>
        </p:txBody>
      </p:sp>
      <p:sp>
        <p:nvSpPr>
          <p:cNvPr id="11" name="Slide Number Placeholder 4">
            <a:extLst>
              <a:ext uri="{FF2B5EF4-FFF2-40B4-BE49-F238E27FC236}">
                <a16:creationId xmlns:a16="http://schemas.microsoft.com/office/drawing/2014/main" id="{8061C18B-A972-B108-0EB2-02F428B1D2D7}"/>
              </a:ext>
            </a:extLst>
          </p:cNvPr>
          <p:cNvSpPr>
            <a:spLocks noGrp="1"/>
          </p:cNvSpPr>
          <p:nvPr>
            <p:ph type="sldNum" sz="quarter" idx="12"/>
          </p:nvPr>
        </p:nvSpPr>
        <p:spPr>
          <a:xfrm>
            <a:off x="11517086" y="6438221"/>
            <a:ext cx="609600" cy="544512"/>
          </a:xfrm>
        </p:spPr>
        <p:txBody>
          <a:bodyPr/>
          <a:lstStyle/>
          <a:p>
            <a:pPr algn="ctr"/>
            <a:fld id="{3981A1E7-FBCC-4BE9-B724-D2D87968AACE}" type="slidenum">
              <a:rPr lang="en-US" sz="1800" b="1" smtClean="0">
                <a:latin typeface="Fontasy Himali" panose="04020500000000000000" pitchFamily="82" charset="0"/>
              </a:rPr>
              <a:pPr algn="ctr"/>
              <a:t>17</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0CDCE78D-FF28-9B44-C38B-5D40E2B69D90}"/>
              </a:ext>
            </a:extLst>
          </p:cNvPr>
          <p:cNvSpPr txBox="1">
            <a:spLocks/>
          </p:cNvSpPr>
          <p:nvPr/>
        </p:nvSpPr>
        <p:spPr>
          <a:xfrm>
            <a:off x="394661" y="79376"/>
            <a:ext cx="11713882" cy="9765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ne-NP" sz="3600" b="1" dirty="0"/>
              <a:t>खण्ड </a:t>
            </a:r>
            <a:r>
              <a:rPr lang="en-US" sz="3600" b="1" dirty="0"/>
              <a:t>9 </a:t>
            </a:r>
            <a:r>
              <a:rPr lang="ne-NP" sz="3600" b="1" dirty="0" smtClean="0"/>
              <a:t>: </a:t>
            </a:r>
            <a:r>
              <a:rPr lang="ne-NP" sz="3600" b="1" dirty="0"/>
              <a:t>प्रतिष्ठान/व्यवसाय सञ्चालन विवरण</a:t>
            </a:r>
          </a:p>
        </p:txBody>
      </p:sp>
    </p:spTree>
    <p:extLst>
      <p:ext uri="{BB962C8B-B14F-4D97-AF65-F5344CB8AC3E}">
        <p14:creationId xmlns:p14="http://schemas.microsoft.com/office/powerpoint/2010/main" val="4078334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4A5D7-7C83-DC77-9C4E-91C9D8704146}"/>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AC9CB278-5BE3-E5E1-5437-DC943C607FC4}"/>
              </a:ext>
            </a:extLst>
          </p:cNvPr>
          <p:cNvSpPr>
            <a:spLocks noGrp="1"/>
          </p:cNvSpPr>
          <p:nvPr>
            <p:ph type="ftr" sz="quarter" idx="11"/>
          </p:nvPr>
        </p:nvSpPr>
        <p:spPr>
          <a:xfrm>
            <a:off x="3648364" y="6457044"/>
            <a:ext cx="4962236"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C0E5056C-C5EA-7EEA-472B-43F6F02E54A8}"/>
              </a:ext>
            </a:extLst>
          </p:cNvPr>
          <p:cNvSpPr txBox="1">
            <a:spLocks/>
          </p:cNvSpPr>
          <p:nvPr/>
        </p:nvSpPr>
        <p:spPr>
          <a:xfrm>
            <a:off x="83457" y="1055914"/>
            <a:ext cx="12025086" cy="5493476"/>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880" indent="0" algn="just">
              <a:lnSpc>
                <a:spcPct val="150000"/>
              </a:lnSpc>
              <a:spcBef>
                <a:spcPts val="600"/>
              </a:spcBef>
              <a:buNone/>
            </a:pPr>
            <a:r>
              <a:rPr lang="en-US" b="1" dirty="0" err="1"/>
              <a:t>BO4</a:t>
            </a:r>
            <a:r>
              <a:rPr lang="en-US" b="1" dirty="0"/>
              <a:t>. </a:t>
            </a:r>
            <a:r>
              <a:rPr lang="ne-NP" b="1" dirty="0"/>
              <a:t> यो प्रतिष्ठान/व्यवसाय दैनिक औषत कति समय (घण्टा) सञ्चालन भएको थियो ?  </a:t>
            </a:r>
            <a:endParaRPr lang="en-US" dirty="0"/>
          </a:p>
          <a:p>
            <a:pPr marL="457200" indent="-457200" algn="just">
              <a:lnSpc>
                <a:spcPct val="150000"/>
              </a:lnSpc>
              <a:spcBef>
                <a:spcPts val="600"/>
              </a:spcBef>
              <a:buFont typeface="Wingdings" panose="05000000000000000000" pitchFamily="2" charset="2"/>
              <a:buChar char="Ø"/>
            </a:pPr>
            <a:r>
              <a:rPr lang="ne-NP" dirty="0"/>
              <a:t>व्यवसायको प्रकृति अनुसार दैनिक सञ्चालन हुने समय फरक हुन सक्दछ।</a:t>
            </a:r>
            <a:endParaRPr lang="en-US" dirty="0"/>
          </a:p>
          <a:p>
            <a:pPr marL="457200" indent="-457200" algn="just">
              <a:lnSpc>
                <a:spcPct val="150000"/>
              </a:lnSpc>
              <a:spcBef>
                <a:spcPts val="600"/>
              </a:spcBef>
              <a:buFont typeface="Wingdings" panose="05000000000000000000" pitchFamily="2" charset="2"/>
              <a:buChar char="Ø"/>
            </a:pPr>
            <a:r>
              <a:rPr lang="ne-NP" dirty="0"/>
              <a:t>कुनै व्यवसाय केही घण्टा मात्र सञ्चालन हुन सक्दछन् भने कुनै व्यवसाय सिफ्ट अनुसार २४ सै घण्टा सञ्चालन हुन सक्दछन्।</a:t>
            </a:r>
            <a:endParaRPr lang="en-US" dirty="0"/>
          </a:p>
          <a:p>
            <a:pPr marL="457200" indent="-457200" algn="just">
              <a:lnSpc>
                <a:spcPct val="150000"/>
              </a:lnSpc>
              <a:spcBef>
                <a:spcPts val="600"/>
              </a:spcBef>
              <a:buFont typeface="Wingdings" panose="05000000000000000000" pitchFamily="2" charset="2"/>
              <a:buChar char="Ø"/>
            </a:pPr>
            <a:r>
              <a:rPr lang="ne-NP" dirty="0"/>
              <a:t>यदि कुनै प्रतिष्ठान बिहान र बेलुका मात्र सञ्चालन हुन्छ र दिउँसो कुनै काम हुँदैन </a:t>
            </a:r>
            <a:r>
              <a:rPr lang="ne-NP" dirty="0" smtClean="0"/>
              <a:t>भने</a:t>
            </a:r>
            <a:r>
              <a:rPr lang="en-US" dirty="0" smtClean="0"/>
              <a:t> </a:t>
            </a:r>
            <a:r>
              <a:rPr lang="ne-NP" dirty="0"/>
              <a:t>यस्तो अवस्थामा दिउँसोको बन्द हुने समय घटाएर मात्र सञ्चालन हुने अक्सर समय (घण्टामा)  गणना गर्नुपर्दछ।</a:t>
            </a:r>
            <a:endParaRPr lang="en-US" dirty="0"/>
          </a:p>
          <a:p>
            <a:pPr marL="457200" indent="-457200" algn="just">
              <a:lnSpc>
                <a:spcPct val="150000"/>
              </a:lnSpc>
              <a:spcBef>
                <a:spcPts val="600"/>
              </a:spcBef>
              <a:buFont typeface="Wingdings" panose="05000000000000000000" pitchFamily="2" charset="2"/>
              <a:buChar char="Ø"/>
            </a:pPr>
            <a:r>
              <a:rPr lang="ne-NP" dirty="0" smtClean="0"/>
              <a:t>कुनै </a:t>
            </a:r>
            <a:r>
              <a:rPr lang="ne-NP" dirty="0"/>
              <a:t>डेरी पसलले बिहान ४ देखि ६ बजेसम्म मात्र दूध</a:t>
            </a:r>
            <a:r>
              <a:rPr lang="en-US" dirty="0"/>
              <a:t>, </a:t>
            </a:r>
            <a:r>
              <a:rPr lang="ne-NP" dirty="0"/>
              <a:t>दही</a:t>
            </a:r>
            <a:r>
              <a:rPr lang="en-US" dirty="0"/>
              <a:t>, </a:t>
            </a:r>
            <a:r>
              <a:rPr lang="ne-NP" dirty="0"/>
              <a:t>घिउ आदि बेच्ने काम गर्छ र बाँकी समय बन्द रहन्छ भने काम गर्ने समय</a:t>
            </a:r>
            <a:r>
              <a:rPr lang="en-US" dirty="0"/>
              <a:t>  2</a:t>
            </a:r>
            <a:r>
              <a:rPr lang="ne-NP" dirty="0"/>
              <a:t> घण्टा </a:t>
            </a:r>
            <a:r>
              <a:rPr lang="en-US" dirty="0"/>
              <a:t> </a:t>
            </a:r>
            <a:r>
              <a:rPr lang="ne-NP" dirty="0"/>
              <a:t>मात्र लेख्नुपर्दछ।</a:t>
            </a:r>
            <a:endParaRPr lang="en-US" dirty="0"/>
          </a:p>
        </p:txBody>
      </p:sp>
      <p:sp>
        <p:nvSpPr>
          <p:cNvPr id="11" name="Slide Number Placeholder 4">
            <a:extLst>
              <a:ext uri="{FF2B5EF4-FFF2-40B4-BE49-F238E27FC236}">
                <a16:creationId xmlns:a16="http://schemas.microsoft.com/office/drawing/2014/main" id="{85DF695B-13A5-66E8-673A-615DCA9A05BC}"/>
              </a:ext>
            </a:extLst>
          </p:cNvPr>
          <p:cNvSpPr>
            <a:spLocks noGrp="1"/>
          </p:cNvSpPr>
          <p:nvPr>
            <p:ph type="sldNum" sz="quarter" idx="12"/>
          </p:nvPr>
        </p:nvSpPr>
        <p:spPr>
          <a:xfrm>
            <a:off x="11517086" y="6438221"/>
            <a:ext cx="609600" cy="544512"/>
          </a:xfrm>
        </p:spPr>
        <p:txBody>
          <a:bodyPr/>
          <a:lstStyle/>
          <a:p>
            <a:pPr algn="ctr"/>
            <a:fld id="{3981A1E7-FBCC-4BE9-B724-D2D87968AACE}" type="slidenum">
              <a:rPr lang="en-US" sz="1800" b="1" smtClean="0">
                <a:latin typeface="Fontasy Himali" panose="04020500000000000000" pitchFamily="82" charset="0"/>
              </a:rPr>
              <a:pPr algn="ctr"/>
              <a:t>18</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D70D04DE-D944-D864-92B7-2699C35026C3}"/>
              </a:ext>
            </a:extLst>
          </p:cNvPr>
          <p:cNvSpPr txBox="1">
            <a:spLocks/>
          </p:cNvSpPr>
          <p:nvPr/>
        </p:nvSpPr>
        <p:spPr>
          <a:xfrm>
            <a:off x="394661" y="79376"/>
            <a:ext cx="11713882" cy="9765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ne-NP" sz="3600" b="1" dirty="0"/>
              <a:t>खण्ड </a:t>
            </a:r>
            <a:r>
              <a:rPr lang="en-US" sz="3600" b="1" dirty="0"/>
              <a:t>9 </a:t>
            </a:r>
            <a:r>
              <a:rPr lang="ne-NP" sz="3600" b="1" dirty="0" smtClean="0"/>
              <a:t>: </a:t>
            </a:r>
            <a:r>
              <a:rPr lang="ne-NP" sz="3600" b="1" dirty="0"/>
              <a:t>प्रतिष्ठान/व्यवसाय सञ्चालन विवरण</a:t>
            </a:r>
          </a:p>
        </p:txBody>
      </p:sp>
    </p:spTree>
    <p:extLst>
      <p:ext uri="{BB962C8B-B14F-4D97-AF65-F5344CB8AC3E}">
        <p14:creationId xmlns:p14="http://schemas.microsoft.com/office/powerpoint/2010/main" val="31606755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6601DC-AD14-DA4B-A6F3-456AB5D2B36C}"/>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2724EAE2-85D2-FA01-8952-2FCB2A870893}"/>
              </a:ext>
            </a:extLst>
          </p:cNvPr>
          <p:cNvSpPr>
            <a:spLocks noGrp="1"/>
          </p:cNvSpPr>
          <p:nvPr>
            <p:ph type="ftr" sz="quarter" idx="11"/>
          </p:nvPr>
        </p:nvSpPr>
        <p:spPr>
          <a:xfrm>
            <a:off x="3648364" y="6457044"/>
            <a:ext cx="4962236"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368A6972-1256-423F-FC27-416711331053}"/>
              </a:ext>
            </a:extLst>
          </p:cNvPr>
          <p:cNvSpPr txBox="1">
            <a:spLocks/>
          </p:cNvSpPr>
          <p:nvPr/>
        </p:nvSpPr>
        <p:spPr>
          <a:xfrm>
            <a:off x="83457" y="1055914"/>
            <a:ext cx="11906613" cy="528773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880" indent="0">
              <a:lnSpc>
                <a:spcPct val="130000"/>
              </a:lnSpc>
              <a:spcBef>
                <a:spcPts val="600"/>
              </a:spcBef>
              <a:buNone/>
            </a:pPr>
            <a:r>
              <a:rPr lang="en-US" sz="2400" b="1" dirty="0" err="1"/>
              <a:t>BO4</a:t>
            </a:r>
            <a:r>
              <a:rPr lang="en-US" sz="2400" b="1" dirty="0"/>
              <a:t>. </a:t>
            </a:r>
            <a:r>
              <a:rPr lang="ne-NP" sz="2400" b="1" dirty="0"/>
              <a:t> यो प्रतिष्ठान/व्यवसाय दैनिक औषत कति समय (घण्टा) सञ्चालन भएको थियो?...  </a:t>
            </a:r>
            <a:endParaRPr lang="en-US" sz="2400" dirty="0"/>
          </a:p>
          <a:p>
            <a:pPr marL="640080" lvl="1" indent="-457200">
              <a:lnSpc>
                <a:spcPct val="130000"/>
              </a:lnSpc>
              <a:spcBef>
                <a:spcPts val="600"/>
              </a:spcBef>
              <a:buFont typeface="Wingdings" panose="05000000000000000000" pitchFamily="2" charset="2"/>
              <a:buChar char="Ø"/>
            </a:pPr>
            <a:r>
              <a:rPr lang="ne-NP" sz="2800" dirty="0"/>
              <a:t>गणनाको दिन बिदा वा अन्य कारणले प्रतिष्ठान/ व्यवसाय बन्द रहेको भएमा उक्त प्रतिष्ठान/व्यवसाय सामान्यतया खुल्दा अक्सर कति घण्टा सञ्चालन हुन्छ सोही घण्टा</a:t>
            </a:r>
            <a:r>
              <a:rPr lang="en-US" sz="2800" dirty="0"/>
              <a:t> </a:t>
            </a:r>
            <a:r>
              <a:rPr lang="ne-NP" sz="2800" dirty="0"/>
              <a:t>उल्लेख गर्नुपर्दछ।</a:t>
            </a:r>
          </a:p>
          <a:p>
            <a:pPr marL="640080" lvl="1" indent="-457200">
              <a:lnSpc>
                <a:spcPct val="130000"/>
              </a:lnSpc>
              <a:spcBef>
                <a:spcPts val="600"/>
              </a:spcBef>
              <a:buFont typeface="Wingdings" panose="05000000000000000000" pitchFamily="2" charset="2"/>
              <a:buChar char="Ø"/>
            </a:pPr>
            <a:r>
              <a:rPr lang="ne-NP" sz="2800" dirty="0"/>
              <a:t>त्यसै गरी</a:t>
            </a:r>
            <a:r>
              <a:rPr lang="en-US" sz="2800" dirty="0"/>
              <a:t> </a:t>
            </a:r>
            <a:r>
              <a:rPr lang="ne-NP" sz="2800" dirty="0"/>
              <a:t>प्रतिष्ठान/व्यवसाय सञ्चालन भएको वास्तविक घण्टा यकिन हुन नसकेमा</a:t>
            </a:r>
            <a:r>
              <a:rPr lang="en-US" sz="2800" dirty="0"/>
              <a:t>, </a:t>
            </a:r>
            <a:r>
              <a:rPr lang="ne-NP" sz="2800" dirty="0"/>
              <a:t>व्यवसायधनीले उक्त व्यवसाय कति घण्टा सञ्चालन गर्ने मनसाय राखेका छन् सोही घण्टा</a:t>
            </a:r>
            <a:r>
              <a:rPr lang="en-US" sz="2800" dirty="0"/>
              <a:t> </a:t>
            </a:r>
            <a:r>
              <a:rPr lang="ne-NP" sz="2800" dirty="0"/>
              <a:t>उल्लेख गर्नुपर्दछ।</a:t>
            </a:r>
            <a:r>
              <a:rPr lang="en-US" sz="2800" dirty="0"/>
              <a:t> </a:t>
            </a:r>
            <a:endParaRPr lang="ne-NP" sz="2800" dirty="0"/>
          </a:p>
          <a:p>
            <a:pPr marL="640080" lvl="1" indent="-457200">
              <a:lnSpc>
                <a:spcPct val="130000"/>
              </a:lnSpc>
              <a:spcBef>
                <a:spcPts val="600"/>
              </a:spcBef>
              <a:buFont typeface="Wingdings" panose="05000000000000000000" pitchFamily="2" charset="2"/>
              <a:buChar char="Ø"/>
            </a:pPr>
            <a:r>
              <a:rPr lang="ne-NP" sz="2800" dirty="0"/>
              <a:t>यदि व्यवसाय सञ्चालन हुने समय दिनपिच्छे फरक फरक हुने गरेको छ भने त्यसको औसत समय निकालेर लेख्नुपर्दछ।</a:t>
            </a:r>
            <a:endParaRPr lang="en-US" sz="2800" dirty="0"/>
          </a:p>
        </p:txBody>
      </p:sp>
      <p:sp>
        <p:nvSpPr>
          <p:cNvPr id="11" name="Slide Number Placeholder 4">
            <a:extLst>
              <a:ext uri="{FF2B5EF4-FFF2-40B4-BE49-F238E27FC236}">
                <a16:creationId xmlns:a16="http://schemas.microsoft.com/office/drawing/2014/main" id="{34DB2EF7-F237-B013-86ED-F6D4015A3F72}"/>
              </a:ext>
            </a:extLst>
          </p:cNvPr>
          <p:cNvSpPr>
            <a:spLocks noGrp="1"/>
          </p:cNvSpPr>
          <p:nvPr>
            <p:ph type="sldNum" sz="quarter" idx="12"/>
          </p:nvPr>
        </p:nvSpPr>
        <p:spPr>
          <a:xfrm>
            <a:off x="11517086" y="6438221"/>
            <a:ext cx="609600" cy="544512"/>
          </a:xfrm>
        </p:spPr>
        <p:txBody>
          <a:bodyPr/>
          <a:lstStyle/>
          <a:p>
            <a:pPr algn="ctr"/>
            <a:fld id="{3981A1E7-FBCC-4BE9-B724-D2D87968AACE}" type="slidenum">
              <a:rPr lang="en-US" sz="1800" b="1" smtClean="0">
                <a:latin typeface="Fontasy Himali" panose="04020500000000000000" pitchFamily="82" charset="0"/>
              </a:rPr>
              <a:pPr algn="ctr"/>
              <a:t>19</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912EA3E3-B1AF-0979-39A4-CE99FDB622E1}"/>
              </a:ext>
            </a:extLst>
          </p:cNvPr>
          <p:cNvSpPr txBox="1">
            <a:spLocks/>
          </p:cNvSpPr>
          <p:nvPr/>
        </p:nvSpPr>
        <p:spPr>
          <a:xfrm>
            <a:off x="394661" y="79376"/>
            <a:ext cx="11713882" cy="9765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ne-NP" sz="3600" b="1" dirty="0"/>
              <a:t>खण्ड </a:t>
            </a:r>
            <a:r>
              <a:rPr lang="en-US" sz="3600" b="1" dirty="0"/>
              <a:t>9 </a:t>
            </a:r>
            <a:r>
              <a:rPr lang="ne-NP" sz="3600" b="1" dirty="0" smtClean="0"/>
              <a:t>: </a:t>
            </a:r>
            <a:r>
              <a:rPr lang="ne-NP" sz="3600" b="1" dirty="0"/>
              <a:t>प्रतिष्ठान/व्यवसाय सञ्चालन विवरण...</a:t>
            </a:r>
          </a:p>
        </p:txBody>
      </p:sp>
    </p:spTree>
    <p:extLst>
      <p:ext uri="{BB962C8B-B14F-4D97-AF65-F5344CB8AC3E}">
        <p14:creationId xmlns:p14="http://schemas.microsoft.com/office/powerpoint/2010/main" val="900062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806714-94D6-1E4C-96BF-64B5D03E9157}"/>
              </a:ext>
            </a:extLst>
          </p:cNvPr>
          <p:cNvSpPr>
            <a:spLocks noGrp="1"/>
          </p:cNvSpPr>
          <p:nvPr>
            <p:ph idx="1"/>
          </p:nvPr>
        </p:nvSpPr>
        <p:spPr/>
        <p:txBody>
          <a:bodyPr/>
          <a:lstStyle/>
          <a:p>
            <a:endParaRPr lang="ne-NP" sz="4000" b="1" dirty="0"/>
          </a:p>
          <a:p>
            <a:pPr marL="0" indent="0">
              <a:buNone/>
            </a:pPr>
            <a:endParaRPr lang="en-US"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a:xfrm>
            <a:off x="3648364" y="6486982"/>
            <a:ext cx="4962236" cy="365125"/>
          </a:xfrm>
        </p:spPr>
        <p:txBody>
          <a:bodyPr/>
          <a:lstStyle/>
          <a:p>
            <a:r>
              <a:rPr lang="ne-NP" dirty="0"/>
              <a:t>“अर्थतन्त्र मापनको लागि आर्थिक गणना”</a:t>
            </a:r>
            <a:endParaRPr lang="en-US" dirty="0"/>
          </a:p>
        </p:txBody>
      </p:sp>
      <p:sp>
        <p:nvSpPr>
          <p:cNvPr id="5" name="Slide Number Placeholder 4">
            <a:extLst>
              <a:ext uri="{FF2B5EF4-FFF2-40B4-BE49-F238E27FC236}">
                <a16:creationId xmlns:a16="http://schemas.microsoft.com/office/drawing/2014/main" id="{E49D9B89-AB7E-5A75-369B-036C462C8843}"/>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828673" y="1585912"/>
            <a:ext cx="10525127" cy="47704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ne-NP" sz="4000" b="1" dirty="0"/>
          </a:p>
          <a:p>
            <a:pPr marL="0" indent="0">
              <a:buNone/>
            </a:pPr>
            <a:endParaRPr lang="en-US" dirty="0"/>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1133474" y="293914"/>
            <a:ext cx="10402743" cy="597625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ne-NP" b="1" dirty="0"/>
              <a:t>राष्ट्रिय आर्थिक गणना, २०८२</a:t>
            </a:r>
          </a:p>
          <a:p>
            <a:pPr marL="0" indent="0" algn="ctr">
              <a:buNone/>
            </a:pPr>
            <a:endParaRPr lang="ne-NP" b="1" dirty="0"/>
          </a:p>
          <a:p>
            <a:pPr marL="0" indent="0" algn="ctr">
              <a:buNone/>
            </a:pPr>
            <a:r>
              <a:rPr lang="en-US" b="1" dirty="0"/>
              <a:t/>
            </a:r>
            <a:br>
              <a:rPr lang="en-US" b="1" dirty="0"/>
            </a:br>
            <a:r>
              <a:rPr lang="ne-NP" sz="4800" b="1" dirty="0"/>
              <a:t>गणक तथा सुपरिवेक्षक तालिम</a:t>
            </a:r>
            <a:endParaRPr lang="ne-NP" b="1" dirty="0"/>
          </a:p>
          <a:p>
            <a:pPr marL="0" indent="0" algn="ctr">
              <a:buNone/>
            </a:pPr>
            <a:r>
              <a:rPr lang="ne-NP" b="1" dirty="0"/>
              <a:t/>
            </a:r>
            <a:br>
              <a:rPr lang="ne-NP" b="1" dirty="0"/>
            </a:br>
            <a:r>
              <a:rPr lang="ne-NP" b="1" dirty="0"/>
              <a:t>मितिः २०८२ चैत २९</a:t>
            </a:r>
          </a:p>
          <a:p>
            <a:pPr marL="0" indent="0" algn="ctr">
              <a:buNone/>
            </a:pPr>
            <a:endParaRPr lang="ne-NP" b="1" dirty="0"/>
          </a:p>
          <a:p>
            <a:pPr marL="0" indent="0" algn="ctr">
              <a:buNone/>
            </a:pPr>
            <a:r>
              <a:rPr lang="ne-NP" b="1" dirty="0"/>
              <a:t>च</a:t>
            </a:r>
            <a:r>
              <a:rPr lang="en-US" b="1" dirty="0"/>
              <a:t>ौ</a:t>
            </a:r>
            <a:r>
              <a:rPr lang="ne-NP" b="1" dirty="0"/>
              <a:t>थो दिन- पहिलो सत्र</a:t>
            </a:r>
          </a:p>
          <a:p>
            <a:pPr marL="0" indent="0" algn="ctr">
              <a:buNone/>
            </a:pPr>
            <a:endParaRPr lang="ne-NP" b="1" dirty="0"/>
          </a:p>
          <a:p>
            <a:pPr marL="0" indent="0" algn="ctr">
              <a:buNone/>
            </a:pPr>
            <a:r>
              <a:rPr lang="ne-NP" sz="4400" b="1" dirty="0">
                <a:solidFill>
                  <a:schemeClr val="accent1"/>
                </a:solidFill>
              </a:rPr>
              <a:t>मुख्य प्रश्नावलीको खण्ड </a:t>
            </a:r>
            <a:r>
              <a:rPr lang="en-US" sz="4400" b="1" dirty="0">
                <a:solidFill>
                  <a:schemeClr val="accent1"/>
                </a:solidFill>
              </a:rPr>
              <a:t>9</a:t>
            </a:r>
            <a:r>
              <a:rPr lang="ne-NP" sz="4400" b="1" dirty="0">
                <a:solidFill>
                  <a:schemeClr val="accent1"/>
                </a:solidFill>
              </a:rPr>
              <a:t> र </a:t>
            </a:r>
            <a:r>
              <a:rPr lang="en-US" sz="4400" b="1" dirty="0">
                <a:solidFill>
                  <a:schemeClr val="accent1"/>
                </a:solidFill>
              </a:rPr>
              <a:t>10</a:t>
            </a:r>
            <a:endParaRPr lang="ne-NP" sz="4400" b="1" dirty="0">
              <a:solidFill>
                <a:schemeClr val="accent1"/>
              </a:solidFill>
            </a:endParaRPr>
          </a:p>
          <a:p>
            <a:pPr marL="0" indent="0" algn="ctr">
              <a:buNone/>
            </a:pPr>
            <a:endParaRPr lang="ne-NP" sz="4000" b="1" dirty="0"/>
          </a:p>
        </p:txBody>
      </p:sp>
    </p:spTree>
    <p:extLst>
      <p:ext uri="{BB962C8B-B14F-4D97-AF65-F5344CB8AC3E}">
        <p14:creationId xmlns:p14="http://schemas.microsoft.com/office/powerpoint/2010/main" val="7751539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ED0EB-1893-97E5-EC6F-59B91B882D7F}"/>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76B64FFA-E852-B965-3F9D-45BBE606BB8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BD3D0196-0CDC-7909-4545-D8757ACB814D}"/>
              </a:ext>
            </a:extLst>
          </p:cNvPr>
          <p:cNvSpPr txBox="1">
            <a:spLocks/>
          </p:cNvSpPr>
          <p:nvPr/>
        </p:nvSpPr>
        <p:spPr>
          <a:xfrm>
            <a:off x="1268730" y="79376"/>
            <a:ext cx="10115550" cy="106362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 indent="0" algn="ctr">
              <a:lnSpc>
                <a:spcPct val="100000"/>
              </a:lnSpc>
              <a:spcBef>
                <a:spcPts val="600"/>
              </a:spcBef>
              <a:buNone/>
            </a:pPr>
            <a:r>
              <a:rPr lang="ne-NP" sz="3200" b="1" dirty="0"/>
              <a:t>खण्ड </a:t>
            </a:r>
            <a:r>
              <a:rPr lang="en-US" sz="3200" b="1" dirty="0" smtClean="0"/>
              <a:t>10</a:t>
            </a:r>
            <a:r>
              <a:rPr lang="ne-NP" sz="3200" b="1" dirty="0" smtClean="0"/>
              <a:t>: </a:t>
            </a:r>
            <a:r>
              <a:rPr lang="ne-NP" sz="3200" b="1" dirty="0"/>
              <a:t>प्रतिष्ठान/व्यवसाय सञ्चालन भएको मुख्य भवन र जमिनको स्वामित्व</a:t>
            </a:r>
          </a:p>
        </p:txBody>
      </p:sp>
      <p:sp>
        <p:nvSpPr>
          <p:cNvPr id="11" name="Slide Number Placeholder 4">
            <a:extLst>
              <a:ext uri="{FF2B5EF4-FFF2-40B4-BE49-F238E27FC236}">
                <a16:creationId xmlns:a16="http://schemas.microsoft.com/office/drawing/2014/main" id="{274050B4-7BB4-9190-6D5E-C897EFB363C5}"/>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20</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264CCBB2-AC41-2C73-2863-32D191FB6162}"/>
              </a:ext>
            </a:extLst>
          </p:cNvPr>
          <p:cNvSpPr>
            <a:spLocks noGrp="1"/>
          </p:cNvSpPr>
          <p:nvPr>
            <p:ph idx="1"/>
          </p:nvPr>
        </p:nvSpPr>
        <p:spPr>
          <a:xfrm>
            <a:off x="125729" y="1143000"/>
            <a:ext cx="11982813" cy="4920343"/>
          </a:xfrm>
        </p:spPr>
        <p:txBody>
          <a:bodyPr>
            <a:normAutofit/>
          </a:bodyPr>
          <a:lstStyle/>
          <a:p>
            <a:pPr marL="0" indent="0">
              <a:lnSpc>
                <a:spcPct val="150000"/>
              </a:lnSpc>
              <a:buNone/>
            </a:pPr>
            <a:r>
              <a:rPr lang="ne-NP" b="1" dirty="0"/>
              <a:t>खण्ड १० को उद्देश्यः</a:t>
            </a:r>
            <a:endParaRPr lang="en-US" b="1" dirty="0"/>
          </a:p>
          <a:p>
            <a:pPr marL="457200" indent="-457200">
              <a:lnSpc>
                <a:spcPct val="150000"/>
              </a:lnSpc>
              <a:buFont typeface="Wingdings" panose="05000000000000000000" pitchFamily="2" charset="2"/>
              <a:buChar char="Ø"/>
            </a:pPr>
            <a:r>
              <a:rPr lang="ne-NP" dirty="0"/>
              <a:t>प्रतिष्ठान/व्यवसाय सञ्चालन भइरहेको मुख्य घर</a:t>
            </a:r>
            <a:r>
              <a:rPr lang="en-US" dirty="0"/>
              <a:t>, </a:t>
            </a:r>
            <a:r>
              <a:rPr lang="ne-NP" dirty="0"/>
              <a:t>भवन</a:t>
            </a:r>
            <a:r>
              <a:rPr lang="en-US" dirty="0"/>
              <a:t>, </a:t>
            </a:r>
            <a:r>
              <a:rPr lang="ne-NP" dirty="0"/>
              <a:t>टहरा र जग्गा (भवन </a:t>
            </a:r>
            <a:r>
              <a:rPr lang="ne-NP" dirty="0" smtClean="0"/>
              <a:t>बाहेकको) को </a:t>
            </a:r>
            <a:r>
              <a:rPr lang="ne-NP" dirty="0"/>
              <a:t>स्वामित्व तथा प्रकारको बारेमा जानकारी </a:t>
            </a:r>
            <a:r>
              <a:rPr lang="ne-NP" dirty="0" smtClean="0"/>
              <a:t>लिनु,</a:t>
            </a:r>
            <a:endParaRPr lang="ne-NP" dirty="0"/>
          </a:p>
          <a:p>
            <a:pPr marL="457200" indent="-457200">
              <a:lnSpc>
                <a:spcPct val="150000"/>
              </a:lnSpc>
              <a:buFont typeface="Wingdings" panose="05000000000000000000" pitchFamily="2" charset="2"/>
              <a:buChar char="Ø"/>
            </a:pPr>
            <a:r>
              <a:rPr lang="ne-NP" dirty="0"/>
              <a:t>व्यवसायीको बसोबास र व्यवसाय सञ्चालन गर्ने स्थानको बारेमा जानकारी लिनु,</a:t>
            </a:r>
          </a:p>
          <a:p>
            <a:pPr marL="457200" indent="-457200">
              <a:lnSpc>
                <a:spcPct val="150000"/>
              </a:lnSpc>
              <a:buFont typeface="Wingdings" panose="05000000000000000000" pitchFamily="2" charset="2"/>
              <a:buChar char="Ø"/>
            </a:pPr>
            <a:r>
              <a:rPr lang="ne-NP" dirty="0"/>
              <a:t>प्रतिष्ठान/व्यवसाय सञ्चालन भएको भवन आधुनिक </a:t>
            </a:r>
            <a:r>
              <a:rPr lang="ne-NP" dirty="0" smtClean="0"/>
              <a:t>भए-नभएको </a:t>
            </a:r>
            <a:r>
              <a:rPr lang="ne-NP" dirty="0"/>
              <a:t>जानकारी लिनु।</a:t>
            </a:r>
          </a:p>
          <a:p>
            <a:pPr>
              <a:lnSpc>
                <a:spcPct val="150000"/>
              </a:lnSpc>
            </a:pPr>
            <a:endParaRPr lang="en-US" dirty="0"/>
          </a:p>
        </p:txBody>
      </p:sp>
    </p:spTree>
    <p:extLst>
      <p:ext uri="{BB962C8B-B14F-4D97-AF65-F5344CB8AC3E}">
        <p14:creationId xmlns:p14="http://schemas.microsoft.com/office/powerpoint/2010/main" val="33373373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AC375E-9C1A-DCEB-6B61-B404F178AF96}"/>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2721D934-869A-6751-B42D-E9DE8C35CC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D4AC555E-9E15-01D8-CA1A-504FBF9BDB81}"/>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a:t>
            </a:r>
          </a:p>
        </p:txBody>
      </p:sp>
      <p:sp>
        <p:nvSpPr>
          <p:cNvPr id="11" name="Slide Number Placeholder 4">
            <a:extLst>
              <a:ext uri="{FF2B5EF4-FFF2-40B4-BE49-F238E27FC236}">
                <a16:creationId xmlns:a16="http://schemas.microsoft.com/office/drawing/2014/main" id="{9DD91AD3-61BC-3AFE-93FA-6A5643E3C32A}"/>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21</a:t>
            </a:fld>
            <a:endParaRPr lang="en-US" sz="1800" b="1" dirty="0">
              <a:latin typeface="Fontasy Himali" panose="04020500000000000000" pitchFamily="82" charset="0"/>
            </a:endParaRPr>
          </a:p>
        </p:txBody>
      </p:sp>
      <p:pic>
        <p:nvPicPr>
          <p:cNvPr id="2" name="Picture 1">
            <a:extLst>
              <a:ext uri="{FF2B5EF4-FFF2-40B4-BE49-F238E27FC236}">
                <a16:creationId xmlns:a16="http://schemas.microsoft.com/office/drawing/2014/main" id="{402E0858-9964-52E6-EE1B-EA9922B2ED58}"/>
              </a:ext>
            </a:extLst>
          </p:cNvPr>
          <p:cNvPicPr>
            <a:picLocks noChangeAspect="1"/>
          </p:cNvPicPr>
          <p:nvPr/>
        </p:nvPicPr>
        <p:blipFill>
          <a:blip r:embed="rId2"/>
          <a:stretch>
            <a:fillRect/>
          </a:stretch>
        </p:blipFill>
        <p:spPr>
          <a:xfrm>
            <a:off x="1137684" y="1041991"/>
            <a:ext cx="10015869" cy="5665484"/>
          </a:xfrm>
          <a:prstGeom prst="rect">
            <a:avLst/>
          </a:prstGeom>
          <a:ln w="38100">
            <a:solidFill>
              <a:schemeClr val="accent1"/>
            </a:solidFill>
          </a:ln>
        </p:spPr>
      </p:pic>
    </p:spTree>
    <p:extLst>
      <p:ext uri="{BB962C8B-B14F-4D97-AF65-F5344CB8AC3E}">
        <p14:creationId xmlns:p14="http://schemas.microsoft.com/office/powerpoint/2010/main" val="33714441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84021-C50D-8146-6ABE-037EAEB2C8A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F6CF03F-2571-F07B-399C-E1E50F8616F2}"/>
              </a:ext>
            </a:extLst>
          </p:cNvPr>
          <p:cNvSpPr>
            <a:spLocks noGrp="1"/>
          </p:cNvSpPr>
          <p:nvPr>
            <p:ph idx="1"/>
          </p:nvPr>
        </p:nvSpPr>
        <p:spPr>
          <a:xfrm>
            <a:off x="116939" y="1182460"/>
            <a:ext cx="12025086" cy="4892450"/>
          </a:xfrm>
        </p:spPr>
        <p:txBody>
          <a:bodyPr>
            <a:normAutofit fontScale="85000" lnSpcReduction="10000"/>
          </a:bodyPr>
          <a:lstStyle/>
          <a:p>
            <a:pPr marL="457200" indent="-457200" algn="just">
              <a:lnSpc>
                <a:spcPct val="150000"/>
              </a:lnSpc>
              <a:buFont typeface="Wingdings" panose="05000000000000000000" pitchFamily="2" charset="2"/>
              <a:buChar char="Ø"/>
            </a:pPr>
            <a:r>
              <a:rPr lang="ne-NP" dirty="0"/>
              <a:t>यस खण्डमा प्रतिष्ठान/व्यवसाय सञ्चालन भइरहेको मुख्य घर</a:t>
            </a:r>
            <a:r>
              <a:rPr lang="en-US" dirty="0"/>
              <a:t>, </a:t>
            </a:r>
            <a:r>
              <a:rPr lang="ne-NP" dirty="0"/>
              <a:t>भवन</a:t>
            </a:r>
            <a:r>
              <a:rPr lang="en-US" dirty="0"/>
              <a:t>, </a:t>
            </a:r>
            <a:r>
              <a:rPr lang="ne-NP" dirty="0"/>
              <a:t>टहरा र जग्गा (भवन </a:t>
            </a:r>
            <a:r>
              <a:rPr lang="ne-NP" dirty="0" smtClean="0"/>
              <a:t>बाहेकको) </a:t>
            </a:r>
            <a:r>
              <a:rPr lang="ne-NP" dirty="0"/>
              <a:t>को स्वामित्व कसको हो भनी यकिन</a:t>
            </a:r>
            <a:r>
              <a:rPr lang="en-US" dirty="0"/>
              <a:t> </a:t>
            </a:r>
            <a:r>
              <a:rPr lang="ne-NP" dirty="0"/>
              <a:t>गर्नुपर्दछ।</a:t>
            </a:r>
            <a:endParaRPr lang="en-US" dirty="0"/>
          </a:p>
          <a:p>
            <a:pPr marL="457200" indent="-457200" algn="just">
              <a:lnSpc>
                <a:spcPct val="150000"/>
              </a:lnSpc>
              <a:buFont typeface="Wingdings" panose="05000000000000000000" pitchFamily="2" charset="2"/>
              <a:buChar char="Ø"/>
            </a:pPr>
            <a:r>
              <a:rPr lang="ne-NP" dirty="0"/>
              <a:t>व्यवसाय सञ्चालन भएको भवन/स्थानको स्वामित्वलाई देहायका विकल्पहरूका आधारमा वर्गीकरण गरी उपयुक्त कोडमा गोलो घेरा</a:t>
            </a:r>
            <a:r>
              <a:rPr lang="en-US" dirty="0"/>
              <a:t> </a:t>
            </a:r>
            <a:r>
              <a:rPr lang="ne-NP" dirty="0"/>
              <a:t>लगाउनुपर्दछ।</a:t>
            </a:r>
            <a:endParaRPr lang="en-US" dirty="0"/>
          </a:p>
          <a:p>
            <a:pPr marL="457200" indent="-457200" algn="just">
              <a:lnSpc>
                <a:spcPct val="150000"/>
              </a:lnSpc>
              <a:buFont typeface="Wingdings" panose="05000000000000000000" pitchFamily="2" charset="2"/>
              <a:buChar char="Ø"/>
            </a:pPr>
            <a:r>
              <a:rPr lang="ne-NP" dirty="0"/>
              <a:t>यदि कार्यालय र उत्पादन/सेवा एकाइ अलग-अलग स्थानमा रहेको </a:t>
            </a:r>
            <a:r>
              <a:rPr lang="ne-NP" dirty="0" smtClean="0"/>
              <a:t>भएमा</a:t>
            </a:r>
            <a:r>
              <a:rPr lang="en-US" dirty="0" smtClean="0"/>
              <a:t> </a:t>
            </a:r>
            <a:r>
              <a:rPr lang="ne-NP" dirty="0"/>
              <a:t>प्रतिष्ठान/व्यवसायको उत्पादन कार्य सञ्चालन हुने स्थानलाई आधार मानेर गणना गर्नुपर्दछ।</a:t>
            </a:r>
            <a:endParaRPr lang="en-US" dirty="0"/>
          </a:p>
          <a:p>
            <a:pPr marL="457200" indent="-457200" algn="just">
              <a:lnSpc>
                <a:spcPct val="150000"/>
              </a:lnSpc>
              <a:buFont typeface="Wingdings" panose="05000000000000000000" pitchFamily="2" charset="2"/>
              <a:buChar char="Ø"/>
            </a:pPr>
            <a:r>
              <a:rPr lang="ne-NP" dirty="0"/>
              <a:t>कार्यालय र उत्पादन/सेवा एकाइ फरक-फरक गणना क्षेत्रमा भए अलग अलग प्रतिष्ठानको मानी गणना गर्नुपर्दछ।</a:t>
            </a:r>
            <a:endParaRPr lang="en-US" dirty="0"/>
          </a:p>
          <a:p>
            <a:pPr>
              <a:lnSpc>
                <a:spcPct val="150000"/>
              </a:lnSpc>
            </a:pPr>
            <a:endParaRPr lang="en-US" dirty="0"/>
          </a:p>
        </p:txBody>
      </p:sp>
      <p:sp>
        <p:nvSpPr>
          <p:cNvPr id="4" name="Footer Placeholder 3">
            <a:extLst>
              <a:ext uri="{FF2B5EF4-FFF2-40B4-BE49-F238E27FC236}">
                <a16:creationId xmlns:a16="http://schemas.microsoft.com/office/drawing/2014/main" id="{64D9F157-46DC-CC9D-DA18-04FD7DC53F2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8630603F-7ADB-AE66-5F15-FA40683EDDD7}"/>
              </a:ext>
            </a:extLst>
          </p:cNvPr>
          <p:cNvSpPr txBox="1">
            <a:spLocks/>
          </p:cNvSpPr>
          <p:nvPr/>
        </p:nvSpPr>
        <p:spPr>
          <a:xfrm>
            <a:off x="394661" y="24946"/>
            <a:ext cx="11713882" cy="94660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sz="3200" b="1" dirty="0"/>
              <a:t>खण्ड </a:t>
            </a:r>
            <a:r>
              <a:rPr lang="en-US" sz="3200" b="1" dirty="0"/>
              <a:t>10 </a:t>
            </a:r>
            <a:r>
              <a:rPr lang="ne-NP" sz="3200" b="1" dirty="0" smtClean="0"/>
              <a:t>: </a:t>
            </a:r>
            <a:r>
              <a:rPr lang="ne-NP" sz="3200" b="1" dirty="0"/>
              <a:t>प्रतिष्ठान/व्यवसाय सञ्चालन भएको </a:t>
            </a:r>
          </a:p>
          <a:p>
            <a:pPr marL="0" indent="0" algn="ctr">
              <a:lnSpc>
                <a:spcPct val="100000"/>
              </a:lnSpc>
              <a:buNone/>
            </a:pPr>
            <a:r>
              <a:rPr lang="ne-NP" sz="3200" b="1" dirty="0"/>
              <a:t>मुख्य भवन र जमिनको स्वामित्व...</a:t>
            </a:r>
          </a:p>
        </p:txBody>
      </p:sp>
      <p:sp>
        <p:nvSpPr>
          <p:cNvPr id="11" name="Slide Number Placeholder 4">
            <a:extLst>
              <a:ext uri="{FF2B5EF4-FFF2-40B4-BE49-F238E27FC236}">
                <a16:creationId xmlns:a16="http://schemas.microsoft.com/office/drawing/2014/main" id="{AA471B03-2038-4E7A-20AB-C4F5F0E99B20}"/>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22</a:t>
            </a:fld>
            <a:endParaRPr lang="en-US" sz="1800" b="1" dirty="0">
              <a:latin typeface="Fontasy Himali" panose="04020500000000000000" pitchFamily="82" charset="0"/>
            </a:endParaRPr>
          </a:p>
        </p:txBody>
      </p:sp>
    </p:spTree>
    <p:extLst>
      <p:ext uri="{BB962C8B-B14F-4D97-AF65-F5344CB8AC3E}">
        <p14:creationId xmlns:p14="http://schemas.microsoft.com/office/powerpoint/2010/main" val="24552884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8E037C-4D64-01DC-857E-7BF306F6468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B4352DD-88E7-0CB9-E306-86909DA7CD07}"/>
              </a:ext>
            </a:extLst>
          </p:cNvPr>
          <p:cNvSpPr>
            <a:spLocks noGrp="1"/>
          </p:cNvSpPr>
          <p:nvPr>
            <p:ph idx="1"/>
          </p:nvPr>
        </p:nvSpPr>
        <p:spPr>
          <a:xfrm>
            <a:off x="83458" y="1004207"/>
            <a:ext cx="12025085" cy="5409293"/>
          </a:xfrm>
        </p:spPr>
        <p:txBody>
          <a:bodyPr>
            <a:noAutofit/>
          </a:bodyPr>
          <a:lstStyle/>
          <a:p>
            <a:pPr marL="182880" indent="0" algn="just">
              <a:lnSpc>
                <a:spcPct val="130000"/>
              </a:lnSpc>
              <a:spcBef>
                <a:spcPts val="600"/>
              </a:spcBef>
              <a:buNone/>
            </a:pPr>
            <a:r>
              <a:rPr lang="en-US" sz="2400" b="1" dirty="0"/>
              <a:t>BP1. </a:t>
            </a:r>
            <a:r>
              <a:rPr lang="ne-NP" sz="2400" b="1" dirty="0"/>
              <a:t> भवन: </a:t>
            </a:r>
            <a:r>
              <a:rPr lang="ne-NP" sz="2400" dirty="0" smtClean="0"/>
              <a:t>प्रश्नावलीमा </a:t>
            </a:r>
            <a:r>
              <a:rPr lang="ne-NP" sz="2400" dirty="0"/>
              <a:t>दिइएका भवनसम्बन्धी ५ वटा विकल्पहरू मध्येबाट एक उपयुक्त कोडमा गोलो घेरा लगाउनुपर्दछ ।</a:t>
            </a:r>
            <a:endParaRPr lang="en-US" sz="2400" dirty="0"/>
          </a:p>
          <a:p>
            <a:pPr marL="0" indent="0" algn="just">
              <a:lnSpc>
                <a:spcPct val="130000"/>
              </a:lnSpc>
              <a:spcBef>
                <a:spcPts val="600"/>
              </a:spcBef>
              <a:buNone/>
            </a:pPr>
            <a:r>
              <a:rPr lang="en-US" sz="2000" b="1" dirty="0"/>
              <a:t>1. </a:t>
            </a:r>
            <a:r>
              <a:rPr lang="ne-NP" sz="2000" b="1" dirty="0"/>
              <a:t>आफ्नै</a:t>
            </a:r>
            <a:r>
              <a:rPr lang="ne-NP" sz="2000" dirty="0"/>
              <a:t>: </a:t>
            </a:r>
            <a:endParaRPr lang="en-US" sz="2000" dirty="0"/>
          </a:p>
          <a:p>
            <a:pPr marL="640080" lvl="2" indent="-457200" algn="just">
              <a:lnSpc>
                <a:spcPct val="130000"/>
              </a:lnSpc>
              <a:spcBef>
                <a:spcPts val="600"/>
              </a:spcBef>
              <a:buFont typeface="Wingdings" panose="05000000000000000000" pitchFamily="2" charset="2"/>
              <a:buChar char="Ø"/>
            </a:pPr>
            <a:r>
              <a:rPr lang="ne-NP" sz="2400" dirty="0"/>
              <a:t>आफ्नै भवन भन्नाले कुनै व्यक्ति</a:t>
            </a:r>
            <a:r>
              <a:rPr lang="en-US" sz="2400" dirty="0"/>
              <a:t>, </a:t>
            </a:r>
            <a:r>
              <a:rPr lang="ne-NP" sz="2400" dirty="0" smtClean="0"/>
              <a:t>संस्था</a:t>
            </a:r>
            <a:r>
              <a:rPr lang="en-US" sz="2400" dirty="0" smtClean="0"/>
              <a:t> </a:t>
            </a:r>
            <a:r>
              <a:rPr lang="ne-NP" sz="2400" dirty="0"/>
              <a:t>वा व्यवसायको वा व्यवसायीको एकाघरका सदस्यको </a:t>
            </a:r>
            <a:r>
              <a:rPr lang="ne-NP" sz="2400" dirty="0" smtClean="0"/>
              <a:t>स्वामित्व र व्यवसायीक प्रयोजनका लागि </a:t>
            </a:r>
            <a:r>
              <a:rPr lang="ne-NP" sz="2400" dirty="0"/>
              <a:t>रहेको तथा कानूनी रूपमा दर्ता भएको भवन लाई </a:t>
            </a:r>
            <a:r>
              <a:rPr lang="ne-NP" sz="2400" dirty="0" smtClean="0"/>
              <a:t>बुझिन्छ</a:t>
            </a:r>
            <a:r>
              <a:rPr lang="ne-NP" sz="2400" dirty="0"/>
              <a:t>।</a:t>
            </a:r>
            <a:endParaRPr lang="en-US" sz="2400" dirty="0"/>
          </a:p>
          <a:p>
            <a:pPr marL="0" indent="0" algn="just">
              <a:lnSpc>
                <a:spcPct val="130000"/>
              </a:lnSpc>
              <a:spcBef>
                <a:spcPts val="600"/>
              </a:spcBef>
              <a:buNone/>
            </a:pPr>
            <a:r>
              <a:rPr lang="en-US" sz="2000" b="1" dirty="0"/>
              <a:t>2. </a:t>
            </a:r>
            <a:r>
              <a:rPr lang="ne-NP" sz="2000" b="1" dirty="0"/>
              <a:t>भाडा</a:t>
            </a:r>
            <a:r>
              <a:rPr lang="ne-NP" sz="2000" dirty="0"/>
              <a:t>: </a:t>
            </a:r>
            <a:endParaRPr lang="en-US" sz="2000" dirty="0"/>
          </a:p>
          <a:p>
            <a:pPr marL="640080" lvl="2" indent="-457200" algn="just">
              <a:lnSpc>
                <a:spcPct val="130000"/>
              </a:lnSpc>
              <a:spcBef>
                <a:spcPts val="600"/>
              </a:spcBef>
              <a:buFont typeface="Wingdings" panose="05000000000000000000" pitchFamily="2" charset="2"/>
              <a:buChar char="Ø"/>
            </a:pPr>
            <a:r>
              <a:rPr lang="ne-NP" sz="2400" dirty="0" smtClean="0"/>
              <a:t>प्रतिष्ठान</a:t>
            </a:r>
            <a:r>
              <a:rPr lang="ne-NP" sz="2400" dirty="0"/>
              <a:t>/</a:t>
            </a:r>
            <a:r>
              <a:rPr lang="ne-NP" sz="2400" dirty="0" smtClean="0"/>
              <a:t>व्यवसायले </a:t>
            </a:r>
            <a:r>
              <a:rPr lang="ne-NP" sz="2400" dirty="0"/>
              <a:t>व्यवसाय वा उद्योग </a:t>
            </a:r>
            <a:r>
              <a:rPr lang="ne-NP" sz="2400" dirty="0" smtClean="0"/>
              <a:t>कलकारखाना सञ्चालनार्थ </a:t>
            </a:r>
            <a:r>
              <a:rPr lang="ne-NP" sz="2400" dirty="0"/>
              <a:t>घर</a:t>
            </a:r>
            <a:r>
              <a:rPr lang="en-US" sz="2400" dirty="0"/>
              <a:t>,</a:t>
            </a:r>
            <a:r>
              <a:rPr lang="ne-NP" sz="2400" dirty="0"/>
              <a:t> भवन वा कोठा</a:t>
            </a:r>
            <a:r>
              <a:rPr lang="en-US" sz="2400" dirty="0"/>
              <a:t>,</a:t>
            </a:r>
            <a:r>
              <a:rPr lang="ne-NP" sz="2400" dirty="0"/>
              <a:t> सटर आदि भाडामा लिएका हुनसक्छन्।</a:t>
            </a:r>
            <a:endParaRPr lang="en-US" sz="2400" dirty="0"/>
          </a:p>
          <a:p>
            <a:pPr marL="640080" lvl="2" indent="-457200" algn="just">
              <a:lnSpc>
                <a:spcPct val="130000"/>
              </a:lnSpc>
              <a:spcBef>
                <a:spcPts val="600"/>
              </a:spcBef>
              <a:buFont typeface="Wingdings" panose="05000000000000000000" pitchFamily="2" charset="2"/>
              <a:buChar char="Ø"/>
            </a:pPr>
            <a:r>
              <a:rPr lang="ne-NP" sz="2400" dirty="0"/>
              <a:t>प्रतिष्ठान</a:t>
            </a:r>
            <a:r>
              <a:rPr lang="en-US" sz="2400" dirty="0"/>
              <a:t>÷</a:t>
            </a:r>
            <a:r>
              <a:rPr lang="ne-NP" sz="2400" dirty="0"/>
              <a:t>व्यवसायले घर</a:t>
            </a:r>
            <a:r>
              <a:rPr lang="en-US" sz="2400" dirty="0"/>
              <a:t>,</a:t>
            </a:r>
            <a:r>
              <a:rPr lang="ne-NP" sz="2400" dirty="0"/>
              <a:t> भवन वा कोठा</a:t>
            </a:r>
            <a:r>
              <a:rPr lang="en-US" sz="2400" dirty="0"/>
              <a:t>,</a:t>
            </a:r>
            <a:r>
              <a:rPr lang="ne-NP" sz="2400" dirty="0"/>
              <a:t> सटर</a:t>
            </a:r>
            <a:r>
              <a:rPr lang="en-US" sz="2400" dirty="0"/>
              <a:t>, </a:t>
            </a:r>
            <a:r>
              <a:rPr lang="ne-NP" sz="2400" dirty="0"/>
              <a:t>प्रयोग गरेवापत वार्षिक</a:t>
            </a:r>
            <a:r>
              <a:rPr lang="en-US" sz="2400" dirty="0"/>
              <a:t>, </a:t>
            </a:r>
            <a:r>
              <a:rPr lang="ne-NP" sz="2400" dirty="0"/>
              <a:t>मासिक वा दैनिक निश्चित रकम तिरेर व्यवसाय सञ्चालन गरेको भए यस अन्तर्गत पर्दछन्।</a:t>
            </a:r>
            <a:endParaRPr lang="en-US" sz="2400" dirty="0"/>
          </a:p>
          <a:p>
            <a:pPr marL="182880">
              <a:lnSpc>
                <a:spcPct val="130000"/>
              </a:lnSpc>
              <a:spcBef>
                <a:spcPts val="600"/>
              </a:spcBef>
            </a:pPr>
            <a:endParaRPr lang="en-US" sz="2400" dirty="0"/>
          </a:p>
        </p:txBody>
      </p:sp>
      <p:sp>
        <p:nvSpPr>
          <p:cNvPr id="4" name="Footer Placeholder 3">
            <a:extLst>
              <a:ext uri="{FF2B5EF4-FFF2-40B4-BE49-F238E27FC236}">
                <a16:creationId xmlns:a16="http://schemas.microsoft.com/office/drawing/2014/main" id="{0B451544-9E4A-EFD3-BB81-671A333FF98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D9D20EF7-0658-DFEE-76CA-04CA1746FD15}"/>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a:t>
            </a:r>
          </a:p>
        </p:txBody>
      </p:sp>
      <p:sp>
        <p:nvSpPr>
          <p:cNvPr id="11" name="Slide Number Placeholder 4">
            <a:extLst>
              <a:ext uri="{FF2B5EF4-FFF2-40B4-BE49-F238E27FC236}">
                <a16:creationId xmlns:a16="http://schemas.microsoft.com/office/drawing/2014/main" id="{C73E823A-A9CD-18B1-023F-7F0CF146F2CB}"/>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23</a:t>
            </a:fld>
            <a:endParaRPr lang="en-US" sz="1800" b="1" dirty="0">
              <a:latin typeface="Fontasy Himali" panose="04020500000000000000" pitchFamily="82" charset="0"/>
            </a:endParaRPr>
          </a:p>
        </p:txBody>
      </p:sp>
    </p:spTree>
    <p:extLst>
      <p:ext uri="{BB962C8B-B14F-4D97-AF65-F5344CB8AC3E}">
        <p14:creationId xmlns:p14="http://schemas.microsoft.com/office/powerpoint/2010/main" val="32311320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DE6DE2-ACD1-D62D-A7AB-573C2CB12FC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D5F2091-3A9F-AF4D-3637-56F0F76B97AA}"/>
              </a:ext>
            </a:extLst>
          </p:cNvPr>
          <p:cNvSpPr>
            <a:spLocks noGrp="1"/>
          </p:cNvSpPr>
          <p:nvPr>
            <p:ph idx="1"/>
          </p:nvPr>
        </p:nvSpPr>
        <p:spPr>
          <a:xfrm>
            <a:off x="308610" y="1004207"/>
            <a:ext cx="11799933" cy="5602333"/>
          </a:xfrm>
        </p:spPr>
        <p:txBody>
          <a:bodyPr>
            <a:noAutofit/>
          </a:bodyPr>
          <a:lstStyle/>
          <a:p>
            <a:pPr marL="0" indent="0" algn="just">
              <a:lnSpc>
                <a:spcPct val="150000"/>
              </a:lnSpc>
              <a:spcBef>
                <a:spcPts val="600"/>
              </a:spcBef>
              <a:buNone/>
            </a:pPr>
            <a:r>
              <a:rPr lang="en-US" sz="2400" b="1" dirty="0" smtClean="0"/>
              <a:t>3</a:t>
            </a:r>
            <a:r>
              <a:rPr lang="en-US" sz="2400" b="1" dirty="0"/>
              <a:t>. </a:t>
            </a:r>
            <a:r>
              <a:rPr lang="ne-NP" sz="2400" b="1" dirty="0"/>
              <a:t>लिज</a:t>
            </a:r>
            <a:r>
              <a:rPr lang="ne-NP" sz="2400" dirty="0"/>
              <a:t>: </a:t>
            </a:r>
            <a:endParaRPr lang="en-US" sz="2400" dirty="0"/>
          </a:p>
          <a:p>
            <a:pPr marL="91440" lvl="2" indent="-457200" algn="just">
              <a:lnSpc>
                <a:spcPct val="150000"/>
              </a:lnSpc>
              <a:spcBef>
                <a:spcPts val="600"/>
              </a:spcBef>
              <a:buFont typeface="Wingdings" panose="05000000000000000000" pitchFamily="2" charset="2"/>
              <a:buChar char="Ø"/>
            </a:pPr>
            <a:r>
              <a:rPr lang="ne-NP" sz="2400" dirty="0"/>
              <a:t>लिज भन्नाले अरूको स्वामित्वको सम्पत्ति प्रयोग गरेवापत स्वामित्ववाला वा जायजेथाधनीलाई उक्त सम्पत्तिको प्रयोगकर्ताले</a:t>
            </a:r>
            <a:r>
              <a:rPr lang="en-US" sz="2400" dirty="0"/>
              <a:t> </a:t>
            </a:r>
            <a:r>
              <a:rPr lang="ne-NP" sz="2400" dirty="0"/>
              <a:t>निश्चित रकम भुक्तानी गर्ने सर्तमा अवधि तोकेर गरिएको करारनामा वा सम्झौतालाई बुझिन्छ। </a:t>
            </a:r>
            <a:endParaRPr lang="en-US" sz="2400" dirty="0"/>
          </a:p>
          <a:p>
            <a:pPr marL="91440" lvl="2" indent="-457200" algn="just">
              <a:lnSpc>
                <a:spcPct val="150000"/>
              </a:lnSpc>
              <a:spcBef>
                <a:spcPts val="600"/>
              </a:spcBef>
              <a:buFont typeface="Wingdings" panose="05000000000000000000" pitchFamily="2" charset="2"/>
              <a:buChar char="Ø"/>
            </a:pPr>
            <a:r>
              <a:rPr lang="ne-NP" sz="2400" dirty="0"/>
              <a:t>यहाँ अरूको भवन प्रयोग गर्ने करार गरेर उक्त भवनमा प्रतिष्ठान व्यवसाय सञ्चालन भएको रहेछ भने यसअन्तर्गत पर्दछ</a:t>
            </a:r>
            <a:r>
              <a:rPr lang="ne-NP" sz="2400" dirty="0" smtClean="0"/>
              <a:t>।</a:t>
            </a:r>
            <a:endParaRPr lang="en-US" sz="2400" dirty="0" smtClean="0"/>
          </a:p>
          <a:p>
            <a:pPr marL="91440" indent="-457200" algn="just">
              <a:lnSpc>
                <a:spcPct val="150000"/>
              </a:lnSpc>
              <a:spcBef>
                <a:spcPts val="600"/>
              </a:spcBef>
              <a:buFont typeface="Wingdings" panose="05000000000000000000" pitchFamily="2" charset="2"/>
              <a:buChar char="Ø"/>
            </a:pPr>
            <a:endParaRPr lang="en-US" sz="2400" dirty="0"/>
          </a:p>
          <a:p>
            <a:pPr marL="91440" lvl="1" indent="-457200" algn="just">
              <a:lnSpc>
                <a:spcPct val="150000"/>
              </a:lnSpc>
              <a:spcBef>
                <a:spcPts val="600"/>
              </a:spcBef>
              <a:buFont typeface="Wingdings" panose="05000000000000000000" pitchFamily="2" charset="2"/>
              <a:buChar char="Ø"/>
            </a:pPr>
            <a:endParaRPr lang="en-US" dirty="0"/>
          </a:p>
          <a:p>
            <a:pPr marL="91440">
              <a:lnSpc>
                <a:spcPct val="150000"/>
              </a:lnSpc>
              <a:spcBef>
                <a:spcPts val="600"/>
              </a:spcBef>
            </a:pPr>
            <a:endParaRPr lang="en-US" sz="2400" dirty="0"/>
          </a:p>
        </p:txBody>
      </p:sp>
      <p:sp>
        <p:nvSpPr>
          <p:cNvPr id="4" name="Footer Placeholder 3">
            <a:extLst>
              <a:ext uri="{FF2B5EF4-FFF2-40B4-BE49-F238E27FC236}">
                <a16:creationId xmlns:a16="http://schemas.microsoft.com/office/drawing/2014/main" id="{89646685-4EDF-C1E7-707F-9267BD50245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11" name="Slide Number Placeholder 4">
            <a:extLst>
              <a:ext uri="{FF2B5EF4-FFF2-40B4-BE49-F238E27FC236}">
                <a16:creationId xmlns:a16="http://schemas.microsoft.com/office/drawing/2014/main" id="{4DF97455-59F1-48A5-12D6-D3F4A483563E}"/>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24</a:t>
            </a:fld>
            <a:endParaRPr lang="en-US" sz="1800" b="1" dirty="0">
              <a:latin typeface="Fontasy Himali" panose="04020500000000000000" pitchFamily="82" charset="0"/>
            </a:endParaRPr>
          </a:p>
        </p:txBody>
      </p:sp>
      <p:sp>
        <p:nvSpPr>
          <p:cNvPr id="2" name="Content Placeholder 2">
            <a:extLst>
              <a:ext uri="{FF2B5EF4-FFF2-40B4-BE49-F238E27FC236}">
                <a16:creationId xmlns:a16="http://schemas.microsoft.com/office/drawing/2014/main" id="{6E5A0E25-2E0F-934F-14A1-819C634DD032}"/>
              </a:ext>
            </a:extLst>
          </p:cNvPr>
          <p:cNvSpPr txBox="1">
            <a:spLocks/>
          </p:cNvSpPr>
          <p:nvPr/>
        </p:nvSpPr>
        <p:spPr>
          <a:xfrm>
            <a:off x="1200149" y="24946"/>
            <a:ext cx="9806941" cy="9792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मुख्य भवन र जमिनको स्वामित्व...</a:t>
            </a:r>
          </a:p>
        </p:txBody>
      </p:sp>
    </p:spTree>
    <p:extLst>
      <p:ext uri="{BB962C8B-B14F-4D97-AF65-F5344CB8AC3E}">
        <p14:creationId xmlns:p14="http://schemas.microsoft.com/office/powerpoint/2010/main" val="31720371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C024C-BDA4-81B2-FBAB-E75F1D1A2101}"/>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DD22F1-7DF8-FC98-01C5-FBC7E84BD078}"/>
              </a:ext>
            </a:extLst>
          </p:cNvPr>
          <p:cNvSpPr>
            <a:spLocks noGrp="1"/>
          </p:cNvSpPr>
          <p:nvPr>
            <p:ph idx="1"/>
          </p:nvPr>
        </p:nvSpPr>
        <p:spPr>
          <a:xfrm>
            <a:off x="83457" y="955744"/>
            <a:ext cx="12025086" cy="5602333"/>
          </a:xfrm>
        </p:spPr>
        <p:txBody>
          <a:bodyPr>
            <a:noAutofit/>
          </a:bodyPr>
          <a:lstStyle/>
          <a:p>
            <a:pPr marL="640080" lvl="1" indent="-404813" algn="just">
              <a:lnSpc>
                <a:spcPct val="120000"/>
              </a:lnSpc>
              <a:spcBef>
                <a:spcPts val="600"/>
              </a:spcBef>
              <a:buFont typeface="Wingdings" panose="05000000000000000000" pitchFamily="2" charset="2"/>
              <a:buChar char="Ø"/>
            </a:pPr>
            <a:r>
              <a:rPr lang="en-US" b="1" dirty="0" smtClean="0"/>
              <a:t>4 </a:t>
            </a:r>
            <a:r>
              <a:rPr lang="ne-NP" b="1" dirty="0" smtClean="0"/>
              <a:t>अन्य</a:t>
            </a:r>
            <a:r>
              <a:rPr lang="ne-NP" dirty="0" smtClean="0"/>
              <a:t>: </a:t>
            </a:r>
            <a:endParaRPr lang="en-US" dirty="0" smtClean="0"/>
          </a:p>
          <a:p>
            <a:pPr marL="1097280" lvl="2" indent="-404813" algn="just">
              <a:lnSpc>
                <a:spcPct val="120000"/>
              </a:lnSpc>
              <a:spcBef>
                <a:spcPts val="600"/>
              </a:spcBef>
              <a:buFont typeface="Wingdings" panose="05000000000000000000" pitchFamily="2" charset="2"/>
              <a:buChar char="Ø"/>
            </a:pPr>
            <a:r>
              <a:rPr lang="hi-IN" sz="2400" dirty="0" smtClean="0"/>
              <a:t>माथि उल्लेख गरिएबाहेक अन्य प्रकारको भवनको स्वामित्व भएमा यस</a:t>
            </a:r>
            <a:r>
              <a:rPr lang="ne-NP" sz="2400" dirty="0" smtClean="0"/>
              <a:t> </a:t>
            </a:r>
            <a:r>
              <a:rPr lang="hi-IN" sz="2400" dirty="0" smtClean="0"/>
              <a:t>अन्तर्गत उल्लेख गर्नुपर्दछ।</a:t>
            </a:r>
            <a:endParaRPr lang="en-US" sz="2400" dirty="0" smtClean="0"/>
          </a:p>
          <a:p>
            <a:pPr marL="1097280" lvl="2" indent="-404813" algn="just">
              <a:lnSpc>
                <a:spcPct val="120000"/>
              </a:lnSpc>
              <a:spcBef>
                <a:spcPts val="600"/>
              </a:spcBef>
              <a:buFont typeface="Wingdings" panose="05000000000000000000" pitchFamily="2" charset="2"/>
              <a:buChar char="Ø"/>
            </a:pPr>
            <a:r>
              <a:rPr lang="hi-IN" sz="2400" dirty="0" smtClean="0"/>
              <a:t>उदाहरणको लागि सरकारी वा सार्वजनिक जग्गामा</a:t>
            </a:r>
            <a:r>
              <a:rPr lang="ne-NP" sz="2400" dirty="0" smtClean="0"/>
              <a:t> अनुमती नलिई बनाइएको भवन वा अरूको स्वामित्वमा रहेको भवन नि:शुल्क रूपमा प्रयोग गरी प्रतिष्ठान/व्यवसाय सञ्चालन गरिएको भए अन्य अन्तर्गत राख्नुपर्दछ।</a:t>
            </a:r>
            <a:endParaRPr lang="en-US" sz="2400" dirty="0" smtClean="0"/>
          </a:p>
          <a:p>
            <a:pPr marL="640080" lvl="1" indent="-404813" algn="just">
              <a:lnSpc>
                <a:spcPct val="120000"/>
              </a:lnSpc>
              <a:spcBef>
                <a:spcPts val="600"/>
              </a:spcBef>
              <a:buFont typeface="Wingdings" panose="05000000000000000000" pitchFamily="2" charset="2"/>
              <a:buChar char="Ø"/>
            </a:pPr>
            <a:r>
              <a:rPr lang="ne-NP" b="1" dirty="0" smtClean="0"/>
              <a:t>लागु नहुने</a:t>
            </a:r>
            <a:r>
              <a:rPr lang="ne-NP" dirty="0" smtClean="0"/>
              <a:t>: </a:t>
            </a:r>
            <a:endParaRPr lang="en-US" dirty="0" smtClean="0"/>
          </a:p>
          <a:p>
            <a:pPr marL="1097280" lvl="2" indent="-404813" algn="just">
              <a:lnSpc>
                <a:spcPct val="120000"/>
              </a:lnSpc>
              <a:spcBef>
                <a:spcPts val="600"/>
              </a:spcBef>
              <a:buFont typeface="Wingdings" panose="05000000000000000000" pitchFamily="2" charset="2"/>
              <a:buChar char="Ø"/>
            </a:pPr>
            <a:r>
              <a:rPr lang="ne-NP" sz="2400" dirty="0" smtClean="0"/>
              <a:t>भवनको प्रयोग नगरी (जस्तैः ठेलागाडा, जीप भ्यान वा खुल्ला स्थान आदि) निश्चित स्थानमा बसेर प्रतिष्ठान/व्यवसाय सञ्चालनका गरेको भए लागु नहुने अन्तर्गत पर्दछ।</a:t>
            </a:r>
            <a:endParaRPr lang="en-US" sz="2400" dirty="0" smtClean="0"/>
          </a:p>
          <a:p>
            <a:pPr marL="1097280" lvl="2" indent="-404813" algn="just">
              <a:lnSpc>
                <a:spcPct val="120000"/>
              </a:lnSpc>
              <a:spcBef>
                <a:spcPts val="600"/>
              </a:spcBef>
              <a:buFont typeface="Wingdings" panose="05000000000000000000" pitchFamily="2" charset="2"/>
              <a:buChar char="Ø"/>
            </a:pPr>
            <a:r>
              <a:rPr lang="ne-NP" sz="2400" dirty="0" smtClean="0"/>
              <a:t>यस अन्तर्गत पर्ने व्यवसायमा कुनै पनि प्रकारको भवन प्रयोग गरिएको हुँदैन।</a:t>
            </a:r>
            <a:endParaRPr lang="en-US" sz="2400" dirty="0" smtClean="0"/>
          </a:p>
          <a:p>
            <a:pPr marL="182880" indent="-457200" algn="just">
              <a:lnSpc>
                <a:spcPct val="120000"/>
              </a:lnSpc>
              <a:spcBef>
                <a:spcPts val="600"/>
              </a:spcBef>
              <a:buFont typeface="Wingdings" panose="05000000000000000000" pitchFamily="2" charset="2"/>
              <a:buChar char="Ø"/>
            </a:pPr>
            <a:endParaRPr lang="en-US" sz="2400" dirty="0"/>
          </a:p>
          <a:p>
            <a:pPr marL="182880" lvl="1" indent="-457200" algn="just">
              <a:lnSpc>
                <a:spcPct val="120000"/>
              </a:lnSpc>
              <a:spcBef>
                <a:spcPts val="600"/>
              </a:spcBef>
              <a:buFont typeface="Wingdings" panose="05000000000000000000" pitchFamily="2" charset="2"/>
              <a:buChar char="Ø"/>
            </a:pPr>
            <a:endParaRPr lang="en-US" dirty="0"/>
          </a:p>
          <a:p>
            <a:pPr marL="182880">
              <a:lnSpc>
                <a:spcPct val="120000"/>
              </a:lnSpc>
              <a:spcBef>
                <a:spcPts val="600"/>
              </a:spcBef>
            </a:pPr>
            <a:endParaRPr lang="en-US" sz="2400" dirty="0"/>
          </a:p>
        </p:txBody>
      </p:sp>
      <p:sp>
        <p:nvSpPr>
          <p:cNvPr id="4" name="Footer Placeholder 3">
            <a:extLst>
              <a:ext uri="{FF2B5EF4-FFF2-40B4-BE49-F238E27FC236}">
                <a16:creationId xmlns:a16="http://schemas.microsoft.com/office/drawing/2014/main" id="{8C323E4B-3D60-B0FE-4432-609F92A6A94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27BFB113-7375-EF69-8CED-920D0ACAC79E}"/>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a:t>
            </a:r>
          </a:p>
        </p:txBody>
      </p:sp>
      <p:sp>
        <p:nvSpPr>
          <p:cNvPr id="11" name="Slide Number Placeholder 4">
            <a:extLst>
              <a:ext uri="{FF2B5EF4-FFF2-40B4-BE49-F238E27FC236}">
                <a16:creationId xmlns:a16="http://schemas.microsoft.com/office/drawing/2014/main" id="{83FFFC7C-9738-E351-5A1E-85BEF1FA041C}"/>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25</a:t>
            </a:fld>
            <a:endParaRPr lang="en-US" sz="1800" b="1" dirty="0">
              <a:latin typeface="Fontasy Himali" panose="04020500000000000000" pitchFamily="82" charset="0"/>
            </a:endParaRPr>
          </a:p>
        </p:txBody>
      </p:sp>
    </p:spTree>
    <p:extLst>
      <p:ext uri="{BB962C8B-B14F-4D97-AF65-F5344CB8AC3E}">
        <p14:creationId xmlns:p14="http://schemas.microsoft.com/office/powerpoint/2010/main" val="40058979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341C19-7B64-F0D1-27FB-877B91F671D0}"/>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C920AA0B-CD50-1A7A-0592-D22C9D8617B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E7594CC2-4532-CF1F-5B34-04011FFC0464}"/>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a:t>
            </a:r>
            <a:r>
              <a:rPr lang="en-US" b="1" dirty="0"/>
              <a:t>…</a:t>
            </a:r>
            <a:endParaRPr lang="ne-NP" b="1" dirty="0"/>
          </a:p>
        </p:txBody>
      </p:sp>
      <p:sp>
        <p:nvSpPr>
          <p:cNvPr id="11" name="Slide Number Placeholder 4">
            <a:extLst>
              <a:ext uri="{FF2B5EF4-FFF2-40B4-BE49-F238E27FC236}">
                <a16:creationId xmlns:a16="http://schemas.microsoft.com/office/drawing/2014/main" id="{701D6FFE-7AD5-FCAF-7598-FAFFFFA349A4}"/>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26</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DFA6AED0-5C67-EC55-0661-DD7CBA27F23D}"/>
              </a:ext>
            </a:extLst>
          </p:cNvPr>
          <p:cNvSpPr>
            <a:spLocks noGrp="1"/>
          </p:cNvSpPr>
          <p:nvPr>
            <p:ph idx="1"/>
          </p:nvPr>
        </p:nvSpPr>
        <p:spPr>
          <a:xfrm>
            <a:off x="83457" y="1084760"/>
            <a:ext cx="11872323" cy="5328740"/>
          </a:xfrm>
        </p:spPr>
        <p:txBody>
          <a:bodyPr>
            <a:noAutofit/>
          </a:bodyPr>
          <a:lstStyle/>
          <a:p>
            <a:pPr marL="0" indent="0" algn="just">
              <a:lnSpc>
                <a:spcPct val="150000"/>
              </a:lnSpc>
              <a:buNone/>
            </a:pPr>
            <a:r>
              <a:rPr lang="en-US" b="1" dirty="0" err="1"/>
              <a:t>BP2</a:t>
            </a:r>
            <a:r>
              <a:rPr lang="en-US" b="1" dirty="0"/>
              <a:t>.</a:t>
            </a:r>
            <a:r>
              <a:rPr lang="ne-NP" b="1" dirty="0"/>
              <a:t> जमिन (भवनले ओगटेको बाहेक) </a:t>
            </a:r>
            <a:endParaRPr lang="en-US" dirty="0"/>
          </a:p>
          <a:p>
            <a:pPr marL="457200" indent="-457200" algn="just">
              <a:lnSpc>
                <a:spcPct val="150000"/>
              </a:lnSpc>
              <a:buFont typeface="Wingdings" panose="05000000000000000000" pitchFamily="2" charset="2"/>
              <a:buChar char="Ø"/>
            </a:pPr>
            <a:r>
              <a:rPr lang="ne-NP" dirty="0"/>
              <a:t>प्रतिष्ठान/व्यवसायले प्रयोग गरेको जमिनको स्वामित्व भन्नाले कुनै व्यापारिक वा संस्थागत गतिविधिका लागि प्रयोग गरिएको जमिनको कानूनी स्वामित्वको स्थिति बुझिन्छ।</a:t>
            </a:r>
            <a:endParaRPr lang="en-US" dirty="0"/>
          </a:p>
          <a:p>
            <a:pPr marL="457200" indent="-457200" algn="just">
              <a:lnSpc>
                <a:spcPct val="150000"/>
              </a:lnSpc>
              <a:buFont typeface="Wingdings" panose="05000000000000000000" pitchFamily="2" charset="2"/>
              <a:buChar char="Ø"/>
            </a:pPr>
            <a:r>
              <a:rPr lang="ne-NP" dirty="0"/>
              <a:t>प्रतिष्ठान/व्यवसायको भवनले ओगटेको बाहेकको व्यवसाय सञ्चालनमा प्रयोग भएको </a:t>
            </a:r>
            <a:r>
              <a:rPr lang="ne-NP" dirty="0" smtClean="0"/>
              <a:t>जमिनलाई </a:t>
            </a:r>
            <a:r>
              <a:rPr lang="ne-NP" dirty="0"/>
              <a:t>मात्र गणना गर्नुपर्दछ।</a:t>
            </a:r>
          </a:p>
          <a:p>
            <a:pPr marL="457200" indent="-457200" algn="just">
              <a:lnSpc>
                <a:spcPct val="150000"/>
              </a:lnSpc>
              <a:buFont typeface="Wingdings" panose="05000000000000000000" pitchFamily="2" charset="2"/>
              <a:buChar char="Ø"/>
            </a:pPr>
            <a:r>
              <a:rPr lang="ne-NP" dirty="0"/>
              <a:t>यस प्रश्नमा पनि प्रश्नावलीमा दिइएका जमिनसम्बन्धी ५ वटा विकल्पहरूमध्येबाट एक उपयुक्त कोडमा गोलो घेरा लगाउनुपर्दछ। </a:t>
            </a:r>
            <a:endParaRPr lang="en-US" dirty="0"/>
          </a:p>
          <a:p>
            <a:pPr marL="457200" indent="-457200" algn="just">
              <a:lnSpc>
                <a:spcPct val="150000"/>
              </a:lnSpc>
              <a:buFont typeface="Wingdings" panose="05000000000000000000" pitchFamily="2" charset="2"/>
              <a:buChar char="Ø"/>
            </a:pPr>
            <a:endParaRPr lang="en-US" dirty="0"/>
          </a:p>
        </p:txBody>
      </p:sp>
    </p:spTree>
    <p:extLst>
      <p:ext uri="{BB962C8B-B14F-4D97-AF65-F5344CB8AC3E}">
        <p14:creationId xmlns:p14="http://schemas.microsoft.com/office/powerpoint/2010/main" val="37254275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2ACA6-647A-E69A-9DA9-8123CB2B122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CDB3637-5F6C-99A8-9C47-536A92558124}"/>
              </a:ext>
            </a:extLst>
          </p:cNvPr>
          <p:cNvSpPr>
            <a:spLocks noGrp="1"/>
          </p:cNvSpPr>
          <p:nvPr>
            <p:ph idx="1"/>
          </p:nvPr>
        </p:nvSpPr>
        <p:spPr>
          <a:xfrm>
            <a:off x="205740" y="1062990"/>
            <a:ext cx="11591600" cy="5497830"/>
          </a:xfrm>
        </p:spPr>
        <p:txBody>
          <a:bodyPr>
            <a:noAutofit/>
          </a:bodyPr>
          <a:lstStyle/>
          <a:p>
            <a:pPr marL="182880" indent="0" algn="just">
              <a:lnSpc>
                <a:spcPct val="130000"/>
              </a:lnSpc>
              <a:spcBef>
                <a:spcPts val="600"/>
              </a:spcBef>
              <a:buNone/>
            </a:pPr>
            <a:r>
              <a:rPr lang="en-US" sz="2400" b="1" dirty="0" err="1"/>
              <a:t>BP2</a:t>
            </a:r>
            <a:r>
              <a:rPr lang="en-US" sz="2400" b="1" dirty="0"/>
              <a:t>.</a:t>
            </a:r>
            <a:r>
              <a:rPr lang="ne-NP" sz="2400" b="1" dirty="0"/>
              <a:t> जमिन (भवनले ओगटेको बाहेक) </a:t>
            </a:r>
            <a:endParaRPr lang="en-US" sz="2400" dirty="0"/>
          </a:p>
          <a:p>
            <a:pPr marL="182880" lvl="1" indent="0">
              <a:lnSpc>
                <a:spcPct val="130000"/>
              </a:lnSpc>
              <a:spcBef>
                <a:spcPts val="600"/>
              </a:spcBef>
              <a:buNone/>
            </a:pPr>
            <a:r>
              <a:rPr lang="en-US" b="1" dirty="0"/>
              <a:t>1. </a:t>
            </a:r>
            <a:r>
              <a:rPr lang="ne-NP" b="1" dirty="0"/>
              <a:t>आफनै : </a:t>
            </a:r>
            <a:endParaRPr lang="en-US" b="1" dirty="0"/>
          </a:p>
          <a:p>
            <a:pPr marL="640080" lvl="2" indent="-457200">
              <a:lnSpc>
                <a:spcPct val="130000"/>
              </a:lnSpc>
              <a:spcBef>
                <a:spcPts val="600"/>
              </a:spcBef>
              <a:buFont typeface="Wingdings" panose="05000000000000000000" pitchFamily="2" charset="2"/>
              <a:buChar char="Ø"/>
            </a:pPr>
            <a:r>
              <a:rPr lang="ne-NP" sz="2400" dirty="0"/>
              <a:t>आफ्नै जमिन भन्नाले </a:t>
            </a:r>
            <a:r>
              <a:rPr lang="ne-NP" sz="2400" dirty="0" smtClean="0"/>
              <a:t>व्यवसायको प्रयोगमा रहेको कुनै </a:t>
            </a:r>
            <a:r>
              <a:rPr lang="ne-NP" sz="2400" dirty="0"/>
              <a:t>व्यक्ति, </a:t>
            </a:r>
            <a:r>
              <a:rPr lang="ne-NP" sz="2400" dirty="0" smtClean="0"/>
              <a:t>संस्था</a:t>
            </a:r>
            <a:r>
              <a:rPr lang="en-US" sz="2400" dirty="0" smtClean="0"/>
              <a:t> </a:t>
            </a:r>
            <a:r>
              <a:rPr lang="ne-NP" sz="2400" dirty="0"/>
              <a:t>वा व्यवसायको आफ्नै स्वामित्वमा रहेको वा व्यवसायीको एकाघरका सदस्यको स्वामित्वमा रहेको तथा कानूनी रूपमा दर्ता भएको जमिन लाई बुझिन्छ।</a:t>
            </a:r>
            <a:endParaRPr lang="en-US" sz="2400" dirty="0"/>
          </a:p>
          <a:p>
            <a:pPr marL="182880" lvl="1" indent="0">
              <a:lnSpc>
                <a:spcPct val="130000"/>
              </a:lnSpc>
              <a:spcBef>
                <a:spcPts val="600"/>
              </a:spcBef>
              <a:buNone/>
            </a:pPr>
            <a:r>
              <a:rPr lang="en-US" b="1" dirty="0"/>
              <a:t>2. </a:t>
            </a:r>
            <a:r>
              <a:rPr lang="ne-NP" b="1" dirty="0"/>
              <a:t>भाडा</a:t>
            </a:r>
            <a:r>
              <a:rPr lang="ne-NP" dirty="0"/>
              <a:t>: </a:t>
            </a:r>
            <a:endParaRPr lang="en-US" dirty="0"/>
          </a:p>
          <a:p>
            <a:pPr marL="640080" lvl="2" indent="-457200">
              <a:lnSpc>
                <a:spcPct val="130000"/>
              </a:lnSpc>
              <a:spcBef>
                <a:spcPts val="600"/>
              </a:spcBef>
              <a:buFont typeface="Wingdings" panose="05000000000000000000" pitchFamily="2" charset="2"/>
              <a:buChar char="Ø"/>
            </a:pPr>
            <a:r>
              <a:rPr lang="ne-NP" sz="2400" dirty="0" smtClean="0"/>
              <a:t>प्रतिष्ठान</a:t>
            </a:r>
            <a:r>
              <a:rPr lang="ne-NP" sz="2400" dirty="0"/>
              <a:t>/</a:t>
            </a:r>
            <a:r>
              <a:rPr lang="ne-NP" sz="2400" dirty="0" smtClean="0"/>
              <a:t>व्यवसायले </a:t>
            </a:r>
            <a:r>
              <a:rPr lang="ne-NP" sz="2400" dirty="0"/>
              <a:t>व्यवसाय वा उद्योग कलकारखाना लगायत सञ्चालनार्थ कुनै जमिन (घर</a:t>
            </a:r>
            <a:r>
              <a:rPr lang="en-US" sz="2400" dirty="0"/>
              <a:t>, </a:t>
            </a:r>
            <a:r>
              <a:rPr lang="ne-NP" sz="2400" dirty="0"/>
              <a:t>भवन वा कोठा</a:t>
            </a:r>
            <a:r>
              <a:rPr lang="en-US" sz="2400" dirty="0"/>
              <a:t>, </a:t>
            </a:r>
            <a:r>
              <a:rPr lang="ne-NP" sz="2400" dirty="0"/>
              <a:t>सटर बाहेक) भाडामा लिएका हुनसक्छन्। </a:t>
            </a:r>
            <a:endParaRPr lang="en-US" sz="2400" dirty="0"/>
          </a:p>
          <a:p>
            <a:pPr marL="640080" lvl="2" indent="-457200">
              <a:lnSpc>
                <a:spcPct val="130000"/>
              </a:lnSpc>
              <a:spcBef>
                <a:spcPts val="600"/>
              </a:spcBef>
              <a:buFont typeface="Wingdings" panose="05000000000000000000" pitchFamily="2" charset="2"/>
              <a:buChar char="Ø"/>
            </a:pPr>
            <a:r>
              <a:rPr lang="ne-NP" sz="2400" dirty="0" smtClean="0"/>
              <a:t>प्रतिष्ठान</a:t>
            </a:r>
            <a:r>
              <a:rPr lang="ne-NP" sz="2400" dirty="0"/>
              <a:t>/</a:t>
            </a:r>
            <a:r>
              <a:rPr lang="ne-NP" sz="2400" dirty="0" smtClean="0"/>
              <a:t>व्यवसायले </a:t>
            </a:r>
            <a:r>
              <a:rPr lang="ne-NP" sz="2400" dirty="0"/>
              <a:t>जमिन प्रयोग गरेवापत वार्षिक</a:t>
            </a:r>
            <a:r>
              <a:rPr lang="en-US" sz="2400" dirty="0"/>
              <a:t>, </a:t>
            </a:r>
            <a:r>
              <a:rPr lang="ne-NP" sz="2400" dirty="0"/>
              <a:t>मासिक वा दैनिक निश्चित रकम तिरेर व्यवसाय सञ्चालन गरेको भए यस अन्तर्गत पर्दछन्।</a:t>
            </a:r>
            <a:endParaRPr lang="en-US" sz="2400" dirty="0"/>
          </a:p>
        </p:txBody>
      </p:sp>
      <p:sp>
        <p:nvSpPr>
          <p:cNvPr id="4" name="Footer Placeholder 3">
            <a:extLst>
              <a:ext uri="{FF2B5EF4-FFF2-40B4-BE49-F238E27FC236}">
                <a16:creationId xmlns:a16="http://schemas.microsoft.com/office/drawing/2014/main" id="{477A81B3-D8AF-8053-097A-8C2329A0486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A82C2521-42A5-BBDC-3B85-41AE0DD57DA4}"/>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 </a:t>
            </a:r>
          </a:p>
        </p:txBody>
      </p:sp>
      <p:sp>
        <p:nvSpPr>
          <p:cNvPr id="11" name="Slide Number Placeholder 4">
            <a:extLst>
              <a:ext uri="{FF2B5EF4-FFF2-40B4-BE49-F238E27FC236}">
                <a16:creationId xmlns:a16="http://schemas.microsoft.com/office/drawing/2014/main" id="{C118E983-9AD4-6CE2-A047-168CDB3A7152}"/>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27</a:t>
            </a:fld>
            <a:endParaRPr lang="en-US" sz="1800" b="1" dirty="0">
              <a:latin typeface="Fontasy Himali" panose="04020500000000000000" pitchFamily="82" charset="0"/>
            </a:endParaRPr>
          </a:p>
        </p:txBody>
      </p:sp>
    </p:spTree>
    <p:extLst>
      <p:ext uri="{BB962C8B-B14F-4D97-AF65-F5344CB8AC3E}">
        <p14:creationId xmlns:p14="http://schemas.microsoft.com/office/powerpoint/2010/main" val="11608405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8BC7F5-411D-7AC8-33C0-CC1548DFC5D4}"/>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9B2CF7-5268-2387-68B6-192A30F51B12}"/>
              </a:ext>
            </a:extLst>
          </p:cNvPr>
          <p:cNvSpPr>
            <a:spLocks noGrp="1"/>
          </p:cNvSpPr>
          <p:nvPr>
            <p:ph idx="1"/>
          </p:nvPr>
        </p:nvSpPr>
        <p:spPr>
          <a:xfrm>
            <a:off x="205739" y="1062990"/>
            <a:ext cx="11902803" cy="5222831"/>
          </a:xfrm>
        </p:spPr>
        <p:txBody>
          <a:bodyPr>
            <a:normAutofit/>
          </a:bodyPr>
          <a:lstStyle/>
          <a:p>
            <a:pPr marL="0" indent="0" algn="just">
              <a:lnSpc>
                <a:spcPct val="150000"/>
              </a:lnSpc>
              <a:buNone/>
            </a:pPr>
            <a:r>
              <a:rPr lang="en-US" sz="2400" b="1" dirty="0" err="1"/>
              <a:t>BP2</a:t>
            </a:r>
            <a:r>
              <a:rPr lang="en-US" sz="2400" b="1" dirty="0"/>
              <a:t>.</a:t>
            </a:r>
            <a:r>
              <a:rPr lang="ne-NP" sz="2400" b="1" dirty="0"/>
              <a:t> जमिन (भवनले ओगटेको बाहेक) </a:t>
            </a:r>
            <a:endParaRPr lang="en-US" sz="2400" dirty="0"/>
          </a:p>
          <a:p>
            <a:pPr marL="0" indent="0">
              <a:lnSpc>
                <a:spcPct val="150000"/>
              </a:lnSpc>
              <a:spcBef>
                <a:spcPts val="600"/>
              </a:spcBef>
              <a:buNone/>
            </a:pPr>
            <a:r>
              <a:rPr lang="en-US" sz="2400" b="1" dirty="0"/>
              <a:t>3. </a:t>
            </a:r>
            <a:r>
              <a:rPr lang="ne-NP" sz="2400" b="1" dirty="0"/>
              <a:t>लिज</a:t>
            </a:r>
            <a:r>
              <a:rPr lang="ne-NP" sz="2400" dirty="0"/>
              <a:t>: </a:t>
            </a:r>
            <a:endParaRPr lang="en-US" sz="2400" dirty="0"/>
          </a:p>
          <a:p>
            <a:pPr marL="457200" indent="-457200">
              <a:lnSpc>
                <a:spcPct val="150000"/>
              </a:lnSpc>
              <a:spcBef>
                <a:spcPts val="600"/>
              </a:spcBef>
              <a:buFont typeface="Wingdings" panose="05000000000000000000" pitchFamily="2" charset="2"/>
              <a:buChar char="Ø"/>
            </a:pPr>
            <a:r>
              <a:rPr lang="ne-NP" sz="2400" dirty="0"/>
              <a:t>लिज भन्नाले अरूको स्वामित्वको सम्पत्ति प्रयोग गरेवापत स्वामित्ववालालाई उक्त सम्पत्तिको प्रयोगकर्ताले निश्चित रकम भुक्तानी गर्ने सर्तमा अवधि तोकेर गरिएको वा बनाइएको करारनामा वा सम्झौतालाई बुझिन्छ।</a:t>
            </a:r>
            <a:endParaRPr lang="en-US" sz="2400" dirty="0"/>
          </a:p>
          <a:p>
            <a:pPr marL="457200" indent="-457200">
              <a:lnSpc>
                <a:spcPct val="150000"/>
              </a:lnSpc>
              <a:spcBef>
                <a:spcPts val="600"/>
              </a:spcBef>
              <a:buFont typeface="Wingdings" panose="05000000000000000000" pitchFamily="2" charset="2"/>
              <a:buChar char="Ø"/>
            </a:pPr>
            <a:r>
              <a:rPr lang="ne-NP" sz="2400" dirty="0"/>
              <a:t>यसरी अरूको जमिनको स्वामित्व प्रयोग गर्ने करार गरेर प्रतिष्ठान व्यवसाय सञ्चालन भएको रहेछ भने यसअन्तर्गत पर्दछ।</a:t>
            </a:r>
            <a:endParaRPr lang="en-US" sz="2400" dirty="0"/>
          </a:p>
          <a:p>
            <a:pPr marL="457200" indent="-457200">
              <a:lnSpc>
                <a:spcPct val="150000"/>
              </a:lnSpc>
              <a:spcBef>
                <a:spcPts val="600"/>
              </a:spcBef>
              <a:buFont typeface="Wingdings" panose="05000000000000000000" pitchFamily="2" charset="2"/>
              <a:buChar char="Ø"/>
            </a:pPr>
            <a:endParaRPr lang="en-US" sz="2400" dirty="0"/>
          </a:p>
        </p:txBody>
      </p:sp>
      <p:sp>
        <p:nvSpPr>
          <p:cNvPr id="4" name="Footer Placeholder 3">
            <a:extLst>
              <a:ext uri="{FF2B5EF4-FFF2-40B4-BE49-F238E27FC236}">
                <a16:creationId xmlns:a16="http://schemas.microsoft.com/office/drawing/2014/main" id="{9F3E0834-90DC-364E-90D7-5641D268BDA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9C80E74C-0213-C31A-63CA-D8DA31FF3583}"/>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 </a:t>
            </a:r>
          </a:p>
        </p:txBody>
      </p:sp>
      <p:sp>
        <p:nvSpPr>
          <p:cNvPr id="11" name="Slide Number Placeholder 4">
            <a:extLst>
              <a:ext uri="{FF2B5EF4-FFF2-40B4-BE49-F238E27FC236}">
                <a16:creationId xmlns:a16="http://schemas.microsoft.com/office/drawing/2014/main" id="{D94AC497-B466-E6FA-D75C-09CD92A30CFC}"/>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28</a:t>
            </a:fld>
            <a:endParaRPr lang="en-US" sz="1800" b="1" dirty="0">
              <a:latin typeface="Fontasy Himali" panose="04020500000000000000" pitchFamily="82" charset="0"/>
            </a:endParaRPr>
          </a:p>
        </p:txBody>
      </p:sp>
    </p:spTree>
    <p:extLst>
      <p:ext uri="{BB962C8B-B14F-4D97-AF65-F5344CB8AC3E}">
        <p14:creationId xmlns:p14="http://schemas.microsoft.com/office/powerpoint/2010/main" val="28141806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012B0-775A-0E9E-9539-B9EA4A8CCB2C}"/>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4C136A63-AC8B-567B-534C-515C8F24080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31A253A7-ACFB-F7FB-3197-3098AE4DD1BB}"/>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a:t>
            </a:r>
          </a:p>
        </p:txBody>
      </p:sp>
      <p:sp>
        <p:nvSpPr>
          <p:cNvPr id="11" name="Slide Number Placeholder 4">
            <a:extLst>
              <a:ext uri="{FF2B5EF4-FFF2-40B4-BE49-F238E27FC236}">
                <a16:creationId xmlns:a16="http://schemas.microsoft.com/office/drawing/2014/main" id="{CA65E32E-1E1B-21F9-25DD-1A365EABB640}"/>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29</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9CA509FF-57C5-E400-AD08-A3BA4DC3C6A5}"/>
              </a:ext>
            </a:extLst>
          </p:cNvPr>
          <p:cNvSpPr>
            <a:spLocks noGrp="1"/>
          </p:cNvSpPr>
          <p:nvPr>
            <p:ph idx="1"/>
          </p:nvPr>
        </p:nvSpPr>
        <p:spPr>
          <a:xfrm>
            <a:off x="83457" y="1005840"/>
            <a:ext cx="12025085" cy="5612130"/>
          </a:xfrm>
        </p:spPr>
        <p:txBody>
          <a:bodyPr>
            <a:normAutofit lnSpcReduction="10000"/>
          </a:bodyPr>
          <a:lstStyle/>
          <a:p>
            <a:pPr marL="182880" indent="0" algn="just">
              <a:lnSpc>
                <a:spcPct val="150000"/>
              </a:lnSpc>
              <a:spcBef>
                <a:spcPts val="600"/>
              </a:spcBef>
              <a:buNone/>
            </a:pPr>
            <a:r>
              <a:rPr lang="en-US" sz="2400" b="1" dirty="0" err="1"/>
              <a:t>BP2</a:t>
            </a:r>
            <a:r>
              <a:rPr lang="en-US" sz="2400" b="1" dirty="0"/>
              <a:t>.</a:t>
            </a:r>
            <a:r>
              <a:rPr lang="ne-NP" sz="2400" b="1" dirty="0"/>
              <a:t> जमिन (भवनले ओगटेको बाहेक)</a:t>
            </a:r>
            <a:r>
              <a:rPr lang="en-US" sz="2400" b="1" dirty="0"/>
              <a:t>…</a:t>
            </a:r>
            <a:r>
              <a:rPr lang="ne-NP" sz="2400" b="1" dirty="0"/>
              <a:t> </a:t>
            </a:r>
          </a:p>
          <a:p>
            <a:pPr marL="0" indent="0" algn="just">
              <a:lnSpc>
                <a:spcPct val="150000"/>
              </a:lnSpc>
              <a:spcBef>
                <a:spcPts val="600"/>
              </a:spcBef>
              <a:buNone/>
            </a:pPr>
            <a:r>
              <a:rPr lang="en-US" sz="2400" b="1" dirty="0"/>
              <a:t>4. </a:t>
            </a:r>
            <a:r>
              <a:rPr lang="ne-NP" sz="2400" b="1" dirty="0"/>
              <a:t>अन्य:</a:t>
            </a:r>
            <a:r>
              <a:rPr lang="en-US" sz="2400" b="1" dirty="0"/>
              <a:t> </a:t>
            </a:r>
          </a:p>
          <a:p>
            <a:pPr marL="182880" lvl="0" indent="-457200" algn="just">
              <a:lnSpc>
                <a:spcPct val="150000"/>
              </a:lnSpc>
              <a:spcBef>
                <a:spcPts val="600"/>
              </a:spcBef>
              <a:buFont typeface="Wingdings" panose="05000000000000000000" pitchFamily="2" charset="2"/>
              <a:buChar char="Ø"/>
            </a:pPr>
            <a:r>
              <a:rPr lang="ne-NP" sz="2400" dirty="0"/>
              <a:t>माथिका विकल्पबाहेक अन्य अवस्था जस्तैःउदाहरणः सरकारी जग्गा, निःशुल्क प्रयोग गरेको अरूको स्वामित्वको जग्गा आदिमा </a:t>
            </a:r>
            <a:r>
              <a:rPr lang="hi-IN" sz="2400" dirty="0"/>
              <a:t>प्रतिष्ठान/व्यवसाय सञ्चालन गरिएको भए अन्य अन्तर्गत राख्नुपर्दछ</a:t>
            </a:r>
            <a:r>
              <a:rPr lang="ne-NP" sz="2400" dirty="0"/>
              <a:t>।</a:t>
            </a:r>
            <a:endParaRPr lang="en-US" sz="2400" dirty="0"/>
          </a:p>
          <a:p>
            <a:pPr marL="0" lvl="0" indent="0" algn="just">
              <a:lnSpc>
                <a:spcPct val="150000"/>
              </a:lnSpc>
              <a:spcBef>
                <a:spcPts val="600"/>
              </a:spcBef>
              <a:buNone/>
            </a:pPr>
            <a:r>
              <a:rPr lang="en-US" sz="2400" b="1" dirty="0"/>
              <a:t>5. </a:t>
            </a:r>
            <a:r>
              <a:rPr lang="ne-NP" sz="2400" b="1" dirty="0"/>
              <a:t>लागु नहुने</a:t>
            </a:r>
            <a:r>
              <a:rPr lang="en-US" sz="2400" dirty="0"/>
              <a:t> :</a:t>
            </a:r>
          </a:p>
          <a:p>
            <a:pPr marL="182880" lvl="0" indent="-457200" algn="just">
              <a:lnSpc>
                <a:spcPct val="150000"/>
              </a:lnSpc>
              <a:spcBef>
                <a:spcPts val="600"/>
              </a:spcBef>
              <a:buFont typeface="Wingdings" panose="05000000000000000000" pitchFamily="2" charset="2"/>
              <a:buChar char="Ø"/>
            </a:pPr>
            <a:r>
              <a:rPr lang="ne-NP" sz="2400" dirty="0"/>
              <a:t>प्रतिष्ठान/व्यवसायको भवनले ओगटेको जमिन बाहेकको जमिन नरहेको वा प्रयोग नगरेको भए लागु नहुने अन्तर्गत राख्नुपर्दछ।</a:t>
            </a:r>
          </a:p>
          <a:p>
            <a:pPr marL="182880" lvl="0" indent="-457200" algn="just">
              <a:lnSpc>
                <a:spcPct val="150000"/>
              </a:lnSpc>
              <a:spcBef>
                <a:spcPts val="600"/>
              </a:spcBef>
              <a:buFont typeface="Wingdings" panose="05000000000000000000" pitchFamily="2" charset="2"/>
              <a:buChar char="Ø"/>
            </a:pPr>
            <a:r>
              <a:rPr lang="ne-NP" sz="2400" dirty="0"/>
              <a:t>उदाहरणः सपिङ्ग मलहरू भित्र कुनै निश्चित ठाउँमा सञ्चालन </a:t>
            </a:r>
            <a:r>
              <a:rPr lang="ne-NP" sz="2400" dirty="0" smtClean="0"/>
              <a:t>भएका तथा </a:t>
            </a:r>
            <a:r>
              <a:rPr lang="ne-NP" sz="2400" dirty="0"/>
              <a:t>जग्गा प्रयोग भएता पनि सामुहिक रूपमा मात्र प्रयोग गर्ने प्रतिष्ठान/व्यवसाय।</a:t>
            </a:r>
            <a:endParaRPr lang="en-US" sz="2400" dirty="0"/>
          </a:p>
          <a:p>
            <a:pPr marL="182880" lvl="0" indent="-457200" algn="just">
              <a:lnSpc>
                <a:spcPct val="150000"/>
              </a:lnSpc>
              <a:spcBef>
                <a:spcPts val="600"/>
              </a:spcBef>
              <a:buFont typeface="Wingdings" panose="05000000000000000000" pitchFamily="2" charset="2"/>
              <a:buChar char="Ø"/>
            </a:pPr>
            <a:endParaRPr lang="en-US" sz="2400" dirty="0"/>
          </a:p>
        </p:txBody>
      </p:sp>
    </p:spTree>
    <p:extLst>
      <p:ext uri="{BB962C8B-B14F-4D97-AF65-F5344CB8AC3E}">
        <p14:creationId xmlns:p14="http://schemas.microsoft.com/office/powerpoint/2010/main" val="773481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7B34AB-DC72-C74B-3CEA-75510D598EBA}"/>
              </a:ext>
            </a:extLst>
          </p:cNvPr>
          <p:cNvSpPr>
            <a:spLocks noGrp="1"/>
          </p:cNvSpPr>
          <p:nvPr>
            <p:ph type="title"/>
          </p:nvPr>
        </p:nvSpPr>
        <p:spPr>
          <a:xfrm>
            <a:off x="101600" y="202565"/>
            <a:ext cx="12090399" cy="996315"/>
          </a:xfrm>
        </p:spPr>
        <p:txBody>
          <a:bodyPr>
            <a:normAutofit/>
          </a:bodyPr>
          <a:lstStyle/>
          <a:p>
            <a:pPr algn="ctr"/>
            <a:r>
              <a:rPr lang="ne-NP" sz="4000" b="1"/>
              <a:t>प्रस्तुतिका विषय</a:t>
            </a:r>
            <a:endParaRPr lang="en-US" sz="4000" dirty="0"/>
          </a:p>
        </p:txBody>
      </p:sp>
      <p:sp>
        <p:nvSpPr>
          <p:cNvPr id="4" name="Footer Placeholder 3">
            <a:extLst>
              <a:ext uri="{FF2B5EF4-FFF2-40B4-BE49-F238E27FC236}">
                <a16:creationId xmlns:a16="http://schemas.microsoft.com/office/drawing/2014/main" id="{383B6058-D2F6-A60E-5B33-57855C648F4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6" name="Content Placeholder 2">
            <a:extLst>
              <a:ext uri="{FF2B5EF4-FFF2-40B4-BE49-F238E27FC236}">
                <a16:creationId xmlns:a16="http://schemas.microsoft.com/office/drawing/2014/main" id="{DD806714-94D6-1E4C-96BF-64B5D03E9157}"/>
              </a:ext>
            </a:extLst>
          </p:cNvPr>
          <p:cNvSpPr txBox="1">
            <a:spLocks/>
          </p:cNvSpPr>
          <p:nvPr/>
        </p:nvSpPr>
        <p:spPr>
          <a:xfrm>
            <a:off x="193040" y="1978025"/>
            <a:ext cx="1189736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DD806714-94D6-1E4C-96BF-64B5D03E9157}"/>
              </a:ext>
            </a:extLst>
          </p:cNvPr>
          <p:cNvSpPr txBox="1">
            <a:spLocks/>
          </p:cNvSpPr>
          <p:nvPr/>
        </p:nvSpPr>
        <p:spPr>
          <a:xfrm>
            <a:off x="395514" y="1319513"/>
            <a:ext cx="8193314" cy="279528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ne-NP" sz="3600" b="1" dirty="0"/>
              <a:t>खण्ड </a:t>
            </a:r>
            <a:r>
              <a:rPr lang="en-US" sz="3600" b="1" dirty="0"/>
              <a:t>9</a:t>
            </a:r>
            <a:r>
              <a:rPr lang="ne-NP" sz="3600" b="1" dirty="0"/>
              <a:t>: प्रतिष्ठान/व्यवसाय सञ्चालन विवरण</a:t>
            </a:r>
          </a:p>
          <a:p>
            <a:pPr marL="0" indent="0">
              <a:lnSpc>
                <a:spcPct val="150000"/>
              </a:lnSpc>
              <a:buNone/>
            </a:pPr>
            <a:r>
              <a:rPr lang="ne-NP" sz="3600" b="1" dirty="0"/>
              <a:t>खण्ड </a:t>
            </a:r>
            <a:r>
              <a:rPr lang="en-US" sz="3600" b="1" dirty="0"/>
              <a:t>10</a:t>
            </a:r>
            <a:r>
              <a:rPr lang="ne-NP" sz="3600" b="1" dirty="0"/>
              <a:t>: प्रतिष्ठान/व्यवसाय सञ्चालन भएको मुख्य भवन र जमिनको स्वामित्व</a:t>
            </a:r>
          </a:p>
          <a:p>
            <a:pPr marL="0" indent="0" algn="ctr">
              <a:lnSpc>
                <a:spcPct val="150000"/>
              </a:lnSpc>
              <a:buNone/>
            </a:pPr>
            <a:endParaRPr lang="ne-NP" sz="3600" b="1" dirty="0"/>
          </a:p>
        </p:txBody>
      </p:sp>
      <p:sp>
        <p:nvSpPr>
          <p:cNvPr id="7" name="Rectangle 6"/>
          <p:cNvSpPr/>
          <p:nvPr/>
        </p:nvSpPr>
        <p:spPr>
          <a:xfrm>
            <a:off x="-1" y="5482190"/>
            <a:ext cx="12191999" cy="705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e-NP" sz="2800" dirty="0">
                <a:cs typeface="Kalimati" panose="00000400000000000000" pitchFamily="2"/>
              </a:rPr>
              <a:t>सन्दर्भ सामाग्रीः मुख्य प्रश्नावली </a:t>
            </a:r>
            <a:r>
              <a:rPr lang="ne-NP" sz="2800" dirty="0" smtClean="0">
                <a:cs typeface="Kalimati" panose="00000400000000000000" pitchFamily="2"/>
              </a:rPr>
              <a:t>पेजः६ </a:t>
            </a:r>
            <a:r>
              <a:rPr lang="ne-NP" sz="2800" dirty="0">
                <a:cs typeface="Kalimati" panose="00000400000000000000" pitchFamily="2"/>
              </a:rPr>
              <a:t>र गणना पुस्तिका भाग ५ </a:t>
            </a:r>
            <a:r>
              <a:rPr lang="ne-NP" sz="2800" dirty="0" smtClean="0">
                <a:cs typeface="Kalimati" panose="00000400000000000000" pitchFamily="2"/>
              </a:rPr>
              <a:t>पेजः८२-९२</a:t>
            </a:r>
            <a:r>
              <a:rPr lang="en-US" sz="2800" dirty="0" smtClean="0">
                <a:cs typeface="Kalimati" panose="00000400000000000000" pitchFamily="2"/>
              </a:rPr>
              <a:t> </a:t>
            </a:r>
            <a:endParaRPr lang="en-US" sz="2800" dirty="0">
              <a:cs typeface="Kalimati" panose="00000400000000000000" pitchFamily="2"/>
            </a:endParaRPr>
          </a:p>
        </p:txBody>
      </p:sp>
      <p:sp>
        <p:nvSpPr>
          <p:cNvPr id="11" name="Slide Number Placeholder 4">
            <a:extLst>
              <a:ext uri="{FF2B5EF4-FFF2-40B4-BE49-F238E27FC236}">
                <a16:creationId xmlns:a16="http://schemas.microsoft.com/office/drawing/2014/main" id="{66796A8E-3196-7E8B-6BA3-290F0C624913}"/>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3</a:t>
            </a:fld>
            <a:endParaRPr lang="en-US" sz="1800" b="1" dirty="0">
              <a:latin typeface="Fontasy Himali" panose="04020500000000000000" pitchFamily="82" charset="0"/>
            </a:endParaRPr>
          </a:p>
        </p:txBody>
      </p:sp>
      <p:pic>
        <p:nvPicPr>
          <p:cNvPr id="9" name="Picture 8">
            <a:extLst>
              <a:ext uri="{FF2B5EF4-FFF2-40B4-BE49-F238E27FC236}">
                <a16:creationId xmlns:a16="http://schemas.microsoft.com/office/drawing/2014/main" id="{6F02E91B-FF81-1A02-D416-98C717C23A3F}"/>
              </a:ext>
            </a:extLst>
          </p:cNvPr>
          <p:cNvPicPr>
            <a:picLocks noChangeAspect="1"/>
          </p:cNvPicPr>
          <p:nvPr/>
        </p:nvPicPr>
        <p:blipFill>
          <a:blip r:embed="rId2"/>
          <a:stretch>
            <a:fillRect/>
          </a:stretch>
        </p:blipFill>
        <p:spPr>
          <a:xfrm>
            <a:off x="8791302" y="1001100"/>
            <a:ext cx="3335384" cy="4382539"/>
          </a:xfrm>
          <a:prstGeom prst="rect">
            <a:avLst/>
          </a:prstGeom>
        </p:spPr>
      </p:pic>
    </p:spTree>
    <p:extLst>
      <p:ext uri="{BB962C8B-B14F-4D97-AF65-F5344CB8AC3E}">
        <p14:creationId xmlns:p14="http://schemas.microsoft.com/office/powerpoint/2010/main" val="30315835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A1DDF-8987-4873-18EE-033D15B76832}"/>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CEA342FD-EAE5-C681-FAB2-9DCBE7027F8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F62A35FE-C775-7FA3-7A0F-70795CDD9937}"/>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a:t>
            </a:r>
          </a:p>
        </p:txBody>
      </p:sp>
      <p:sp>
        <p:nvSpPr>
          <p:cNvPr id="11" name="Slide Number Placeholder 4">
            <a:extLst>
              <a:ext uri="{FF2B5EF4-FFF2-40B4-BE49-F238E27FC236}">
                <a16:creationId xmlns:a16="http://schemas.microsoft.com/office/drawing/2014/main" id="{8D8156C8-C730-B39E-4E02-702B3F9941C5}"/>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30</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F24AA9F8-3DFC-7D7B-710E-0105DC05EB0E}"/>
              </a:ext>
            </a:extLst>
          </p:cNvPr>
          <p:cNvSpPr>
            <a:spLocks noGrp="1"/>
          </p:cNvSpPr>
          <p:nvPr>
            <p:ph idx="1"/>
          </p:nvPr>
        </p:nvSpPr>
        <p:spPr>
          <a:xfrm>
            <a:off x="83457" y="1110344"/>
            <a:ext cx="7231742" cy="1427116"/>
          </a:xfrm>
        </p:spPr>
        <p:txBody>
          <a:bodyPr>
            <a:normAutofit/>
          </a:bodyPr>
          <a:lstStyle/>
          <a:p>
            <a:pPr marL="182880" indent="0" algn="just">
              <a:lnSpc>
                <a:spcPct val="150000"/>
              </a:lnSpc>
              <a:spcBef>
                <a:spcPts val="600"/>
              </a:spcBef>
              <a:buNone/>
            </a:pPr>
            <a:r>
              <a:rPr lang="en-US" sz="2400" b="1" dirty="0" err="1"/>
              <a:t>BP3</a:t>
            </a:r>
            <a:r>
              <a:rPr lang="ne-NP" sz="2400" b="1" dirty="0"/>
              <a:t> व्यवसायी बसोबास गर्ने र प्रतिष्ठान/व्यवसाय सञ्चालन गर्ने घर/भवन एउटै हो ?</a:t>
            </a:r>
            <a:endParaRPr lang="en-US" sz="2400" b="1" dirty="0"/>
          </a:p>
        </p:txBody>
      </p:sp>
      <p:pic>
        <p:nvPicPr>
          <p:cNvPr id="10" name="Picture 9">
            <a:extLst>
              <a:ext uri="{FF2B5EF4-FFF2-40B4-BE49-F238E27FC236}">
                <a16:creationId xmlns:a16="http://schemas.microsoft.com/office/drawing/2014/main" id="{F37B4BCB-1CD9-F63F-8BDA-6DEA79A25902}"/>
              </a:ext>
            </a:extLst>
          </p:cNvPr>
          <p:cNvPicPr>
            <a:picLocks noChangeAspect="1"/>
          </p:cNvPicPr>
          <p:nvPr/>
        </p:nvPicPr>
        <p:blipFill>
          <a:blip r:embed="rId2"/>
          <a:stretch>
            <a:fillRect/>
          </a:stretch>
        </p:blipFill>
        <p:spPr>
          <a:xfrm>
            <a:off x="6857092" y="1641321"/>
            <a:ext cx="5251451" cy="709638"/>
          </a:xfrm>
          <a:prstGeom prst="rect">
            <a:avLst/>
          </a:prstGeom>
          <a:ln w="38100">
            <a:solidFill>
              <a:schemeClr val="accent1"/>
            </a:solidFill>
          </a:ln>
        </p:spPr>
      </p:pic>
      <p:sp>
        <p:nvSpPr>
          <p:cNvPr id="13" name="TextBox 12">
            <a:extLst>
              <a:ext uri="{FF2B5EF4-FFF2-40B4-BE49-F238E27FC236}">
                <a16:creationId xmlns:a16="http://schemas.microsoft.com/office/drawing/2014/main" id="{F0A24496-3685-6D49-2E69-31FCCB907AA0}"/>
              </a:ext>
            </a:extLst>
          </p:cNvPr>
          <p:cNvSpPr txBox="1"/>
          <p:nvPr/>
        </p:nvSpPr>
        <p:spPr>
          <a:xfrm>
            <a:off x="83457" y="2537460"/>
            <a:ext cx="11902966" cy="2754600"/>
          </a:xfrm>
          <a:prstGeom prst="rect">
            <a:avLst/>
          </a:prstGeom>
          <a:noFill/>
        </p:spPr>
        <p:txBody>
          <a:bodyPr wrap="square">
            <a:spAutoFit/>
          </a:bodyPr>
          <a:lstStyle/>
          <a:p>
            <a:pPr marL="457200" indent="-457200" algn="just">
              <a:lnSpc>
                <a:spcPct val="150000"/>
              </a:lnSpc>
              <a:spcBef>
                <a:spcPts val="600"/>
              </a:spcBef>
              <a:buFont typeface="Wingdings" panose="05000000000000000000" pitchFamily="2" charset="2"/>
              <a:buChar char="Ø"/>
            </a:pPr>
            <a:r>
              <a:rPr lang="ne-NP" sz="2800" dirty="0">
                <a:cs typeface="Kalimati" panose="00000400000000000000" pitchFamily="2"/>
              </a:rPr>
              <a:t>प्रतिष्ठान/व्यवसाय सञ्चालन भएको स्थान भन्नाले कुनै व्यवसाय वा संस्थाले आफ्नो सेवा</a:t>
            </a:r>
            <a:r>
              <a:rPr lang="en-US" sz="2800" dirty="0">
                <a:cs typeface="Kalimati" panose="00000400000000000000" pitchFamily="2"/>
              </a:rPr>
              <a:t>, </a:t>
            </a:r>
            <a:r>
              <a:rPr lang="ne-NP" sz="2800" dirty="0" smtClean="0">
                <a:cs typeface="Kalimati" panose="00000400000000000000" pitchFamily="2"/>
              </a:rPr>
              <a:t>उत्पादन</a:t>
            </a:r>
            <a:r>
              <a:rPr lang="en-US" sz="2800" dirty="0" smtClean="0">
                <a:cs typeface="Kalimati" panose="00000400000000000000" pitchFamily="2"/>
              </a:rPr>
              <a:t> </a:t>
            </a:r>
            <a:r>
              <a:rPr lang="ne-NP" sz="2800" dirty="0">
                <a:cs typeface="Kalimati" panose="00000400000000000000" pitchFamily="2"/>
              </a:rPr>
              <a:t>वा प्रशासनिक कार्यहरू सञ्चालन गर्ने भौगोलिक स्थान बुझिन्छ।</a:t>
            </a:r>
            <a:endParaRPr lang="en-US" sz="2800" dirty="0">
              <a:cs typeface="Kalimati" panose="00000400000000000000" pitchFamily="2"/>
            </a:endParaRPr>
          </a:p>
          <a:p>
            <a:pPr marL="457200" indent="-457200" algn="just">
              <a:lnSpc>
                <a:spcPct val="150000"/>
              </a:lnSpc>
              <a:spcBef>
                <a:spcPts val="600"/>
              </a:spcBef>
              <a:buFont typeface="Wingdings" panose="05000000000000000000" pitchFamily="2" charset="2"/>
              <a:buChar char="Ø"/>
            </a:pPr>
            <a:r>
              <a:rPr lang="ne-NP" sz="2800" dirty="0">
                <a:cs typeface="Kalimati" panose="00000400000000000000" pitchFamily="2"/>
              </a:rPr>
              <a:t>बसोबास गर्ने घर/भवन भन्नाले व्यवसायी अक्सर बसोबास गर्ने घर/भवनलाई बुझ्नुपर्दछ।</a:t>
            </a:r>
          </a:p>
        </p:txBody>
      </p:sp>
    </p:spTree>
    <p:extLst>
      <p:ext uri="{BB962C8B-B14F-4D97-AF65-F5344CB8AC3E}">
        <p14:creationId xmlns:p14="http://schemas.microsoft.com/office/powerpoint/2010/main" val="27957211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BC50A3-824A-D198-4215-88F72E00F9F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FF29D3C-D034-95C8-29EC-AD99B8A0A6C3}"/>
              </a:ext>
            </a:extLst>
          </p:cNvPr>
          <p:cNvSpPr>
            <a:spLocks noGrp="1"/>
          </p:cNvSpPr>
          <p:nvPr>
            <p:ph idx="1"/>
          </p:nvPr>
        </p:nvSpPr>
        <p:spPr>
          <a:xfrm>
            <a:off x="83457" y="1110344"/>
            <a:ext cx="12025086" cy="5324928"/>
          </a:xfrm>
        </p:spPr>
        <p:txBody>
          <a:bodyPr>
            <a:normAutofit fontScale="92500" lnSpcReduction="20000"/>
          </a:bodyPr>
          <a:lstStyle/>
          <a:p>
            <a:pPr marL="0" indent="0" algn="just">
              <a:lnSpc>
                <a:spcPct val="170000"/>
              </a:lnSpc>
              <a:buNone/>
            </a:pPr>
            <a:r>
              <a:rPr lang="en-US" b="1" dirty="0" err="1"/>
              <a:t>BP3</a:t>
            </a:r>
            <a:r>
              <a:rPr lang="ne-NP" b="1" dirty="0"/>
              <a:t> व्यवसायी बसोबास गर्ने र प्रतिष्ठान/व्यवसाय सञ्चालन गर्ने घर/भवन एउटै हो ?</a:t>
            </a:r>
            <a:r>
              <a:rPr lang="en-US" b="1" dirty="0"/>
              <a:t>...</a:t>
            </a:r>
          </a:p>
          <a:p>
            <a:pPr marL="404813" indent="-404813" algn="just">
              <a:lnSpc>
                <a:spcPct val="170000"/>
              </a:lnSpc>
              <a:buFont typeface="Wingdings" panose="05000000000000000000" pitchFamily="2" charset="2"/>
              <a:buChar char="Ø"/>
            </a:pPr>
            <a:r>
              <a:rPr lang="ne-NP" dirty="0"/>
              <a:t>व्यवसाय सञ्चालन गर्ने घर/भवनको </a:t>
            </a:r>
            <a:r>
              <a:rPr lang="ne-NP" dirty="0" smtClean="0"/>
              <a:t>स्वामित्व </a:t>
            </a:r>
            <a:r>
              <a:rPr lang="ne-NP" dirty="0"/>
              <a:t>आफ्नै,</a:t>
            </a:r>
            <a:r>
              <a:rPr lang="en-US" dirty="0"/>
              <a:t> </a:t>
            </a:r>
            <a:r>
              <a:rPr lang="ne-NP" dirty="0"/>
              <a:t>भाडाको, लिजको जुनसुकै प्रकारको भए तापनि यस प्रश्नमा बसोवास गर्ने र प्रतिष्ठान/व्यवसाय सञ्चालन गरिएको भवन एउटै हो भने कोड </a:t>
            </a:r>
            <a:r>
              <a:rPr lang="en-US" dirty="0"/>
              <a:t>1</a:t>
            </a:r>
            <a:r>
              <a:rPr lang="ne-NP" dirty="0"/>
              <a:t> मा र फरक भवन भए कोड २ गोलो घेरा लगाउनु पर्दछ।  </a:t>
            </a:r>
            <a:endParaRPr lang="en-US" dirty="0"/>
          </a:p>
          <a:p>
            <a:pPr marL="404813" indent="-404813" algn="just">
              <a:lnSpc>
                <a:spcPct val="170000"/>
              </a:lnSpc>
              <a:buFont typeface="Wingdings" panose="05000000000000000000" pitchFamily="2" charset="2"/>
              <a:buChar char="Ø"/>
            </a:pPr>
            <a:r>
              <a:rPr lang="ne-NP" dirty="0"/>
              <a:t>सरकारी तथा राज्यद्वारा सञ्चालित स्वायत्त निकायहरूका कार्यालय प्रमुख वा अन्य कर्मचारीहरू कार्यालय रहेको भवनमा नै बस्दछन् भने त्यस्ता निकायहरूलाई यस अन्तर्गत नराखी दोश्रो विकल्प बसोवास गरेको बाहेक अन्यन्त्र सञ्चालनमा रहेको मानेर कोड </a:t>
            </a:r>
            <a:r>
              <a:rPr lang="en-US" dirty="0"/>
              <a:t>2</a:t>
            </a:r>
            <a:r>
              <a:rPr lang="ne-NP" dirty="0"/>
              <a:t> मा गोलो घेरा लगाउनु पर्दछ।</a:t>
            </a:r>
          </a:p>
        </p:txBody>
      </p:sp>
      <p:sp>
        <p:nvSpPr>
          <p:cNvPr id="4" name="Footer Placeholder 3">
            <a:extLst>
              <a:ext uri="{FF2B5EF4-FFF2-40B4-BE49-F238E27FC236}">
                <a16:creationId xmlns:a16="http://schemas.microsoft.com/office/drawing/2014/main" id="{D3036541-056F-F90B-AE30-C5B1644BB55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1CAD736E-143B-6C77-79BE-9122D29EF1ED}"/>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a:t>
            </a:r>
          </a:p>
        </p:txBody>
      </p:sp>
      <p:sp>
        <p:nvSpPr>
          <p:cNvPr id="11" name="Slide Number Placeholder 4">
            <a:extLst>
              <a:ext uri="{FF2B5EF4-FFF2-40B4-BE49-F238E27FC236}">
                <a16:creationId xmlns:a16="http://schemas.microsoft.com/office/drawing/2014/main" id="{CCFFCA3E-58FC-D4BD-F38A-B97AFDCB2121}"/>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31</a:t>
            </a:fld>
            <a:endParaRPr lang="en-US" sz="1800" b="1" dirty="0">
              <a:latin typeface="Fontasy Himali" panose="04020500000000000000" pitchFamily="82" charset="0"/>
            </a:endParaRPr>
          </a:p>
        </p:txBody>
      </p:sp>
    </p:spTree>
    <p:extLst>
      <p:ext uri="{BB962C8B-B14F-4D97-AF65-F5344CB8AC3E}">
        <p14:creationId xmlns:p14="http://schemas.microsoft.com/office/powerpoint/2010/main" val="34071191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1AC76-7505-C8F3-4ECF-E997CB5D19F8}"/>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367CD5-221A-DB5E-D2C7-6CB7EF5D64B0}"/>
              </a:ext>
            </a:extLst>
          </p:cNvPr>
          <p:cNvSpPr>
            <a:spLocks noGrp="1"/>
          </p:cNvSpPr>
          <p:nvPr>
            <p:ph idx="1"/>
          </p:nvPr>
        </p:nvSpPr>
        <p:spPr>
          <a:xfrm>
            <a:off x="83457" y="1110344"/>
            <a:ext cx="5519901" cy="1369966"/>
          </a:xfrm>
        </p:spPr>
        <p:txBody>
          <a:bodyPr>
            <a:normAutofit/>
          </a:bodyPr>
          <a:lstStyle/>
          <a:p>
            <a:pPr marL="182880" indent="0" algn="just">
              <a:lnSpc>
                <a:spcPct val="150000"/>
              </a:lnSpc>
              <a:spcBef>
                <a:spcPts val="600"/>
              </a:spcBef>
              <a:buNone/>
            </a:pPr>
            <a:r>
              <a:rPr lang="en-US" sz="2400" b="1" dirty="0" err="1"/>
              <a:t>BP4</a:t>
            </a:r>
            <a:r>
              <a:rPr lang="ne-NP" sz="2400" b="1" dirty="0"/>
              <a:t>. यो प्रतिष्ठान</a:t>
            </a:r>
            <a:r>
              <a:rPr lang="en-US" sz="2400" b="1" dirty="0"/>
              <a:t>÷</a:t>
            </a:r>
            <a:r>
              <a:rPr lang="ne-NP" sz="2400" b="1" dirty="0"/>
              <a:t>व्यवसाय सञ्चालन भएको मुख्य भवन वा स्थलको प्रकार</a:t>
            </a:r>
            <a:endParaRPr lang="en-US" sz="2400" dirty="0"/>
          </a:p>
        </p:txBody>
      </p:sp>
      <p:sp>
        <p:nvSpPr>
          <p:cNvPr id="4" name="Footer Placeholder 3">
            <a:extLst>
              <a:ext uri="{FF2B5EF4-FFF2-40B4-BE49-F238E27FC236}">
                <a16:creationId xmlns:a16="http://schemas.microsoft.com/office/drawing/2014/main" id="{0D5DE65D-A94E-885F-C6B3-20488ACF102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AFD95970-76EF-7D9A-E05B-59C8ECE345DB}"/>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a:t>
            </a:r>
          </a:p>
        </p:txBody>
      </p:sp>
      <p:sp>
        <p:nvSpPr>
          <p:cNvPr id="11" name="Slide Number Placeholder 4">
            <a:extLst>
              <a:ext uri="{FF2B5EF4-FFF2-40B4-BE49-F238E27FC236}">
                <a16:creationId xmlns:a16="http://schemas.microsoft.com/office/drawing/2014/main" id="{F80EFD24-EF6F-D4D9-CE54-0BD2522EABC8}"/>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32</a:t>
            </a:fld>
            <a:endParaRPr lang="en-US" sz="1800" b="1" dirty="0">
              <a:latin typeface="Fontasy Himali" panose="04020500000000000000" pitchFamily="82" charset="0"/>
            </a:endParaRPr>
          </a:p>
        </p:txBody>
      </p:sp>
      <p:pic>
        <p:nvPicPr>
          <p:cNvPr id="5" name="Picture 4">
            <a:extLst>
              <a:ext uri="{FF2B5EF4-FFF2-40B4-BE49-F238E27FC236}">
                <a16:creationId xmlns:a16="http://schemas.microsoft.com/office/drawing/2014/main" id="{3800DEF6-ACFC-D3AE-DEEA-0AB1FE0CDC8C}"/>
              </a:ext>
            </a:extLst>
          </p:cNvPr>
          <p:cNvPicPr>
            <a:picLocks noChangeAspect="1"/>
          </p:cNvPicPr>
          <p:nvPr/>
        </p:nvPicPr>
        <p:blipFill>
          <a:blip r:embed="rId2"/>
          <a:stretch>
            <a:fillRect/>
          </a:stretch>
        </p:blipFill>
        <p:spPr>
          <a:xfrm>
            <a:off x="5603358" y="1110344"/>
            <a:ext cx="6505185" cy="1792876"/>
          </a:xfrm>
          <a:prstGeom prst="rect">
            <a:avLst/>
          </a:prstGeom>
          <a:ln w="38100">
            <a:solidFill>
              <a:schemeClr val="accent1"/>
            </a:solidFill>
          </a:ln>
        </p:spPr>
      </p:pic>
      <p:sp>
        <p:nvSpPr>
          <p:cNvPr id="7" name="TextBox 6">
            <a:extLst>
              <a:ext uri="{FF2B5EF4-FFF2-40B4-BE49-F238E27FC236}">
                <a16:creationId xmlns:a16="http://schemas.microsoft.com/office/drawing/2014/main" id="{44D2A2C9-B8BB-A62E-66B9-F7CF577A5D10}"/>
              </a:ext>
            </a:extLst>
          </p:cNvPr>
          <p:cNvSpPr txBox="1"/>
          <p:nvPr/>
        </p:nvSpPr>
        <p:spPr>
          <a:xfrm>
            <a:off x="65314" y="3043347"/>
            <a:ext cx="12061372" cy="3416320"/>
          </a:xfrm>
          <a:prstGeom prst="rect">
            <a:avLst/>
          </a:prstGeom>
          <a:noFill/>
        </p:spPr>
        <p:txBody>
          <a:bodyPr wrap="square">
            <a:spAutoFit/>
          </a:bodyPr>
          <a:lstStyle/>
          <a:p>
            <a:pPr marL="457200" indent="-457200" algn="just">
              <a:lnSpc>
                <a:spcPct val="150000"/>
              </a:lnSpc>
              <a:buFont typeface="Wingdings" panose="05000000000000000000" pitchFamily="2" charset="2"/>
              <a:buChar char="Ø"/>
            </a:pPr>
            <a:r>
              <a:rPr lang="ne-NP" sz="2400" dirty="0">
                <a:cs typeface="Kalimati" panose="00000400000000000000" pitchFamily="2"/>
              </a:rPr>
              <a:t>प्रतिष्ठान/व्यवसाय सञ्चालन भएको मुख्य भवन वा स्थलको प्रकार भन्नाले कुनै व्यवसाय सञ्चालन गर्ने भवन वा स्थानको प्रकारलाई बुझ्नुपर्दछ।</a:t>
            </a:r>
          </a:p>
          <a:p>
            <a:pPr marL="457200" indent="-457200" algn="just">
              <a:lnSpc>
                <a:spcPct val="150000"/>
              </a:lnSpc>
              <a:buFont typeface="Wingdings" panose="05000000000000000000" pitchFamily="2" charset="2"/>
              <a:buChar char="Ø"/>
            </a:pPr>
            <a:r>
              <a:rPr lang="ne-NP" sz="2400" dirty="0">
                <a:cs typeface="Kalimati" panose="00000400000000000000" pitchFamily="2"/>
              </a:rPr>
              <a:t>प्रश्नावलीमा भएका ८ वटा विकल्पहरू मध्ये उपयुक्त एक विकल्पको कोडमा गोलो घेरा लगाउनुपर्दछ।</a:t>
            </a:r>
            <a:endParaRPr lang="en-US" sz="2400" dirty="0">
              <a:cs typeface="Kalimati" panose="00000400000000000000" pitchFamily="2"/>
            </a:endParaRPr>
          </a:p>
          <a:p>
            <a:pPr marL="457200" indent="-457200" algn="just">
              <a:lnSpc>
                <a:spcPct val="150000"/>
              </a:lnSpc>
              <a:buFont typeface="Wingdings" panose="05000000000000000000" pitchFamily="2" charset="2"/>
              <a:buChar char="Ø"/>
            </a:pPr>
            <a:r>
              <a:rPr lang="hi-IN" sz="2400" dirty="0">
                <a:cs typeface="Kalimati" panose="00000400000000000000" pitchFamily="2"/>
              </a:rPr>
              <a:t>यस खण्डमा गणक प्रतिष्ठानमा पुगेपछि त्यहाँ रहेका भवन र त्यसमा सञ्चालित व्यवसायहरूको प्रकृतिलाई </a:t>
            </a:r>
            <a:r>
              <a:rPr lang="hi-IN" sz="2400" dirty="0" smtClean="0">
                <a:cs typeface="Kalimati" panose="00000400000000000000" pitchFamily="2"/>
              </a:rPr>
              <a:t>बुझ्नुपर्दछ </a:t>
            </a:r>
            <a:r>
              <a:rPr lang="hi-IN" sz="2400" dirty="0">
                <a:cs typeface="Kalimati" panose="00000400000000000000" pitchFamily="2"/>
              </a:rPr>
              <a:t>र सोही अनुसार विवरण सङ्कलन गर्नुपर्दछ</a:t>
            </a:r>
            <a:r>
              <a:rPr lang="ne-NP" sz="2400" dirty="0">
                <a:cs typeface="Kalimati" panose="00000400000000000000" pitchFamily="2"/>
              </a:rPr>
              <a:t>।</a:t>
            </a:r>
            <a:endParaRPr lang="en-US" sz="2400" dirty="0">
              <a:cs typeface="Kalimati" panose="00000400000000000000" pitchFamily="2"/>
            </a:endParaRPr>
          </a:p>
        </p:txBody>
      </p:sp>
    </p:spTree>
    <p:extLst>
      <p:ext uri="{BB962C8B-B14F-4D97-AF65-F5344CB8AC3E}">
        <p14:creationId xmlns:p14="http://schemas.microsoft.com/office/powerpoint/2010/main" val="41261896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20BB86-6D52-5CB4-4DB4-0D923ABF641D}"/>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7FBFBB-DAC9-EBA6-D3A9-BA1356B7211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DB319FFF-B526-F969-CEE4-7480C19E318B}"/>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a:t>
            </a:r>
          </a:p>
        </p:txBody>
      </p:sp>
      <p:sp>
        <p:nvSpPr>
          <p:cNvPr id="11" name="Slide Number Placeholder 4">
            <a:extLst>
              <a:ext uri="{FF2B5EF4-FFF2-40B4-BE49-F238E27FC236}">
                <a16:creationId xmlns:a16="http://schemas.microsoft.com/office/drawing/2014/main" id="{2571E1A0-2AE4-5DA7-80FC-D9E7145CFE15}"/>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33</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66E1004D-43FA-5803-D839-F46AED5C6241}"/>
              </a:ext>
            </a:extLst>
          </p:cNvPr>
          <p:cNvSpPr>
            <a:spLocks noGrp="1"/>
          </p:cNvSpPr>
          <p:nvPr>
            <p:ph idx="1"/>
          </p:nvPr>
        </p:nvSpPr>
        <p:spPr>
          <a:xfrm>
            <a:off x="116939" y="1016410"/>
            <a:ext cx="12025086" cy="5601559"/>
          </a:xfrm>
        </p:spPr>
        <p:txBody>
          <a:bodyPr>
            <a:normAutofit/>
          </a:bodyPr>
          <a:lstStyle/>
          <a:p>
            <a:pPr marL="0" indent="0" algn="just">
              <a:lnSpc>
                <a:spcPct val="150000"/>
              </a:lnSpc>
              <a:spcBef>
                <a:spcPts val="600"/>
              </a:spcBef>
              <a:buNone/>
            </a:pPr>
            <a:r>
              <a:rPr lang="en-US" b="1" dirty="0" err="1"/>
              <a:t>BP4</a:t>
            </a:r>
            <a:r>
              <a:rPr lang="ne-NP" b="1" dirty="0"/>
              <a:t>. यो प्रतिष्ठान</a:t>
            </a:r>
            <a:r>
              <a:rPr lang="en-US" b="1" dirty="0"/>
              <a:t>÷</a:t>
            </a:r>
            <a:r>
              <a:rPr lang="ne-NP" b="1" dirty="0"/>
              <a:t>व्यवसाय सञ्चालन भएको मुख्य भवन वा स्थलको प्रकार</a:t>
            </a:r>
            <a:endParaRPr lang="en-US" dirty="0"/>
          </a:p>
          <a:p>
            <a:pPr marL="182880" lvl="0" indent="-457200" algn="just">
              <a:lnSpc>
                <a:spcPct val="150000"/>
              </a:lnSpc>
              <a:spcBef>
                <a:spcPts val="600"/>
              </a:spcBef>
              <a:buNone/>
            </a:pPr>
            <a:r>
              <a:rPr lang="en-US" b="1" dirty="0"/>
              <a:t>1. </a:t>
            </a:r>
            <a:r>
              <a:rPr lang="hi-IN" b="1" dirty="0"/>
              <a:t>एकल प्रतिष्ठान/व्यवसाय भएको एकल भवन</a:t>
            </a:r>
            <a:endParaRPr lang="en-US" dirty="0"/>
          </a:p>
          <a:p>
            <a:pPr marL="457200" indent="-457200" algn="just">
              <a:lnSpc>
                <a:spcPct val="150000"/>
              </a:lnSpc>
              <a:spcBef>
                <a:spcPts val="600"/>
              </a:spcBef>
              <a:buFont typeface="Wingdings" panose="05000000000000000000" pitchFamily="2" charset="2"/>
              <a:buChar char="Ø"/>
            </a:pPr>
            <a:r>
              <a:rPr lang="hi-IN" dirty="0"/>
              <a:t>कुनै एउटा सिंगो भवनमा एउटा मात्र प्रतिष्ठान वा व्यवसाय सञ्चालनमा रहेको अवस्थालाई </a:t>
            </a:r>
            <a:r>
              <a:rPr lang="en-US" b="1" dirty="0"/>
              <a:t>“</a:t>
            </a:r>
            <a:r>
              <a:rPr lang="hi-IN" b="1" dirty="0"/>
              <a:t>एकल व्यवसाय भएको </a:t>
            </a:r>
            <a:r>
              <a:rPr lang="ne-NP" b="1" dirty="0"/>
              <a:t>एकल </a:t>
            </a:r>
            <a:r>
              <a:rPr lang="hi-IN" b="1" dirty="0"/>
              <a:t>भवन</a:t>
            </a:r>
            <a:r>
              <a:rPr lang="en-US" b="1" dirty="0"/>
              <a:t>”</a:t>
            </a:r>
            <a:r>
              <a:rPr lang="hi-IN" dirty="0"/>
              <a:t> मान्नुपर्दछ</a:t>
            </a:r>
            <a:r>
              <a:rPr lang="ne-NP" dirty="0"/>
              <a:t>।</a:t>
            </a:r>
            <a:r>
              <a:rPr lang="hi-IN" dirty="0"/>
              <a:t>यस्तो अवस्थामा उक्त भवनमा अन्य कुनै पनि व्यवसाय रहेको </a:t>
            </a:r>
            <a:r>
              <a:rPr lang="hi-IN" dirty="0" smtClean="0"/>
              <a:t>हुनुहुँदैन</a:t>
            </a:r>
            <a:r>
              <a:rPr lang="ne-NP" dirty="0"/>
              <a:t>।</a:t>
            </a:r>
          </a:p>
          <a:p>
            <a:pPr marL="457200" indent="-457200" algn="just">
              <a:lnSpc>
                <a:spcPct val="150000"/>
              </a:lnSpc>
              <a:spcBef>
                <a:spcPts val="600"/>
              </a:spcBef>
              <a:buFont typeface="Wingdings" panose="05000000000000000000" pitchFamily="2" charset="2"/>
              <a:buChar char="Ø"/>
            </a:pPr>
            <a:r>
              <a:rPr lang="hi-IN" dirty="0" smtClean="0"/>
              <a:t>एउटा </a:t>
            </a:r>
            <a:r>
              <a:rPr lang="hi-IN" dirty="0"/>
              <a:t>छुट्टै भवनमा सञ्चालित </a:t>
            </a:r>
            <a:r>
              <a:rPr lang="ne-NP" dirty="0"/>
              <a:t>"</a:t>
            </a:r>
            <a:r>
              <a:rPr lang="hi-IN" dirty="0"/>
              <a:t>नेपाल बैंक लिमिटेड</a:t>
            </a:r>
            <a:r>
              <a:rPr lang="ne-NP" dirty="0"/>
              <a:t>" </a:t>
            </a:r>
            <a:r>
              <a:rPr lang="hi-IN" dirty="0"/>
              <a:t>को शाखा कार्यालय वा एउटा घर</a:t>
            </a:r>
            <a:r>
              <a:rPr lang="ne-NP" dirty="0"/>
              <a:t>/</a:t>
            </a:r>
            <a:r>
              <a:rPr lang="hi-IN" dirty="0"/>
              <a:t>भवनमा सञ्चालित एउटामात्र </a:t>
            </a:r>
            <a:r>
              <a:rPr lang="ne-NP" dirty="0"/>
              <a:t>"</a:t>
            </a:r>
            <a:r>
              <a:rPr lang="hi-IN" dirty="0"/>
              <a:t>किराना पसल</a:t>
            </a:r>
            <a:r>
              <a:rPr lang="ne-NP" dirty="0"/>
              <a:t>" </a:t>
            </a:r>
            <a:r>
              <a:rPr lang="hi-IN" dirty="0"/>
              <a:t>जहाँ अन्य कुनै व्यवसाय छैन</a:t>
            </a:r>
            <a:r>
              <a:rPr lang="ne-NP" dirty="0"/>
              <a:t>।</a:t>
            </a:r>
            <a:endParaRPr lang="en-US" dirty="0"/>
          </a:p>
        </p:txBody>
      </p:sp>
    </p:spTree>
    <p:extLst>
      <p:ext uri="{BB962C8B-B14F-4D97-AF65-F5344CB8AC3E}">
        <p14:creationId xmlns:p14="http://schemas.microsoft.com/office/powerpoint/2010/main" val="7638640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9DFFEC-EDBD-0EDE-803B-63AAB8355C22}"/>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EDC78A44-2162-8449-2465-6048C5DC1E8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79739871-3284-9169-F591-265012633168}"/>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a:t>
            </a:r>
          </a:p>
        </p:txBody>
      </p:sp>
      <p:sp>
        <p:nvSpPr>
          <p:cNvPr id="11" name="Slide Number Placeholder 4">
            <a:extLst>
              <a:ext uri="{FF2B5EF4-FFF2-40B4-BE49-F238E27FC236}">
                <a16:creationId xmlns:a16="http://schemas.microsoft.com/office/drawing/2014/main" id="{3BA31BC9-B704-15BF-EBFA-380D5930D72F}"/>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34</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3170A661-FB27-4481-0BC7-0F8A1EE2BAE0}"/>
              </a:ext>
            </a:extLst>
          </p:cNvPr>
          <p:cNvSpPr>
            <a:spLocks noGrp="1"/>
          </p:cNvSpPr>
          <p:nvPr>
            <p:ph idx="1"/>
          </p:nvPr>
        </p:nvSpPr>
        <p:spPr>
          <a:xfrm>
            <a:off x="116939" y="1016410"/>
            <a:ext cx="12025086" cy="5601559"/>
          </a:xfrm>
        </p:spPr>
        <p:txBody>
          <a:bodyPr>
            <a:normAutofit fontScale="85000" lnSpcReduction="10000"/>
          </a:bodyPr>
          <a:lstStyle/>
          <a:p>
            <a:pPr marL="0" indent="0" algn="just">
              <a:lnSpc>
                <a:spcPct val="150000"/>
              </a:lnSpc>
              <a:spcBef>
                <a:spcPts val="600"/>
              </a:spcBef>
              <a:buNone/>
            </a:pPr>
            <a:r>
              <a:rPr lang="en-US" b="1" dirty="0" err="1"/>
              <a:t>BP4</a:t>
            </a:r>
            <a:r>
              <a:rPr lang="ne-NP" b="1" dirty="0"/>
              <a:t>. यो प्रतिष्ठान</a:t>
            </a:r>
            <a:r>
              <a:rPr lang="en-US" b="1" dirty="0"/>
              <a:t>÷</a:t>
            </a:r>
            <a:r>
              <a:rPr lang="ne-NP" b="1" dirty="0"/>
              <a:t>व्यवसाय सञ्चालन भएको मुख्य भवन वा स्थलको प्रकार</a:t>
            </a:r>
            <a:endParaRPr lang="en-US" dirty="0"/>
          </a:p>
          <a:p>
            <a:pPr marL="182880" lvl="0" indent="-457200" algn="just">
              <a:lnSpc>
                <a:spcPct val="150000"/>
              </a:lnSpc>
              <a:spcBef>
                <a:spcPts val="600"/>
              </a:spcBef>
              <a:buNone/>
            </a:pPr>
            <a:r>
              <a:rPr lang="en-US" b="1" dirty="0"/>
              <a:t>2. </a:t>
            </a:r>
            <a:r>
              <a:rPr lang="ne-NP" b="1" dirty="0"/>
              <a:t>बहु </a:t>
            </a:r>
            <a:r>
              <a:rPr lang="hi-IN" b="1" dirty="0"/>
              <a:t>प्रतिष्ठान/व्यवसाय </a:t>
            </a:r>
            <a:r>
              <a:rPr lang="ne-NP" b="1" dirty="0"/>
              <a:t>भएको एकल भवन </a:t>
            </a:r>
            <a:endParaRPr lang="en-US" dirty="0"/>
          </a:p>
          <a:p>
            <a:pPr marL="457200" indent="-457200" algn="just">
              <a:lnSpc>
                <a:spcPct val="150000"/>
              </a:lnSpc>
              <a:spcBef>
                <a:spcPts val="600"/>
              </a:spcBef>
              <a:buFont typeface="Wingdings" panose="05000000000000000000" pitchFamily="2" charset="2"/>
              <a:buChar char="Ø"/>
            </a:pPr>
            <a:r>
              <a:rPr lang="hi-IN" dirty="0"/>
              <a:t>एउटा भवन भित्र छुट्टाछुट्टै स्वामित्व वा व्यवस्थापनमा एकभन्दा बढी व्यवसायहरू सञ्चालनमा रहेको अवस्थालाई </a:t>
            </a:r>
            <a:r>
              <a:rPr lang="en-US" dirty="0"/>
              <a:t>“</a:t>
            </a:r>
            <a:r>
              <a:rPr lang="hi-IN" dirty="0"/>
              <a:t>बहु प्रतिष्ठान/व्यवसाय भएको एकल भवन</a:t>
            </a:r>
            <a:r>
              <a:rPr lang="en-US" dirty="0"/>
              <a:t>”</a:t>
            </a:r>
            <a:r>
              <a:rPr lang="hi-IN" dirty="0"/>
              <a:t> मान्नुपर्दछ</a:t>
            </a:r>
            <a:r>
              <a:rPr lang="ne-NP" dirty="0"/>
              <a:t>।</a:t>
            </a:r>
            <a:r>
              <a:rPr lang="hi-IN" dirty="0"/>
              <a:t>सपिङ मल</a:t>
            </a:r>
            <a:r>
              <a:rPr lang="en-US" dirty="0"/>
              <a:t>, </a:t>
            </a:r>
            <a:r>
              <a:rPr lang="hi-IN" dirty="0"/>
              <a:t>व्यापारिक कम्प्लेक्स वा बहुतले भवनहरूमा यस्तो अवस्था धेरै </a:t>
            </a:r>
            <a:r>
              <a:rPr lang="hi-IN" dirty="0" smtClean="0"/>
              <a:t>हुनसक्दछ</a:t>
            </a:r>
            <a:r>
              <a:rPr lang="ne-NP" dirty="0"/>
              <a:t>।</a:t>
            </a:r>
          </a:p>
          <a:p>
            <a:pPr marL="457200" indent="-457200" algn="just">
              <a:lnSpc>
                <a:spcPct val="150000"/>
              </a:lnSpc>
              <a:spcBef>
                <a:spcPts val="600"/>
              </a:spcBef>
              <a:buFont typeface="Wingdings" panose="05000000000000000000" pitchFamily="2" charset="2"/>
              <a:buChar char="Ø"/>
            </a:pPr>
            <a:r>
              <a:rPr lang="hi-IN" dirty="0"/>
              <a:t>जस्तैः </a:t>
            </a:r>
            <a:r>
              <a:rPr lang="ne-NP" dirty="0" smtClean="0"/>
              <a:t>“</a:t>
            </a:r>
            <a:r>
              <a:rPr lang="hi-IN" dirty="0" smtClean="0"/>
              <a:t>काठमाडौं मल</a:t>
            </a:r>
            <a:r>
              <a:rPr lang="ne-NP" dirty="0" smtClean="0"/>
              <a:t>”</a:t>
            </a:r>
            <a:r>
              <a:rPr lang="en-US" dirty="0" smtClean="0"/>
              <a:t> </a:t>
            </a:r>
            <a:r>
              <a:rPr lang="hi-IN" dirty="0"/>
              <a:t>वा </a:t>
            </a:r>
            <a:r>
              <a:rPr lang="ne-NP" dirty="0" smtClean="0"/>
              <a:t>“</a:t>
            </a:r>
            <a:r>
              <a:rPr lang="hi-IN" dirty="0" smtClean="0"/>
              <a:t>सिटी सेन्टर</a:t>
            </a:r>
            <a:r>
              <a:rPr lang="ne-NP" dirty="0" smtClean="0"/>
              <a:t>”</a:t>
            </a:r>
            <a:r>
              <a:rPr lang="hi-IN" dirty="0" smtClean="0"/>
              <a:t> </a:t>
            </a:r>
            <a:r>
              <a:rPr lang="hi-IN" dirty="0"/>
              <a:t>जस्तो एउटै भवन भित्र भुईँ तलामा कपडा पसल</a:t>
            </a:r>
            <a:r>
              <a:rPr lang="en-US" dirty="0"/>
              <a:t>, </a:t>
            </a:r>
            <a:r>
              <a:rPr lang="hi-IN" dirty="0"/>
              <a:t>पहिलो तलामा मोबाइल पसल र माथिल्लो तलामा सिनेमा हल वा रेस्टुरेन्ट सञ्चालन भएको भवन।</a:t>
            </a:r>
            <a:endParaRPr lang="ne-NP" dirty="0"/>
          </a:p>
          <a:p>
            <a:pPr marL="457200" indent="-457200" algn="just">
              <a:lnSpc>
                <a:spcPct val="150000"/>
              </a:lnSpc>
              <a:spcBef>
                <a:spcPts val="600"/>
              </a:spcBef>
              <a:buFont typeface="Wingdings" panose="05000000000000000000" pitchFamily="2" charset="2"/>
              <a:buChar char="Ø"/>
            </a:pPr>
            <a:r>
              <a:rPr lang="hi-IN" dirty="0" smtClean="0"/>
              <a:t>त्यसैगरी</a:t>
            </a:r>
            <a:r>
              <a:rPr lang="en-US" dirty="0" smtClean="0"/>
              <a:t> </a:t>
            </a:r>
            <a:r>
              <a:rPr lang="hi-IN" dirty="0"/>
              <a:t>एउटा घरको सटरमा औषधि पसल र सोही घरको अर्को सटरमा वकिलको अफिस भएका भवन।</a:t>
            </a:r>
            <a:endParaRPr lang="en-US" dirty="0"/>
          </a:p>
          <a:p>
            <a:pPr marL="182880" indent="-457200" algn="just">
              <a:lnSpc>
                <a:spcPct val="150000"/>
              </a:lnSpc>
              <a:spcBef>
                <a:spcPts val="600"/>
              </a:spcBef>
              <a:buFont typeface="Wingdings" panose="05000000000000000000" pitchFamily="2" charset="2"/>
              <a:buChar char="Ø"/>
            </a:pPr>
            <a:endParaRPr lang="en-US" dirty="0"/>
          </a:p>
          <a:p>
            <a:pPr marL="182880" algn="just">
              <a:lnSpc>
                <a:spcPct val="150000"/>
              </a:lnSpc>
              <a:spcBef>
                <a:spcPts val="600"/>
              </a:spcBef>
            </a:pPr>
            <a:endParaRPr lang="en-US" dirty="0"/>
          </a:p>
        </p:txBody>
      </p:sp>
    </p:spTree>
    <p:extLst>
      <p:ext uri="{BB962C8B-B14F-4D97-AF65-F5344CB8AC3E}">
        <p14:creationId xmlns:p14="http://schemas.microsoft.com/office/powerpoint/2010/main" val="34044581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A90306-DBFA-7FBE-BAFF-A5F69E9D0547}"/>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3B6ACAD4-C366-C466-0103-543CFBD43A4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5AB0DDB0-E527-C264-790B-B5F25C99C822}"/>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a:t>
            </a:r>
          </a:p>
        </p:txBody>
      </p:sp>
      <p:sp>
        <p:nvSpPr>
          <p:cNvPr id="11" name="Slide Number Placeholder 4">
            <a:extLst>
              <a:ext uri="{FF2B5EF4-FFF2-40B4-BE49-F238E27FC236}">
                <a16:creationId xmlns:a16="http://schemas.microsoft.com/office/drawing/2014/main" id="{82F77B8A-7853-9CBF-248F-A41C4D3B7D8F}"/>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35</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BDE31AAD-1330-C3FE-7E59-33B9A6A2FD42}"/>
              </a:ext>
            </a:extLst>
          </p:cNvPr>
          <p:cNvSpPr>
            <a:spLocks noGrp="1"/>
          </p:cNvSpPr>
          <p:nvPr>
            <p:ph idx="1"/>
          </p:nvPr>
        </p:nvSpPr>
        <p:spPr>
          <a:xfrm>
            <a:off x="83457" y="1110344"/>
            <a:ext cx="12025086" cy="5324928"/>
          </a:xfrm>
        </p:spPr>
        <p:txBody>
          <a:bodyPr>
            <a:noAutofit/>
          </a:bodyPr>
          <a:lstStyle/>
          <a:p>
            <a:pPr marL="457200" indent="-457200" algn="just">
              <a:lnSpc>
                <a:spcPct val="150000"/>
              </a:lnSpc>
              <a:spcBef>
                <a:spcPts val="600"/>
              </a:spcBef>
              <a:buNone/>
            </a:pPr>
            <a:r>
              <a:rPr lang="en-US" sz="2400" b="1" dirty="0" err="1"/>
              <a:t>BP4</a:t>
            </a:r>
            <a:r>
              <a:rPr lang="ne-NP" sz="2400" b="1" dirty="0"/>
              <a:t>. यो प्रतिष्ठान</a:t>
            </a:r>
            <a:r>
              <a:rPr lang="en-US" sz="2400" b="1" dirty="0"/>
              <a:t>÷</a:t>
            </a:r>
            <a:r>
              <a:rPr lang="ne-NP" sz="2400" b="1" dirty="0"/>
              <a:t>व्यवसाय सञ्चालन भएको मुख्य भवन वा स्थलको प्रकार..</a:t>
            </a:r>
            <a:endParaRPr lang="en-US" sz="2400" dirty="0"/>
          </a:p>
          <a:p>
            <a:pPr marL="457200" lvl="0" indent="-457200" algn="just">
              <a:lnSpc>
                <a:spcPct val="150000"/>
              </a:lnSpc>
              <a:spcBef>
                <a:spcPts val="600"/>
              </a:spcBef>
              <a:buNone/>
            </a:pPr>
            <a:r>
              <a:rPr lang="en-US" sz="2400" b="1" dirty="0"/>
              <a:t>3. </a:t>
            </a:r>
            <a:r>
              <a:rPr lang="ne-NP" sz="2400" b="1" dirty="0"/>
              <a:t>एकल </a:t>
            </a:r>
            <a:r>
              <a:rPr lang="hi-IN" sz="2400" b="1" dirty="0"/>
              <a:t>कम्पाउण्डमा </a:t>
            </a:r>
            <a:r>
              <a:rPr lang="ne-NP" sz="2400" b="1" dirty="0"/>
              <a:t>एकल </a:t>
            </a:r>
            <a:r>
              <a:rPr lang="hi-IN" sz="2400" b="1" dirty="0"/>
              <a:t>प्रतिष्ठान/व्यवसाय </a:t>
            </a:r>
            <a:endParaRPr lang="en-US" sz="2400" dirty="0"/>
          </a:p>
          <a:p>
            <a:pPr marL="457200" indent="-457200" algn="just">
              <a:lnSpc>
                <a:spcPct val="150000"/>
              </a:lnSpc>
              <a:spcBef>
                <a:spcPts val="600"/>
              </a:spcBef>
              <a:buFont typeface="Wingdings" panose="05000000000000000000" pitchFamily="2" charset="2"/>
              <a:buChar char="Ø"/>
            </a:pPr>
            <a:r>
              <a:rPr lang="hi-IN" sz="2400" dirty="0"/>
              <a:t>एउटा घेराबार वा पर्खाल (कम्पाउण्ड) वा परिसर भित्र एक वा एकभन्दा बढी भवन</a:t>
            </a:r>
            <a:r>
              <a:rPr lang="en-US" sz="2400" dirty="0"/>
              <a:t>, </a:t>
            </a:r>
            <a:r>
              <a:rPr lang="hi-IN" sz="2400" dirty="0"/>
              <a:t>टहरा वा संरचनाहरू भए तापनि ती सबै एउटै व्यवस्थापन अन्तर्गत एउटै प्रतिष्ठानको प्रयोजनका लागि सञ्चालन भएको अवस्थालाई “एकल कम्पाउण्डमा एकल प्रतिष्ठान/व्यवसाय” मान्नुपर्दछ।</a:t>
            </a:r>
            <a:endParaRPr lang="ne-NP" sz="2400" dirty="0"/>
          </a:p>
          <a:p>
            <a:pPr marL="457200" indent="-457200" algn="just">
              <a:lnSpc>
                <a:spcPct val="150000"/>
              </a:lnSpc>
              <a:spcBef>
                <a:spcPts val="600"/>
              </a:spcBef>
              <a:buFont typeface="Wingdings" panose="05000000000000000000" pitchFamily="2" charset="2"/>
              <a:buChar char="Ø"/>
            </a:pPr>
            <a:r>
              <a:rPr lang="hi-IN" sz="2400" dirty="0"/>
              <a:t>कम्पाउण्ड वा घेराबार नलगाएका र भवनले ओगटे बाहेकको जमिन </a:t>
            </a:r>
            <a:r>
              <a:rPr lang="hi-IN" sz="2400" dirty="0" smtClean="0"/>
              <a:t>एउटा</a:t>
            </a:r>
            <a:r>
              <a:rPr lang="ne-NP" sz="2400" dirty="0" smtClean="0"/>
              <a:t> </a:t>
            </a:r>
            <a:r>
              <a:rPr lang="hi-IN" sz="2400" dirty="0" smtClean="0"/>
              <a:t>मात्र </a:t>
            </a:r>
            <a:r>
              <a:rPr lang="hi-IN" sz="2400" dirty="0"/>
              <a:t>प्रतिष्ठान/व्यवसायले प्रयोग गरेको भए एकल व्यवसाय एकल कम्पाउण्ड नै मानेर गणना गर्नुपर्दछ</a:t>
            </a:r>
            <a:r>
              <a:rPr lang="ne-NP" sz="2400" dirty="0"/>
              <a:t>।</a:t>
            </a:r>
            <a:endParaRPr lang="en-US" sz="2000" dirty="0"/>
          </a:p>
        </p:txBody>
      </p:sp>
    </p:spTree>
    <p:extLst>
      <p:ext uri="{BB962C8B-B14F-4D97-AF65-F5344CB8AC3E}">
        <p14:creationId xmlns:p14="http://schemas.microsoft.com/office/powerpoint/2010/main" val="9316707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E55BA-9A74-A2A8-39E6-2B6F8F1AF682}"/>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02690F72-731A-FB6D-2BE3-F0F3E1D04B9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73E2373F-7C5D-53A7-5638-301F9A6894FD}"/>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a:t>
            </a:r>
          </a:p>
        </p:txBody>
      </p:sp>
      <p:sp>
        <p:nvSpPr>
          <p:cNvPr id="11" name="Slide Number Placeholder 4">
            <a:extLst>
              <a:ext uri="{FF2B5EF4-FFF2-40B4-BE49-F238E27FC236}">
                <a16:creationId xmlns:a16="http://schemas.microsoft.com/office/drawing/2014/main" id="{0E9A7013-85DC-B084-8332-2EB2EAB7BD6C}"/>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36</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3856D332-BC09-11B8-2F18-175D3FFB2A4F}"/>
              </a:ext>
            </a:extLst>
          </p:cNvPr>
          <p:cNvSpPr>
            <a:spLocks noGrp="1"/>
          </p:cNvSpPr>
          <p:nvPr>
            <p:ph idx="1"/>
          </p:nvPr>
        </p:nvSpPr>
        <p:spPr>
          <a:xfrm>
            <a:off x="142693" y="1132115"/>
            <a:ext cx="11906613" cy="5324928"/>
          </a:xfrm>
        </p:spPr>
        <p:txBody>
          <a:bodyPr>
            <a:noAutofit/>
          </a:bodyPr>
          <a:lstStyle/>
          <a:p>
            <a:pPr marL="457200" lvl="0" indent="-457200" algn="just">
              <a:lnSpc>
                <a:spcPct val="130000"/>
              </a:lnSpc>
              <a:spcBef>
                <a:spcPts val="600"/>
              </a:spcBef>
              <a:buNone/>
            </a:pPr>
            <a:r>
              <a:rPr lang="en-US" sz="2400" b="1" dirty="0"/>
              <a:t>3. </a:t>
            </a:r>
            <a:r>
              <a:rPr lang="ne-NP" sz="2400" b="1" dirty="0"/>
              <a:t>एकल </a:t>
            </a:r>
            <a:r>
              <a:rPr lang="hi-IN" sz="2400" b="1" dirty="0"/>
              <a:t>कम्पाउण्डमा </a:t>
            </a:r>
            <a:r>
              <a:rPr lang="ne-NP" sz="2400" b="1" dirty="0"/>
              <a:t>एकल </a:t>
            </a:r>
            <a:r>
              <a:rPr lang="hi-IN" sz="2400" b="1" dirty="0"/>
              <a:t>प्रतिष्ठान/व्यवसाय</a:t>
            </a:r>
            <a:r>
              <a:rPr lang="ne-NP" sz="2400" b="1" dirty="0"/>
              <a:t> ...</a:t>
            </a:r>
            <a:r>
              <a:rPr lang="hi-IN" sz="2400" b="1" dirty="0"/>
              <a:t> </a:t>
            </a:r>
            <a:endParaRPr lang="en-US" sz="2400" dirty="0"/>
          </a:p>
          <a:p>
            <a:pPr marL="457200" indent="-457200" algn="just">
              <a:lnSpc>
                <a:spcPct val="130000"/>
              </a:lnSpc>
              <a:spcBef>
                <a:spcPts val="600"/>
              </a:spcBef>
              <a:buFont typeface="Wingdings" panose="05000000000000000000" pitchFamily="2" charset="2"/>
              <a:buChar char="Ø"/>
            </a:pPr>
            <a:r>
              <a:rPr lang="hi-IN" sz="2400" dirty="0"/>
              <a:t>जस्तैः सिजी सिमेन्ट उद्योगको कम्पाउण्ड भित्र उत्पादन गर्ने प्लान्ट</a:t>
            </a:r>
            <a:r>
              <a:rPr lang="en-US" sz="2400" dirty="0"/>
              <a:t>, </a:t>
            </a:r>
            <a:r>
              <a:rPr lang="hi-IN" sz="2400" dirty="0"/>
              <a:t>गोदाम घर र प्रशासनिक भवन अलग-अलग भवनमा भए पनि ती सबै एउटै उद्योगका अंग हुन्।</a:t>
            </a:r>
            <a:endParaRPr lang="ne-NP" sz="2400" dirty="0"/>
          </a:p>
          <a:p>
            <a:pPr marL="457200" indent="-457200" algn="just">
              <a:lnSpc>
                <a:spcPct val="130000"/>
              </a:lnSpc>
              <a:spcBef>
                <a:spcPts val="600"/>
              </a:spcBef>
              <a:buFont typeface="Wingdings" panose="05000000000000000000" pitchFamily="2" charset="2"/>
              <a:buChar char="Ø"/>
            </a:pPr>
            <a:r>
              <a:rPr lang="hi-IN" sz="2400" dirty="0"/>
              <a:t>त्यसैगरी एउटा रिसोर्टभित्र धेरैवटा कटेजहरू भए पनि त्यो एउटै रिसोर्ट हो।</a:t>
            </a:r>
            <a:endParaRPr lang="ne-NP" sz="2400" dirty="0"/>
          </a:p>
          <a:p>
            <a:pPr marL="457200" indent="-457200" algn="just">
              <a:lnSpc>
                <a:spcPct val="130000"/>
              </a:lnSpc>
              <a:spcBef>
                <a:spcPts val="600"/>
              </a:spcBef>
              <a:buFont typeface="Wingdings" panose="05000000000000000000" pitchFamily="2" charset="2"/>
              <a:buChar char="Ø"/>
            </a:pPr>
            <a:r>
              <a:rPr lang="hi-IN" sz="2400" dirty="0"/>
              <a:t>कुनै कम्पाउण्डभित्र एउटै व्यवस्थापनअन्तर्गत विभिन्न उत्पादन एकाइ (जस्तैः कलेजभित्र कलेजले नै सञ्चालन गरेको क्यान्टिन) समेतलाई एउटै प्रतिष्ठान/व्यवसाय मानेर गणना गर्नुपर्दछ। </a:t>
            </a:r>
            <a:endParaRPr lang="ne-NP" sz="2400" dirty="0"/>
          </a:p>
          <a:p>
            <a:pPr marL="457200" indent="-457200" algn="just">
              <a:lnSpc>
                <a:spcPct val="130000"/>
              </a:lnSpc>
              <a:spcBef>
                <a:spcPts val="600"/>
              </a:spcBef>
              <a:buFont typeface="Wingdings" panose="05000000000000000000" pitchFamily="2" charset="2"/>
              <a:buChar char="Ø"/>
            </a:pPr>
            <a:r>
              <a:rPr lang="hi-IN" sz="2400" dirty="0"/>
              <a:t>तर</a:t>
            </a:r>
            <a:r>
              <a:rPr lang="en-US" sz="2400" dirty="0"/>
              <a:t>,</a:t>
            </a:r>
            <a:r>
              <a:rPr lang="hi-IN" sz="2400" dirty="0"/>
              <a:t> कलेज र क्यान्टिनको व्यवस्थापन फरक-फरक भएमा दुईवटा प्रतिष्ठान मानिने भएकाले यस्तो अवस्थामा यिनीहरूलाई यसअन्तर्गत गणना नगरी एकल कम्पाउण्डमा बहु प्रतिष्ठान/व्यवसाय (कोड </a:t>
            </a:r>
            <a:r>
              <a:rPr lang="en-US" sz="2400" dirty="0"/>
              <a:t>4</a:t>
            </a:r>
            <a:r>
              <a:rPr lang="hi-IN" sz="2400" dirty="0"/>
              <a:t>) अन्तर्गत राख्नुपर्दछ।</a:t>
            </a:r>
            <a:endParaRPr lang="en-US" sz="2000" dirty="0"/>
          </a:p>
        </p:txBody>
      </p:sp>
    </p:spTree>
    <p:extLst>
      <p:ext uri="{BB962C8B-B14F-4D97-AF65-F5344CB8AC3E}">
        <p14:creationId xmlns:p14="http://schemas.microsoft.com/office/powerpoint/2010/main" val="11804208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FAE83A-BAE3-E6E2-FE1A-EF3E3FF4905F}"/>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97917073-BD2D-4F7B-7250-BA19EFEB256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160AA003-0C1D-31E5-EE9F-DB4DA09DA5E0}"/>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a:t>
            </a:r>
          </a:p>
        </p:txBody>
      </p:sp>
      <p:sp>
        <p:nvSpPr>
          <p:cNvPr id="11" name="Slide Number Placeholder 4">
            <a:extLst>
              <a:ext uri="{FF2B5EF4-FFF2-40B4-BE49-F238E27FC236}">
                <a16:creationId xmlns:a16="http://schemas.microsoft.com/office/drawing/2014/main" id="{90475675-6163-9F82-A6E3-787A45374783}"/>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37</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A0CCEC83-30FF-7801-A382-18569582C987}"/>
              </a:ext>
            </a:extLst>
          </p:cNvPr>
          <p:cNvSpPr>
            <a:spLocks noGrp="1"/>
          </p:cNvSpPr>
          <p:nvPr>
            <p:ph idx="1"/>
          </p:nvPr>
        </p:nvSpPr>
        <p:spPr>
          <a:xfrm>
            <a:off x="83457" y="1073741"/>
            <a:ext cx="11838033" cy="5212080"/>
          </a:xfrm>
        </p:spPr>
        <p:txBody>
          <a:bodyPr>
            <a:normAutofit lnSpcReduction="10000"/>
          </a:bodyPr>
          <a:lstStyle/>
          <a:p>
            <a:pPr marL="457200" indent="-457200" algn="just">
              <a:lnSpc>
                <a:spcPct val="150000"/>
              </a:lnSpc>
              <a:spcBef>
                <a:spcPts val="600"/>
              </a:spcBef>
              <a:buNone/>
            </a:pPr>
            <a:r>
              <a:rPr lang="en-US" b="1" dirty="0" err="1"/>
              <a:t>BP4</a:t>
            </a:r>
            <a:r>
              <a:rPr lang="ne-NP" b="1" dirty="0"/>
              <a:t>. यो प्रतिष्ठान</a:t>
            </a:r>
            <a:r>
              <a:rPr lang="en-US" b="1" dirty="0"/>
              <a:t>÷</a:t>
            </a:r>
            <a:r>
              <a:rPr lang="ne-NP" b="1" dirty="0"/>
              <a:t>व्यवसाय सञ्चालन भएको मुख्य भवन वा स्थलको प्रकार...</a:t>
            </a:r>
            <a:endParaRPr lang="en-US" dirty="0"/>
          </a:p>
          <a:p>
            <a:pPr marL="457200" lvl="0" indent="-457200" algn="just">
              <a:lnSpc>
                <a:spcPct val="150000"/>
              </a:lnSpc>
              <a:spcBef>
                <a:spcPts val="600"/>
              </a:spcBef>
              <a:buNone/>
            </a:pPr>
            <a:r>
              <a:rPr lang="en-US" b="1" dirty="0"/>
              <a:t>4. </a:t>
            </a:r>
            <a:r>
              <a:rPr lang="ne-NP" b="1" dirty="0"/>
              <a:t>एकल </a:t>
            </a:r>
            <a:r>
              <a:rPr lang="hi-IN" b="1" dirty="0"/>
              <a:t>कम्पाउण्डमा </a:t>
            </a:r>
            <a:r>
              <a:rPr lang="ne-NP" b="1" dirty="0"/>
              <a:t>बहु </a:t>
            </a:r>
            <a:r>
              <a:rPr lang="hi-IN" b="1" dirty="0"/>
              <a:t>प्रतिष्ठान/व्यवसाय </a:t>
            </a:r>
            <a:endParaRPr lang="en-GB" b="1" dirty="0"/>
          </a:p>
          <a:p>
            <a:pPr marL="457200" indent="-457200" algn="just">
              <a:lnSpc>
                <a:spcPct val="150000"/>
              </a:lnSpc>
              <a:spcBef>
                <a:spcPts val="600"/>
              </a:spcBef>
              <a:buFont typeface="Wingdings" panose="05000000000000000000" pitchFamily="2" charset="2"/>
              <a:buChar char="Ø"/>
            </a:pPr>
            <a:r>
              <a:rPr lang="hi-IN" dirty="0"/>
              <a:t>एउटा घेराबार</a:t>
            </a:r>
            <a:r>
              <a:rPr lang="ne-NP" dirty="0"/>
              <a:t> (कम्पाउण्ड) भित्र रहेका भवन वा संरचनाहरूमा फरक-फरक स्वामित्व वा व्यवस्थापनमा अलग-अलग व्यवसायहरू सञ्चालन भएको अवस्थालाई </a:t>
            </a:r>
            <a:r>
              <a:rPr lang="en-US" dirty="0"/>
              <a:t>“</a:t>
            </a:r>
            <a:r>
              <a:rPr lang="ne-NP" dirty="0"/>
              <a:t>एकल कम्पाउण्ड</a:t>
            </a:r>
            <a:r>
              <a:rPr lang="hi-IN" dirty="0"/>
              <a:t>मा </a:t>
            </a:r>
            <a:r>
              <a:rPr lang="ne-NP" dirty="0"/>
              <a:t>बहु </a:t>
            </a:r>
            <a:r>
              <a:rPr lang="hi-IN" dirty="0"/>
              <a:t>प्रतिष्ठान/व्यवसाय</a:t>
            </a:r>
            <a:r>
              <a:rPr lang="en-US" dirty="0"/>
              <a:t>”</a:t>
            </a:r>
            <a:r>
              <a:rPr lang="ne-NP" dirty="0"/>
              <a:t> भनिन्छ।  </a:t>
            </a:r>
            <a:endParaRPr lang="en-US" dirty="0"/>
          </a:p>
          <a:p>
            <a:pPr marL="457200" indent="-457200" algn="just">
              <a:lnSpc>
                <a:spcPct val="150000"/>
              </a:lnSpc>
              <a:spcBef>
                <a:spcPts val="600"/>
              </a:spcBef>
              <a:buFont typeface="Wingdings" panose="05000000000000000000" pitchFamily="2" charset="2"/>
              <a:buChar char="Ø"/>
            </a:pPr>
            <a:r>
              <a:rPr lang="ne-NP" dirty="0"/>
              <a:t>कम्पाउण्ड वा घेराबार नलगाएका र भवनले ओगटे बाहेकको जमिन एक भन्दा बढी  प्रतिष्ठान/व्यवसायले प्रयोग गरेको भए </a:t>
            </a:r>
            <a:r>
              <a:rPr lang="hi-IN" dirty="0"/>
              <a:t>एकल कम्पाउण्डमा </a:t>
            </a:r>
            <a:r>
              <a:rPr lang="ne-NP" dirty="0"/>
              <a:t>बहु</a:t>
            </a:r>
            <a:r>
              <a:rPr lang="hi-IN" dirty="0"/>
              <a:t> व्यवसाय</a:t>
            </a:r>
            <a:r>
              <a:rPr lang="ne-NP" dirty="0"/>
              <a:t> मानेर गणना गर्नुपर्दछ।</a:t>
            </a:r>
            <a:endParaRPr lang="en-US" dirty="0"/>
          </a:p>
        </p:txBody>
      </p:sp>
    </p:spTree>
    <p:extLst>
      <p:ext uri="{BB962C8B-B14F-4D97-AF65-F5344CB8AC3E}">
        <p14:creationId xmlns:p14="http://schemas.microsoft.com/office/powerpoint/2010/main" val="31302175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41896-9ED5-9A5E-4D9D-364910813A65}"/>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B617068D-E22C-7321-C9E0-9818AAD66D2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0CE186DE-BEF6-114C-D4E4-103EEA1D420A}"/>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a:t>
            </a:r>
          </a:p>
        </p:txBody>
      </p:sp>
      <p:sp>
        <p:nvSpPr>
          <p:cNvPr id="11" name="Slide Number Placeholder 4">
            <a:extLst>
              <a:ext uri="{FF2B5EF4-FFF2-40B4-BE49-F238E27FC236}">
                <a16:creationId xmlns:a16="http://schemas.microsoft.com/office/drawing/2014/main" id="{9797FE0D-8EA4-F178-7DD4-C67E684AD7ED}"/>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38</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75D82E55-AE06-071A-53D0-A7517772D5C4}"/>
              </a:ext>
            </a:extLst>
          </p:cNvPr>
          <p:cNvSpPr>
            <a:spLocks noGrp="1"/>
          </p:cNvSpPr>
          <p:nvPr>
            <p:ph idx="1"/>
          </p:nvPr>
        </p:nvSpPr>
        <p:spPr>
          <a:xfrm>
            <a:off x="83457" y="1110344"/>
            <a:ext cx="12025086" cy="5324928"/>
          </a:xfrm>
        </p:spPr>
        <p:txBody>
          <a:bodyPr>
            <a:normAutofit fontScale="85000" lnSpcReduction="10000"/>
          </a:bodyPr>
          <a:lstStyle/>
          <a:p>
            <a:pPr marL="457200" indent="-457200" algn="just">
              <a:lnSpc>
                <a:spcPct val="160000"/>
              </a:lnSpc>
              <a:spcBef>
                <a:spcPts val="600"/>
              </a:spcBef>
              <a:buNone/>
            </a:pPr>
            <a:r>
              <a:rPr lang="en-US" b="1" dirty="0" err="1"/>
              <a:t>BP4</a:t>
            </a:r>
            <a:r>
              <a:rPr lang="ne-NP" b="1" dirty="0"/>
              <a:t>. यो प्रतिष्ठान</a:t>
            </a:r>
            <a:r>
              <a:rPr lang="en-US" b="1" dirty="0"/>
              <a:t>÷</a:t>
            </a:r>
            <a:r>
              <a:rPr lang="ne-NP" b="1" dirty="0"/>
              <a:t>व्यवसाय सञ्चालन भएको मुख्य भवन वा स्थलको प्रकार...</a:t>
            </a:r>
            <a:endParaRPr lang="en-US" dirty="0"/>
          </a:p>
          <a:p>
            <a:pPr marL="457200" lvl="0" indent="-457200" algn="just">
              <a:lnSpc>
                <a:spcPct val="160000"/>
              </a:lnSpc>
              <a:spcBef>
                <a:spcPts val="600"/>
              </a:spcBef>
              <a:buNone/>
            </a:pPr>
            <a:r>
              <a:rPr lang="en-US" b="1" dirty="0"/>
              <a:t>4. </a:t>
            </a:r>
            <a:r>
              <a:rPr lang="ne-NP" b="1" dirty="0"/>
              <a:t>एकल </a:t>
            </a:r>
            <a:r>
              <a:rPr lang="hi-IN" b="1" dirty="0"/>
              <a:t>कम्पाउण्डमा </a:t>
            </a:r>
            <a:r>
              <a:rPr lang="ne-NP" b="1" dirty="0"/>
              <a:t>बहु </a:t>
            </a:r>
            <a:r>
              <a:rPr lang="hi-IN" b="1" dirty="0"/>
              <a:t>प्रतिष्ठान/व्यवसाय</a:t>
            </a:r>
            <a:r>
              <a:rPr lang="ne-NP" b="1" dirty="0"/>
              <a:t>...</a:t>
            </a:r>
            <a:r>
              <a:rPr lang="hi-IN" b="1" dirty="0"/>
              <a:t> </a:t>
            </a:r>
            <a:endParaRPr lang="en-GB" b="1" dirty="0"/>
          </a:p>
          <a:p>
            <a:pPr marL="457200" indent="-457200" algn="just">
              <a:lnSpc>
                <a:spcPct val="160000"/>
              </a:lnSpc>
              <a:spcBef>
                <a:spcPts val="600"/>
              </a:spcBef>
              <a:buFont typeface="Wingdings" panose="05000000000000000000" pitchFamily="2" charset="2"/>
              <a:buChar char="Ø"/>
            </a:pPr>
            <a:r>
              <a:rPr lang="hi-IN" b="1" dirty="0"/>
              <a:t>उदाहरण</a:t>
            </a:r>
            <a:r>
              <a:rPr lang="ne-NP" b="1" dirty="0"/>
              <a:t>:</a:t>
            </a:r>
            <a:r>
              <a:rPr lang="ne-NP" dirty="0"/>
              <a:t> </a:t>
            </a:r>
            <a:r>
              <a:rPr lang="hi-IN" dirty="0"/>
              <a:t>बालाजु औद्योगिक क्षेत्र</a:t>
            </a:r>
            <a:r>
              <a:rPr lang="en-US" dirty="0"/>
              <a:t> (Industrial Estate) </a:t>
            </a:r>
            <a:r>
              <a:rPr lang="hi-IN" dirty="0"/>
              <a:t>को एउटै गेट र कम्पाउण्डभित्र दुग्ध विकास संस्थान</a:t>
            </a:r>
            <a:r>
              <a:rPr lang="en-US" dirty="0"/>
              <a:t>, </a:t>
            </a:r>
            <a:r>
              <a:rPr lang="hi-IN" dirty="0"/>
              <a:t>नेबिको बिस्कुट र एबिसी प्लास्टिक उद्योग जस्ता </a:t>
            </a:r>
            <a:r>
              <a:rPr lang="ne-NP" dirty="0"/>
              <a:t>फरक-फरक उद्योगहरू सञ्चालनमा रहेका छन् भने यी प्रतिष्ठानहरू एकल कम्पाउण्डमा बहु प्रतिष्ठान/व्यवसाय हुन्। </a:t>
            </a:r>
          </a:p>
          <a:p>
            <a:pPr marL="457200" indent="-457200" algn="just">
              <a:lnSpc>
                <a:spcPct val="160000"/>
              </a:lnSpc>
              <a:spcBef>
                <a:spcPts val="600"/>
              </a:spcBef>
              <a:buFont typeface="Wingdings" panose="05000000000000000000" pitchFamily="2" charset="2"/>
              <a:buChar char="Ø"/>
            </a:pPr>
            <a:r>
              <a:rPr lang="ne-NP" dirty="0"/>
              <a:t>वीर अस्पतालको कम्पाउण्डभित्र सञ्चालित अस्पताल एउटा व्यवसाय र निजी क्षेत्रले चलाएको क्यान्टिन अर्को व्यवसाय हुन्। </a:t>
            </a:r>
          </a:p>
          <a:p>
            <a:pPr marL="457200" indent="-457200" algn="just">
              <a:lnSpc>
                <a:spcPct val="160000"/>
              </a:lnSpc>
              <a:spcBef>
                <a:spcPts val="600"/>
              </a:spcBef>
              <a:buFont typeface="Wingdings" panose="05000000000000000000" pitchFamily="2" charset="2"/>
              <a:buChar char="Ø"/>
            </a:pPr>
            <a:r>
              <a:rPr lang="ne-NP" dirty="0"/>
              <a:t>यस अवस्थामा दुवै व्यवसाय "एकल कम्पाउण्डमा बहु प्रतिष्ठान/व्यवसाय" अन्तर्गत पर्दछन्।</a:t>
            </a:r>
            <a:endParaRPr lang="en-US" dirty="0"/>
          </a:p>
          <a:p>
            <a:pPr marL="182880" indent="-352425" algn="just">
              <a:lnSpc>
                <a:spcPct val="160000"/>
              </a:lnSpc>
              <a:spcBef>
                <a:spcPts val="600"/>
              </a:spcBef>
              <a:buFont typeface="Wingdings" panose="05000000000000000000" pitchFamily="2" charset="2"/>
              <a:buChar char="Ø"/>
            </a:pPr>
            <a:endParaRPr lang="en-US" dirty="0"/>
          </a:p>
        </p:txBody>
      </p:sp>
    </p:spTree>
    <p:extLst>
      <p:ext uri="{BB962C8B-B14F-4D97-AF65-F5344CB8AC3E}">
        <p14:creationId xmlns:p14="http://schemas.microsoft.com/office/powerpoint/2010/main" val="39071658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03D07-9C78-65C6-D139-39AAF7C08EA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4F77A34D-62AB-4652-9572-828FE97CC8F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4A80BD5A-F761-3B86-2F11-5AA1949B1944}"/>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a:t>
            </a:r>
          </a:p>
        </p:txBody>
      </p:sp>
      <p:sp>
        <p:nvSpPr>
          <p:cNvPr id="11" name="Slide Number Placeholder 4">
            <a:extLst>
              <a:ext uri="{FF2B5EF4-FFF2-40B4-BE49-F238E27FC236}">
                <a16:creationId xmlns:a16="http://schemas.microsoft.com/office/drawing/2014/main" id="{2750033C-C8F7-05DA-7F31-F6091C788F88}"/>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39</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7290FAD8-9870-225F-5213-5A4222AF64A7}"/>
              </a:ext>
            </a:extLst>
          </p:cNvPr>
          <p:cNvSpPr>
            <a:spLocks noGrp="1"/>
          </p:cNvSpPr>
          <p:nvPr>
            <p:ph idx="1"/>
          </p:nvPr>
        </p:nvSpPr>
        <p:spPr>
          <a:xfrm>
            <a:off x="83456" y="1005840"/>
            <a:ext cx="12043229" cy="5634990"/>
          </a:xfrm>
        </p:spPr>
        <p:txBody>
          <a:bodyPr>
            <a:normAutofit fontScale="85000" lnSpcReduction="20000"/>
          </a:bodyPr>
          <a:lstStyle/>
          <a:p>
            <a:pPr marL="457200" indent="-457200" algn="just">
              <a:lnSpc>
                <a:spcPct val="130000"/>
              </a:lnSpc>
              <a:spcBef>
                <a:spcPts val="600"/>
              </a:spcBef>
              <a:buNone/>
            </a:pPr>
            <a:r>
              <a:rPr lang="en-US" sz="2600" b="1" dirty="0" err="1"/>
              <a:t>BP4</a:t>
            </a:r>
            <a:r>
              <a:rPr lang="ne-NP" sz="2600" b="1" dirty="0"/>
              <a:t>. व्यवसाय सञ्चालन भएको मुख्य भवन वा स्थलको प्रकार</a:t>
            </a:r>
            <a:r>
              <a:rPr lang="ne-NP" sz="3000" b="1" dirty="0"/>
              <a:t>...</a:t>
            </a:r>
            <a:r>
              <a:rPr lang="en-US" sz="3000" b="1" dirty="0"/>
              <a:t> </a:t>
            </a:r>
            <a:endParaRPr lang="ne-NP" sz="3000" b="1" dirty="0" smtClean="0"/>
          </a:p>
          <a:p>
            <a:pPr marL="457200" indent="-457200" algn="just">
              <a:lnSpc>
                <a:spcPct val="130000"/>
              </a:lnSpc>
              <a:spcBef>
                <a:spcPts val="600"/>
              </a:spcBef>
              <a:buNone/>
            </a:pPr>
            <a:r>
              <a:rPr lang="en-US" sz="3000" b="1" dirty="0" smtClean="0"/>
              <a:t>      </a:t>
            </a:r>
            <a:r>
              <a:rPr lang="en-US" sz="3000" b="1" dirty="0"/>
              <a:t>5. </a:t>
            </a:r>
            <a:r>
              <a:rPr lang="ne-NP" sz="3000" b="1" dirty="0"/>
              <a:t>हाट </a:t>
            </a:r>
            <a:r>
              <a:rPr lang="hi-IN" sz="3000" b="1" dirty="0"/>
              <a:t>बजारमा </a:t>
            </a:r>
            <a:endParaRPr lang="en-US" sz="2600" dirty="0"/>
          </a:p>
          <a:p>
            <a:pPr marL="914400" lvl="1" indent="-457200" algn="just">
              <a:lnSpc>
                <a:spcPct val="130000"/>
              </a:lnSpc>
              <a:spcBef>
                <a:spcPts val="600"/>
              </a:spcBef>
              <a:buFont typeface="Wingdings" panose="05000000000000000000" pitchFamily="2" charset="2"/>
              <a:buChar char="Ø"/>
            </a:pPr>
            <a:r>
              <a:rPr lang="ne-NP" sz="2600" dirty="0"/>
              <a:t>हाट बजारमा सञ्चालित व्यवसाय भन्नाले परम्परागत रूपमा चलिआएको सामुहिक र खुला रूपमा मुख्यत सार्वजनिक स्थान वा ब्लकमा सञ्चालनमा रहेको व्यवसायलाई जनाउँछ।</a:t>
            </a:r>
            <a:endParaRPr lang="en-US" sz="2600" dirty="0"/>
          </a:p>
          <a:p>
            <a:pPr marL="914400" lvl="1" indent="-457200" algn="just">
              <a:lnSpc>
                <a:spcPct val="130000"/>
              </a:lnSpc>
              <a:spcBef>
                <a:spcPts val="600"/>
              </a:spcBef>
              <a:buFont typeface="Wingdings" panose="05000000000000000000" pitchFamily="2" charset="2"/>
              <a:buChar char="Ø"/>
            </a:pPr>
            <a:r>
              <a:rPr lang="ne-NP" sz="2600" dirty="0"/>
              <a:t>यस्ता हाट बजार महिना वा हप्ताको निश्चित दिनमा लाग्ने भन्ने पहिलादेखि नै निश्चय गरिएको हुन्छ र सोही आधारमा सञ्चालन हुँदै आएको हुन्छन्।</a:t>
            </a:r>
            <a:endParaRPr lang="en-US" sz="2600" dirty="0"/>
          </a:p>
          <a:p>
            <a:pPr marL="914400" lvl="1" indent="-457200" algn="just">
              <a:lnSpc>
                <a:spcPct val="130000"/>
              </a:lnSpc>
              <a:spcBef>
                <a:spcPts val="600"/>
              </a:spcBef>
              <a:buFont typeface="Wingdings" panose="05000000000000000000" pitchFamily="2" charset="2"/>
              <a:buChar char="Ø"/>
            </a:pPr>
            <a:r>
              <a:rPr lang="ne-NP" sz="2600" dirty="0"/>
              <a:t>यस प्रकारको व्यवसाय एक तले भवन वा सामान्य संरचना (टहरासमेत) वा खुला आकाश मुनि खाली </a:t>
            </a:r>
            <a:r>
              <a:rPr lang="ne-NP" sz="2600" dirty="0" smtClean="0"/>
              <a:t>चौरमा पनि </a:t>
            </a:r>
            <a:r>
              <a:rPr lang="ne-NP" sz="2600" dirty="0"/>
              <a:t>सञ्चालन भएको हुन सक्दछ।</a:t>
            </a:r>
          </a:p>
          <a:p>
            <a:pPr marL="914400" lvl="1" indent="-457200" algn="just">
              <a:lnSpc>
                <a:spcPct val="130000"/>
              </a:lnSpc>
              <a:spcBef>
                <a:spcPts val="600"/>
              </a:spcBef>
              <a:buFont typeface="Wingdings" panose="05000000000000000000" pitchFamily="2" charset="2"/>
              <a:buChar char="Ø"/>
            </a:pPr>
            <a:r>
              <a:rPr lang="ne-NP" sz="2600" dirty="0"/>
              <a:t>यसरी सञ्चालित व्यवसायले उक्त परम्परागत हाटबजार स्थानीय तह वा समुदायबाट अनुमति लिएको वा नलिएरै सञ्चालन भएको हुनसक्छ। </a:t>
            </a:r>
          </a:p>
          <a:p>
            <a:pPr marL="914400" lvl="1" indent="-457200" algn="just">
              <a:lnSpc>
                <a:spcPct val="130000"/>
              </a:lnSpc>
              <a:spcBef>
                <a:spcPts val="600"/>
              </a:spcBef>
              <a:buFont typeface="Wingdings" panose="05000000000000000000" pitchFamily="2" charset="2"/>
              <a:buChar char="Ø"/>
            </a:pPr>
            <a:r>
              <a:rPr lang="ne-NP" sz="2600" dirty="0"/>
              <a:t>यदि स्वीकृती नलिई व्यवसाय सञ्चालन गरेको रहेछ भने पनि त्यस्ता व्यवसायलाई यसअन्तर्गत समेट्नुपर्दछ। यसअन्तर्गत पर्ने प्रतिष्ठान/व्यवसाय भएमा कोड </a:t>
            </a:r>
            <a:r>
              <a:rPr lang="en-US" sz="2600" dirty="0"/>
              <a:t>5 </a:t>
            </a:r>
            <a:r>
              <a:rPr lang="ne-NP" sz="2600" dirty="0"/>
              <a:t>मा गोलो घेरा लगाई खण्ड </a:t>
            </a:r>
            <a:r>
              <a:rPr lang="en-US" sz="2600" dirty="0"/>
              <a:t>11</a:t>
            </a:r>
            <a:r>
              <a:rPr lang="ne-NP" sz="2600" dirty="0"/>
              <a:t> का विवरणहरू सोध्नुपर्दछ।</a:t>
            </a:r>
            <a:endParaRPr lang="en-US" sz="2600" dirty="0"/>
          </a:p>
        </p:txBody>
      </p:sp>
    </p:spTree>
    <p:extLst>
      <p:ext uri="{BB962C8B-B14F-4D97-AF65-F5344CB8AC3E}">
        <p14:creationId xmlns:p14="http://schemas.microsoft.com/office/powerpoint/2010/main" val="2790358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9273" y="365126"/>
            <a:ext cx="9679710" cy="687498"/>
          </a:xfrm>
        </p:spPr>
        <p:txBody>
          <a:bodyPr>
            <a:normAutofit fontScale="90000"/>
          </a:bodyPr>
          <a:lstStyle/>
          <a:p>
            <a:pPr algn="ctr"/>
            <a:r>
              <a:rPr lang="ne-NP" dirty="0"/>
              <a:t>सेसनको उद्देश्य</a:t>
            </a:r>
            <a:endParaRPr lang="en-US" dirty="0"/>
          </a:p>
        </p:txBody>
      </p:sp>
      <p:sp>
        <p:nvSpPr>
          <p:cNvPr id="4" name="Footer Placeholder 3"/>
          <p:cNvSpPr>
            <a:spLocks noGrp="1"/>
          </p:cNvSpPr>
          <p:nvPr>
            <p:ph type="ftr" sz="quarter" idx="11"/>
          </p:nvPr>
        </p:nvSpPr>
        <p:spPr/>
        <p:txBody>
          <a:bodyPr/>
          <a:lstStyle/>
          <a:p>
            <a:r>
              <a:rPr lang="ne-NP"/>
              <a:t>“अर्थतन्त्र मापनको लागि आर्थिक गणना”</a:t>
            </a:r>
            <a:endParaRPr lang="en-US" b="1" dirty="0"/>
          </a:p>
        </p:txBody>
      </p:sp>
      <p:sp>
        <p:nvSpPr>
          <p:cNvPr id="5" name="Slide Number Placeholder 4"/>
          <p:cNvSpPr>
            <a:spLocks noGrp="1"/>
          </p:cNvSpPr>
          <p:nvPr>
            <p:ph type="sldNum" sz="quarter" idx="12"/>
          </p:nvPr>
        </p:nvSpPr>
        <p:spPr/>
        <p:txBody>
          <a:bodyPr/>
          <a:lstStyle/>
          <a:p>
            <a:fld id="{3981A1E7-FBCC-4BE9-B724-D2D87968AACE}" type="slidenum">
              <a:rPr lang="en-US" smtClean="0"/>
              <a:pPr/>
              <a:t>4</a:t>
            </a:fld>
            <a:endParaRPr lang="en-US" dirty="0">
              <a:latin typeface="Fontasy Himali" panose="04020500000000000000" pitchFamily="82" charset="0"/>
            </a:endParaRPr>
          </a:p>
        </p:txBody>
      </p:sp>
      <p:sp>
        <p:nvSpPr>
          <p:cNvPr id="8" name="Content Placeholder 2"/>
          <p:cNvSpPr>
            <a:spLocks noGrp="1"/>
          </p:cNvSpPr>
          <p:nvPr>
            <p:ph idx="1"/>
          </p:nvPr>
        </p:nvSpPr>
        <p:spPr>
          <a:xfrm>
            <a:off x="245744" y="1253330"/>
            <a:ext cx="11801476" cy="4770279"/>
          </a:xfrm>
        </p:spPr>
        <p:txBody>
          <a:bodyPr/>
          <a:lstStyle/>
          <a:p>
            <a:pPr marL="457200" indent="-457200">
              <a:lnSpc>
                <a:spcPct val="150000"/>
              </a:lnSpc>
              <a:buFont typeface="Wingdings" panose="05000000000000000000" pitchFamily="2" charset="2"/>
              <a:buChar char="Ø"/>
            </a:pPr>
            <a:r>
              <a:rPr lang="ne-NP" dirty="0"/>
              <a:t>प्रतिष्ठान/व्यवसाय सञ्चालन विवरण भर्ने तरिका बारे अवगत गराउनु।</a:t>
            </a:r>
          </a:p>
          <a:p>
            <a:pPr marL="457200" indent="-457200">
              <a:lnSpc>
                <a:spcPct val="150000"/>
              </a:lnSpc>
              <a:buFont typeface="Wingdings" panose="05000000000000000000" pitchFamily="2" charset="2"/>
              <a:buChar char="Ø"/>
            </a:pPr>
            <a:r>
              <a:rPr lang="ne-NP" dirty="0"/>
              <a:t>प्रतिष्ठान/व्यवसाय सञ्चालन भएको मुख्य भवन र जमिनको स्वामित्वको विवरण भर्ने तरिका</a:t>
            </a:r>
            <a:r>
              <a:rPr lang="ne-NP" dirty="0">
                <a:solidFill>
                  <a:srgbClr val="C00000"/>
                </a:solidFill>
              </a:rPr>
              <a:t> </a:t>
            </a:r>
            <a:r>
              <a:rPr lang="ne-NP" dirty="0"/>
              <a:t>बारेमा अवगत गराउनु।</a:t>
            </a:r>
          </a:p>
          <a:p>
            <a:endParaRPr lang="en-US" dirty="0"/>
          </a:p>
        </p:txBody>
      </p:sp>
    </p:spTree>
    <p:extLst>
      <p:ext uri="{BB962C8B-B14F-4D97-AF65-F5344CB8AC3E}">
        <p14:creationId xmlns:p14="http://schemas.microsoft.com/office/powerpoint/2010/main" val="5172947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106175-C071-7D1F-85BC-F0BB52473CC0}"/>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FE9C4BAF-E5F8-C5D0-6828-3ECCAEF6212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3A3B30B4-F562-EC48-291D-4C6BB1B5EE36}"/>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 </a:t>
            </a:r>
          </a:p>
        </p:txBody>
      </p:sp>
      <p:sp>
        <p:nvSpPr>
          <p:cNvPr id="11" name="Slide Number Placeholder 4">
            <a:extLst>
              <a:ext uri="{FF2B5EF4-FFF2-40B4-BE49-F238E27FC236}">
                <a16:creationId xmlns:a16="http://schemas.microsoft.com/office/drawing/2014/main" id="{299FCA5F-3E98-334E-6D2F-B460AC6FC8F7}"/>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40</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605C12F0-C10A-AA31-0496-6126B641A256}"/>
              </a:ext>
            </a:extLst>
          </p:cNvPr>
          <p:cNvSpPr>
            <a:spLocks noGrp="1"/>
          </p:cNvSpPr>
          <p:nvPr>
            <p:ph idx="1"/>
          </p:nvPr>
        </p:nvSpPr>
        <p:spPr>
          <a:xfrm>
            <a:off x="83457" y="982980"/>
            <a:ext cx="12025086" cy="5452292"/>
          </a:xfrm>
        </p:spPr>
        <p:txBody>
          <a:bodyPr>
            <a:normAutofit fontScale="92500" lnSpcReduction="20000"/>
          </a:bodyPr>
          <a:lstStyle/>
          <a:p>
            <a:pPr marL="457200" indent="-404813" algn="just">
              <a:lnSpc>
                <a:spcPct val="120000"/>
              </a:lnSpc>
              <a:buNone/>
            </a:pPr>
            <a:r>
              <a:rPr lang="en-US" b="1" dirty="0" err="1"/>
              <a:t>BP4</a:t>
            </a:r>
            <a:r>
              <a:rPr lang="ne-NP" b="1" dirty="0"/>
              <a:t>. यो प्रतिष्ठान</a:t>
            </a:r>
            <a:r>
              <a:rPr lang="en-US" b="1" dirty="0"/>
              <a:t>÷</a:t>
            </a:r>
            <a:r>
              <a:rPr lang="ne-NP" b="1" dirty="0"/>
              <a:t>व्यवसाय सञ्चालन भएको मुख्य भवन वा स्थलको प्रकार</a:t>
            </a:r>
            <a:endParaRPr lang="en-US" dirty="0"/>
          </a:p>
          <a:p>
            <a:pPr marL="457200" lvl="0" indent="-404813" algn="just">
              <a:lnSpc>
                <a:spcPct val="120000"/>
              </a:lnSpc>
              <a:buNone/>
            </a:pPr>
            <a:r>
              <a:rPr lang="en-US" b="1" dirty="0"/>
              <a:t>6. </a:t>
            </a:r>
            <a:r>
              <a:rPr lang="ne-NP" b="1" dirty="0"/>
              <a:t>टहरामा </a:t>
            </a:r>
            <a:r>
              <a:rPr lang="hi-IN" b="1" dirty="0"/>
              <a:t>सञ्चालित</a:t>
            </a:r>
            <a:r>
              <a:rPr lang="ne-NP" b="1" dirty="0"/>
              <a:t> व्यवसाय </a:t>
            </a:r>
            <a:endParaRPr lang="en-US" dirty="0"/>
          </a:p>
          <a:p>
            <a:pPr marL="457200" indent="-404813" algn="just">
              <a:lnSpc>
                <a:spcPct val="120000"/>
              </a:lnSpc>
              <a:buFont typeface="Wingdings" panose="05000000000000000000" pitchFamily="2" charset="2"/>
              <a:buChar char="Ø"/>
            </a:pPr>
            <a:r>
              <a:rPr lang="hi-IN" dirty="0" smtClean="0"/>
              <a:t>माथ</a:t>
            </a:r>
            <a:r>
              <a:rPr lang="ne-NP" dirty="0" smtClean="0"/>
              <a:t>ि</a:t>
            </a:r>
            <a:r>
              <a:rPr lang="hi-IN" dirty="0" smtClean="0"/>
              <a:t> </a:t>
            </a:r>
            <a:r>
              <a:rPr lang="hi-IN" dirty="0"/>
              <a:t>उल्लेख गरिएका र स्थायी संरचना बाहेकका अस्थाय</a:t>
            </a:r>
            <a:r>
              <a:rPr lang="ne-NP" dirty="0"/>
              <a:t>ी</a:t>
            </a:r>
            <a:r>
              <a:rPr lang="hi-IN" dirty="0"/>
              <a:t> प्रकृतिका टहराहरूमा कुनै प्रतिष्ठान</a:t>
            </a:r>
            <a:r>
              <a:rPr lang="ne-NP" dirty="0" smtClean="0"/>
              <a:t>/</a:t>
            </a:r>
            <a:r>
              <a:rPr lang="hi-IN" dirty="0" smtClean="0"/>
              <a:t>व्यवसाय </a:t>
            </a:r>
            <a:r>
              <a:rPr lang="hi-IN" dirty="0"/>
              <a:t>सञ्चालन भएको रहेछ भने यस अन्तर्गत गणना </a:t>
            </a:r>
            <a:r>
              <a:rPr lang="hi-IN" dirty="0" smtClean="0"/>
              <a:t>ग</a:t>
            </a:r>
            <a:r>
              <a:rPr lang="ne-NP" dirty="0" smtClean="0"/>
              <a:t>र्नु</a:t>
            </a:r>
            <a:r>
              <a:rPr lang="hi-IN" dirty="0" smtClean="0"/>
              <a:t>पर्दछ</a:t>
            </a:r>
            <a:endParaRPr lang="ne-NP" dirty="0"/>
          </a:p>
          <a:p>
            <a:pPr marL="457200" indent="-404813" algn="just">
              <a:lnSpc>
                <a:spcPct val="120000"/>
              </a:lnSpc>
              <a:buFont typeface="Wingdings" panose="05000000000000000000" pitchFamily="2" charset="2"/>
              <a:buChar char="Ø"/>
            </a:pPr>
            <a:r>
              <a:rPr lang="hi-IN" dirty="0"/>
              <a:t>यस समूहका </a:t>
            </a:r>
            <a:r>
              <a:rPr lang="hi-IN" dirty="0" smtClean="0"/>
              <a:t>सञ्चालन </a:t>
            </a:r>
            <a:r>
              <a:rPr lang="hi-IN" dirty="0"/>
              <a:t>हुने प्रतिष्ठान</a:t>
            </a:r>
            <a:r>
              <a:rPr lang="ne-NP" dirty="0"/>
              <a:t>/व्य</a:t>
            </a:r>
            <a:r>
              <a:rPr lang="hi-IN" dirty="0"/>
              <a:t>वसायको लागि कुनै दिन नतोकी कुनै निश्चित स्थानमा बाह्रै महिना वा जुनसुकै दिन सञ्चालन भएको </a:t>
            </a:r>
            <a:r>
              <a:rPr lang="hi-IN" dirty="0" smtClean="0"/>
              <a:t>हुनसक्दछ</a:t>
            </a:r>
            <a:r>
              <a:rPr lang="ne-NP" dirty="0"/>
              <a:t>।</a:t>
            </a:r>
          </a:p>
          <a:p>
            <a:pPr marL="457200" indent="-404813" algn="just">
              <a:lnSpc>
                <a:spcPct val="120000"/>
              </a:lnSpc>
              <a:buFont typeface="Wingdings" panose="05000000000000000000" pitchFamily="2" charset="2"/>
              <a:buChar char="Ø"/>
            </a:pPr>
            <a:r>
              <a:rPr lang="ne-NP" dirty="0"/>
              <a:t>हाटबजारमा जस्तो </a:t>
            </a:r>
            <a:r>
              <a:rPr lang="hi-IN" dirty="0"/>
              <a:t>निश्चित स्थानमा पाक्षिक वा साप्ताहिक रूपमा तोकिएका कुनै बार वा दिनमा मात्र </a:t>
            </a:r>
            <a:r>
              <a:rPr lang="ne-NP" dirty="0" smtClean="0"/>
              <a:t>हुनेगरी “</a:t>
            </a:r>
            <a:r>
              <a:rPr lang="hi-IN" dirty="0"/>
              <a:t>टहरामा </a:t>
            </a:r>
            <a:r>
              <a:rPr lang="ne-NP" dirty="0"/>
              <a:t>सञ्चालित व्यवसाय” </a:t>
            </a:r>
            <a:r>
              <a:rPr lang="hi-IN" dirty="0"/>
              <a:t>सञ्चालन भएको </a:t>
            </a:r>
            <a:r>
              <a:rPr lang="ne-NP" dirty="0"/>
              <a:t>हुदैन् ।</a:t>
            </a:r>
          </a:p>
          <a:p>
            <a:pPr marL="457200" indent="-404813" algn="just">
              <a:lnSpc>
                <a:spcPct val="120000"/>
              </a:lnSpc>
              <a:buFont typeface="Wingdings" panose="05000000000000000000" pitchFamily="2" charset="2"/>
              <a:buChar char="Ø"/>
            </a:pPr>
            <a:r>
              <a:rPr lang="ne-NP" dirty="0"/>
              <a:t>हाट बजारको टहरामा सञ्चालित व्यवसायलाई हाट बजारको कोड </a:t>
            </a:r>
            <a:r>
              <a:rPr lang="en-US" dirty="0"/>
              <a:t>5 </a:t>
            </a:r>
            <a:r>
              <a:rPr lang="ne-NP" dirty="0"/>
              <a:t>मा नै राख्नुपर्दछ।</a:t>
            </a:r>
          </a:p>
          <a:p>
            <a:pPr marL="457200" indent="-404813" algn="just">
              <a:lnSpc>
                <a:spcPct val="120000"/>
              </a:lnSpc>
              <a:buFont typeface="Wingdings" panose="05000000000000000000" pitchFamily="2" charset="2"/>
              <a:buChar char="Ø"/>
            </a:pPr>
            <a:r>
              <a:rPr lang="ne-NP" dirty="0" smtClean="0"/>
              <a:t>यस अन्तर्गत </a:t>
            </a:r>
            <a:r>
              <a:rPr lang="ne-NP" dirty="0"/>
              <a:t>पर्ने प्रतिष्ठान/व्यवसाय भएमा कोड </a:t>
            </a:r>
            <a:r>
              <a:rPr lang="en-US" dirty="0"/>
              <a:t>6 </a:t>
            </a:r>
            <a:r>
              <a:rPr lang="ne-NP" dirty="0"/>
              <a:t>मा गोलो घेरा लगाई खण्ड </a:t>
            </a:r>
            <a:r>
              <a:rPr lang="en-US" dirty="0"/>
              <a:t>11</a:t>
            </a:r>
            <a:r>
              <a:rPr lang="ne-NP" dirty="0"/>
              <a:t> का विवरणहरू सोध्नुपर्दछ।</a:t>
            </a:r>
            <a:endParaRPr lang="en-US" dirty="0"/>
          </a:p>
          <a:p>
            <a:pPr marL="457200" indent="-404813" algn="just">
              <a:lnSpc>
                <a:spcPct val="120000"/>
              </a:lnSpc>
              <a:buFont typeface="Wingdings" panose="05000000000000000000" pitchFamily="2" charset="2"/>
              <a:buChar char="Ø"/>
            </a:pPr>
            <a:endParaRPr lang="en-US" dirty="0"/>
          </a:p>
        </p:txBody>
      </p:sp>
    </p:spTree>
    <p:extLst>
      <p:ext uri="{BB962C8B-B14F-4D97-AF65-F5344CB8AC3E}">
        <p14:creationId xmlns:p14="http://schemas.microsoft.com/office/powerpoint/2010/main" val="1336378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372EE-0321-CC1D-A2BA-308F97B670C2}"/>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5034D642-2217-8E8D-3248-886C1B01652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4729CB9C-0EA7-5F4F-FA31-FDD76F438B3D}"/>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 ...</a:t>
            </a:r>
          </a:p>
        </p:txBody>
      </p:sp>
      <p:sp>
        <p:nvSpPr>
          <p:cNvPr id="11" name="Slide Number Placeholder 4">
            <a:extLst>
              <a:ext uri="{FF2B5EF4-FFF2-40B4-BE49-F238E27FC236}">
                <a16:creationId xmlns:a16="http://schemas.microsoft.com/office/drawing/2014/main" id="{4881D9B2-8591-0E45-FA04-7668E0CA8744}"/>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41</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CA4535CA-5126-C638-D79F-55DB298D7FA2}"/>
              </a:ext>
            </a:extLst>
          </p:cNvPr>
          <p:cNvSpPr>
            <a:spLocks noGrp="1"/>
          </p:cNvSpPr>
          <p:nvPr>
            <p:ph idx="1"/>
          </p:nvPr>
        </p:nvSpPr>
        <p:spPr>
          <a:xfrm>
            <a:off x="287617" y="982980"/>
            <a:ext cx="11820925" cy="5566410"/>
          </a:xfrm>
        </p:spPr>
        <p:txBody>
          <a:bodyPr>
            <a:normAutofit fontScale="92500" lnSpcReduction="20000"/>
          </a:bodyPr>
          <a:lstStyle/>
          <a:p>
            <a:pPr marL="182880" indent="-457200" algn="just">
              <a:lnSpc>
                <a:spcPct val="150000"/>
              </a:lnSpc>
              <a:spcBef>
                <a:spcPts val="600"/>
              </a:spcBef>
              <a:buNone/>
            </a:pPr>
            <a:r>
              <a:rPr lang="en-US" b="1" dirty="0" err="1"/>
              <a:t>BP4</a:t>
            </a:r>
            <a:r>
              <a:rPr lang="ne-NP" b="1" dirty="0"/>
              <a:t>. यो प्रतिष्ठान</a:t>
            </a:r>
            <a:r>
              <a:rPr lang="en-US" b="1" dirty="0"/>
              <a:t>÷</a:t>
            </a:r>
            <a:r>
              <a:rPr lang="ne-NP" b="1" dirty="0"/>
              <a:t>व्यवसाय सञ्चालन भएको मुख्य भवन वा स्थलको प्रकार</a:t>
            </a:r>
            <a:endParaRPr lang="en-US" dirty="0"/>
          </a:p>
          <a:p>
            <a:pPr marL="182880" lvl="0" indent="-457200" algn="just">
              <a:lnSpc>
                <a:spcPct val="150000"/>
              </a:lnSpc>
              <a:spcBef>
                <a:spcPts val="600"/>
              </a:spcBef>
              <a:buNone/>
            </a:pPr>
            <a:r>
              <a:rPr lang="en-US" b="1" dirty="0"/>
              <a:t>7. </a:t>
            </a:r>
            <a:r>
              <a:rPr lang="ne-NP" b="1" dirty="0"/>
              <a:t>सडक</a:t>
            </a:r>
            <a:r>
              <a:rPr lang="en-GB" b="1" dirty="0">
                <a:sym typeface="Symbol" panose="05050102010706020507" pitchFamily="18" charset="2"/>
              </a:rPr>
              <a:t></a:t>
            </a:r>
            <a:r>
              <a:rPr lang="hi-IN" b="1" dirty="0"/>
              <a:t>पार्कमा</a:t>
            </a:r>
            <a:r>
              <a:rPr lang="hi-IN" dirty="0"/>
              <a:t>  </a:t>
            </a:r>
            <a:endParaRPr lang="en-US" dirty="0"/>
          </a:p>
          <a:p>
            <a:pPr marL="640080" lvl="2" indent="-457200" algn="just">
              <a:lnSpc>
                <a:spcPct val="150000"/>
              </a:lnSpc>
              <a:spcBef>
                <a:spcPts val="600"/>
              </a:spcBef>
              <a:buFont typeface="Wingdings" panose="05000000000000000000" pitchFamily="2" charset="2"/>
              <a:buChar char="Ø"/>
            </a:pPr>
            <a:r>
              <a:rPr lang="ne-NP" sz="2600" dirty="0"/>
              <a:t>सडक</a:t>
            </a:r>
            <a:r>
              <a:rPr lang="en-GB" sz="2600" dirty="0">
                <a:sym typeface="Symbol" panose="05050102010706020507" pitchFamily="18" charset="2"/>
              </a:rPr>
              <a:t></a:t>
            </a:r>
            <a:r>
              <a:rPr lang="hi-IN" sz="2600" dirty="0"/>
              <a:t>पार्कमा </a:t>
            </a:r>
            <a:r>
              <a:rPr lang="ne-NP" sz="2600" dirty="0"/>
              <a:t>सञ्चालित व्यवसाय भन्नाले सार्वजनिक स्थान</a:t>
            </a:r>
            <a:r>
              <a:rPr lang="en-US" sz="2600" dirty="0"/>
              <a:t>, </a:t>
            </a:r>
            <a:r>
              <a:rPr lang="ne-NP" sz="2600" dirty="0"/>
              <a:t>विशेष गरी सडक किनार वा फुटपाथमा सञ्चालन गरिने व्यापार वा सेवा बुझिन्छ।</a:t>
            </a:r>
            <a:endParaRPr lang="en-US" sz="2600" dirty="0"/>
          </a:p>
          <a:p>
            <a:pPr marL="640080" lvl="2" indent="-457200" algn="just">
              <a:lnSpc>
                <a:spcPct val="150000"/>
              </a:lnSpc>
              <a:spcBef>
                <a:spcPts val="600"/>
              </a:spcBef>
              <a:buFont typeface="Wingdings" panose="05000000000000000000" pitchFamily="2" charset="2"/>
              <a:buChar char="Ø"/>
            </a:pPr>
            <a:r>
              <a:rPr lang="ne-NP" sz="2600" dirty="0"/>
              <a:t>यस्ता व्यवसायहरू</a:t>
            </a:r>
            <a:r>
              <a:rPr lang="hi-IN" sz="2600" dirty="0"/>
              <a:t> बाटोको छेउ</a:t>
            </a:r>
            <a:r>
              <a:rPr lang="en-US" sz="2600" dirty="0"/>
              <a:t>,</a:t>
            </a:r>
            <a:r>
              <a:rPr lang="ne-NP" sz="2600" dirty="0"/>
              <a:t> </a:t>
            </a:r>
            <a:r>
              <a:rPr lang="hi-IN" sz="2600" dirty="0"/>
              <a:t>सडक किनारा</a:t>
            </a:r>
            <a:r>
              <a:rPr lang="en-US" sz="2600" dirty="0"/>
              <a:t>,</a:t>
            </a:r>
            <a:r>
              <a:rPr lang="ne-NP" sz="2600" dirty="0"/>
              <a:t> खुलाचौर</a:t>
            </a:r>
            <a:r>
              <a:rPr lang="en-US" sz="2600" dirty="0"/>
              <a:t>,</a:t>
            </a:r>
            <a:r>
              <a:rPr lang="ne-NP" sz="2600" dirty="0"/>
              <a:t> पार्क</a:t>
            </a:r>
            <a:r>
              <a:rPr lang="hi-IN" sz="2600" dirty="0"/>
              <a:t>का निश्चित स्थानमा सञ्चालित हुन्छन्। </a:t>
            </a:r>
            <a:endParaRPr lang="ne-NP" sz="2600" dirty="0"/>
          </a:p>
          <a:p>
            <a:pPr marL="640080" lvl="2" indent="-457200" algn="just">
              <a:lnSpc>
                <a:spcPct val="150000"/>
              </a:lnSpc>
              <a:spcBef>
                <a:spcPts val="600"/>
              </a:spcBef>
              <a:buFont typeface="Wingdings" panose="05000000000000000000" pitchFamily="2" charset="2"/>
              <a:buChar char="Ø"/>
            </a:pPr>
            <a:r>
              <a:rPr lang="hi-IN" sz="2600" dirty="0"/>
              <a:t>यसमा सडकको किनार वा फुटपा</a:t>
            </a:r>
            <a:r>
              <a:rPr lang="ne-NP" sz="2600" dirty="0"/>
              <a:t>थ</a:t>
            </a:r>
            <a:r>
              <a:rPr lang="hi-IN" sz="2600" dirty="0"/>
              <a:t>मा</a:t>
            </a:r>
            <a:r>
              <a:rPr lang="ne-NP" sz="2600" dirty="0"/>
              <a:t> नियमित रूपमा एकै स्थानमा</a:t>
            </a:r>
            <a:r>
              <a:rPr lang="hi-IN" sz="2600" dirty="0"/>
              <a:t> सञ्चालित स्टल</a:t>
            </a:r>
            <a:r>
              <a:rPr lang="en-US" sz="2600" dirty="0"/>
              <a:t>, </a:t>
            </a:r>
            <a:r>
              <a:rPr lang="hi-IN" sz="2600" dirty="0"/>
              <a:t>बुथ</a:t>
            </a:r>
            <a:r>
              <a:rPr lang="en-US" sz="2600" dirty="0"/>
              <a:t>, </a:t>
            </a:r>
            <a:r>
              <a:rPr lang="hi-IN" sz="2600" dirty="0"/>
              <a:t>घुम्</a:t>
            </a:r>
            <a:r>
              <a:rPr lang="ne-NP" sz="2600" dirty="0"/>
              <a:t>टी</a:t>
            </a:r>
            <a:r>
              <a:rPr lang="hi-IN" sz="2600" dirty="0"/>
              <a:t> आदि पर्दछन्</a:t>
            </a:r>
            <a:r>
              <a:rPr lang="ne-NP" sz="2600" dirty="0"/>
              <a:t>।</a:t>
            </a:r>
          </a:p>
          <a:p>
            <a:pPr marL="640080" lvl="2" indent="-457200" algn="just">
              <a:lnSpc>
                <a:spcPct val="150000"/>
              </a:lnSpc>
              <a:spcBef>
                <a:spcPts val="600"/>
              </a:spcBef>
              <a:buFont typeface="Wingdings" panose="05000000000000000000" pitchFamily="2" charset="2"/>
              <a:buChar char="Ø"/>
            </a:pPr>
            <a:r>
              <a:rPr lang="ne-NP" sz="2600" dirty="0"/>
              <a:t>यसअन्तर्गत पर्ने प्रतिष्ठान/व्यवसाय भएमा कोड </a:t>
            </a:r>
            <a:r>
              <a:rPr lang="en-US" sz="2600" dirty="0"/>
              <a:t>7 </a:t>
            </a:r>
            <a:r>
              <a:rPr lang="ne-NP" sz="2600" dirty="0"/>
              <a:t>मा गोलो घेरा लगाई खण्ड </a:t>
            </a:r>
            <a:r>
              <a:rPr lang="en-US" sz="2600" dirty="0"/>
              <a:t>11</a:t>
            </a:r>
            <a:r>
              <a:rPr lang="ne-NP" sz="2600" dirty="0"/>
              <a:t> का विवरणहरू सोध्नुपर्दछ।</a:t>
            </a:r>
            <a:endParaRPr lang="en-US" sz="2600" dirty="0"/>
          </a:p>
          <a:p>
            <a:pPr marL="182880" indent="-457200" algn="just">
              <a:lnSpc>
                <a:spcPct val="150000"/>
              </a:lnSpc>
              <a:spcBef>
                <a:spcPts val="600"/>
              </a:spcBef>
              <a:buFont typeface="Wingdings" panose="05000000000000000000" pitchFamily="2" charset="2"/>
              <a:buChar char="Ø"/>
            </a:pPr>
            <a:endParaRPr lang="en-US" dirty="0"/>
          </a:p>
        </p:txBody>
      </p:sp>
    </p:spTree>
    <p:extLst>
      <p:ext uri="{BB962C8B-B14F-4D97-AF65-F5344CB8AC3E}">
        <p14:creationId xmlns:p14="http://schemas.microsoft.com/office/powerpoint/2010/main" val="17703675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D53A3D-A96C-EBA0-74FD-DC0BD519C24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D010CA-4B61-2E68-EA06-8E61E952B5AB}"/>
              </a:ext>
            </a:extLst>
          </p:cNvPr>
          <p:cNvSpPr>
            <a:spLocks noGrp="1"/>
          </p:cNvSpPr>
          <p:nvPr>
            <p:ph idx="1"/>
          </p:nvPr>
        </p:nvSpPr>
        <p:spPr>
          <a:xfrm>
            <a:off x="394661" y="1110345"/>
            <a:ext cx="11402678" cy="5084716"/>
          </a:xfrm>
        </p:spPr>
        <p:txBody>
          <a:bodyPr>
            <a:normAutofit fontScale="92500"/>
          </a:bodyPr>
          <a:lstStyle/>
          <a:p>
            <a:pPr marL="457200" indent="-457200" algn="just">
              <a:lnSpc>
                <a:spcPct val="150000"/>
              </a:lnSpc>
              <a:buNone/>
            </a:pPr>
            <a:r>
              <a:rPr lang="en-US" sz="3200" b="1" dirty="0" err="1"/>
              <a:t>BP4</a:t>
            </a:r>
            <a:r>
              <a:rPr lang="ne-NP" sz="3200" b="1" dirty="0"/>
              <a:t>. यो प्रतिष्ठान</a:t>
            </a:r>
            <a:r>
              <a:rPr lang="en-US" sz="3200" b="1" dirty="0"/>
              <a:t>÷</a:t>
            </a:r>
            <a:r>
              <a:rPr lang="ne-NP" sz="3200" b="1" dirty="0"/>
              <a:t>व्यवसाय सञ्चालन भएको मुख्य भवन वा स्थलको प्रकार...</a:t>
            </a:r>
            <a:endParaRPr lang="en-US" sz="3200" dirty="0"/>
          </a:p>
          <a:p>
            <a:pPr marL="457200" indent="-457200">
              <a:lnSpc>
                <a:spcPct val="150000"/>
              </a:lnSpc>
              <a:buNone/>
            </a:pPr>
            <a:r>
              <a:rPr lang="en-US" sz="3200" b="1" dirty="0"/>
              <a:t>8. </a:t>
            </a:r>
            <a:r>
              <a:rPr lang="ne-NP" sz="3200" b="1" dirty="0"/>
              <a:t>अन्य</a:t>
            </a:r>
            <a:r>
              <a:rPr lang="hi-IN" sz="3200" dirty="0"/>
              <a:t>  </a:t>
            </a:r>
            <a:endParaRPr lang="en-US" sz="3200" dirty="0"/>
          </a:p>
          <a:p>
            <a:pPr marL="914400" lvl="1" indent="-457200" algn="just">
              <a:lnSpc>
                <a:spcPct val="150000"/>
              </a:lnSpc>
              <a:buFont typeface="Wingdings" panose="05000000000000000000" pitchFamily="2" charset="2"/>
              <a:buChar char="Ø"/>
            </a:pPr>
            <a:r>
              <a:rPr lang="ne-NP" sz="2800" dirty="0"/>
              <a:t>माथि उल्लिखित बाहेकका घुमन्ते प्रकृतिका आर्थिक क्रियाकलाप गरेका व्यवसाय भए </a:t>
            </a:r>
            <a:r>
              <a:rPr lang="hi-IN" sz="2800" dirty="0"/>
              <a:t>अन्य</a:t>
            </a:r>
            <a:r>
              <a:rPr lang="en-US" sz="2800" dirty="0"/>
              <a:t> </a:t>
            </a:r>
            <a:r>
              <a:rPr lang="ne-NP" sz="2800" dirty="0"/>
              <a:t>(कोड</a:t>
            </a:r>
            <a:r>
              <a:rPr lang="en-US" sz="2800" dirty="0"/>
              <a:t> 8</a:t>
            </a:r>
            <a:r>
              <a:rPr lang="ne-NP" sz="2800" dirty="0"/>
              <a:t>) अन्तर्गत राख्नुपर्दछ र खण्ड </a:t>
            </a:r>
            <a:r>
              <a:rPr lang="en-US" sz="2800" dirty="0"/>
              <a:t>11</a:t>
            </a:r>
            <a:r>
              <a:rPr lang="ne-NP" sz="2800" dirty="0"/>
              <a:t> का विवरणहरू सोध्नुपर्दछ।जस्तैः ठेलागाडा</a:t>
            </a:r>
            <a:r>
              <a:rPr lang="en-US" sz="2800" dirty="0"/>
              <a:t>,</a:t>
            </a:r>
            <a:r>
              <a:rPr lang="ne-NP" sz="2800" dirty="0"/>
              <a:t> साइकल आदिमा गरिने व्यवसाय।</a:t>
            </a:r>
          </a:p>
          <a:p>
            <a:pPr marL="457200" indent="-457200" algn="just">
              <a:lnSpc>
                <a:spcPct val="150000"/>
              </a:lnSpc>
              <a:buNone/>
            </a:pPr>
            <a:r>
              <a:rPr lang="ne-NP" sz="3200" b="1" dirty="0"/>
              <a:t>फड्को मार्ने (</a:t>
            </a:r>
            <a:r>
              <a:rPr lang="en-US" sz="3200" b="1" dirty="0"/>
              <a:t>Skip</a:t>
            </a:r>
            <a:r>
              <a:rPr lang="ne-NP" sz="3200" b="1" dirty="0"/>
              <a:t>)</a:t>
            </a:r>
            <a:r>
              <a:rPr lang="en-US" sz="3200" b="1" dirty="0"/>
              <a:t>:</a:t>
            </a:r>
          </a:p>
          <a:p>
            <a:pPr marL="914400" lvl="1" indent="-457200" algn="just">
              <a:lnSpc>
                <a:spcPct val="150000"/>
              </a:lnSpc>
              <a:buFont typeface="Wingdings" panose="05000000000000000000" pitchFamily="2" charset="2"/>
              <a:buChar char="Ø"/>
            </a:pPr>
            <a:r>
              <a:rPr lang="en-US" sz="2800" dirty="0" err="1"/>
              <a:t>BP4</a:t>
            </a:r>
            <a:r>
              <a:rPr lang="en-US" sz="2800" dirty="0"/>
              <a:t>. </a:t>
            </a:r>
            <a:r>
              <a:rPr lang="ne-NP" sz="2800" dirty="0"/>
              <a:t>को प्रश्नमा विकल्प कोड </a:t>
            </a:r>
            <a:r>
              <a:rPr lang="en-US" sz="2800" dirty="0"/>
              <a:t>5, 6, 7, </a:t>
            </a:r>
            <a:r>
              <a:rPr lang="ne-NP" sz="2800" dirty="0"/>
              <a:t>वा </a:t>
            </a:r>
            <a:r>
              <a:rPr lang="en-US" sz="2800" dirty="0"/>
              <a:t>8</a:t>
            </a:r>
            <a:r>
              <a:rPr lang="ne-NP" sz="2800" dirty="0"/>
              <a:t> उत्तर भएमा प्रश्न </a:t>
            </a:r>
            <a:r>
              <a:rPr lang="en-US" sz="2800" dirty="0" err="1"/>
              <a:t>BP5</a:t>
            </a:r>
            <a:r>
              <a:rPr lang="ne-NP" sz="2800" dirty="0"/>
              <a:t> सोध्नु पर्दैन।</a:t>
            </a:r>
          </a:p>
          <a:p>
            <a:pPr algn="just">
              <a:lnSpc>
                <a:spcPct val="150000"/>
              </a:lnSpc>
            </a:pPr>
            <a:endParaRPr lang="en-US" dirty="0"/>
          </a:p>
        </p:txBody>
      </p:sp>
      <p:sp>
        <p:nvSpPr>
          <p:cNvPr id="4" name="Footer Placeholder 3">
            <a:extLst>
              <a:ext uri="{FF2B5EF4-FFF2-40B4-BE49-F238E27FC236}">
                <a16:creationId xmlns:a16="http://schemas.microsoft.com/office/drawing/2014/main" id="{0AA65259-22D5-80E7-B4BA-AA3CA1E3E70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42887732-9FE2-CA7C-BFD3-5F04DF6F6425}"/>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a:t>
            </a:r>
          </a:p>
        </p:txBody>
      </p:sp>
      <p:sp>
        <p:nvSpPr>
          <p:cNvPr id="11" name="Slide Number Placeholder 4">
            <a:extLst>
              <a:ext uri="{FF2B5EF4-FFF2-40B4-BE49-F238E27FC236}">
                <a16:creationId xmlns:a16="http://schemas.microsoft.com/office/drawing/2014/main" id="{85CF99F6-E488-5132-ED01-EFBFD25910D1}"/>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42</a:t>
            </a:fld>
            <a:endParaRPr lang="en-US" sz="1800" b="1" dirty="0">
              <a:latin typeface="Fontasy Himali" panose="04020500000000000000" pitchFamily="82" charset="0"/>
            </a:endParaRPr>
          </a:p>
        </p:txBody>
      </p:sp>
    </p:spTree>
    <p:extLst>
      <p:ext uri="{BB962C8B-B14F-4D97-AF65-F5344CB8AC3E}">
        <p14:creationId xmlns:p14="http://schemas.microsoft.com/office/powerpoint/2010/main" val="35656214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D7DB2F-30E3-9384-D489-8DD58B267A8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1DB9FD0-FA4C-E7DF-6BA6-581AADCB4DC5}"/>
              </a:ext>
            </a:extLst>
          </p:cNvPr>
          <p:cNvSpPr>
            <a:spLocks noGrp="1"/>
          </p:cNvSpPr>
          <p:nvPr>
            <p:ph idx="1"/>
          </p:nvPr>
        </p:nvSpPr>
        <p:spPr>
          <a:xfrm>
            <a:off x="1" y="980690"/>
            <a:ext cx="7424110" cy="882400"/>
          </a:xfrm>
        </p:spPr>
        <p:txBody>
          <a:bodyPr>
            <a:noAutofit/>
          </a:bodyPr>
          <a:lstStyle/>
          <a:p>
            <a:pPr marL="182880" indent="0" algn="just">
              <a:lnSpc>
                <a:spcPct val="150000"/>
              </a:lnSpc>
              <a:spcBef>
                <a:spcPts val="600"/>
              </a:spcBef>
              <a:buNone/>
            </a:pPr>
            <a:r>
              <a:rPr lang="en-US" sz="2000" b="1" dirty="0" err="1"/>
              <a:t>BP5</a:t>
            </a:r>
            <a:r>
              <a:rPr lang="en-US" sz="2000" b="1" dirty="0"/>
              <a:t>. </a:t>
            </a:r>
            <a:r>
              <a:rPr lang="ne-NP" sz="2000" b="1" dirty="0"/>
              <a:t> यो प्रतिष्ठान/व्यवसाय सञ्चालन भएको मुख्य भवन आधुनिक हो?</a:t>
            </a:r>
            <a:r>
              <a:rPr lang="ne-NP" sz="2000" i="1" dirty="0"/>
              <a:t>(प्रश्न </a:t>
            </a:r>
            <a:r>
              <a:rPr lang="en-US" sz="2000" i="1" dirty="0" err="1"/>
              <a:t>BP4</a:t>
            </a:r>
            <a:r>
              <a:rPr lang="en-US" sz="2000" i="1" dirty="0"/>
              <a:t> </a:t>
            </a:r>
            <a:r>
              <a:rPr lang="ne-NP" sz="2000" i="1" dirty="0"/>
              <a:t>मा </a:t>
            </a:r>
            <a:r>
              <a:rPr lang="en-US" sz="2000" i="1" dirty="0"/>
              <a:t>1 </a:t>
            </a:r>
            <a:r>
              <a:rPr lang="ne-NP" sz="2000" i="1" dirty="0"/>
              <a:t>देखि </a:t>
            </a:r>
            <a:r>
              <a:rPr lang="en-US" sz="2000" i="1" dirty="0"/>
              <a:t>4 </a:t>
            </a:r>
            <a:r>
              <a:rPr lang="ne-NP" sz="2000" i="1" dirty="0"/>
              <a:t>सम्मका बिकल्प आएकालाई मात्र सोध्ने)</a:t>
            </a:r>
            <a:endParaRPr lang="en-US" sz="2000" dirty="0"/>
          </a:p>
        </p:txBody>
      </p:sp>
      <p:sp>
        <p:nvSpPr>
          <p:cNvPr id="4" name="Footer Placeholder 3">
            <a:extLst>
              <a:ext uri="{FF2B5EF4-FFF2-40B4-BE49-F238E27FC236}">
                <a16:creationId xmlns:a16="http://schemas.microsoft.com/office/drawing/2014/main" id="{7903EADD-800C-E225-4D96-CCB571BA33F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9438A44D-EBCD-B76A-1C0B-CB8125F42648}"/>
              </a:ext>
            </a:extLst>
          </p:cNvPr>
          <p:cNvSpPr txBox="1">
            <a:spLocks/>
          </p:cNvSpPr>
          <p:nvPr/>
        </p:nvSpPr>
        <p:spPr>
          <a:xfrm>
            <a:off x="394661" y="24946"/>
            <a:ext cx="11713882" cy="11507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ne-NP" b="1" dirty="0"/>
              <a:t>खण्ड </a:t>
            </a:r>
            <a:r>
              <a:rPr lang="en-US" b="1" dirty="0"/>
              <a:t>10 </a:t>
            </a:r>
            <a:r>
              <a:rPr lang="ne-NP" b="1" dirty="0" smtClean="0"/>
              <a:t>: </a:t>
            </a:r>
            <a:r>
              <a:rPr lang="ne-NP" b="1" dirty="0"/>
              <a:t>प्रतिष्ठान/व्यवसाय सञ्चालन भएको </a:t>
            </a:r>
          </a:p>
          <a:p>
            <a:pPr marL="0" indent="0" algn="ctr">
              <a:lnSpc>
                <a:spcPct val="100000"/>
              </a:lnSpc>
              <a:buNone/>
            </a:pPr>
            <a:r>
              <a:rPr lang="ne-NP" b="1" dirty="0"/>
              <a:t>मुख्य भवन र जमिनको स्वामित्व</a:t>
            </a:r>
          </a:p>
        </p:txBody>
      </p:sp>
      <p:sp>
        <p:nvSpPr>
          <p:cNvPr id="11" name="Slide Number Placeholder 4">
            <a:extLst>
              <a:ext uri="{FF2B5EF4-FFF2-40B4-BE49-F238E27FC236}">
                <a16:creationId xmlns:a16="http://schemas.microsoft.com/office/drawing/2014/main" id="{EF7ECF75-AA71-6806-A807-23A812369547}"/>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43</a:t>
            </a:fld>
            <a:endParaRPr lang="en-US" sz="1800" b="1" dirty="0">
              <a:latin typeface="Fontasy Himali" panose="04020500000000000000" pitchFamily="82" charset="0"/>
            </a:endParaRPr>
          </a:p>
        </p:txBody>
      </p:sp>
      <p:pic>
        <p:nvPicPr>
          <p:cNvPr id="5" name="Picture 4">
            <a:extLst>
              <a:ext uri="{FF2B5EF4-FFF2-40B4-BE49-F238E27FC236}">
                <a16:creationId xmlns:a16="http://schemas.microsoft.com/office/drawing/2014/main" id="{EE081C1B-A0CB-C1FE-07F8-F9F2BC0AB17A}"/>
              </a:ext>
            </a:extLst>
          </p:cNvPr>
          <p:cNvPicPr>
            <a:picLocks noChangeAspect="1"/>
          </p:cNvPicPr>
          <p:nvPr/>
        </p:nvPicPr>
        <p:blipFill>
          <a:blip r:embed="rId2"/>
          <a:stretch>
            <a:fillRect/>
          </a:stretch>
        </p:blipFill>
        <p:spPr>
          <a:xfrm>
            <a:off x="7424111" y="1074420"/>
            <a:ext cx="4684432" cy="882400"/>
          </a:xfrm>
          <a:prstGeom prst="rect">
            <a:avLst/>
          </a:prstGeom>
          <a:ln w="38100">
            <a:solidFill>
              <a:schemeClr val="accent1"/>
            </a:solidFill>
          </a:ln>
        </p:spPr>
      </p:pic>
      <p:sp>
        <p:nvSpPr>
          <p:cNvPr id="7" name="TextBox 6">
            <a:extLst>
              <a:ext uri="{FF2B5EF4-FFF2-40B4-BE49-F238E27FC236}">
                <a16:creationId xmlns:a16="http://schemas.microsoft.com/office/drawing/2014/main" id="{14B88619-1DFD-69F1-CA2D-CC315C6F681B}"/>
              </a:ext>
            </a:extLst>
          </p:cNvPr>
          <p:cNvSpPr txBox="1"/>
          <p:nvPr/>
        </p:nvSpPr>
        <p:spPr>
          <a:xfrm>
            <a:off x="1" y="2146980"/>
            <a:ext cx="12003586" cy="4616648"/>
          </a:xfrm>
          <a:prstGeom prst="rect">
            <a:avLst/>
          </a:prstGeom>
          <a:noFill/>
        </p:spPr>
        <p:txBody>
          <a:bodyPr wrap="square">
            <a:spAutoFit/>
          </a:bodyPr>
          <a:lstStyle/>
          <a:p>
            <a:pPr marL="457200" indent="-457200">
              <a:lnSpc>
                <a:spcPct val="130000"/>
              </a:lnSpc>
              <a:spcBef>
                <a:spcPts val="600"/>
              </a:spcBef>
              <a:buFont typeface="Wingdings" panose="05000000000000000000" pitchFamily="2" charset="2"/>
              <a:buChar char="Ø"/>
            </a:pPr>
            <a:r>
              <a:rPr lang="ne-NP" sz="2400" dirty="0">
                <a:cs typeface="Kalimati" panose="00000400000000000000" pitchFamily="2"/>
              </a:rPr>
              <a:t>आधुनिक भवन भन्नाले नक्शा पास गरी</a:t>
            </a:r>
            <a:r>
              <a:rPr lang="en-US" sz="2400" dirty="0">
                <a:cs typeface="Kalimati" panose="00000400000000000000" pitchFamily="2"/>
              </a:rPr>
              <a:t>, </a:t>
            </a:r>
            <a:r>
              <a:rPr lang="ne-NP" sz="2400" dirty="0">
                <a:cs typeface="Kalimati" panose="00000400000000000000" pitchFamily="2"/>
              </a:rPr>
              <a:t>रोडा</a:t>
            </a:r>
            <a:r>
              <a:rPr lang="en-US" sz="2400" dirty="0">
                <a:cs typeface="Kalimati" panose="00000400000000000000" pitchFamily="2"/>
              </a:rPr>
              <a:t>, </a:t>
            </a:r>
            <a:r>
              <a:rPr lang="ne-NP" sz="2400" dirty="0">
                <a:cs typeface="Kalimati" panose="00000400000000000000" pitchFamily="2"/>
              </a:rPr>
              <a:t>कंक्रिट र सिमेन्ट जस्ता आधुनिक निर्माण सामग्रीको प्रयोग गरी पिल्लर ढलान सहित बनेका र खानेपानी</a:t>
            </a:r>
            <a:r>
              <a:rPr lang="en-US" sz="2400" dirty="0">
                <a:cs typeface="Kalimati" panose="00000400000000000000" pitchFamily="2"/>
              </a:rPr>
              <a:t>, </a:t>
            </a:r>
            <a:r>
              <a:rPr lang="ne-NP" sz="2400" dirty="0">
                <a:cs typeface="Kalimati" panose="00000400000000000000" pitchFamily="2"/>
              </a:rPr>
              <a:t>बिजुली तथा ढलनिकास लगायतका आधारभूत सुविधा भएका संरचनालाई बुझ्नुपर्दछ।</a:t>
            </a:r>
          </a:p>
          <a:p>
            <a:pPr marL="457200" indent="-457200">
              <a:lnSpc>
                <a:spcPct val="130000"/>
              </a:lnSpc>
              <a:spcBef>
                <a:spcPts val="600"/>
              </a:spcBef>
              <a:buFont typeface="Wingdings" panose="05000000000000000000" pitchFamily="2" charset="2"/>
              <a:buChar char="Ø"/>
            </a:pPr>
            <a:r>
              <a:rPr lang="ne-NP" sz="2400" dirty="0">
                <a:cs typeface="Kalimati" panose="00000400000000000000" pitchFamily="2"/>
              </a:rPr>
              <a:t>प्रायः यस्ता भवनहरू व्यवसाय सञ्चालन गर्ने उद्देश्यले बनाइएको हुनुपर्दछ। यस्ता सपिङ/व्यापारिक मलमा धेरै सङ्ख्यामा प्रतिष्ठानहरू सञ्चालनमा रहेका पनि हुनसक्दछन्।</a:t>
            </a:r>
          </a:p>
          <a:p>
            <a:pPr marL="457200" indent="-457200">
              <a:lnSpc>
                <a:spcPct val="130000"/>
              </a:lnSpc>
              <a:spcBef>
                <a:spcPts val="600"/>
              </a:spcBef>
              <a:buFont typeface="Wingdings" panose="05000000000000000000" pitchFamily="2" charset="2"/>
              <a:buChar char="Ø"/>
            </a:pPr>
            <a:r>
              <a:rPr lang="ne-NP" sz="2400" dirty="0">
                <a:cs typeface="Kalimati" panose="00000400000000000000" pitchFamily="2"/>
              </a:rPr>
              <a:t>फलामको संरचनाबाट बनेका </a:t>
            </a:r>
            <a:r>
              <a:rPr lang="ne-NP" sz="2400" dirty="0" smtClean="0">
                <a:cs typeface="Kalimati" panose="00000400000000000000" pitchFamily="2"/>
              </a:rPr>
              <a:t>र अन्य आधारभूत सुविधा भएका भवन/घरलाई </a:t>
            </a:r>
            <a:r>
              <a:rPr lang="ne-NP" sz="2400" dirty="0">
                <a:cs typeface="Kalimati" panose="00000400000000000000" pitchFamily="2"/>
              </a:rPr>
              <a:t>पनि आधुनिक मान्नु पर्दछ। </a:t>
            </a:r>
            <a:endParaRPr lang="en-US" sz="2400" dirty="0">
              <a:cs typeface="Kalimati" panose="00000400000000000000" pitchFamily="2"/>
            </a:endParaRPr>
          </a:p>
          <a:p>
            <a:pPr marL="457200" indent="-457200">
              <a:lnSpc>
                <a:spcPct val="130000"/>
              </a:lnSpc>
              <a:spcBef>
                <a:spcPts val="600"/>
              </a:spcBef>
              <a:buFont typeface="Wingdings" panose="05000000000000000000" pitchFamily="2" charset="2"/>
              <a:buChar char="Ø"/>
            </a:pPr>
            <a:r>
              <a:rPr lang="ne-NP" sz="2400" dirty="0">
                <a:cs typeface="Kalimati" panose="00000400000000000000" pitchFamily="2"/>
              </a:rPr>
              <a:t>प्रश्न </a:t>
            </a:r>
            <a:r>
              <a:rPr lang="en-US" sz="2400" dirty="0">
                <a:cs typeface="Kalimati" panose="00000400000000000000" pitchFamily="2"/>
              </a:rPr>
              <a:t>BP4 </a:t>
            </a:r>
            <a:r>
              <a:rPr lang="ne-NP" sz="2400" dirty="0">
                <a:cs typeface="Kalimati" panose="00000400000000000000" pitchFamily="2"/>
              </a:rPr>
              <a:t>मा </a:t>
            </a:r>
            <a:r>
              <a:rPr lang="en-US" sz="2400" dirty="0">
                <a:cs typeface="Kalimati" panose="00000400000000000000" pitchFamily="2"/>
              </a:rPr>
              <a:t>1 </a:t>
            </a:r>
            <a:r>
              <a:rPr lang="ne-NP" sz="2400" dirty="0">
                <a:cs typeface="Kalimati" panose="00000400000000000000" pitchFamily="2"/>
              </a:rPr>
              <a:t>देखि </a:t>
            </a:r>
            <a:r>
              <a:rPr lang="en-US" sz="2400" dirty="0">
                <a:cs typeface="Kalimati" panose="00000400000000000000" pitchFamily="2"/>
              </a:rPr>
              <a:t>4 </a:t>
            </a:r>
            <a:r>
              <a:rPr lang="ne-NP" sz="2400" dirty="0">
                <a:cs typeface="Kalimati" panose="00000400000000000000" pitchFamily="2"/>
              </a:rPr>
              <a:t>सम्मका </a:t>
            </a:r>
            <a:r>
              <a:rPr lang="ne-NP" sz="2400" dirty="0" smtClean="0">
                <a:cs typeface="Kalimati" panose="00000400000000000000" pitchFamily="2"/>
              </a:rPr>
              <a:t>विकल्प </a:t>
            </a:r>
            <a:r>
              <a:rPr lang="ne-NP" sz="2400" dirty="0">
                <a:cs typeface="Kalimati" panose="00000400000000000000" pitchFamily="2"/>
              </a:rPr>
              <a:t>आएकालाई मात्र आधुनिक भवन हो होइन भनी सोध्नुपर्दछ</a:t>
            </a:r>
            <a:r>
              <a:rPr lang="ne-NP" sz="2400" b="1" dirty="0">
                <a:cs typeface="Kalimati" panose="00000400000000000000" pitchFamily="2"/>
              </a:rPr>
              <a:t>।</a:t>
            </a:r>
          </a:p>
        </p:txBody>
      </p:sp>
    </p:spTree>
    <p:extLst>
      <p:ext uri="{BB962C8B-B14F-4D97-AF65-F5344CB8AC3E}">
        <p14:creationId xmlns:p14="http://schemas.microsoft.com/office/powerpoint/2010/main" val="28784241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CFD9F-6799-1F9C-CD5F-8440A79E3C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C591F3-E846-2C4D-286F-9946A03B334E}"/>
              </a:ext>
            </a:extLst>
          </p:cNvPr>
          <p:cNvSpPr>
            <a:spLocks noGrp="1"/>
          </p:cNvSpPr>
          <p:nvPr>
            <p:ph type="title"/>
          </p:nvPr>
        </p:nvSpPr>
        <p:spPr>
          <a:xfrm>
            <a:off x="101600" y="202565"/>
            <a:ext cx="12090399" cy="996315"/>
          </a:xfrm>
        </p:spPr>
        <p:txBody>
          <a:bodyPr>
            <a:normAutofit/>
          </a:bodyPr>
          <a:lstStyle/>
          <a:p>
            <a:pPr algn="ctr"/>
            <a:r>
              <a:rPr lang="ne-NP" sz="4000" dirty="0"/>
              <a:t>कक्षा अभ्यासः खण्ड ९</a:t>
            </a:r>
            <a:endParaRPr lang="en-US" sz="4000" dirty="0"/>
          </a:p>
        </p:txBody>
      </p:sp>
      <p:sp>
        <p:nvSpPr>
          <p:cNvPr id="4" name="Footer Placeholder 3">
            <a:extLst>
              <a:ext uri="{FF2B5EF4-FFF2-40B4-BE49-F238E27FC236}">
                <a16:creationId xmlns:a16="http://schemas.microsoft.com/office/drawing/2014/main" id="{5128C469-D704-CE6D-2EA9-E65939B5919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6" name="Content Placeholder 2">
            <a:extLst>
              <a:ext uri="{FF2B5EF4-FFF2-40B4-BE49-F238E27FC236}">
                <a16:creationId xmlns:a16="http://schemas.microsoft.com/office/drawing/2014/main" id="{23C3DEF7-58A6-D576-DDE0-544D143DC662}"/>
              </a:ext>
            </a:extLst>
          </p:cNvPr>
          <p:cNvSpPr txBox="1">
            <a:spLocks/>
          </p:cNvSpPr>
          <p:nvPr/>
        </p:nvSpPr>
        <p:spPr>
          <a:xfrm>
            <a:off x="193040" y="1978025"/>
            <a:ext cx="1189736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B67D3D85-43C9-4DCD-B918-4FBCEAC54344}"/>
              </a:ext>
            </a:extLst>
          </p:cNvPr>
          <p:cNvSpPr txBox="1">
            <a:spLocks/>
          </p:cNvSpPr>
          <p:nvPr/>
        </p:nvSpPr>
        <p:spPr>
          <a:xfrm>
            <a:off x="101600" y="1303020"/>
            <a:ext cx="11988800" cy="511048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gn="just">
              <a:lnSpc>
                <a:spcPct val="160000"/>
              </a:lnSpc>
              <a:buFont typeface="+mj-lt"/>
              <a:buAutoNum type="arabicPeriod"/>
            </a:pPr>
            <a:r>
              <a:rPr lang="ne-NP" dirty="0"/>
              <a:t>प्रत्येक </a:t>
            </a:r>
            <a:r>
              <a:rPr lang="hi-IN" dirty="0"/>
              <a:t>हप्ताको ६ दिन मात्र</a:t>
            </a:r>
            <a:r>
              <a:rPr lang="ne-NP" dirty="0"/>
              <a:t> सञ्चालन हुने</a:t>
            </a:r>
            <a:r>
              <a:rPr lang="hi-IN" dirty="0"/>
              <a:t> </a:t>
            </a:r>
            <a:r>
              <a:rPr lang="ne-NP" dirty="0"/>
              <a:t>प्रतिष्ठानलार्इ खण्ड </a:t>
            </a:r>
            <a:r>
              <a:rPr lang="en-US" dirty="0"/>
              <a:t>9</a:t>
            </a:r>
            <a:r>
              <a:rPr lang="ne-NP" dirty="0"/>
              <a:t> का विवरण </a:t>
            </a:r>
            <a:r>
              <a:rPr lang="ne-NP" dirty="0" smtClean="0"/>
              <a:t>भर्नुहोस्? </a:t>
            </a:r>
            <a:endParaRPr lang="ne-NP" dirty="0"/>
          </a:p>
          <a:p>
            <a:pPr marL="514350" indent="-514350" algn="just">
              <a:lnSpc>
                <a:spcPct val="160000"/>
              </a:lnSpc>
              <a:buFont typeface="+mj-lt"/>
              <a:buAutoNum type="arabicPeriod"/>
            </a:pPr>
            <a:r>
              <a:rPr lang="hi-IN" dirty="0"/>
              <a:t>महिनामा औसत २५ दिन </a:t>
            </a:r>
            <a:r>
              <a:rPr lang="ne-NP" dirty="0"/>
              <a:t>खुल्ने प्रतिष्ठानलार्इ खण्ड </a:t>
            </a:r>
            <a:r>
              <a:rPr lang="en-US" dirty="0"/>
              <a:t>9</a:t>
            </a:r>
            <a:r>
              <a:rPr lang="ne-NP" dirty="0"/>
              <a:t> का विवरण </a:t>
            </a:r>
            <a:r>
              <a:rPr lang="ne-NP" dirty="0" smtClean="0"/>
              <a:t>भर्नुहोस्? </a:t>
            </a:r>
            <a:endParaRPr lang="ne-NP" dirty="0"/>
          </a:p>
          <a:p>
            <a:pPr marL="514350" indent="-514350" algn="just">
              <a:lnSpc>
                <a:spcPct val="160000"/>
              </a:lnSpc>
              <a:buFont typeface="+mj-lt"/>
              <a:buAutoNum type="arabicPeriod"/>
            </a:pPr>
            <a:r>
              <a:rPr lang="hi-IN" dirty="0"/>
              <a:t>व्यवसाय सुरू भएको २ महिना मात्र भयो र यो अवधिमा ५० दिन पसल खुल्यो </a:t>
            </a:r>
            <a:r>
              <a:rPr lang="ne-NP" dirty="0"/>
              <a:t>खण्ड </a:t>
            </a:r>
            <a:r>
              <a:rPr lang="en-US" dirty="0"/>
              <a:t>9</a:t>
            </a:r>
            <a:r>
              <a:rPr lang="ne-NP" dirty="0"/>
              <a:t> का विवरण </a:t>
            </a:r>
            <a:r>
              <a:rPr lang="ne-NP" dirty="0" smtClean="0"/>
              <a:t>भर्नुहोस्? </a:t>
            </a:r>
            <a:endParaRPr lang="en-US" dirty="0"/>
          </a:p>
          <a:p>
            <a:pPr algn="just">
              <a:lnSpc>
                <a:spcPct val="160000"/>
              </a:lnSpc>
            </a:pPr>
            <a:endParaRPr lang="en-US" sz="2000" b="1" dirty="0"/>
          </a:p>
        </p:txBody>
      </p:sp>
      <p:sp>
        <p:nvSpPr>
          <p:cNvPr id="11" name="Slide Number Placeholder 4">
            <a:extLst>
              <a:ext uri="{FF2B5EF4-FFF2-40B4-BE49-F238E27FC236}">
                <a16:creationId xmlns:a16="http://schemas.microsoft.com/office/drawing/2014/main" id="{AD994036-EF9A-1649-969C-F8481DC9E5ED}"/>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44</a:t>
            </a:fld>
            <a:endParaRPr lang="en-US" sz="1800" b="1" dirty="0">
              <a:latin typeface="Fontasy Himali" panose="04020500000000000000" pitchFamily="82" charset="0"/>
            </a:endParaRPr>
          </a:p>
        </p:txBody>
      </p:sp>
    </p:spTree>
    <p:extLst>
      <p:ext uri="{BB962C8B-B14F-4D97-AF65-F5344CB8AC3E}">
        <p14:creationId xmlns:p14="http://schemas.microsoft.com/office/powerpoint/2010/main" val="7417711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020C43-3646-7318-9E3F-AAC9589765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054949-9A87-F1D5-3AA1-A5F57340EDE5}"/>
              </a:ext>
            </a:extLst>
          </p:cNvPr>
          <p:cNvSpPr>
            <a:spLocks noGrp="1"/>
          </p:cNvSpPr>
          <p:nvPr>
            <p:ph type="title"/>
          </p:nvPr>
        </p:nvSpPr>
        <p:spPr>
          <a:xfrm>
            <a:off x="101600" y="202565"/>
            <a:ext cx="12090399" cy="996315"/>
          </a:xfrm>
        </p:spPr>
        <p:txBody>
          <a:bodyPr>
            <a:normAutofit/>
          </a:bodyPr>
          <a:lstStyle/>
          <a:p>
            <a:pPr algn="ctr"/>
            <a:r>
              <a:rPr lang="ne-NP" sz="4000" dirty="0"/>
              <a:t>कक्षा अभ्यासः खण्ड ९ उत्तर</a:t>
            </a:r>
            <a:endParaRPr lang="en-US" sz="4000" dirty="0"/>
          </a:p>
        </p:txBody>
      </p:sp>
      <p:sp>
        <p:nvSpPr>
          <p:cNvPr id="4" name="Footer Placeholder 3">
            <a:extLst>
              <a:ext uri="{FF2B5EF4-FFF2-40B4-BE49-F238E27FC236}">
                <a16:creationId xmlns:a16="http://schemas.microsoft.com/office/drawing/2014/main" id="{CD1F646D-2C6A-9F52-4331-86F11DC4E7D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6" name="Content Placeholder 2">
            <a:extLst>
              <a:ext uri="{FF2B5EF4-FFF2-40B4-BE49-F238E27FC236}">
                <a16:creationId xmlns:a16="http://schemas.microsoft.com/office/drawing/2014/main" id="{AFA9C931-2989-85E6-963A-CBCC01929D5F}"/>
              </a:ext>
            </a:extLst>
          </p:cNvPr>
          <p:cNvSpPr txBox="1">
            <a:spLocks/>
          </p:cNvSpPr>
          <p:nvPr/>
        </p:nvSpPr>
        <p:spPr>
          <a:xfrm>
            <a:off x="193040" y="1978025"/>
            <a:ext cx="1189736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365FB440-50B4-75BE-AF96-FD5C0354FA15}"/>
              </a:ext>
            </a:extLst>
          </p:cNvPr>
          <p:cNvSpPr txBox="1">
            <a:spLocks/>
          </p:cNvSpPr>
          <p:nvPr/>
        </p:nvSpPr>
        <p:spPr>
          <a:xfrm>
            <a:off x="101600" y="1088570"/>
            <a:ext cx="11988800" cy="53249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gn="just">
              <a:lnSpc>
                <a:spcPct val="160000"/>
              </a:lnSpc>
              <a:buFont typeface="+mj-lt"/>
              <a:buAutoNum type="arabicPeriod"/>
            </a:pPr>
            <a:r>
              <a:rPr lang="hi-IN" dirty="0"/>
              <a:t>हप्ताको ६ दिन मात्र खुल्छ </a:t>
            </a:r>
            <a:r>
              <a:rPr lang="ne-NP" dirty="0"/>
              <a:t>भने</a:t>
            </a:r>
            <a:r>
              <a:rPr lang="hi-IN" dirty="0"/>
              <a:t>६</a:t>
            </a:r>
            <a:r>
              <a:rPr lang="ne-NP" dirty="0"/>
              <a:t>*</a:t>
            </a:r>
            <a:r>
              <a:rPr lang="hi-IN" dirty="0"/>
              <a:t>५२</a:t>
            </a:r>
            <a:r>
              <a:rPr lang="en-US" dirty="0"/>
              <a:t> = </a:t>
            </a:r>
            <a:r>
              <a:rPr lang="en-US" b="1" dirty="0"/>
              <a:t>312</a:t>
            </a:r>
            <a:r>
              <a:rPr lang="hi-IN" dirty="0"/>
              <a:t> दिन </a:t>
            </a:r>
            <a:r>
              <a:rPr lang="ne-NP" dirty="0"/>
              <a:t>लेख्नुपर्दछ।</a:t>
            </a:r>
          </a:p>
          <a:p>
            <a:pPr marL="514350" indent="-514350" algn="just">
              <a:lnSpc>
                <a:spcPct val="160000"/>
              </a:lnSpc>
              <a:buFont typeface="+mj-lt"/>
              <a:buAutoNum type="arabicPeriod"/>
            </a:pPr>
            <a:r>
              <a:rPr lang="hi-IN" dirty="0"/>
              <a:t>महिनामा औसत २५ दिन खुल्छ भने २५</a:t>
            </a:r>
            <a:r>
              <a:rPr lang="ne-NP" dirty="0"/>
              <a:t>*</a:t>
            </a:r>
            <a:r>
              <a:rPr lang="hi-IN" dirty="0"/>
              <a:t>१२ </a:t>
            </a:r>
            <a:r>
              <a:rPr lang="ne-NP" dirty="0"/>
              <a:t>=</a:t>
            </a:r>
            <a:r>
              <a:rPr lang="en-US" dirty="0"/>
              <a:t> </a:t>
            </a:r>
            <a:r>
              <a:rPr lang="en-US" b="1" dirty="0"/>
              <a:t>300</a:t>
            </a:r>
            <a:r>
              <a:rPr lang="hi-IN" dirty="0"/>
              <a:t> दिन</a:t>
            </a:r>
            <a:r>
              <a:rPr lang="en-US" dirty="0"/>
              <a:t> </a:t>
            </a:r>
            <a:r>
              <a:rPr lang="hi-IN" dirty="0"/>
              <a:t>लेख्नुपर्दछ।</a:t>
            </a:r>
            <a:endParaRPr lang="ne-NP" dirty="0"/>
          </a:p>
          <a:p>
            <a:pPr marL="514350" indent="-514350" algn="just">
              <a:lnSpc>
                <a:spcPct val="160000"/>
              </a:lnSpc>
              <a:buFont typeface="+mj-lt"/>
              <a:buAutoNum type="arabicPeriod"/>
            </a:pPr>
            <a:r>
              <a:rPr lang="hi-IN" dirty="0"/>
              <a:t>व्यवसाय सुरू भएको २ महिना मात्र भयो र यो अवधिमा ५० दिन पसल खुल्यो भने </a:t>
            </a:r>
            <a:r>
              <a:rPr lang="ne-NP" dirty="0"/>
              <a:t>यहाँ </a:t>
            </a:r>
            <a:r>
              <a:rPr lang="en-US" dirty="0"/>
              <a:t> </a:t>
            </a:r>
            <a:r>
              <a:rPr lang="en-US" b="1" dirty="0"/>
              <a:t>50</a:t>
            </a:r>
            <a:r>
              <a:rPr lang="en-US" dirty="0"/>
              <a:t> </a:t>
            </a:r>
            <a:r>
              <a:rPr lang="hi-IN" dirty="0"/>
              <a:t>लेख्नुपर्दछ।</a:t>
            </a:r>
            <a:endParaRPr lang="en-US" dirty="0"/>
          </a:p>
          <a:p>
            <a:pPr marL="514350" indent="-514350" algn="just">
              <a:lnSpc>
                <a:spcPct val="160000"/>
              </a:lnSpc>
              <a:buFont typeface="+mj-lt"/>
              <a:buAutoNum type="arabicPeriod"/>
            </a:pPr>
            <a:endParaRPr lang="en-US" dirty="0"/>
          </a:p>
          <a:p>
            <a:pPr algn="just">
              <a:lnSpc>
                <a:spcPct val="160000"/>
              </a:lnSpc>
            </a:pPr>
            <a:endParaRPr lang="en-US" sz="2000" b="1" dirty="0"/>
          </a:p>
        </p:txBody>
      </p:sp>
      <p:sp>
        <p:nvSpPr>
          <p:cNvPr id="11" name="Slide Number Placeholder 4">
            <a:extLst>
              <a:ext uri="{FF2B5EF4-FFF2-40B4-BE49-F238E27FC236}">
                <a16:creationId xmlns:a16="http://schemas.microsoft.com/office/drawing/2014/main" id="{47882E75-0240-42AC-C9FE-43DF503D6AAC}"/>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45</a:t>
            </a:fld>
            <a:endParaRPr lang="en-US" sz="1800" b="1" dirty="0">
              <a:latin typeface="Fontasy Himali" panose="04020500000000000000" pitchFamily="82" charset="0"/>
            </a:endParaRPr>
          </a:p>
        </p:txBody>
      </p:sp>
    </p:spTree>
    <p:extLst>
      <p:ext uri="{BB962C8B-B14F-4D97-AF65-F5344CB8AC3E}">
        <p14:creationId xmlns:p14="http://schemas.microsoft.com/office/powerpoint/2010/main" val="32194779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F6A582-AC45-7380-F4DD-2D08986160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192330-1C7D-995A-6C79-F06D48E08053}"/>
              </a:ext>
            </a:extLst>
          </p:cNvPr>
          <p:cNvSpPr>
            <a:spLocks noGrp="1"/>
          </p:cNvSpPr>
          <p:nvPr>
            <p:ph type="title"/>
          </p:nvPr>
        </p:nvSpPr>
        <p:spPr>
          <a:xfrm>
            <a:off x="101600" y="202565"/>
            <a:ext cx="12090399" cy="996315"/>
          </a:xfrm>
        </p:spPr>
        <p:txBody>
          <a:bodyPr>
            <a:normAutofit/>
          </a:bodyPr>
          <a:lstStyle/>
          <a:p>
            <a:pPr algn="ctr"/>
            <a:r>
              <a:rPr lang="ne-NP" sz="4000" dirty="0"/>
              <a:t>कक्षा अभ्यासः खण्ड १०</a:t>
            </a:r>
            <a:endParaRPr lang="en-US" sz="4000" dirty="0"/>
          </a:p>
        </p:txBody>
      </p:sp>
      <p:sp>
        <p:nvSpPr>
          <p:cNvPr id="4" name="Footer Placeholder 3">
            <a:extLst>
              <a:ext uri="{FF2B5EF4-FFF2-40B4-BE49-F238E27FC236}">
                <a16:creationId xmlns:a16="http://schemas.microsoft.com/office/drawing/2014/main" id="{A523A211-EBF0-6F4B-D376-1A92A0032C2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6" name="Content Placeholder 2">
            <a:extLst>
              <a:ext uri="{FF2B5EF4-FFF2-40B4-BE49-F238E27FC236}">
                <a16:creationId xmlns:a16="http://schemas.microsoft.com/office/drawing/2014/main" id="{36DA7953-C901-962F-780A-0D08FF0606F4}"/>
              </a:ext>
            </a:extLst>
          </p:cNvPr>
          <p:cNvSpPr txBox="1">
            <a:spLocks/>
          </p:cNvSpPr>
          <p:nvPr/>
        </p:nvSpPr>
        <p:spPr>
          <a:xfrm>
            <a:off x="193040" y="1978025"/>
            <a:ext cx="1189736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11" name="Slide Number Placeholder 4">
            <a:extLst>
              <a:ext uri="{FF2B5EF4-FFF2-40B4-BE49-F238E27FC236}">
                <a16:creationId xmlns:a16="http://schemas.microsoft.com/office/drawing/2014/main" id="{A112C2DD-EAAE-3ADE-E21F-C291FE20EC8A}"/>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46</a:t>
            </a:fld>
            <a:endParaRPr lang="en-US" sz="1800" b="1" dirty="0">
              <a:latin typeface="Fontasy Himali" panose="04020500000000000000" pitchFamily="82" charset="0"/>
            </a:endParaRPr>
          </a:p>
        </p:txBody>
      </p:sp>
      <p:pic>
        <p:nvPicPr>
          <p:cNvPr id="5" name="Picture 4">
            <a:extLst>
              <a:ext uri="{FF2B5EF4-FFF2-40B4-BE49-F238E27FC236}">
                <a16:creationId xmlns:a16="http://schemas.microsoft.com/office/drawing/2014/main" id="{B9C4298D-035A-B9B4-5FAF-B038B1D193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8600" y="1205979"/>
            <a:ext cx="7609114" cy="5072743"/>
          </a:xfrm>
          <a:prstGeom prst="rect">
            <a:avLst/>
          </a:prstGeom>
        </p:spPr>
      </p:pic>
      <p:sp>
        <p:nvSpPr>
          <p:cNvPr id="9" name="TextBox 8">
            <a:extLst>
              <a:ext uri="{FF2B5EF4-FFF2-40B4-BE49-F238E27FC236}">
                <a16:creationId xmlns:a16="http://schemas.microsoft.com/office/drawing/2014/main" id="{D46B29A9-D99D-2E9B-4001-603CA7C3BEEB}"/>
              </a:ext>
            </a:extLst>
          </p:cNvPr>
          <p:cNvSpPr txBox="1"/>
          <p:nvPr/>
        </p:nvSpPr>
        <p:spPr>
          <a:xfrm>
            <a:off x="132278" y="1793937"/>
            <a:ext cx="3516086" cy="3270126"/>
          </a:xfrm>
          <a:prstGeom prst="rect">
            <a:avLst/>
          </a:prstGeom>
          <a:noFill/>
        </p:spPr>
        <p:txBody>
          <a:bodyPr wrap="square">
            <a:spAutoFit/>
          </a:bodyPr>
          <a:lstStyle/>
          <a:p>
            <a:pPr>
              <a:lnSpc>
                <a:spcPct val="150000"/>
              </a:lnSpc>
            </a:pPr>
            <a:r>
              <a:rPr lang="ne-NP" sz="2800" dirty="0">
                <a:cs typeface="Kalimati" panose="00000400000000000000" pitchFamily="2"/>
              </a:rPr>
              <a:t>यो चित्रका प्रतिष्ठानहरूका लागि खण्ड १० को </a:t>
            </a:r>
            <a:r>
              <a:rPr lang="en-US" sz="2800" dirty="0" err="1">
                <a:cs typeface="Kalimati" panose="00000400000000000000" pitchFamily="2"/>
              </a:rPr>
              <a:t>BP4</a:t>
            </a:r>
            <a:r>
              <a:rPr lang="en-US" sz="2800" dirty="0">
                <a:cs typeface="Kalimati" panose="00000400000000000000" pitchFamily="2"/>
              </a:rPr>
              <a:t> </a:t>
            </a:r>
            <a:r>
              <a:rPr lang="ne-NP" sz="2800" dirty="0">
                <a:cs typeface="Kalimati" panose="00000400000000000000" pitchFamily="2"/>
              </a:rPr>
              <a:t>र </a:t>
            </a:r>
            <a:r>
              <a:rPr lang="en-US" sz="2800" dirty="0" err="1">
                <a:cs typeface="Kalimati" panose="00000400000000000000" pitchFamily="2"/>
              </a:rPr>
              <a:t>BP5</a:t>
            </a:r>
            <a:r>
              <a:rPr lang="en-US" sz="2800" dirty="0">
                <a:cs typeface="Kalimati" panose="00000400000000000000" pitchFamily="2"/>
              </a:rPr>
              <a:t> </a:t>
            </a:r>
            <a:r>
              <a:rPr lang="ne-NP" sz="2800" dirty="0">
                <a:cs typeface="Kalimati" panose="00000400000000000000" pitchFamily="2"/>
              </a:rPr>
              <a:t>को उत्तर के होला?</a:t>
            </a:r>
            <a:endParaRPr lang="en-US" sz="2800" dirty="0">
              <a:cs typeface="Kalimati" panose="00000400000000000000" pitchFamily="2"/>
            </a:endParaRPr>
          </a:p>
        </p:txBody>
      </p:sp>
    </p:spTree>
    <p:extLst>
      <p:ext uri="{BB962C8B-B14F-4D97-AF65-F5344CB8AC3E}">
        <p14:creationId xmlns:p14="http://schemas.microsoft.com/office/powerpoint/2010/main" val="14680917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35301-C854-F594-88C3-7657FE2114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65255F-A85A-80EF-4037-69988771FE30}"/>
              </a:ext>
            </a:extLst>
          </p:cNvPr>
          <p:cNvSpPr>
            <a:spLocks noGrp="1"/>
          </p:cNvSpPr>
          <p:nvPr>
            <p:ph type="title"/>
          </p:nvPr>
        </p:nvSpPr>
        <p:spPr>
          <a:xfrm>
            <a:off x="101600" y="202565"/>
            <a:ext cx="12090399" cy="996315"/>
          </a:xfrm>
        </p:spPr>
        <p:txBody>
          <a:bodyPr>
            <a:normAutofit/>
          </a:bodyPr>
          <a:lstStyle/>
          <a:p>
            <a:pPr algn="ctr"/>
            <a:r>
              <a:rPr lang="ne-NP" sz="4000" dirty="0"/>
              <a:t>कक्षा अभ्यासः खण्ड १० उत्तर</a:t>
            </a:r>
            <a:endParaRPr lang="en-US" sz="4000" dirty="0"/>
          </a:p>
        </p:txBody>
      </p:sp>
      <p:sp>
        <p:nvSpPr>
          <p:cNvPr id="4" name="Footer Placeholder 3">
            <a:extLst>
              <a:ext uri="{FF2B5EF4-FFF2-40B4-BE49-F238E27FC236}">
                <a16:creationId xmlns:a16="http://schemas.microsoft.com/office/drawing/2014/main" id="{96EC05CE-5B73-240C-60E2-E74AECB6593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6" name="Content Placeholder 2">
            <a:extLst>
              <a:ext uri="{FF2B5EF4-FFF2-40B4-BE49-F238E27FC236}">
                <a16:creationId xmlns:a16="http://schemas.microsoft.com/office/drawing/2014/main" id="{A877324E-F0D8-91BC-0B19-952EFB9AFCC6}"/>
              </a:ext>
            </a:extLst>
          </p:cNvPr>
          <p:cNvSpPr txBox="1">
            <a:spLocks/>
          </p:cNvSpPr>
          <p:nvPr/>
        </p:nvSpPr>
        <p:spPr>
          <a:xfrm>
            <a:off x="193040" y="1978025"/>
            <a:ext cx="1189736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942D9EBD-B7B2-D7AF-46BE-F3423A6223BB}"/>
              </a:ext>
            </a:extLst>
          </p:cNvPr>
          <p:cNvSpPr txBox="1">
            <a:spLocks/>
          </p:cNvSpPr>
          <p:nvPr/>
        </p:nvSpPr>
        <p:spPr>
          <a:xfrm>
            <a:off x="101600" y="2862943"/>
            <a:ext cx="4111171" cy="132805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60000"/>
              </a:lnSpc>
              <a:buNone/>
            </a:pPr>
            <a:r>
              <a:rPr lang="en-US" b="1" dirty="0" err="1"/>
              <a:t>BP4</a:t>
            </a:r>
            <a:r>
              <a:rPr lang="en-US" b="1" dirty="0"/>
              <a:t>. </a:t>
            </a:r>
            <a:r>
              <a:rPr lang="ne-NP" b="1" dirty="0"/>
              <a:t>कोड </a:t>
            </a:r>
            <a:r>
              <a:rPr lang="en-US" b="1" dirty="0"/>
              <a:t>4</a:t>
            </a:r>
          </a:p>
          <a:p>
            <a:pPr marL="0" indent="0" algn="ctr">
              <a:lnSpc>
                <a:spcPct val="160000"/>
              </a:lnSpc>
              <a:buNone/>
            </a:pPr>
            <a:r>
              <a:rPr lang="en-US" b="1" dirty="0" err="1"/>
              <a:t>BP5</a:t>
            </a:r>
            <a:r>
              <a:rPr lang="en-US" b="1" dirty="0"/>
              <a:t>. </a:t>
            </a:r>
            <a:r>
              <a:rPr lang="ne-NP" b="1" dirty="0"/>
              <a:t>कोड </a:t>
            </a:r>
            <a:r>
              <a:rPr lang="en-US" b="1" dirty="0"/>
              <a:t>1</a:t>
            </a:r>
          </a:p>
        </p:txBody>
      </p:sp>
      <p:sp>
        <p:nvSpPr>
          <p:cNvPr id="11" name="Slide Number Placeholder 4">
            <a:extLst>
              <a:ext uri="{FF2B5EF4-FFF2-40B4-BE49-F238E27FC236}">
                <a16:creationId xmlns:a16="http://schemas.microsoft.com/office/drawing/2014/main" id="{1ADDBF34-C2D0-CC1E-C2FD-B1E22F62CDAD}"/>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47</a:t>
            </a:fld>
            <a:endParaRPr lang="en-US" sz="1800" b="1" dirty="0">
              <a:latin typeface="Fontasy Himali" panose="04020500000000000000" pitchFamily="82" charset="0"/>
            </a:endParaRPr>
          </a:p>
        </p:txBody>
      </p:sp>
      <p:pic>
        <p:nvPicPr>
          <p:cNvPr id="3" name="Picture 2">
            <a:extLst>
              <a:ext uri="{FF2B5EF4-FFF2-40B4-BE49-F238E27FC236}">
                <a16:creationId xmlns:a16="http://schemas.microsoft.com/office/drawing/2014/main" id="{80508581-0789-5037-086F-0CE254448F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8600" y="1205979"/>
            <a:ext cx="7609114" cy="5072743"/>
          </a:xfrm>
          <a:prstGeom prst="rect">
            <a:avLst/>
          </a:prstGeom>
        </p:spPr>
      </p:pic>
    </p:spTree>
    <p:extLst>
      <p:ext uri="{BB962C8B-B14F-4D97-AF65-F5344CB8AC3E}">
        <p14:creationId xmlns:p14="http://schemas.microsoft.com/office/powerpoint/2010/main" val="42032224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0A983-CB20-5925-DCB3-A8DD61FB7E34}"/>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A2BE918-4F26-421F-8F23-7A33340C49D1}"/>
              </a:ext>
            </a:extLst>
          </p:cNvPr>
          <p:cNvSpPr>
            <a:spLocks noGrp="1"/>
          </p:cNvSpPr>
          <p:nvPr>
            <p:ph idx="1"/>
          </p:nvPr>
        </p:nvSpPr>
        <p:spPr>
          <a:xfrm>
            <a:off x="817788" y="1570491"/>
            <a:ext cx="10402743" cy="4503738"/>
          </a:xfrm>
        </p:spPr>
        <p:txBody>
          <a:bodyPr/>
          <a:lstStyle/>
          <a:p>
            <a:endParaRPr lang="ne-NP" sz="4000" b="1" dirty="0"/>
          </a:p>
          <a:p>
            <a:pPr marL="0" indent="0">
              <a:buNone/>
            </a:pPr>
            <a:endParaRPr lang="en-US" dirty="0"/>
          </a:p>
        </p:txBody>
      </p:sp>
      <p:sp>
        <p:nvSpPr>
          <p:cNvPr id="4" name="Footer Placeholder 3">
            <a:extLst>
              <a:ext uri="{FF2B5EF4-FFF2-40B4-BE49-F238E27FC236}">
                <a16:creationId xmlns:a16="http://schemas.microsoft.com/office/drawing/2014/main" id="{0D707CBA-5EA2-0112-AE4F-22A031F868C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6" name="Content Placeholder 2">
            <a:extLst>
              <a:ext uri="{FF2B5EF4-FFF2-40B4-BE49-F238E27FC236}">
                <a16:creationId xmlns:a16="http://schemas.microsoft.com/office/drawing/2014/main" id="{D08E446A-E6F7-6946-C425-BE953F186AFD}"/>
              </a:ext>
            </a:extLst>
          </p:cNvPr>
          <p:cNvSpPr txBox="1">
            <a:spLocks/>
          </p:cNvSpPr>
          <p:nvPr/>
        </p:nvSpPr>
        <p:spPr>
          <a:xfrm>
            <a:off x="193040" y="1978025"/>
            <a:ext cx="1189736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e-NP" sz="4000" b="1"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Kalimati" panose="00000400000000000000" pitchFamily="2"/>
            </a:endParaRPr>
          </a:p>
        </p:txBody>
      </p:sp>
      <p:sp>
        <p:nvSpPr>
          <p:cNvPr id="8" name="Content Placeholder 2">
            <a:extLst>
              <a:ext uri="{FF2B5EF4-FFF2-40B4-BE49-F238E27FC236}">
                <a16:creationId xmlns:a16="http://schemas.microsoft.com/office/drawing/2014/main" id="{3BD94D58-5510-FFBE-D1A6-9444FD537F04}"/>
              </a:ext>
            </a:extLst>
          </p:cNvPr>
          <p:cNvSpPr txBox="1">
            <a:spLocks/>
          </p:cNvSpPr>
          <p:nvPr/>
        </p:nvSpPr>
        <p:spPr>
          <a:xfrm>
            <a:off x="101600" y="4887686"/>
            <a:ext cx="11988800" cy="15022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buNone/>
            </a:pPr>
            <a:r>
              <a:rPr lang="ne-NP" sz="3600" b="1" dirty="0"/>
              <a:t>गुणस्तरीय गणनाको शुभकामना सहित</a:t>
            </a:r>
          </a:p>
          <a:p>
            <a:pPr marL="0" indent="0" algn="ctr">
              <a:lnSpc>
                <a:spcPct val="110000"/>
              </a:lnSpc>
              <a:buNone/>
            </a:pPr>
            <a:r>
              <a:rPr lang="ne-NP" sz="4000" b="1" dirty="0"/>
              <a:t>धन्यवाद!</a:t>
            </a:r>
            <a:endParaRPr lang="en-US" sz="3600" dirty="0"/>
          </a:p>
        </p:txBody>
      </p:sp>
      <p:sp>
        <p:nvSpPr>
          <p:cNvPr id="11" name="Slide Number Placeholder 4">
            <a:extLst>
              <a:ext uri="{FF2B5EF4-FFF2-40B4-BE49-F238E27FC236}">
                <a16:creationId xmlns:a16="http://schemas.microsoft.com/office/drawing/2014/main" id="{15F7AF26-8D9C-4380-428D-35D9C66C0827}"/>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48</a:t>
            </a:fld>
            <a:endParaRPr lang="en-US" sz="1800" b="1" dirty="0">
              <a:latin typeface="Fontasy Himali" panose="04020500000000000000" pitchFamily="82" charset="0"/>
            </a:endParaRPr>
          </a:p>
        </p:txBody>
      </p:sp>
      <p:sp>
        <p:nvSpPr>
          <p:cNvPr id="2" name="Content Placeholder 2">
            <a:extLst>
              <a:ext uri="{FF2B5EF4-FFF2-40B4-BE49-F238E27FC236}">
                <a16:creationId xmlns:a16="http://schemas.microsoft.com/office/drawing/2014/main" id="{EDDB7F48-E704-DE42-BBC1-7F62552C82B9}"/>
              </a:ext>
            </a:extLst>
          </p:cNvPr>
          <p:cNvSpPr txBox="1">
            <a:spLocks/>
          </p:cNvSpPr>
          <p:nvPr/>
        </p:nvSpPr>
        <p:spPr>
          <a:xfrm>
            <a:off x="254000" y="-21768"/>
            <a:ext cx="11988800" cy="936167"/>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60000"/>
              </a:lnSpc>
              <a:buNone/>
            </a:pPr>
            <a:r>
              <a:rPr lang="ne-NP" sz="4000" b="1" dirty="0"/>
              <a:t>छलफल</a:t>
            </a:r>
          </a:p>
        </p:txBody>
      </p:sp>
      <p:pic>
        <p:nvPicPr>
          <p:cNvPr id="9" name="Picture 8">
            <a:extLst>
              <a:ext uri="{FF2B5EF4-FFF2-40B4-BE49-F238E27FC236}">
                <a16:creationId xmlns:a16="http://schemas.microsoft.com/office/drawing/2014/main" id="{4A9E70D4-4FC1-79EF-0BD4-3F00ED64FF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7005" y="1041400"/>
            <a:ext cx="5429795" cy="3619863"/>
          </a:xfrm>
          <a:prstGeom prst="rect">
            <a:avLst/>
          </a:prstGeom>
        </p:spPr>
      </p:pic>
    </p:spTree>
    <p:extLst>
      <p:ext uri="{BB962C8B-B14F-4D97-AF65-F5344CB8AC3E}">
        <p14:creationId xmlns:p14="http://schemas.microsoft.com/office/powerpoint/2010/main" val="4188050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926818-BD9D-2B39-F5C2-88A04E9B1CDB}"/>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AAA5C7-6F50-D1B7-13F7-23758140A60B}"/>
              </a:ext>
            </a:extLst>
          </p:cNvPr>
          <p:cNvSpPr>
            <a:spLocks noGrp="1"/>
          </p:cNvSpPr>
          <p:nvPr>
            <p:ph idx="1"/>
          </p:nvPr>
        </p:nvSpPr>
        <p:spPr>
          <a:xfrm>
            <a:off x="166914" y="1055914"/>
            <a:ext cx="12025086" cy="2732317"/>
          </a:xfrm>
        </p:spPr>
        <p:txBody>
          <a:bodyPr>
            <a:normAutofit/>
          </a:bodyPr>
          <a:lstStyle/>
          <a:p>
            <a:pPr marL="91440" indent="0">
              <a:lnSpc>
                <a:spcPct val="150000"/>
              </a:lnSpc>
              <a:spcBef>
                <a:spcPts val="600"/>
              </a:spcBef>
              <a:buNone/>
            </a:pPr>
            <a:r>
              <a:rPr lang="ne-NP" sz="3500" b="1" dirty="0"/>
              <a:t>खण्ड </a:t>
            </a:r>
            <a:r>
              <a:rPr lang="en-US" sz="3500" b="1" dirty="0"/>
              <a:t>9</a:t>
            </a:r>
            <a:r>
              <a:rPr lang="ne-NP" sz="3500" b="1" dirty="0"/>
              <a:t> को उद्देश्यः</a:t>
            </a:r>
            <a:endParaRPr lang="en-US" sz="3500" b="1" dirty="0"/>
          </a:p>
          <a:p>
            <a:pPr marL="457200" indent="-404813">
              <a:lnSpc>
                <a:spcPct val="150000"/>
              </a:lnSpc>
              <a:spcBef>
                <a:spcPts val="600"/>
              </a:spcBef>
              <a:buFont typeface="Wingdings" panose="05000000000000000000" pitchFamily="2" charset="2"/>
              <a:buChar char="Ø"/>
            </a:pPr>
            <a:r>
              <a:rPr lang="ne-NP" dirty="0"/>
              <a:t>प्रतिष्ठान/व्यवसाय सिजनल हो वा होइन भन्ने विषयको जानकारी </a:t>
            </a:r>
            <a:r>
              <a:rPr lang="ne-NP" dirty="0" smtClean="0"/>
              <a:t>लिनु</a:t>
            </a:r>
            <a:r>
              <a:rPr lang="ne-NP" dirty="0"/>
              <a:t>।</a:t>
            </a:r>
          </a:p>
          <a:p>
            <a:pPr marL="457200" indent="-404813">
              <a:lnSpc>
                <a:spcPct val="150000"/>
              </a:lnSpc>
              <a:spcBef>
                <a:spcPts val="600"/>
              </a:spcBef>
              <a:buFont typeface="Wingdings" panose="05000000000000000000" pitchFamily="2" charset="2"/>
              <a:buChar char="Ø"/>
            </a:pPr>
            <a:r>
              <a:rPr lang="ne-NP" dirty="0"/>
              <a:t>प्रतिष्ठान/व्यवसायमा सञ्चालन समय अनुमान गर्नु।</a:t>
            </a:r>
            <a:endParaRPr lang="en-US" dirty="0"/>
          </a:p>
        </p:txBody>
      </p:sp>
      <p:sp>
        <p:nvSpPr>
          <p:cNvPr id="4" name="Footer Placeholder 3">
            <a:extLst>
              <a:ext uri="{FF2B5EF4-FFF2-40B4-BE49-F238E27FC236}">
                <a16:creationId xmlns:a16="http://schemas.microsoft.com/office/drawing/2014/main" id="{3774BA6C-DC70-1E43-E733-F0DC7BAC232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BF70CE8A-1BB4-1BCD-F0E9-518FA49FDBB0}"/>
              </a:ext>
            </a:extLst>
          </p:cNvPr>
          <p:cNvSpPr txBox="1">
            <a:spLocks/>
          </p:cNvSpPr>
          <p:nvPr/>
        </p:nvSpPr>
        <p:spPr>
          <a:xfrm>
            <a:off x="394661" y="79376"/>
            <a:ext cx="11713882" cy="9765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ne-NP" sz="3600" b="1" dirty="0"/>
              <a:t>खण्ड </a:t>
            </a:r>
            <a:r>
              <a:rPr lang="en-US" sz="3600" b="1" dirty="0"/>
              <a:t>9</a:t>
            </a:r>
            <a:r>
              <a:rPr lang="ne-NP" sz="3600" b="1" dirty="0"/>
              <a:t>: प्रतिष्ठान/व्यवसाय सञ्चालन विवरण</a:t>
            </a:r>
          </a:p>
        </p:txBody>
      </p:sp>
      <p:sp>
        <p:nvSpPr>
          <p:cNvPr id="11" name="Slide Number Placeholder 4">
            <a:extLst>
              <a:ext uri="{FF2B5EF4-FFF2-40B4-BE49-F238E27FC236}">
                <a16:creationId xmlns:a16="http://schemas.microsoft.com/office/drawing/2014/main" id="{1E2E1773-CBE4-F830-A4A8-1D581C76DDC4}"/>
              </a:ext>
            </a:extLst>
          </p:cNvPr>
          <p:cNvSpPr>
            <a:spLocks noGrp="1"/>
          </p:cNvSpPr>
          <p:nvPr>
            <p:ph type="sldNum" sz="quarter" idx="12"/>
          </p:nvPr>
        </p:nvSpPr>
        <p:spPr>
          <a:xfrm>
            <a:off x="11517086" y="6285821"/>
            <a:ext cx="609600" cy="544512"/>
          </a:xfrm>
        </p:spPr>
        <p:txBody>
          <a:bodyPr/>
          <a:lstStyle/>
          <a:p>
            <a:pPr algn="ctr"/>
            <a:fld id="{3981A1E7-FBCC-4BE9-B724-D2D87968AACE}" type="slidenum">
              <a:rPr lang="en-US" sz="1800" b="1" smtClean="0">
                <a:latin typeface="Fontasy Himali" panose="04020500000000000000" pitchFamily="82" charset="0"/>
              </a:rPr>
              <a:pPr algn="ctr"/>
              <a:t>5</a:t>
            </a:fld>
            <a:endParaRPr lang="en-US" sz="1800" b="1" dirty="0">
              <a:latin typeface="Fontasy Himali" panose="04020500000000000000" pitchFamily="82" charset="0"/>
            </a:endParaRPr>
          </a:p>
        </p:txBody>
      </p:sp>
      <p:pic>
        <p:nvPicPr>
          <p:cNvPr id="2" name="Picture 1">
            <a:extLst>
              <a:ext uri="{FF2B5EF4-FFF2-40B4-BE49-F238E27FC236}">
                <a16:creationId xmlns:a16="http://schemas.microsoft.com/office/drawing/2014/main" id="{F100BED7-638E-6EE0-83DA-2E1051F9D4AB}"/>
              </a:ext>
            </a:extLst>
          </p:cNvPr>
          <p:cNvPicPr>
            <a:picLocks noChangeAspect="1"/>
          </p:cNvPicPr>
          <p:nvPr/>
        </p:nvPicPr>
        <p:blipFill>
          <a:blip r:embed="rId2"/>
          <a:srcRect r="204" b="56354"/>
          <a:stretch>
            <a:fillRect/>
          </a:stretch>
        </p:blipFill>
        <p:spPr>
          <a:xfrm>
            <a:off x="324026" y="3703656"/>
            <a:ext cx="11610912" cy="2922098"/>
          </a:xfrm>
          <a:prstGeom prst="rect">
            <a:avLst/>
          </a:prstGeom>
          <a:ln w="38100">
            <a:solidFill>
              <a:schemeClr val="accent1"/>
            </a:solidFill>
          </a:ln>
        </p:spPr>
      </p:pic>
    </p:spTree>
    <p:extLst>
      <p:ext uri="{BB962C8B-B14F-4D97-AF65-F5344CB8AC3E}">
        <p14:creationId xmlns:p14="http://schemas.microsoft.com/office/powerpoint/2010/main" val="5915770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0A983-CB20-5925-DCB3-A8DD61FB7E3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0D707CBA-5EA2-0112-AE4F-22A031F868C9}"/>
              </a:ext>
            </a:extLst>
          </p:cNvPr>
          <p:cNvSpPr>
            <a:spLocks noGrp="1"/>
          </p:cNvSpPr>
          <p:nvPr>
            <p:ph type="ftr" sz="quarter" idx="11"/>
          </p:nvPr>
        </p:nvSpPr>
        <p:spPr>
          <a:xfrm>
            <a:off x="3648364" y="6457044"/>
            <a:ext cx="4962236"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11" name="Slide Number Placeholder 4">
            <a:extLst>
              <a:ext uri="{FF2B5EF4-FFF2-40B4-BE49-F238E27FC236}">
                <a16:creationId xmlns:a16="http://schemas.microsoft.com/office/drawing/2014/main" id="{15F7AF26-8D9C-4380-428D-35D9C66C0827}"/>
              </a:ext>
            </a:extLst>
          </p:cNvPr>
          <p:cNvSpPr>
            <a:spLocks noGrp="1"/>
          </p:cNvSpPr>
          <p:nvPr>
            <p:ph type="sldNum" sz="quarter" idx="12"/>
          </p:nvPr>
        </p:nvSpPr>
        <p:spPr>
          <a:xfrm>
            <a:off x="11517086" y="6438221"/>
            <a:ext cx="609600" cy="544512"/>
          </a:xfrm>
        </p:spPr>
        <p:txBody>
          <a:bodyPr/>
          <a:lstStyle/>
          <a:p>
            <a:pPr algn="ctr"/>
            <a:fld id="{3981A1E7-FBCC-4BE9-B724-D2D87968AACE}" type="slidenum">
              <a:rPr lang="en-US" sz="1800" b="1" smtClean="0">
                <a:latin typeface="Fontasy Himali" panose="04020500000000000000" pitchFamily="82" charset="0"/>
              </a:rPr>
              <a:pPr algn="ctr"/>
              <a:t>6</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124EA6D0-8276-1259-57C8-0D2D41C35D46}"/>
              </a:ext>
            </a:extLst>
          </p:cNvPr>
          <p:cNvSpPr txBox="1">
            <a:spLocks/>
          </p:cNvSpPr>
          <p:nvPr/>
        </p:nvSpPr>
        <p:spPr>
          <a:xfrm>
            <a:off x="394661" y="79376"/>
            <a:ext cx="11713882" cy="9765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ne-NP" sz="3600" b="1" dirty="0"/>
              <a:t>खण्ड ९: प्रतिष्ठान/व्यवसाय सञ्चालन विवरण</a:t>
            </a:r>
            <a:r>
              <a:rPr lang="ne-NP" sz="3600" b="1" dirty="0">
                <a:solidFill>
                  <a:srgbClr val="0070C0"/>
                </a:solidFill>
              </a:rPr>
              <a:t>...</a:t>
            </a:r>
          </a:p>
        </p:txBody>
      </p:sp>
      <p:sp>
        <p:nvSpPr>
          <p:cNvPr id="3" name="Content Placeholder 2">
            <a:extLst>
              <a:ext uri="{FF2B5EF4-FFF2-40B4-BE49-F238E27FC236}">
                <a16:creationId xmlns:a16="http://schemas.microsoft.com/office/drawing/2014/main" id="{3BD94D58-5510-FFBE-D1A6-9444FD537F04}"/>
              </a:ext>
            </a:extLst>
          </p:cNvPr>
          <p:cNvSpPr txBox="1">
            <a:spLocks/>
          </p:cNvSpPr>
          <p:nvPr/>
        </p:nvSpPr>
        <p:spPr>
          <a:xfrm>
            <a:off x="85060" y="1055914"/>
            <a:ext cx="12046689" cy="52951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50000"/>
              </a:lnSpc>
              <a:buFont typeface="Wingdings" panose="05000000000000000000" pitchFamily="2" charset="2"/>
              <a:buChar char="Ø"/>
            </a:pPr>
            <a:r>
              <a:rPr lang="ne-NP" sz="2200" dirty="0"/>
              <a:t>यस खण्डका लागि २०८१ श्रावण १ गते देखि २०८२ आषाढ मसान्त (आ.व.२०८१/८२) सम्मको अवधिलाई सन्दर्भ वर्ष मान्नुपर्दछ</a:t>
            </a:r>
            <a:r>
              <a:rPr lang="ne-NP" sz="2200" dirty="0" smtClean="0"/>
              <a:t>।</a:t>
            </a:r>
          </a:p>
          <a:p>
            <a:pPr marL="457200" indent="-457200">
              <a:lnSpc>
                <a:spcPct val="150000"/>
              </a:lnSpc>
              <a:buFont typeface="Wingdings" panose="05000000000000000000" pitchFamily="2" charset="2"/>
              <a:buChar char="Ø"/>
            </a:pPr>
            <a:r>
              <a:rPr lang="ne-NP" sz="2200" dirty="0" smtClean="0"/>
              <a:t>तर आ.व.२०८१/८२ बीचको समयमा स्थापना भै सञ्चालनमा आएका प्रतिष्ठानको हकमा सञ्चालनको अवधि देखि </a:t>
            </a:r>
            <a:r>
              <a:rPr lang="ne-NP" sz="2200" dirty="0"/>
              <a:t>२०८२ आषाढ </a:t>
            </a:r>
            <a:r>
              <a:rPr lang="ne-NP" sz="2200" dirty="0" smtClean="0"/>
              <a:t>मसान्तको अवधिलाई लिनुपर्दछ। </a:t>
            </a:r>
          </a:p>
          <a:p>
            <a:pPr marL="457200" indent="-457200">
              <a:lnSpc>
                <a:spcPct val="150000"/>
              </a:lnSpc>
              <a:buFont typeface="Wingdings" panose="05000000000000000000" pitchFamily="2" charset="2"/>
              <a:buChar char="Ø"/>
            </a:pPr>
            <a:r>
              <a:rPr lang="ne-NP" sz="2200" dirty="0" smtClean="0"/>
              <a:t>२०८२ </a:t>
            </a:r>
            <a:r>
              <a:rPr lang="ne-NP" sz="2200" dirty="0"/>
              <a:t>श्रावण १ गतेदेखि गणनाको अघिल्लो दिनसम्म सञ्चालन भएका प्रतिष्ठान/व्यवसायको हकमा २०८२ श्रावण १ गतेदेखि गणनाको अघिल्लो दिनसम्मको अवधिलाई सन्दर्भ वर्ष मान्नुपर्दछ। </a:t>
            </a:r>
          </a:p>
          <a:p>
            <a:pPr marL="457200" indent="-457200">
              <a:lnSpc>
                <a:spcPct val="150000"/>
              </a:lnSpc>
              <a:buFont typeface="Wingdings" panose="05000000000000000000" pitchFamily="2" charset="2"/>
              <a:buChar char="Ø"/>
            </a:pPr>
            <a:r>
              <a:rPr lang="ne-NP" sz="2200" dirty="0"/>
              <a:t>यस खण्डमा प्रतिष्ठान/व्यवसाय सञ्चालनसम्बन्धी विवरण सङ्कलन गरिन्छ। </a:t>
            </a:r>
            <a:endParaRPr lang="en-US" sz="2200" dirty="0"/>
          </a:p>
          <a:p>
            <a:pPr marL="457200" indent="-457200">
              <a:lnSpc>
                <a:spcPct val="150000"/>
              </a:lnSpc>
              <a:buFont typeface="Wingdings" panose="05000000000000000000" pitchFamily="2" charset="2"/>
              <a:buChar char="Ø"/>
            </a:pPr>
            <a:r>
              <a:rPr lang="ne-NP" sz="2200" dirty="0"/>
              <a:t>प्रतिष्ठान/व्यवसायले वस्तु उत्पादन वा सेवा प्रवाहको काम गरेको अवधिलाई सञ्चालन अवधि भनिन्छ।</a:t>
            </a:r>
            <a:endParaRPr lang="en-US" sz="2200" dirty="0"/>
          </a:p>
        </p:txBody>
      </p:sp>
    </p:spTree>
    <p:extLst>
      <p:ext uri="{BB962C8B-B14F-4D97-AF65-F5344CB8AC3E}">
        <p14:creationId xmlns:p14="http://schemas.microsoft.com/office/powerpoint/2010/main" val="17210097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EB15CD-3B1C-0F03-1B64-0E19E92D3926}"/>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6F136BC0-075D-5E4F-C1E7-7831EC425048}"/>
              </a:ext>
            </a:extLst>
          </p:cNvPr>
          <p:cNvSpPr>
            <a:spLocks noGrp="1"/>
          </p:cNvSpPr>
          <p:nvPr>
            <p:ph type="ftr" sz="quarter" idx="11"/>
          </p:nvPr>
        </p:nvSpPr>
        <p:spPr>
          <a:xfrm>
            <a:off x="3648364" y="6457044"/>
            <a:ext cx="4962236"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11" name="Slide Number Placeholder 4">
            <a:extLst>
              <a:ext uri="{FF2B5EF4-FFF2-40B4-BE49-F238E27FC236}">
                <a16:creationId xmlns:a16="http://schemas.microsoft.com/office/drawing/2014/main" id="{5B6F1F1D-F1C3-51BF-8260-9E41B0ACFB0C}"/>
              </a:ext>
            </a:extLst>
          </p:cNvPr>
          <p:cNvSpPr>
            <a:spLocks noGrp="1"/>
          </p:cNvSpPr>
          <p:nvPr>
            <p:ph type="sldNum" sz="quarter" idx="12"/>
          </p:nvPr>
        </p:nvSpPr>
        <p:spPr>
          <a:xfrm>
            <a:off x="11517086" y="6438221"/>
            <a:ext cx="609600" cy="544512"/>
          </a:xfrm>
        </p:spPr>
        <p:txBody>
          <a:bodyPr/>
          <a:lstStyle/>
          <a:p>
            <a:pPr algn="ctr"/>
            <a:fld id="{3981A1E7-FBCC-4BE9-B724-D2D87968AACE}" type="slidenum">
              <a:rPr lang="en-US" sz="1800" b="1" smtClean="0">
                <a:latin typeface="Fontasy Himali" panose="04020500000000000000" pitchFamily="82" charset="0"/>
              </a:rPr>
              <a:pPr algn="ctr"/>
              <a:t>7</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E1A40878-EDA1-91EE-FBDA-4C02C12675CC}"/>
              </a:ext>
            </a:extLst>
          </p:cNvPr>
          <p:cNvSpPr txBox="1">
            <a:spLocks/>
          </p:cNvSpPr>
          <p:nvPr/>
        </p:nvSpPr>
        <p:spPr>
          <a:xfrm>
            <a:off x="394661" y="79376"/>
            <a:ext cx="11713882" cy="9765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ne-NP" sz="3600" b="1" dirty="0"/>
              <a:t>खण्ड </a:t>
            </a:r>
            <a:r>
              <a:rPr lang="en-US" sz="3600" b="1" dirty="0"/>
              <a:t>9 </a:t>
            </a:r>
            <a:r>
              <a:rPr lang="ne-NP" sz="3600" b="1" dirty="0" smtClean="0"/>
              <a:t>: </a:t>
            </a:r>
            <a:r>
              <a:rPr lang="ne-NP" sz="3600" b="1" dirty="0"/>
              <a:t>प्रतिष्ठान/व्यवसाय सञ्चालन विवरण...</a:t>
            </a:r>
          </a:p>
        </p:txBody>
      </p:sp>
      <p:sp>
        <p:nvSpPr>
          <p:cNvPr id="2" name="Content Placeholder 2">
            <a:extLst>
              <a:ext uri="{FF2B5EF4-FFF2-40B4-BE49-F238E27FC236}">
                <a16:creationId xmlns:a16="http://schemas.microsoft.com/office/drawing/2014/main" id="{7DA2DC20-F4D4-4DCE-EB93-272A1A30DFE7}"/>
              </a:ext>
            </a:extLst>
          </p:cNvPr>
          <p:cNvSpPr txBox="1">
            <a:spLocks/>
          </p:cNvSpPr>
          <p:nvPr/>
        </p:nvSpPr>
        <p:spPr>
          <a:xfrm>
            <a:off x="182880" y="2480309"/>
            <a:ext cx="11818620" cy="395791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lang="en-US" b="1" dirty="0" err="1"/>
              <a:t>B01</a:t>
            </a:r>
            <a:r>
              <a:rPr lang="en-US" b="1" dirty="0"/>
              <a:t>:</a:t>
            </a:r>
            <a:r>
              <a:rPr lang="ne-NP" b="1" dirty="0"/>
              <a:t> यो प्रतिष्ठान/व्यवसाय मौसमी (सिजनल) </a:t>
            </a:r>
            <a:r>
              <a:rPr lang="ne-NP" b="1" dirty="0" smtClean="0"/>
              <a:t>हो</a:t>
            </a:r>
            <a:r>
              <a:rPr lang="en-US" b="1" dirty="0" smtClean="0"/>
              <a:t> ?</a:t>
            </a:r>
            <a:endParaRPr lang="en-US" dirty="0"/>
          </a:p>
          <a:p>
            <a:pPr marL="457200" indent="-457200" algn="just">
              <a:lnSpc>
                <a:spcPct val="150000"/>
              </a:lnSpc>
              <a:buFont typeface="Wingdings" panose="05000000000000000000" pitchFamily="2" charset="2"/>
              <a:buChar char="Ø"/>
            </a:pPr>
            <a:r>
              <a:rPr lang="ne-NP" dirty="0"/>
              <a:t>वर्षको निश्चित महिना वा मौसममा मात्र सञ्चालन हुने प्रतिष्ठान/व्यवसायलाई मौसमी (सिजनल) व्यवसाय भनिन्छ।</a:t>
            </a:r>
            <a:endParaRPr lang="en-US" dirty="0"/>
          </a:p>
          <a:p>
            <a:pPr marL="457200" indent="-457200" algn="just">
              <a:lnSpc>
                <a:spcPct val="150000"/>
              </a:lnSpc>
              <a:buFont typeface="Wingdings" panose="05000000000000000000" pitchFamily="2" charset="2"/>
              <a:buChar char="Ø"/>
            </a:pPr>
            <a:r>
              <a:rPr lang="ne-NP" dirty="0"/>
              <a:t>जस्तै:</a:t>
            </a:r>
            <a:r>
              <a:rPr lang="en-US" dirty="0"/>
              <a:t> </a:t>
            </a:r>
            <a:r>
              <a:rPr lang="ne-NP" dirty="0"/>
              <a:t>कुनै ईँटा उद्योगले मंसिरदेखि जेठसम्म (७ महिना) मात्र उत्पादनको कार्य गर्दछ र वर्षायाममा ५ महिना बन्द हुन्छ भने</a:t>
            </a:r>
            <a:r>
              <a:rPr lang="en-US" dirty="0"/>
              <a:t> </a:t>
            </a:r>
            <a:r>
              <a:rPr lang="ne-NP" dirty="0"/>
              <a:t>यो मौसमी व्यवसाय अन्तर्गत पर्दछ।</a:t>
            </a:r>
            <a:endParaRPr lang="en-US" dirty="0"/>
          </a:p>
        </p:txBody>
      </p:sp>
      <p:pic>
        <p:nvPicPr>
          <p:cNvPr id="3" name="Picture 2">
            <a:extLst>
              <a:ext uri="{FF2B5EF4-FFF2-40B4-BE49-F238E27FC236}">
                <a16:creationId xmlns:a16="http://schemas.microsoft.com/office/drawing/2014/main" id="{77B09538-7F4D-ED67-8DD1-183A7164F96E}"/>
              </a:ext>
            </a:extLst>
          </p:cNvPr>
          <p:cNvPicPr>
            <a:picLocks noChangeAspect="1"/>
          </p:cNvPicPr>
          <p:nvPr/>
        </p:nvPicPr>
        <p:blipFill>
          <a:blip r:embed="rId2"/>
          <a:srcRect r="204" b="80543"/>
          <a:stretch>
            <a:fillRect/>
          </a:stretch>
        </p:blipFill>
        <p:spPr>
          <a:xfrm>
            <a:off x="290544" y="1055914"/>
            <a:ext cx="11610912" cy="1302684"/>
          </a:xfrm>
          <a:prstGeom prst="rect">
            <a:avLst/>
          </a:prstGeom>
          <a:ln w="38100">
            <a:solidFill>
              <a:schemeClr val="accent1"/>
            </a:solidFill>
          </a:ln>
        </p:spPr>
      </p:pic>
    </p:spTree>
    <p:extLst>
      <p:ext uri="{BB962C8B-B14F-4D97-AF65-F5344CB8AC3E}">
        <p14:creationId xmlns:p14="http://schemas.microsoft.com/office/powerpoint/2010/main" val="2813479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49CE40-161D-2791-CD62-39A356429A6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61273AF4-43FD-F727-57DF-052CB86BC66A}"/>
              </a:ext>
            </a:extLst>
          </p:cNvPr>
          <p:cNvSpPr>
            <a:spLocks noGrp="1"/>
          </p:cNvSpPr>
          <p:nvPr>
            <p:ph type="ftr" sz="quarter" idx="11"/>
          </p:nvPr>
        </p:nvSpPr>
        <p:spPr>
          <a:xfrm>
            <a:off x="3648364" y="6457044"/>
            <a:ext cx="4962236"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11" name="Slide Number Placeholder 4">
            <a:extLst>
              <a:ext uri="{FF2B5EF4-FFF2-40B4-BE49-F238E27FC236}">
                <a16:creationId xmlns:a16="http://schemas.microsoft.com/office/drawing/2014/main" id="{9E0BF0A2-2035-0A09-6134-5A996111E3D0}"/>
              </a:ext>
            </a:extLst>
          </p:cNvPr>
          <p:cNvSpPr>
            <a:spLocks noGrp="1"/>
          </p:cNvSpPr>
          <p:nvPr>
            <p:ph type="sldNum" sz="quarter" idx="12"/>
          </p:nvPr>
        </p:nvSpPr>
        <p:spPr>
          <a:xfrm>
            <a:off x="11517086" y="6438221"/>
            <a:ext cx="609600" cy="544512"/>
          </a:xfrm>
        </p:spPr>
        <p:txBody>
          <a:bodyPr/>
          <a:lstStyle/>
          <a:p>
            <a:pPr algn="ctr"/>
            <a:fld id="{3981A1E7-FBCC-4BE9-B724-D2D87968AACE}" type="slidenum">
              <a:rPr lang="en-US" sz="1800" b="1" smtClean="0">
                <a:latin typeface="Fontasy Himali" panose="04020500000000000000" pitchFamily="82" charset="0"/>
              </a:rPr>
              <a:pPr algn="ctr"/>
              <a:t>8</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70DA4958-60B3-8443-D621-F92D9065D28C}"/>
              </a:ext>
            </a:extLst>
          </p:cNvPr>
          <p:cNvSpPr txBox="1">
            <a:spLocks/>
          </p:cNvSpPr>
          <p:nvPr/>
        </p:nvSpPr>
        <p:spPr>
          <a:xfrm>
            <a:off x="394661" y="79376"/>
            <a:ext cx="11713882" cy="9765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ne-NP" sz="3600" b="1" dirty="0"/>
              <a:t>खण्ड </a:t>
            </a:r>
            <a:r>
              <a:rPr lang="en-US" sz="3600" b="1" dirty="0"/>
              <a:t>9 </a:t>
            </a:r>
            <a:r>
              <a:rPr lang="ne-NP" sz="3600" b="1" dirty="0" smtClean="0"/>
              <a:t>: </a:t>
            </a:r>
            <a:r>
              <a:rPr lang="ne-NP" sz="3600" b="1" dirty="0"/>
              <a:t>प्रतिष्ठान/व्यवसाय सञ्चालन विवरण...</a:t>
            </a:r>
          </a:p>
        </p:txBody>
      </p:sp>
      <p:sp>
        <p:nvSpPr>
          <p:cNvPr id="2" name="Content Placeholder 2">
            <a:extLst>
              <a:ext uri="{FF2B5EF4-FFF2-40B4-BE49-F238E27FC236}">
                <a16:creationId xmlns:a16="http://schemas.microsoft.com/office/drawing/2014/main" id="{F6508420-D069-74BD-AA0D-B79FF1268D22}"/>
              </a:ext>
            </a:extLst>
          </p:cNvPr>
          <p:cNvSpPr txBox="1">
            <a:spLocks/>
          </p:cNvSpPr>
          <p:nvPr/>
        </p:nvSpPr>
        <p:spPr>
          <a:xfrm>
            <a:off x="161389" y="1055914"/>
            <a:ext cx="11936186" cy="548204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1440" indent="0" algn="just">
              <a:lnSpc>
                <a:spcPct val="130000"/>
              </a:lnSpc>
              <a:spcBef>
                <a:spcPts val="600"/>
              </a:spcBef>
              <a:buNone/>
            </a:pPr>
            <a:r>
              <a:rPr lang="en-US" b="1" dirty="0" err="1"/>
              <a:t>B01</a:t>
            </a:r>
            <a:r>
              <a:rPr lang="en-US" b="1" dirty="0"/>
              <a:t>:</a:t>
            </a:r>
            <a:r>
              <a:rPr lang="ne-NP" b="1" dirty="0"/>
              <a:t> यो प्रतिष्ठान/व्यवसाय मौसमी (सिजनल) हो</a:t>
            </a:r>
            <a:r>
              <a:rPr lang="en-US" b="1" dirty="0"/>
              <a:t>?</a:t>
            </a:r>
            <a:r>
              <a:rPr lang="ne-NP" b="1" dirty="0"/>
              <a:t>...</a:t>
            </a:r>
            <a:endParaRPr lang="en-US" dirty="0"/>
          </a:p>
          <a:p>
            <a:pPr marL="548640" lvl="1" indent="-457200">
              <a:lnSpc>
                <a:spcPct val="130000"/>
              </a:lnSpc>
              <a:spcBef>
                <a:spcPts val="600"/>
              </a:spcBef>
              <a:buFont typeface="Wingdings" panose="05000000000000000000" pitchFamily="2" charset="2"/>
              <a:buChar char="Ø"/>
            </a:pPr>
            <a:r>
              <a:rPr lang="ne-NP" sz="2800" dirty="0"/>
              <a:t>ट्रेकिङ व्यवसाय</a:t>
            </a:r>
            <a:r>
              <a:rPr lang="en-US" sz="2800" dirty="0"/>
              <a:t>, </a:t>
            </a:r>
            <a:r>
              <a:rPr lang="ne-NP" sz="2800" dirty="0"/>
              <a:t>ट्रेकिङ रूटमा सञ्चालन हुने होटल तथा सेवा व्यवसाय</a:t>
            </a:r>
            <a:r>
              <a:rPr lang="en-US" sz="2800" dirty="0"/>
              <a:t>, </a:t>
            </a:r>
            <a:r>
              <a:rPr lang="ne-NP" sz="2800" dirty="0"/>
              <a:t>सीमित अवधिका लागि मात्र उपलब्ध हुने कच्चा पदार्थमा आधारित उद्योग आदि मौसमी व्यवसायका रूपमा सञ्चालन भएका हुन सक्दछन्। </a:t>
            </a:r>
          </a:p>
          <a:p>
            <a:pPr marL="548640" lvl="1" indent="-457200">
              <a:lnSpc>
                <a:spcPct val="130000"/>
              </a:lnSpc>
              <a:spcBef>
                <a:spcPts val="600"/>
              </a:spcBef>
              <a:buFont typeface="Wingdings" panose="05000000000000000000" pitchFamily="2" charset="2"/>
              <a:buChar char="Ø"/>
            </a:pPr>
            <a:r>
              <a:rPr lang="ne-NP" sz="2800" dirty="0"/>
              <a:t>तर वर्षभरि वा सन्दर्भ वर्षको अधिकांश महिना सञ्चालन हुने व्यवसायहरू मौसमी व्यवसाय होइनन्। </a:t>
            </a:r>
          </a:p>
          <a:p>
            <a:pPr marL="548640" lvl="1" indent="-457200">
              <a:lnSpc>
                <a:spcPct val="130000"/>
              </a:lnSpc>
              <a:spcBef>
                <a:spcPts val="600"/>
              </a:spcBef>
              <a:buFont typeface="Wingdings" panose="05000000000000000000" pitchFamily="2" charset="2"/>
              <a:buChar char="Ø"/>
            </a:pPr>
            <a:r>
              <a:rPr lang="ne-NP" sz="2800" dirty="0"/>
              <a:t>हाटबजारमा सञ्चालन हुने व्यवसाय गत १२ महिनामा असारदेखि भदौसम्म खेतीपातीका कार्यमा व्यस्त रही बन्द रहेको रहेछ भने सञ्चालन अवधि</a:t>
            </a:r>
            <a:r>
              <a:rPr lang="en-US" sz="2800" dirty="0"/>
              <a:t> </a:t>
            </a:r>
            <a:r>
              <a:rPr lang="ne-NP" sz="2800" dirty="0"/>
              <a:t>९ महिना</a:t>
            </a:r>
            <a:r>
              <a:rPr lang="en-US" sz="2800" dirty="0"/>
              <a:t> </a:t>
            </a:r>
            <a:r>
              <a:rPr lang="ne-NP" sz="2800" dirty="0"/>
              <a:t>भए तापनि यस्ता व्यवसायलाई मौसमी व्यवसाय मान्नु हुँदैन।</a:t>
            </a:r>
            <a:endParaRPr lang="en-US" sz="2800" dirty="0"/>
          </a:p>
        </p:txBody>
      </p:sp>
    </p:spTree>
    <p:extLst>
      <p:ext uri="{BB962C8B-B14F-4D97-AF65-F5344CB8AC3E}">
        <p14:creationId xmlns:p14="http://schemas.microsoft.com/office/powerpoint/2010/main" val="36247798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23C8F-2F99-43BA-F654-92A7C00DFCF6}"/>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8AB2D0CE-8AA7-44BA-4113-62EEE58C3727}"/>
              </a:ext>
            </a:extLst>
          </p:cNvPr>
          <p:cNvSpPr>
            <a:spLocks noGrp="1"/>
          </p:cNvSpPr>
          <p:nvPr>
            <p:ph type="ftr" sz="quarter" idx="11"/>
          </p:nvPr>
        </p:nvSpPr>
        <p:spPr>
          <a:xfrm>
            <a:off x="3648364" y="6457044"/>
            <a:ext cx="4962236"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e-NP" sz="1200" i="0" u="none" strike="noStrike" kern="1200" cap="none" spc="0" normalizeH="0" baseline="0" noProof="0" dirty="0">
                <a:ln>
                  <a:noFill/>
                </a:ln>
                <a:solidFill>
                  <a:prstClr val="black">
                    <a:tint val="75000"/>
                  </a:prstClr>
                </a:solidFill>
                <a:effectLst/>
                <a:uLnTx/>
                <a:uFillTx/>
                <a:latin typeface="Calibri" panose="020F0502020204030204"/>
              </a:rPr>
              <a:t>“अर्थतन्त्र मापनको लागि आर्थिक गणना”</a:t>
            </a:r>
            <a:endParaRPr kumimoji="0" lang="en-US" sz="1200" i="0" u="none" strike="noStrike" kern="1200" cap="none" spc="0" normalizeH="0" baseline="0" noProof="0" dirty="0">
              <a:ln>
                <a:noFill/>
              </a:ln>
              <a:solidFill>
                <a:prstClr val="black">
                  <a:tint val="75000"/>
                </a:prstClr>
              </a:solidFill>
              <a:effectLst/>
              <a:uLnTx/>
              <a:uFillTx/>
              <a:latin typeface="Calibri" panose="020F0502020204030204"/>
            </a:endParaRPr>
          </a:p>
        </p:txBody>
      </p:sp>
      <p:sp>
        <p:nvSpPr>
          <p:cNvPr id="8" name="Content Placeholder 2">
            <a:extLst>
              <a:ext uri="{FF2B5EF4-FFF2-40B4-BE49-F238E27FC236}">
                <a16:creationId xmlns:a16="http://schemas.microsoft.com/office/drawing/2014/main" id="{EDDCDF70-4396-D833-0E3B-A653DDF18724}"/>
              </a:ext>
            </a:extLst>
          </p:cNvPr>
          <p:cNvSpPr txBox="1">
            <a:spLocks/>
          </p:cNvSpPr>
          <p:nvPr/>
        </p:nvSpPr>
        <p:spPr>
          <a:xfrm>
            <a:off x="274320" y="1055914"/>
            <a:ext cx="11713882" cy="5562056"/>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None/>
            </a:pPr>
            <a:r>
              <a:rPr lang="en-US" b="1" dirty="0" err="1"/>
              <a:t>B01</a:t>
            </a:r>
            <a:r>
              <a:rPr lang="en-US" b="1" dirty="0"/>
              <a:t>:</a:t>
            </a:r>
            <a:r>
              <a:rPr lang="ne-NP" b="1" dirty="0"/>
              <a:t> यो प्रतिष्ठान/व्यवसाय मौसमी (सिजनल) हो ?</a:t>
            </a:r>
            <a:endParaRPr lang="en-US" dirty="0"/>
          </a:p>
          <a:p>
            <a:pPr marL="457200" indent="-457200" algn="just">
              <a:lnSpc>
                <a:spcPct val="150000"/>
              </a:lnSpc>
              <a:buFont typeface="Wingdings" panose="05000000000000000000" pitchFamily="2" charset="2"/>
              <a:buChar char="Ø"/>
            </a:pPr>
            <a:r>
              <a:rPr lang="ne-NP" b="1" dirty="0"/>
              <a:t>नयाँ व्यवसायको हकमा</a:t>
            </a:r>
            <a:r>
              <a:rPr lang="ne-NP" dirty="0"/>
              <a:t>: </a:t>
            </a:r>
          </a:p>
          <a:p>
            <a:pPr marL="914400" lvl="1" indent="-457200" algn="just">
              <a:lnSpc>
                <a:spcPct val="150000"/>
              </a:lnSpc>
              <a:buFont typeface="Wingdings" panose="05000000000000000000" pitchFamily="2" charset="2"/>
              <a:buChar char="Ø"/>
            </a:pPr>
            <a:r>
              <a:rPr lang="ne-NP" dirty="0"/>
              <a:t>यदि व्यवसाय भर्खरै स्थापना भएको छ (जस्तै: २ महिना अघि) तर यसको उद्देश्य वर्षभरि नै (बाह्रै महिना) सञ्चालन गर्ने हो भने यसलाई सिजनल अन्तर्गत राख्नु हुँदैन्। </a:t>
            </a:r>
          </a:p>
          <a:p>
            <a:pPr marL="457200" indent="-457200" algn="just">
              <a:lnSpc>
                <a:spcPct val="150000"/>
              </a:lnSpc>
              <a:buFont typeface="Wingdings" panose="05000000000000000000" pitchFamily="2" charset="2"/>
              <a:buChar char="Ø"/>
            </a:pPr>
            <a:r>
              <a:rPr lang="ne-NP" dirty="0"/>
              <a:t>यदि नयाँ व्यवसाय पनि सिजनल प्रकृतिको हो भने</a:t>
            </a:r>
            <a:r>
              <a:rPr lang="en-US" dirty="0"/>
              <a:t>, </a:t>
            </a:r>
            <a:r>
              <a:rPr lang="ne-NP" dirty="0"/>
              <a:t>सिजनल अन्तर्गत नै राख्नुपर्दछ।</a:t>
            </a:r>
          </a:p>
          <a:p>
            <a:pPr marL="457200" indent="-457200" algn="just">
              <a:lnSpc>
                <a:spcPct val="150000"/>
              </a:lnSpc>
              <a:buFont typeface="Wingdings" panose="05000000000000000000" pitchFamily="2" charset="2"/>
              <a:buChar char="Ø"/>
            </a:pPr>
            <a:r>
              <a:rPr lang="ne-NP" dirty="0"/>
              <a:t>व्यवसाय सिजनल हो होइन भन्ने कुरा व्यवसायको प्रकृति र अवस्थितीले समेत निर्धारण गर्न सक्दछ। </a:t>
            </a:r>
          </a:p>
          <a:p>
            <a:pPr marL="457200" indent="-457200" algn="just">
              <a:lnSpc>
                <a:spcPct val="150000"/>
              </a:lnSpc>
              <a:buFont typeface="Wingdings" panose="05000000000000000000" pitchFamily="2" charset="2"/>
              <a:buChar char="Ø"/>
            </a:pPr>
            <a:r>
              <a:rPr lang="ne-NP" dirty="0"/>
              <a:t>जस्तैः काठमाडौंका होटल तथा लज सामान्यतया सिजनल होइनन् भने नाम्चे बजारमा रहेका धेरैजसो होटल तथा लज सिजनलन प्रकृतिका हुन सक्दछन्।</a:t>
            </a:r>
            <a:endParaRPr lang="en-US" dirty="0"/>
          </a:p>
          <a:p>
            <a:pPr marL="457200" indent="-457200" algn="just">
              <a:lnSpc>
                <a:spcPct val="150000"/>
              </a:lnSpc>
              <a:buFont typeface="Wingdings" panose="05000000000000000000" pitchFamily="2" charset="2"/>
              <a:buChar char="Ø"/>
            </a:pPr>
            <a:endParaRPr lang="en-US" sz="3200" dirty="0"/>
          </a:p>
        </p:txBody>
      </p:sp>
      <p:sp>
        <p:nvSpPr>
          <p:cNvPr id="11" name="Slide Number Placeholder 4">
            <a:extLst>
              <a:ext uri="{FF2B5EF4-FFF2-40B4-BE49-F238E27FC236}">
                <a16:creationId xmlns:a16="http://schemas.microsoft.com/office/drawing/2014/main" id="{B84FA45E-FC28-A443-D7FC-F8632A3409CB}"/>
              </a:ext>
            </a:extLst>
          </p:cNvPr>
          <p:cNvSpPr>
            <a:spLocks noGrp="1"/>
          </p:cNvSpPr>
          <p:nvPr>
            <p:ph type="sldNum" sz="quarter" idx="12"/>
          </p:nvPr>
        </p:nvSpPr>
        <p:spPr>
          <a:xfrm>
            <a:off x="11517086" y="6438221"/>
            <a:ext cx="609600" cy="544512"/>
          </a:xfrm>
        </p:spPr>
        <p:txBody>
          <a:bodyPr/>
          <a:lstStyle/>
          <a:p>
            <a:pPr algn="ctr"/>
            <a:fld id="{3981A1E7-FBCC-4BE9-B724-D2D87968AACE}" type="slidenum">
              <a:rPr lang="en-US" sz="1800" b="1" smtClean="0">
                <a:latin typeface="Fontasy Himali" panose="04020500000000000000" pitchFamily="82" charset="0"/>
              </a:rPr>
              <a:pPr algn="ctr"/>
              <a:t>9</a:t>
            </a:fld>
            <a:endParaRPr lang="en-US" sz="1800" b="1" dirty="0">
              <a:latin typeface="Fontasy Himali" panose="04020500000000000000" pitchFamily="82" charset="0"/>
            </a:endParaRPr>
          </a:p>
        </p:txBody>
      </p:sp>
      <p:sp>
        <p:nvSpPr>
          <p:cNvPr id="6" name="Content Placeholder 2">
            <a:extLst>
              <a:ext uri="{FF2B5EF4-FFF2-40B4-BE49-F238E27FC236}">
                <a16:creationId xmlns:a16="http://schemas.microsoft.com/office/drawing/2014/main" id="{69E7C644-9CF2-4764-9933-85FEA4CB621C}"/>
              </a:ext>
            </a:extLst>
          </p:cNvPr>
          <p:cNvSpPr txBox="1">
            <a:spLocks/>
          </p:cNvSpPr>
          <p:nvPr/>
        </p:nvSpPr>
        <p:spPr>
          <a:xfrm>
            <a:off x="394661" y="79376"/>
            <a:ext cx="11713882" cy="9765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Kalimati" panose="00000400000000000000" pitchFamily="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Kalimati" panose="00000400000000000000" pitchFamily="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Kalimati" panose="00000400000000000000" pitchFamily="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Kalimati" panose="00000400000000000000" pitchFamily="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ne-NP" sz="3600" b="1" dirty="0"/>
              <a:t>खण्ड </a:t>
            </a:r>
            <a:r>
              <a:rPr lang="en-US" sz="3600" b="1" dirty="0"/>
              <a:t>9 </a:t>
            </a:r>
            <a:r>
              <a:rPr lang="ne-NP" sz="3600" b="1" dirty="0" smtClean="0"/>
              <a:t>: </a:t>
            </a:r>
            <a:r>
              <a:rPr lang="ne-NP" sz="3600" b="1" dirty="0"/>
              <a:t>प्रतिष्ठान/व्यवसाय सञ्चालन विवरण...</a:t>
            </a:r>
          </a:p>
        </p:txBody>
      </p:sp>
    </p:spTree>
    <p:extLst>
      <p:ext uri="{BB962C8B-B14F-4D97-AF65-F5344CB8AC3E}">
        <p14:creationId xmlns:p14="http://schemas.microsoft.com/office/powerpoint/2010/main" val="11163795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2607</TotalTime>
  <Words>3791</Words>
  <Application>Microsoft Office PowerPoint</Application>
  <PresentationFormat>Widescreen</PresentationFormat>
  <Paragraphs>375</Paragraphs>
  <Slides>48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48</vt:i4>
      </vt:variant>
    </vt:vector>
  </HeadingPairs>
  <TitlesOfParts>
    <vt:vector size="56" baseType="lpstr">
      <vt:lpstr>Arial</vt:lpstr>
      <vt:lpstr>Calibri</vt:lpstr>
      <vt:lpstr>Calibri Light</vt:lpstr>
      <vt:lpstr>Fontasy Himali</vt:lpstr>
      <vt:lpstr>Kalimati</vt:lpstr>
      <vt:lpstr>Symbol</vt:lpstr>
      <vt:lpstr>Wingdings</vt:lpstr>
      <vt:lpstr>Office Theme</vt:lpstr>
      <vt:lpstr>राष्ट्रिय आर्थिक गणना, २०८२ </vt:lpstr>
      <vt:lpstr>PowerPoint Presentation</vt:lpstr>
      <vt:lpstr>प्रस्तुतिका विषय</vt:lpstr>
      <vt:lpstr>सेसनको उद्देश्य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कक्षा अभ्यासः खण्ड ९</vt:lpstr>
      <vt:lpstr>कक्षा अभ्यासः खण्ड ९ उत्तर</vt:lpstr>
      <vt:lpstr>कक्षा अभ्यासः खण्ड १०</vt:lpstr>
      <vt:lpstr>कक्षा अभ्यासः खण्ड १० उत्तर</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राष्ट्रिय आर्थिक गणना, २०८२</dc:title>
  <dc:creator>sabindra maharjan</dc:creator>
  <cp:lastModifiedBy>HP</cp:lastModifiedBy>
  <cp:revision>223</cp:revision>
  <dcterms:created xsi:type="dcterms:W3CDTF">2025-12-12T08:42:46Z</dcterms:created>
  <dcterms:modified xsi:type="dcterms:W3CDTF">2026-03-31T09:22:37Z</dcterms:modified>
</cp:coreProperties>
</file>