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87" r:id="rId3"/>
    <p:sldId id="288" r:id="rId4"/>
    <p:sldId id="311" r:id="rId5"/>
    <p:sldId id="361" r:id="rId6"/>
    <p:sldId id="362" r:id="rId7"/>
    <p:sldId id="365" r:id="rId8"/>
    <p:sldId id="364" r:id="rId9"/>
    <p:sldId id="312" r:id="rId10"/>
    <p:sldId id="313" r:id="rId11"/>
    <p:sldId id="596" r:id="rId12"/>
    <p:sldId id="597" r:id="rId13"/>
    <p:sldId id="598" r:id="rId14"/>
    <p:sldId id="367" r:id="rId15"/>
    <p:sldId id="368" r:id="rId16"/>
    <p:sldId id="369" r:id="rId17"/>
    <p:sldId id="594" r:id="rId18"/>
    <p:sldId id="314" r:id="rId19"/>
    <p:sldId id="315" r:id="rId20"/>
    <p:sldId id="317" r:id="rId21"/>
    <p:sldId id="602" r:id="rId22"/>
    <p:sldId id="605" r:id="rId23"/>
    <p:sldId id="606" r:id="rId24"/>
    <p:sldId id="607" r:id="rId25"/>
    <p:sldId id="603" r:id="rId26"/>
    <p:sldId id="609" r:id="rId27"/>
    <p:sldId id="604" r:id="rId28"/>
    <p:sldId id="289" r:id="rId29"/>
    <p:sldId id="629" r:id="rId30"/>
    <p:sldId id="631" r:id="rId31"/>
    <p:sldId id="632" r:id="rId32"/>
    <p:sldId id="633" r:id="rId33"/>
    <p:sldId id="638" r:id="rId34"/>
    <p:sldId id="639" r:id="rId35"/>
    <p:sldId id="329" r:id="rId36"/>
    <p:sldId id="374" r:id="rId37"/>
    <p:sldId id="59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raj tiwari" initials="at" lastIdx="1" clrIdx="0">
    <p:extLst>
      <p:ext uri="{19B8F6BF-5375-455C-9EA6-DF929625EA0E}">
        <p15:presenceInfo xmlns:p15="http://schemas.microsoft.com/office/powerpoint/2012/main" userId="3b6dc60f6e59d82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583" autoAdjust="0"/>
  </p:normalViewPr>
  <p:slideViewPr>
    <p:cSldViewPr snapToGrid="0">
      <p:cViewPr varScale="1">
        <p:scale>
          <a:sx n="57" d="100"/>
          <a:sy n="57" d="100"/>
        </p:scale>
        <p:origin x="9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00:05.07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5:24.976"/>
    </inkml:context>
    <inkml:brush xml:id="br0">
      <inkml:brushProperty name="width" value="0.10583" units="cm"/>
      <inkml:brushProperty name="height" value="0.10583" units="cm"/>
      <inkml:brushProperty name="color" value="#7030A0"/>
    </inkml:brush>
  </inkml:definitions>
  <inkml:trace contextRef="#ctx0" brushRef="#br0">0 1 24538,'0'1483'0,"2561"-1483"0,-2561-1483 0,-2561 1483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5:50.166"/>
    </inkml:context>
    <inkml:brush xml:id="br0">
      <inkml:brushProperty name="width" value="0.10583" units="cm"/>
      <inkml:brushProperty name="height" value="0.10583" units="cm"/>
      <inkml:brushProperty name="color" value="#70AD47"/>
    </inkml:brush>
  </inkml:definitions>
  <inkml:trace contextRef="#ctx0" brushRef="#br0">0 1 24538,'0'1483'0,"2703"-1483"0,-2703-1483 0,-2703 1483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6:13.746"/>
    </inkml:context>
    <inkml:brush xml:id="br0">
      <inkml:brushProperty name="width" value="0.10583" units="cm"/>
      <inkml:brushProperty name="height" value="0.10583" units="cm"/>
      <inkml:brushProperty name="color" value="#00B050"/>
    </inkml:brush>
  </inkml:definitions>
  <inkml:trace contextRef="#ctx0" brushRef="#br0">0 1 24538,'0'1483'0,"3143"-1483"0,-3143-1483 0,-3143 1483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2:43.02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3496 0 23839,'-3496'0'0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05.417"/>
    </inkml:context>
    <inkml:brush xml:id="br0">
      <inkml:brushProperty name="width" value="0.10583" units="cm"/>
      <inkml:brushProperty name="height" value="0.10583" units="cm"/>
      <inkml:brushProperty name="color" value="#FFC000"/>
    </inkml:brush>
  </inkml:definitions>
  <inkml:trace contextRef="#ctx0" brushRef="#br0">0 0 24538,'0'1049'0,"2536"-1049"0,-2536-1049 0,-2536 1049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0:25.756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1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2:17.051"/>
    </inkml:context>
    <inkml:brush xml:id="br0">
      <inkml:brushProperty name="width" value="0.09701" units="cm"/>
      <inkml:brushProperty name="height" value="0.09701" units="cm"/>
    </inkml:brush>
  </inkml:definitions>
  <inkml:trace contextRef="#ctx0" brushRef="#br0">0 0 24575,'1'0'0,"1"1"0,-1-1 0,0 0 0,0 0 0,0 0 0,1 1 0,-1-1 0,0 1 0,0-1 0,0 1 0,0-1 0,0 1 0,0 0 0,2 1 0,6 4 0,351 201 0,-66-56 0,-154-81 0,201 90 0,-70-35 0,-25 10 0,-80-40 0,4-8 0,163 97 0,-196-91 0,152 135 0,114 142 0,-297-283 0,-60-51 0,57 57 0,-78-67 0,-2 0 0,0 1 0,-2 2 0,27 45 0,-18-26 0,-23-38 0,-1-1 0,0 2 0,0-1 0,-1 1 0,8 22 0,-7-12 0,0 0 0,2-1 0,13 28 0,28 70 0,2 6 0,10 10 0,-43-90 0,2 0 0,1-2 0,34 50 0,-41-73 0,-2 1 0,0 0 0,-1 1 0,15 44 0,-16-37 0,32 81 0,-36-95 0,2 0 0,-1 0 0,2-1 0,0 0 0,15 16 0,-15-18 0,-1 1 0,0 0 0,-1 0 0,0 0 0,-1 1 0,9 26 0,10 20 0,-16-42 0,-1 0 0,-1 1 0,-1 0 0,0 0 0,-1 0 0,-1 1 0,2 26 0,-1-6 0,12 52 0,-10-61 0,7 24 0,-8-34 0,-2 0 0,0 0 0,2 22 0,-2-9 0,1-1 0,18 61 0,-14-62 0,-2 0 0,0 1 0,1 33 0,-7-56 0,-1 5 0,0 1 0,2-1 0,0 0 0,0 0 0,1 0 0,1 0 0,8 19 0,13 31 0,-20-49 0,1 1 0,1-1 0,0 0 0,0-1 0,2 1 0,15 19 0,-9-16 0,-9-12 0,0 0 0,0 0 0,-1 1 0,0 0 0,0 0 0,-1 0 0,0 0 0,0 1 0,0 0 0,-1 0 0,4 16 0,-3 14 0,-1 0 0,-2 1 0,-5 42 0,1 6 0,3 263 0,0-345 0,0 1 0,-1 0 0,0 0 0,1 0 0,-2-1 0,1 1 0,-1 0 0,0-1 0,0 1 0,-4 7 0,1-6 0,0 0 0,-1 0 0,1-1 0,-2 1 0,1-1 0,-11 8 0,4-4 0,-1 2 0,2-1 0,-1 2 0,2 0 0,-18 25 0,21-26 0,0-1 0,-1 0 0,0 0 0,0 0 0,-1-1 0,-1-1 0,1 0 0,-17 10 0,6-4 0,1 1 0,0 1 0,-31 36 0,32-33 0,-1 0 0,0-2 0,-25 18 0,43-34-53,-11 6-275,1 1 0,-2-2 0,-21 10 0,13-10-6498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4:28.590"/>
    </inkml:context>
    <inkml:brush xml:id="br0">
      <inkml:brushProperty name="width" value="0.07056" units="cm"/>
      <inkml:brushProperty name="height" value="0.07056" units="cm"/>
      <inkml:brushProperty name="color" value="#FFFF00"/>
    </inkml:brush>
  </inkml:definitions>
  <inkml:trace contextRef="#ctx0" brushRef="#br0">2714 0 24575,'10'158'0,"-2"-56"0,37 526-215,20 550-342,-67-784 557,3 126 0,0-474 0,2 0 0,3-1 0,13 58 0,2-15 193,-3 2 0,-5 0 0,3 117 0,-17 13-193,-3-159 0,-18 97 0,2-67 0,-19 113 0,30-155 0,-1 0 0,-2-1 0,-3-1 0,-1 0 0,-3-1 0,-1-1 0,-31 48 0,15-36 0,-2-1 0,-4-3 0,-1-1 0,-86 79 0,74-77 0,28-27 0,-1-1 0,-38 28 0,-297 230 0,161-118 0,167-139 0,-279 224 0,262-204 0,-72 85 0,-23 22 0,146-153 0,-192 167 0,177-156 0,0-1 0,-25 13 0,28-18 0,1 0 0,0 2 0,1-1 0,-1 1 0,2 1 0,-16 15 0,12-8 0,5-4 0,-1-1 0,0 0 0,-1-1 0,0 0 0,-15 10 0,7-8 0,10-7 0,0 1 0,1-1 0,-1 1 0,1 1 0,0 0 0,1 0 0,0 0 0,0 1 0,0 0 0,-6 11 0,6-7 0,-1-1 0,-1 0 0,0-1 0,0 0 0,-1 0 0,0-1 0,-1 0 0,0-1 0,-21 12 0,-2 3 0,25-16 0,0 1 0,0 0 0,-11 15 0,15-17 0,0 0 0,-1 0 0,1 0 0,-1-1 0,0 1 0,-1-2 0,1 1 0,-1-1 0,0 0 0,-10 5 0,-2-2-119,-6 2-297,0-1 1,-48 9 0,55-15-6411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2:54.292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0 0 24538,'0'824'0,"2470"-824"0,-2470-824 0,-2470 824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3:52.175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0 0 24538,'0'909'0,"2941"-909"0,-2941-909 0,-2941 909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2:43.022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3496 0 23839,'-3496'0'0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26.011"/>
    </inkml:context>
    <inkml:brush xml:id="br0">
      <inkml:brushProperty name="width" value="0.10583" units="cm"/>
      <inkml:brushProperty name="height" value="0.10583" units="cm"/>
      <inkml:brushProperty name="color" value="#FFFF00"/>
    </inkml:brush>
  </inkml:definitions>
  <inkml:trace contextRef="#ctx0" brushRef="#br0">0 0 24538,'0'964'0,"3586"-964"0,-3586-964 0,-3586 964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55.721"/>
    </inkml:context>
    <inkml:brush xml:id="br0">
      <inkml:brushProperty name="width" value="0.10583" units="cm"/>
      <inkml:brushProperty name="height" value="0.10583" units="cm"/>
      <inkml:brushProperty name="color" value="#7030A0"/>
    </inkml:brush>
  </inkml:definitions>
  <inkml:trace contextRef="#ctx0" brushRef="#br0">0 0 24538,'0'964'0,"3586"-964"0,-3586-964 0,-3586 964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5:50.166"/>
    </inkml:context>
    <inkml:brush xml:id="br0">
      <inkml:brushProperty name="width" value="0.10583" units="cm"/>
      <inkml:brushProperty name="height" value="0.10583" units="cm"/>
      <inkml:brushProperty name="color" value="#70AD47"/>
    </inkml:brush>
  </inkml:definitions>
  <inkml:trace contextRef="#ctx0" brushRef="#br0">0 0 24538,'0'1004'0,"2703"-1004"0,-2703-1004 0,-2703 1004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3:27.072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0 0 24538,'0'1127'0,"2536"-1127"0,-2536-1127 0,-2536 1127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0:22.583"/>
    </inkml:context>
    <inkml:brush xml:id="br0">
      <inkml:brushProperty name="width" value="0.07938" units="cm"/>
      <inkml:brushProperty name="height" value="0.07938" units="cm"/>
      <inkml:brushProperty name="color" value="#E71224"/>
    </inkml:brush>
  </inkml:definitions>
  <inkml:trace contextRef="#ctx0" brushRef="#br0">0 0 23409,'7177'4128'0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0:56.905"/>
    </inkml:context>
    <inkml:brush xml:id="br0">
      <inkml:brushProperty name="width" value="0.10583" units="cm"/>
      <inkml:brushProperty name="height" value="0.10583" units="cm"/>
    </inkml:brush>
  </inkml:definitions>
  <inkml:trace contextRef="#ctx0" brushRef="#br0">0 0 24538,'0'909'0,"2941"-909"0,-2941-909 0,-2941 909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35.211"/>
    </inkml:context>
    <inkml:brush xml:id="br0">
      <inkml:brushProperty name="width" value="0.10583" units="cm"/>
      <inkml:brushProperty name="height" value="0.10583" units="cm"/>
      <inkml:brushProperty name="color" value="#FFFF00"/>
    </inkml:brush>
  </inkml:definitions>
  <inkml:trace contextRef="#ctx0" brushRef="#br0">0 0 24538,'0'761'0,"2941"-761"0,-2941-761 0,-2941 761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5:24.976"/>
    </inkml:context>
    <inkml:brush xml:id="br0">
      <inkml:brushProperty name="width" value="0.10583" units="cm"/>
      <inkml:brushProperty name="height" value="0.10583" units="cm"/>
      <inkml:brushProperty name="color" value="#7030A0"/>
    </inkml:brush>
  </inkml:definitions>
  <inkml:trace contextRef="#ctx0" brushRef="#br0">0 0 24538,'0'1206'0,"3435"-1206"0,-3435-1206 0,-3435 1206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6:43.588"/>
    </inkml:context>
    <inkml:brush xml:id="br0">
      <inkml:brushProperty name="width" value="0.07056" units="cm"/>
      <inkml:brushProperty name="height" value="0.07056" units="cm"/>
      <inkml:brushProperty name="color" value="#7030A0"/>
    </inkml:brush>
  </inkml:definitions>
  <inkml:trace contextRef="#ctx0" brushRef="#br0">481 0 24575,'-1'12'0,"0"-1"0,-1 0 0,0 1 0,-4 13 0,-1 2 0,-120 521-275,9-15-413,-66 729-1,151-617 1210,35-1 350,1-212-611,-3-55-260,2-347 0,2 1 0,0-1 0,2-1 0,10 31 0,-6-21 0,9 59 0,-17-80 0,1 0 0,1 0 0,0 0 0,2-1 0,0 0 0,0 0 0,2-1 0,12 22 0,-9-15 0,0 0 0,-2 1 0,-1 0 0,9 48 0,-12-51 0,7 31 0,-4-14 0,24 70 0,-12-42 0,-16-47 0,2-1 0,12 31 0,-10-32 0,-2 0 0,0 0 0,-1 1 0,0 0 0,-2 0 0,3 31 0,-6 114 0,-3-79 0,3 722 0,0-802 27,0 0-1,0 0 0,1 0 0,-1 0 1,1 0-1,0 0 0,0 0 0,0 0 1,0 0-1,1-1 0,0 1 0,2 4 1,-2-5-134,0-1 0,1 0 1,-1 0-1,0 0 0,1 0 1,-1 0-1,1 0 0,0 0 1,0-1-1,0 0 0,-1 1 1,1-1-1,1 0 0,-1 0 1,6 0-1,15 3-6719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6:13.746"/>
    </inkml:context>
    <inkml:brush xml:id="br0">
      <inkml:brushProperty name="width" value="0.10583" units="cm"/>
      <inkml:brushProperty name="height" value="0.10583" units="cm"/>
      <inkml:brushProperty name="color" value="#00B050"/>
    </inkml:brush>
  </inkml:definitions>
  <inkml:trace contextRef="#ctx0" brushRef="#br0">0 0 24538,'0'826'0,"2986"-826"0,-2986-826 0,-2986 826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2:54.292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0 1 24538,'0'1657'0,"2941"-1657"0,-2941-1657 0,-2941 1657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8:00.858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4336 1 23299,'-4336'9904'0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8:55.233"/>
    </inkml:context>
    <inkml:brush xml:id="br0">
      <inkml:brushProperty name="width" value="0.10583" units="cm"/>
      <inkml:brushProperty name="height" value="0.10583" units="cm"/>
      <inkml:brushProperty name="color" value="#F4B183"/>
    </inkml:brush>
  </inkml:definitions>
  <inkml:trace contextRef="#ctx0" brushRef="#br0">0 0 24538,'0'859'0,"3104"-859"0,-3104-859 0,-3104 859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9:30.641"/>
    </inkml:context>
    <inkml:brush xml:id="br0">
      <inkml:brushProperty name="width" value="0.10583" units="cm"/>
      <inkml:brushProperty name="height" value="0.10583" units="cm"/>
      <inkml:brushProperty name="color" value="#F4B183"/>
    </inkml:brush>
  </inkml:definitions>
  <inkml:trace contextRef="#ctx0" brushRef="#br0">0 0 24538,'0'1084'0,"3104"-1084"0,-3104-1084 0,-3104 1084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09:57.738"/>
    </inkml:context>
    <inkml:brush xml:id="br0">
      <inkml:brushProperty name="width" value="0.10583" units="cm"/>
      <inkml:brushProperty name="height" value="0.10583" units="cm"/>
      <inkml:brushProperty name="color" value="#F4B183"/>
    </inkml:brush>
  </inkml:definitions>
  <inkml:trace contextRef="#ctx0" brushRef="#br0">8560 0 24575,'-1'7'0,"1"0"0,-1-1 0,-1 1 0,1-1 0,-1 0 0,0 1 0,0-1 0,-5 7 0,-6 20 0,-182 505-777,2-9 18,-181 359 1132,258-670 94,-28 65 229,-16 157-696,130-353 0,-34 119 0,-53 308 0,-127 511-260,116-513-819,0 1 388,-34 141 691,16-136 1166,25-96-302,89-320-864,-51 116 0,32-93 0,21-57 0,17-42 0,-13 40 0,-23 77 0,37-117 0,0 0 0,-2-1 0,-22 31 0,-82 126 0,34-50 0,68-110 0,-1-2 0,-28 27 0,23-24 0,-26 32 0,23-24 0,-1-1 0,-1-1 0,-48 39 0,-101 62 0,174-129 0,-48 35 0,-58 55 0,61-51 0,-52 33 0,16-13 0,-81 77 0,-69 50 0,-56-25 0,219-126 0,-44 16 0,-133 42 0,218-83 0,-3-2 0,1-1 0,-45 5 0,38-7 0,-46 12 0,-59 27 0,-128 36 0,185-60 0,-106 13 0,-259 8 0,278-27 0,-201 43 0,313-47 0,-110 3 0,-64-16 0,81 0 0,129 2 0,13-1 0,1 0 0,-1 1 0,0 1 0,1 0 0,-1 1 0,0 0 0,1 1 0,0 0 0,-13 5 0,-15 9 0,-1-3 0,-64 15 0,27-8 0,-69 29 0,-37 11 0,152-56 0,0 0 0,-1-2 0,-57-2 0,-1 1 0,63 2-1365,6 2-5461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3:27.072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73 73 24538,'0'1142'0,"4065"-1142"0,-4065-1142 0,-4065 1142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9:29:03.891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73 73 24538,'0'1554'0,"13783"-1554"0,-13783-1554 0,-13783 1554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3:27.072"/>
    </inkml:context>
    <inkml:brush xml:id="br0">
      <inkml:brushProperty name="width" value="0.10583" units="cm"/>
      <inkml:brushProperty name="height" value="0.10583" units="cm"/>
      <inkml:brushProperty name="color" value="#FF0000"/>
    </inkml:brush>
  </inkml:definitions>
  <inkml:trace contextRef="#ctx0" brushRef="#br0">0 1 24538,'0'1657'0,"2941"-1657"0,-2941-1657 0,-2941 1657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3:52.175"/>
    </inkml:context>
    <inkml:brush xml:id="br0">
      <inkml:brushProperty name="width" value="0.10583" units="cm"/>
      <inkml:brushProperty name="height" value="0.10583" units="cm"/>
      <inkml:brushProperty name="color" value="#ED7D31"/>
    </inkml:brush>
  </inkml:definitions>
  <inkml:trace contextRef="#ctx0" brushRef="#br0">0 1 24538,'0'1657'0,"2941"-1657"0,-2941-1657 0,-2941 1657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05.417"/>
    </inkml:context>
    <inkml:brush xml:id="br0">
      <inkml:brushProperty name="width" value="0.10583" units="cm"/>
      <inkml:brushProperty name="height" value="0.10583" units="cm"/>
      <inkml:brushProperty name="color" value="#FFC000"/>
    </inkml:brush>
  </inkml:definitions>
  <inkml:trace contextRef="#ctx0" brushRef="#br0">0 1 24538,'0'1657'0,"4006"-1657"0,-4006-1657 0,-4006 1657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26.011"/>
    </inkml:context>
    <inkml:brush xml:id="br0">
      <inkml:brushProperty name="width" value="0.10583" units="cm"/>
      <inkml:brushProperty name="height" value="0.10583" units="cm"/>
      <inkml:brushProperty name="color" value="#FFFF00"/>
    </inkml:brush>
  </inkml:definitions>
  <inkml:trace contextRef="#ctx0" brushRef="#br0">0 1 24538,'0'1657'0,"4006"-1657"0,-4006-1657 0,-4006 1657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35.211"/>
    </inkml:context>
    <inkml:brush xml:id="br0">
      <inkml:brushProperty name="width" value="0.10583" units="cm"/>
      <inkml:brushProperty name="height" value="0.10583" units="cm"/>
      <inkml:brushProperty name="color" value="#FFFF00"/>
    </inkml:brush>
  </inkml:definitions>
  <inkml:trace contextRef="#ctx0" brushRef="#br0">0 1 24538,'0'1657'0,"4006"-1657"0,-4006-1657 0,-4006 1657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3-06T08:34:55.721"/>
    </inkml:context>
    <inkml:brush xml:id="br0">
      <inkml:brushProperty name="width" value="0.10583" units="cm"/>
      <inkml:brushProperty name="height" value="0.10583" units="cm"/>
      <inkml:brushProperty name="color" value="#7030A0"/>
    </inkml:brush>
  </inkml:definitions>
  <inkml:trace contextRef="#ctx0" brushRef="#br0">0 1 24538,'0'1483'0,"3586"-1483"0,-3586-1483 0,-3586 1483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03-Apr-26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03-Apr-26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customXml" Target="../ink/ink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customXml" Target="../ink/ink7.xml"/><Relationship Id="rId18" Type="http://schemas.openxmlformats.org/officeDocument/2006/relationships/customXml" Target="../ink/ink10.xml"/><Relationship Id="rId3" Type="http://schemas.openxmlformats.org/officeDocument/2006/relationships/image" Target="../media/image10.png"/><Relationship Id="rId21" Type="http://schemas.openxmlformats.org/officeDocument/2006/relationships/image" Target="../media/image18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17" Type="http://schemas.openxmlformats.org/officeDocument/2006/relationships/image" Target="../media/image16.png"/><Relationship Id="rId2" Type="http://schemas.openxmlformats.org/officeDocument/2006/relationships/image" Target="../media/image9.png"/><Relationship Id="rId16" Type="http://schemas.openxmlformats.org/officeDocument/2006/relationships/customXml" Target="../ink/ink9.xml"/><Relationship Id="rId20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5" Type="http://schemas.openxmlformats.org/officeDocument/2006/relationships/image" Target="../media/image11.png"/><Relationship Id="rId15" Type="http://schemas.openxmlformats.org/officeDocument/2006/relationships/customXml" Target="../ink/ink8.xml"/><Relationship Id="rId23" Type="http://schemas.openxmlformats.org/officeDocument/2006/relationships/image" Target="../media/image19.png"/><Relationship Id="rId10" Type="http://schemas.openxmlformats.org/officeDocument/2006/relationships/image" Target="../media/image13.png"/><Relationship Id="rId19" Type="http://schemas.openxmlformats.org/officeDocument/2006/relationships/image" Target="../media/image17.png"/><Relationship Id="rId4" Type="http://schemas.openxmlformats.org/officeDocument/2006/relationships/customXml" Target="../ink/ink2.xml"/><Relationship Id="rId9" Type="http://schemas.openxmlformats.org/officeDocument/2006/relationships/customXml" Target="../ink/ink5.xml"/><Relationship Id="rId14" Type="http://schemas.openxmlformats.org/officeDocument/2006/relationships/image" Target="../media/image15.png"/><Relationship Id="rId22" Type="http://schemas.openxmlformats.org/officeDocument/2006/relationships/customXml" Target="../ink/ink1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8.xml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9" Type="http://schemas.openxmlformats.org/officeDocument/2006/relationships/customXml" Target="../ink/ink33.xml"/><Relationship Id="rId21" Type="http://schemas.openxmlformats.org/officeDocument/2006/relationships/customXml" Target="../ink/ink22.xml"/><Relationship Id="rId34" Type="http://schemas.openxmlformats.org/officeDocument/2006/relationships/image" Target="../media/image19.png"/><Relationship Id="rId7" Type="http://schemas.openxmlformats.org/officeDocument/2006/relationships/customXml" Target="../ink/ink15.xml"/><Relationship Id="rId12" Type="http://schemas.openxmlformats.org/officeDocument/2006/relationships/image" Target="../media/image21.png"/><Relationship Id="rId17" Type="http://schemas.openxmlformats.org/officeDocument/2006/relationships/customXml" Target="../ink/ink20.xml"/><Relationship Id="rId25" Type="http://schemas.openxmlformats.org/officeDocument/2006/relationships/customXml" Target="../ink/ink24.xml"/><Relationship Id="rId33" Type="http://schemas.openxmlformats.org/officeDocument/2006/relationships/customXml" Target="../ink/ink29.xml"/><Relationship Id="rId38" Type="http://schemas.openxmlformats.org/officeDocument/2006/relationships/customXml" Target="../ink/ink32.xml"/><Relationship Id="rId2" Type="http://schemas.openxmlformats.org/officeDocument/2006/relationships/image" Target="../media/image10.png"/><Relationship Id="rId16" Type="http://schemas.openxmlformats.org/officeDocument/2006/relationships/image" Target="../media/image13.png"/><Relationship Id="rId20" Type="http://schemas.openxmlformats.org/officeDocument/2006/relationships/image" Target="../media/image16.png"/><Relationship Id="rId29" Type="http://schemas.openxmlformats.org/officeDocument/2006/relationships/customXml" Target="../ink/ink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customXml" Target="../ink/ink17.xml"/><Relationship Id="rId24" Type="http://schemas.openxmlformats.org/officeDocument/2006/relationships/customXml" Target="../ink/ink23.xml"/><Relationship Id="rId32" Type="http://schemas.openxmlformats.org/officeDocument/2006/relationships/image" Target="../media/image24.png"/><Relationship Id="rId37" Type="http://schemas.openxmlformats.org/officeDocument/2006/relationships/customXml" Target="../ink/ink31.xml"/><Relationship Id="rId40" Type="http://schemas.openxmlformats.org/officeDocument/2006/relationships/image" Target="../media/image26.png"/><Relationship Id="rId5" Type="http://schemas.openxmlformats.org/officeDocument/2006/relationships/customXml" Target="../ink/ink14.xml"/><Relationship Id="rId15" Type="http://schemas.openxmlformats.org/officeDocument/2006/relationships/customXml" Target="../ink/ink19.xml"/><Relationship Id="rId23" Type="http://schemas.openxmlformats.org/officeDocument/2006/relationships/image" Target="../media/image22.png"/><Relationship Id="rId28" Type="http://schemas.openxmlformats.org/officeDocument/2006/relationships/customXml" Target="../ink/ink26.xml"/><Relationship Id="rId36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customXml" Target="../ink/ink21.xml"/><Relationship Id="rId31" Type="http://schemas.openxmlformats.org/officeDocument/2006/relationships/customXml" Target="../ink/ink28.xml"/><Relationship Id="rId4" Type="http://schemas.openxmlformats.org/officeDocument/2006/relationships/image" Target="../media/image11.png"/><Relationship Id="rId9" Type="http://schemas.openxmlformats.org/officeDocument/2006/relationships/customXml" Target="../ink/ink16.xml"/><Relationship Id="rId14" Type="http://schemas.openxmlformats.org/officeDocument/2006/relationships/image" Target="../media/image12.png"/><Relationship Id="rId22" Type="http://schemas.openxmlformats.org/officeDocument/2006/relationships/image" Target="../media/image18.png"/><Relationship Id="rId27" Type="http://schemas.openxmlformats.org/officeDocument/2006/relationships/customXml" Target="../ink/ink25.xml"/><Relationship Id="rId30" Type="http://schemas.openxmlformats.org/officeDocument/2006/relationships/image" Target="../media/image17.png"/><Relationship Id="rId35" Type="http://schemas.openxmlformats.org/officeDocument/2006/relationships/customXml" Target="../ink/ink30.xml"/><Relationship Id="rId8" Type="http://schemas.openxmlformats.org/officeDocument/2006/relationships/image" Target="../media/image8.png"/><Relationship Id="rId3" Type="http://schemas.openxmlformats.org/officeDocument/2006/relationships/customXml" Target="../ink/ink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5.xml"/><Relationship Id="rId5" Type="http://schemas.openxmlformats.org/officeDocument/2006/relationships/image" Target="../media/image32.png"/><Relationship Id="rId4" Type="http://schemas.openxmlformats.org/officeDocument/2006/relationships/customXml" Target="../ink/ink3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108451"/>
            <a:ext cx="8159426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गणनामा सामाञ्जश्यता जाँच गर्नुपर्ने विषय...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735" y="1104766"/>
            <a:ext cx="11718530" cy="5360035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b="1" dirty="0"/>
              <a:t>(ख)	सूचीकरण फारम र मुख्य </a:t>
            </a:r>
            <a:r>
              <a:rPr lang="ne-NP" b="1" dirty="0" smtClean="0"/>
              <a:t>प्रश्नावलीबीचको </a:t>
            </a:r>
            <a:r>
              <a:rPr lang="ne-NP" b="1" dirty="0"/>
              <a:t>सामाञ्जश्यता</a:t>
            </a:r>
            <a:endParaRPr lang="en-US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सूचीकरण र मुख्य प्रश्नावली फाराममा लेखिएका प्रतिष्ठान क्रमसंख्यामा एकरूपता हुनपर्दछ। </a:t>
            </a:r>
            <a:endParaRPr lang="en-US" sz="28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सूचीकरण फारम र मुख्य प्रश्नावली फाराममा भरिएका प्रदेश, जिल्ला, गाँउपालिका/नगरपालिकाको नाम, वडा नम्बर, गणना क्षेत्र नम्बर, गणना उपक्षेत्र नम्बर, प्रतिष्ठान/व्यवसायको नाम, सम्पर्क व्यक्तिको नाम थर र सम्पर्क नम्बर हुबहु मिलेको हुनुपर्दछ।</a:t>
            </a:r>
            <a:endParaRPr lang="en-US" sz="28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दुई फाराममा भरिएका जम्मा संलग्न पुरूष संख्या, जम्मा संलग्न महिला संख्या, बिचमा तालमेल भएको हुनुपर्दछ।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25984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AC395-4BA8-D02F-63FE-03AD42D04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AB87B-B106-4CD4-9CA9-C92A08E11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136525"/>
            <a:ext cx="7345681" cy="852843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</a:pPr>
            <a:r>
              <a:rPr lang="ne-NP" sz="3200" b="1" u="sng" dirty="0"/>
              <a:t>सामञ्जस्यताका उदाहरणहरू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A95C93C-80F0-65DC-891A-2A16095AA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44" y="1589247"/>
            <a:ext cx="9575821" cy="467742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33EBA9-B56C-4FFC-6F42-7097254B6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7FBBE5-BE67-F32F-872C-6C46C147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7EA5CB7-D3F8-2F86-8CB7-55417D1393C3}"/>
              </a:ext>
            </a:extLst>
          </p:cNvPr>
          <p:cNvSpPr txBox="1">
            <a:spLocks/>
          </p:cNvSpPr>
          <p:nvPr/>
        </p:nvSpPr>
        <p:spPr>
          <a:xfrm>
            <a:off x="0" y="1190324"/>
            <a:ext cx="119329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DF4D97-07F5-C91F-9160-4A69FE2344C0}"/>
              </a:ext>
            </a:extLst>
          </p:cNvPr>
          <p:cNvSpPr txBox="1">
            <a:spLocks/>
          </p:cNvSpPr>
          <p:nvPr/>
        </p:nvSpPr>
        <p:spPr>
          <a:xfrm>
            <a:off x="520995" y="1172532"/>
            <a:ext cx="4656795" cy="544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सूचीकरण फाराम</a:t>
            </a:r>
            <a:endParaRPr kumimoji="0" lang="ne-NP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26FC03E-A954-FAF2-DD7B-E68B77871BE0}"/>
              </a:ext>
            </a:extLst>
          </p:cNvPr>
          <p:cNvSpPr txBox="1">
            <a:spLocks/>
          </p:cNvSpPr>
          <p:nvPr/>
        </p:nvSpPr>
        <p:spPr>
          <a:xfrm>
            <a:off x="8610599" y="1046518"/>
            <a:ext cx="318619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                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मुख्य</a:t>
            </a: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प्रश्नावली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8D2C245-4C2D-D893-7BBF-E28A3A0B4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1773" y="2045411"/>
            <a:ext cx="2439370" cy="199524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09BAF8F-9F6B-4F0D-D34C-2CF759E76BA0}"/>
                  </a:ext>
                </a:extLst>
              </p14:cNvPr>
              <p14:cNvContentPartPr/>
              <p14:nvPr/>
            </p14:nvContentPartPr>
            <p14:xfrm>
              <a:off x="4469220" y="4606200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09BAF8F-9F6B-4F0D-D34C-2CF759E76BA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63100" y="4600080"/>
                <a:ext cx="12600" cy="12600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Circle: Hollow 18">
            <a:extLst>
              <a:ext uri="{FF2B5EF4-FFF2-40B4-BE49-F238E27FC236}">
                <a16:creationId xmlns:a16="http://schemas.microsoft.com/office/drawing/2014/main" id="{8B55B4AC-5613-5E45-9614-9A6B2DBC5875}"/>
              </a:ext>
            </a:extLst>
          </p:cNvPr>
          <p:cNvSpPr/>
          <p:nvPr/>
        </p:nvSpPr>
        <p:spPr>
          <a:xfrm>
            <a:off x="4247147" y="4743720"/>
            <a:ext cx="640752" cy="612247"/>
          </a:xfrm>
          <a:prstGeom prst="donut">
            <a:avLst/>
          </a:prstGeom>
          <a:ln w="3175">
            <a:extLst>
              <a:ext uri="{C807C97D-BFC1-408E-A445-0C87EB9F89A2}">
                <ask:lineSketchStyleProps xmlns=""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Connector: Curved 23">
            <a:extLst>
              <a:ext uri="{FF2B5EF4-FFF2-40B4-BE49-F238E27FC236}">
                <a16:creationId xmlns:a16="http://schemas.microsoft.com/office/drawing/2014/main" id="{EA0ACFA5-F45E-7524-E704-A5679FC6AF27}"/>
              </a:ext>
            </a:extLst>
          </p:cNvPr>
          <p:cNvCxnSpPr>
            <a:cxnSpLocks/>
          </p:cNvCxnSpPr>
          <p:nvPr/>
        </p:nvCxnSpPr>
        <p:spPr>
          <a:xfrm flipV="1">
            <a:off x="4890779" y="3691890"/>
            <a:ext cx="5441941" cy="1567191"/>
          </a:xfrm>
          <a:prstGeom prst="curvedConnector3">
            <a:avLst/>
          </a:prstGeom>
          <a:ln w="4762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ircle: Hollow 25">
            <a:extLst>
              <a:ext uri="{FF2B5EF4-FFF2-40B4-BE49-F238E27FC236}">
                <a16:creationId xmlns:a16="http://schemas.microsoft.com/office/drawing/2014/main" id="{3CD2310E-EBF2-1BB4-C166-92CDFB713B6B}"/>
              </a:ext>
            </a:extLst>
          </p:cNvPr>
          <p:cNvSpPr/>
          <p:nvPr/>
        </p:nvSpPr>
        <p:spPr>
          <a:xfrm>
            <a:off x="9357427" y="2708910"/>
            <a:ext cx="2575491" cy="1245870"/>
          </a:xfrm>
          <a:prstGeom prst="don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42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94256-7E69-E905-3F7B-000E5A338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848AF-C8C9-8F46-E5A4-6142A3CDD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-6947"/>
            <a:ext cx="7345681" cy="996315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</a:pPr>
            <a:r>
              <a:rPr lang="ne-NP" sz="3200" b="1" u="sng" dirty="0"/>
              <a:t>सामञ्जस्याताका उदाहरणहरू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6A267A-63E9-07A7-B93E-86DE16B22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D311C6-EAA7-ACE5-7E86-EE47A9457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4BEEB1-46C6-C358-D838-AC2A592FAD53}"/>
              </a:ext>
            </a:extLst>
          </p:cNvPr>
          <p:cNvSpPr txBox="1">
            <a:spLocks/>
          </p:cNvSpPr>
          <p:nvPr/>
        </p:nvSpPr>
        <p:spPr>
          <a:xfrm>
            <a:off x="0" y="1190324"/>
            <a:ext cx="119329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5E1AAC-5FB4-F01B-7087-380AFB6547DA}"/>
              </a:ext>
            </a:extLst>
          </p:cNvPr>
          <p:cNvSpPr txBox="1">
            <a:spLocks/>
          </p:cNvSpPr>
          <p:nvPr/>
        </p:nvSpPr>
        <p:spPr>
          <a:xfrm>
            <a:off x="755274" y="1325399"/>
            <a:ext cx="4656795" cy="461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सूचीकरण फाराम</a:t>
            </a:r>
            <a:endParaRPr kumimoji="0" lang="ne-NP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3033B7F-22CA-109A-FEF3-5F9E61440A4B}"/>
              </a:ext>
            </a:extLst>
          </p:cNvPr>
          <p:cNvSpPr txBox="1">
            <a:spLocks/>
          </p:cNvSpPr>
          <p:nvPr/>
        </p:nvSpPr>
        <p:spPr>
          <a:xfrm>
            <a:off x="322571" y="3905507"/>
            <a:ext cx="5706415" cy="6336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मुख्य</a:t>
            </a: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प्रश्नावली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: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आवरण पेज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581B96-63A1-AEAE-091A-1424EB0E5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71" y="4522180"/>
            <a:ext cx="11031229" cy="213135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B1FDAF-9884-73C8-CA7F-0C5F15E32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1" y="1745564"/>
            <a:ext cx="11435563" cy="10204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63B9DA69-71EC-EA29-77A0-C1694130F935}"/>
                  </a:ext>
                </a:extLst>
              </p14:cNvPr>
              <p14:cNvContentPartPr/>
              <p14:nvPr/>
            </p14:nvContentPartPr>
            <p14:xfrm>
              <a:off x="421740" y="2377080"/>
              <a:ext cx="1258560" cy="7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63B9DA69-71EC-EA29-77A0-C1694130F93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5620" y="2364840"/>
                <a:ext cx="127080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9C4DCF37-742C-F635-059D-8BC9B39DA103}"/>
                  </a:ext>
                </a:extLst>
              </p14:cNvPr>
              <p14:cNvContentPartPr/>
              <p14:nvPr/>
            </p14:nvContentPartPr>
            <p14:xfrm>
              <a:off x="556020" y="2278084"/>
              <a:ext cx="1059120" cy="5968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9C4DCF37-742C-F635-059D-8BC9B39DA10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6940" y="2259364"/>
                <a:ext cx="1096920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7F49DCCB-8873-DD19-0C45-D5AD2D64525B}"/>
                  </a:ext>
                </a:extLst>
              </p14:cNvPr>
              <p14:cNvContentPartPr/>
              <p14:nvPr/>
            </p14:nvContentPartPr>
            <p14:xfrm>
              <a:off x="421740" y="5792024"/>
              <a:ext cx="1059120" cy="5968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7F49DCCB-8873-DD19-0C45-D5AD2D64525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2660" y="5773304"/>
                <a:ext cx="1096920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DEC08023-843F-409B-FD7F-12FCC6E537CE}"/>
                  </a:ext>
                </a:extLst>
              </p14:cNvPr>
              <p14:cNvContentPartPr/>
              <p14:nvPr/>
            </p14:nvContentPartPr>
            <p14:xfrm>
              <a:off x="2589244" y="2254227"/>
              <a:ext cx="1059120" cy="5968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DEC08023-843F-409B-FD7F-12FCC6E537C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570164" y="2235507"/>
                <a:ext cx="1096920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FE035ED1-132D-9152-67C0-37349BA2FBA0}"/>
                  </a:ext>
                </a:extLst>
              </p14:cNvPr>
              <p14:cNvContentPartPr/>
              <p14:nvPr/>
            </p14:nvContentPartPr>
            <p14:xfrm>
              <a:off x="2877906" y="5770422"/>
              <a:ext cx="1442634" cy="5968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FE035ED1-132D-9152-67C0-37349BA2FBA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858824" y="5751702"/>
                <a:ext cx="1480437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0756FAEF-A5CE-906A-1E26-106060992F9A}"/>
                  </a:ext>
                </a:extLst>
              </p14:cNvPr>
              <p14:cNvContentPartPr/>
              <p14:nvPr/>
            </p14:nvContentPartPr>
            <p14:xfrm>
              <a:off x="4943525" y="2254227"/>
              <a:ext cx="1442634" cy="59688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0756FAEF-A5CE-906A-1E26-106060992F9A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924443" y="2235507"/>
                <a:ext cx="1480437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A081B732-B0B1-B56A-596B-8C3F641AAECF}"/>
                  </a:ext>
                </a:extLst>
              </p14:cNvPr>
              <p14:cNvContentPartPr/>
              <p14:nvPr/>
            </p14:nvContentPartPr>
            <p14:xfrm>
              <a:off x="6028986" y="5760262"/>
              <a:ext cx="1442634" cy="59688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A081B732-B0B1-B56A-596B-8C3F641AAECF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009904" y="5741542"/>
                <a:ext cx="1480437" cy="63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A0BB458A-8803-BDAF-8C4A-E8FAE2D0086E}"/>
                  </a:ext>
                </a:extLst>
              </p14:cNvPr>
              <p14:cNvContentPartPr/>
              <p14:nvPr/>
            </p14:nvContentPartPr>
            <p14:xfrm>
              <a:off x="7319524" y="2278084"/>
              <a:ext cx="1291076" cy="534174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A0BB458A-8803-BDAF-8C4A-E8FAE2D0086E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300448" y="2259366"/>
                <a:ext cx="1328509" cy="57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D27CDF2E-2B1C-BCE8-468F-B0047B4D6BE6}"/>
                  </a:ext>
                </a:extLst>
              </p14:cNvPr>
              <p14:cNvContentPartPr/>
              <p14:nvPr/>
            </p14:nvContentPartPr>
            <p14:xfrm>
              <a:off x="8610600" y="5886246"/>
              <a:ext cx="922020" cy="534174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D27CDF2E-2B1C-BCE8-468F-B0047B4D6BE6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591526" y="5867528"/>
                <a:ext cx="959448" cy="57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CFBCA326-4511-52D3-21D8-97F95070EFD5}"/>
                  </a:ext>
                </a:extLst>
              </p14:cNvPr>
              <p14:cNvContentPartPr/>
              <p14:nvPr/>
            </p14:nvContentPartPr>
            <p14:xfrm>
              <a:off x="9009002" y="2234975"/>
              <a:ext cx="973198" cy="534174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CFBCA326-4511-52D3-21D8-97F95070EFD5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989927" y="2216257"/>
                <a:ext cx="1010989" cy="5719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E6C7E45B-40A6-6712-D182-4255BD52098E}"/>
                  </a:ext>
                </a:extLst>
              </p14:cNvPr>
              <p14:cNvContentPartPr/>
              <p14:nvPr/>
            </p14:nvContentPartPr>
            <p14:xfrm>
              <a:off x="9749580" y="5891248"/>
              <a:ext cx="1131780" cy="534174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E6C7E45B-40A6-6712-D182-4255BD52098E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9730501" y="5872530"/>
                <a:ext cx="1169578" cy="571969"/>
              </a:xfrm>
              <a:prstGeom prst="rect">
                <a:avLst/>
              </a:prstGeom>
            </p:spPr>
          </p:pic>
        </mc:Fallback>
      </mc:AlternateContent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8EDA2A6-90AD-BC06-B7C0-F30DD2EE62D3}"/>
              </a:ext>
            </a:extLst>
          </p:cNvPr>
          <p:cNvCxnSpPr/>
          <p:nvPr/>
        </p:nvCxnSpPr>
        <p:spPr>
          <a:xfrm>
            <a:off x="9532620" y="2851107"/>
            <a:ext cx="571500" cy="303513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0F3B8F6-4D54-9F79-8B1C-66CC097F985D}"/>
              </a:ext>
            </a:extLst>
          </p:cNvPr>
          <p:cNvCxnSpPr/>
          <p:nvPr/>
        </p:nvCxnSpPr>
        <p:spPr>
          <a:xfrm>
            <a:off x="8161409" y="2783171"/>
            <a:ext cx="571500" cy="3035139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1ED76BB-4070-F8CD-DC5E-F817A17B3B9A}"/>
              </a:ext>
            </a:extLst>
          </p:cNvPr>
          <p:cNvCxnSpPr/>
          <p:nvPr/>
        </p:nvCxnSpPr>
        <p:spPr>
          <a:xfrm>
            <a:off x="5941660" y="2812258"/>
            <a:ext cx="571500" cy="3035139"/>
          </a:xfrm>
          <a:prstGeom prst="straightConnector1">
            <a:avLst/>
          </a:prstGeom>
          <a:ln w="381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3DB3BBE-28B9-C8A4-7902-DECC11A5F734}"/>
              </a:ext>
            </a:extLst>
          </p:cNvPr>
          <p:cNvCxnSpPr/>
          <p:nvPr/>
        </p:nvCxnSpPr>
        <p:spPr>
          <a:xfrm>
            <a:off x="3421758" y="2742399"/>
            <a:ext cx="571500" cy="3035139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Arrow: Curved Right 40">
            <a:extLst>
              <a:ext uri="{FF2B5EF4-FFF2-40B4-BE49-F238E27FC236}">
                <a16:creationId xmlns:a16="http://schemas.microsoft.com/office/drawing/2014/main" id="{43E09F9C-2842-5A1D-941A-26B675723636}"/>
              </a:ext>
            </a:extLst>
          </p:cNvPr>
          <p:cNvSpPr/>
          <p:nvPr/>
        </p:nvSpPr>
        <p:spPr>
          <a:xfrm>
            <a:off x="255063" y="2526030"/>
            <a:ext cx="300957" cy="3251508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65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8635D-EA24-58A7-D0D1-E1B8A0A75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8EF95-24A2-6491-EDC5-69E25FBB2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-6947"/>
            <a:ext cx="7345681" cy="996315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</a:pPr>
            <a:r>
              <a:rPr lang="ne-NP" sz="3200" b="1" u="sng" dirty="0"/>
              <a:t>सामञ्जस्याताका उदाहरणहरू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17C51-4A4A-AEA3-541C-2F3D05390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FE55B0-F5EC-0EEC-8708-AF4A53DDA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EA3DB64-6605-061F-DE41-8EAB659A76A1}"/>
              </a:ext>
            </a:extLst>
          </p:cNvPr>
          <p:cNvSpPr txBox="1">
            <a:spLocks/>
          </p:cNvSpPr>
          <p:nvPr/>
        </p:nvSpPr>
        <p:spPr>
          <a:xfrm>
            <a:off x="516436" y="1034819"/>
            <a:ext cx="4656795" cy="459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सूचीक</a:t>
            </a:r>
            <a:r>
              <a:rPr lang="ne-NP" sz="2400" b="1" dirty="0">
                <a:solidFill>
                  <a:srgbClr val="0070C0"/>
                </a:solidFill>
                <a:latin typeface="Calibri" panose="020F0502020204030204"/>
              </a:rPr>
              <a:t>रण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 फाराम</a:t>
            </a:r>
            <a:endParaRPr kumimoji="0" lang="ne-NP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718939-08FC-E8E8-E619-A8A11790DA0F}"/>
              </a:ext>
            </a:extLst>
          </p:cNvPr>
          <p:cNvSpPr txBox="1">
            <a:spLocks/>
          </p:cNvSpPr>
          <p:nvPr/>
        </p:nvSpPr>
        <p:spPr>
          <a:xfrm>
            <a:off x="795156" y="2778113"/>
            <a:ext cx="5706415" cy="6336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मुख्य</a:t>
            </a: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प्रश्नावली खण्ड </a:t>
            </a:r>
            <a:r>
              <a:rPr lang="en-US" sz="24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lang="ne-NP" sz="2400" b="1" dirty="0">
              <a:solidFill>
                <a:prstClr val="black"/>
              </a:solidFill>
              <a:latin typeface="Calibri" panose="020F050202020403020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7DAFCF5-4796-EB5F-FD2D-35A645170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1" y="1425524"/>
            <a:ext cx="11435563" cy="102049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BC08B9EC-BCD4-01E8-AFFF-A83FEEE264A7}"/>
                  </a:ext>
                </a:extLst>
              </p14:cNvPr>
              <p14:cNvContentPartPr/>
              <p14:nvPr/>
            </p14:nvContentPartPr>
            <p14:xfrm>
              <a:off x="421740" y="2377080"/>
              <a:ext cx="1258560" cy="72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BC08B9EC-BCD4-01E8-AFFF-A83FEEE264A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5620" y="2364840"/>
                <a:ext cx="127080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DA57B85F-0D9B-B6B9-E033-D3A33652AC26}"/>
                  </a:ext>
                </a:extLst>
              </p14:cNvPr>
              <p14:cNvContentPartPr/>
              <p14:nvPr/>
            </p14:nvContentPartPr>
            <p14:xfrm>
              <a:off x="3690304" y="4846258"/>
              <a:ext cx="913074" cy="377778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DA57B85F-0D9B-B6B9-E033-D3A33652AC2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71229" y="4827549"/>
                <a:ext cx="950864" cy="4155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10AA9454-D5CA-5968-CD77-C1EA4E7DAFE0}"/>
                  </a:ext>
                </a:extLst>
              </p14:cNvPr>
              <p14:cNvContentPartPr/>
              <p14:nvPr/>
            </p14:nvContentPartPr>
            <p14:xfrm>
              <a:off x="3851460" y="3965760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10AA9454-D5CA-5968-CD77-C1EA4E7DAFE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845340" y="395964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04FC05AC-9975-2D63-6CB8-72A0C8A783E3}"/>
                  </a:ext>
                </a:extLst>
              </p14:cNvPr>
              <p14:cNvContentPartPr/>
              <p14:nvPr/>
            </p14:nvContentPartPr>
            <p14:xfrm>
              <a:off x="3314520" y="2434680"/>
              <a:ext cx="1660320" cy="22176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04FC05AC-9975-2D63-6CB8-72A0C8A783E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297240" y="2417400"/>
                <a:ext cx="1694880" cy="225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4BAEFF1E-E0AC-9F6A-6DAA-210DD55516E4}"/>
                  </a:ext>
                </a:extLst>
              </p14:cNvPr>
              <p14:cNvContentPartPr/>
              <p14:nvPr/>
            </p14:nvContentPartPr>
            <p14:xfrm>
              <a:off x="4909680" y="2377080"/>
              <a:ext cx="1058040" cy="258444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4BAEFF1E-E0AC-9F6A-6DAA-210DD55516E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897080" y="2364480"/>
                <a:ext cx="1082880" cy="2609280"/>
              </a:xfrm>
              <a:prstGeom prst="rect">
                <a:avLst/>
              </a:prstGeom>
            </p:spPr>
          </p:pic>
        </mc:Fallback>
      </mc:AlternateContent>
      <p:grpSp>
        <p:nvGrpSpPr>
          <p:cNvPr id="53" name="Group 52">
            <a:extLst>
              <a:ext uri="{FF2B5EF4-FFF2-40B4-BE49-F238E27FC236}">
                <a16:creationId xmlns:a16="http://schemas.microsoft.com/office/drawing/2014/main" id="{E34E95A2-74D8-C855-BE95-98EFC48F8683}"/>
              </a:ext>
            </a:extLst>
          </p:cNvPr>
          <p:cNvGrpSpPr/>
          <p:nvPr/>
        </p:nvGrpSpPr>
        <p:grpSpPr>
          <a:xfrm>
            <a:off x="638525" y="2059917"/>
            <a:ext cx="11133747" cy="4442084"/>
            <a:chOff x="638525" y="2059917"/>
            <a:chExt cx="11133747" cy="4442084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0CEA22F9-EE2B-59FE-ACFC-CA514B488716}"/>
                    </a:ext>
                  </a:extLst>
                </p14:cNvPr>
                <p14:cNvContentPartPr/>
                <p14:nvPr/>
              </p14:nvContentPartPr>
              <p14:xfrm>
                <a:off x="638525" y="2129495"/>
                <a:ext cx="889664" cy="29682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0CEA22F9-EE2B-59FE-ACFC-CA514B488716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19450" y="2110427"/>
                  <a:ext cx="927453" cy="33459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397FA182-A7CA-092D-2FB9-3A67B24D8930}"/>
                    </a:ext>
                  </a:extLst>
                </p14:cNvPr>
                <p14:cNvContentPartPr/>
                <p14:nvPr/>
              </p14:nvContentPartPr>
              <p14:xfrm>
                <a:off x="2589244" y="2094207"/>
                <a:ext cx="1059120" cy="327269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397FA182-A7CA-092D-2FB9-3A67B24D8930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570164" y="2075146"/>
                  <a:ext cx="1096920" cy="36503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6126C677-B1BD-3EEC-8F6E-649933EECC2B}"/>
                    </a:ext>
                  </a:extLst>
                </p14:cNvPr>
                <p14:cNvContentPartPr/>
                <p14:nvPr/>
              </p14:nvContentPartPr>
              <p14:xfrm>
                <a:off x="5012105" y="2059917"/>
                <a:ext cx="1291076" cy="347105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6126C677-B1BD-3EEC-8F6E-649933EECC2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993029" y="2040853"/>
                  <a:ext cx="1328509" cy="3848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9B0B7DD1-E46D-D367-F6E5-788A81E31FBA}"/>
                    </a:ext>
                  </a:extLst>
                </p14:cNvPr>
                <p14:cNvContentPartPr/>
                <p14:nvPr/>
              </p14:nvContentPartPr>
              <p14:xfrm>
                <a:off x="7319524" y="2129495"/>
                <a:ext cx="1291076" cy="347106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9B0B7DD1-E46D-D367-F6E5-788A81E31FBA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7300448" y="2110431"/>
                  <a:ext cx="1328509" cy="38487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E98316C-19A0-9B54-8C9E-59A0CFD043FE}"/>
                    </a:ext>
                  </a:extLst>
                </p14:cNvPr>
                <p14:cNvContentPartPr/>
                <p14:nvPr/>
              </p14:nvContentPartPr>
              <p14:xfrm>
                <a:off x="9009002" y="2059917"/>
                <a:ext cx="973198" cy="361559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E98316C-19A0-9B54-8C9E-59A0CFD043F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989927" y="2040850"/>
                  <a:ext cx="1010989" cy="399334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64ADECB-8130-AA17-FA00-3D4D888EE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838200" y="3216473"/>
              <a:ext cx="10934072" cy="3285528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CA4CC91E-4480-6B73-B35C-0C9C8F237E0D}"/>
                    </a:ext>
                  </a:extLst>
                </p14:cNvPr>
                <p14:cNvContentPartPr/>
                <p14:nvPr/>
              </p14:nvContentPartPr>
              <p14:xfrm>
                <a:off x="3790980" y="3911016"/>
                <a:ext cx="913301" cy="405885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CA4CC91E-4480-6B73-B35C-0C9C8F237E0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3771900" y="3892305"/>
                  <a:ext cx="951100" cy="44366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id="{FB7B6934-AAF4-E6CA-F015-4EB70EE6A71C}"/>
                    </a:ext>
                  </a:extLst>
                </p14:cNvPr>
                <p14:cNvContentPartPr/>
                <p14:nvPr/>
              </p14:nvContentPartPr>
              <p14:xfrm>
                <a:off x="1256940" y="2480040"/>
                <a:ext cx="2584080" cy="148644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FB7B6934-AAF4-E6CA-F015-4EB70EE6A71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1242900" y="2465640"/>
                  <a:ext cx="2612160" cy="151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CD649B8D-1B9E-5EFB-A646-0295A7E16F68}"/>
                    </a:ext>
                  </a:extLst>
                </p14:cNvPr>
                <p14:cNvContentPartPr/>
                <p14:nvPr/>
              </p14:nvContentPartPr>
              <p14:xfrm>
                <a:off x="3718070" y="4381073"/>
                <a:ext cx="1059120" cy="327269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CD649B8D-1B9E-5EFB-A646-0295A7E16F68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698990" y="4362012"/>
                  <a:ext cx="1096920" cy="36503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84B87889-62C3-E2C3-9C3B-5B3DDB80210B}"/>
                    </a:ext>
                  </a:extLst>
                </p14:cNvPr>
                <p14:cNvContentPartPr/>
                <p14:nvPr/>
              </p14:nvContentPartPr>
              <p14:xfrm>
                <a:off x="3790980" y="4768094"/>
                <a:ext cx="1059120" cy="274081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84B87889-62C3-E2C3-9C3B-5B3DDB80210B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771900" y="4749031"/>
                  <a:ext cx="1096920" cy="31184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B9504566-0514-8621-70A5-05E27AC208A8}"/>
                    </a:ext>
                  </a:extLst>
                </p14:cNvPr>
                <p14:cNvContentPartPr/>
                <p14:nvPr/>
              </p14:nvContentPartPr>
              <p14:xfrm>
                <a:off x="6994471" y="5042175"/>
                <a:ext cx="1237119" cy="434508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B9504566-0514-8621-70A5-05E27AC208A8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975394" y="5023456"/>
                  <a:ext cx="1274553" cy="47230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1D3485A1-48CE-C373-F884-9B6E6F6F8FCE}"/>
                    </a:ext>
                  </a:extLst>
                </p14:cNvPr>
                <p14:cNvContentPartPr/>
                <p14:nvPr/>
              </p14:nvContentPartPr>
              <p14:xfrm>
                <a:off x="7621920" y="2548800"/>
                <a:ext cx="173520" cy="247104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D3485A1-48CE-C373-F884-9B6E6F6F8FC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609320" y="2536200"/>
                  <a:ext cx="198360" cy="249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4FCCBCE7-F365-6338-8969-78938BCDE743}"/>
                    </a:ext>
                  </a:extLst>
                </p14:cNvPr>
                <p14:cNvContentPartPr/>
                <p14:nvPr/>
              </p14:nvContentPartPr>
              <p14:xfrm>
                <a:off x="6994471" y="5773175"/>
                <a:ext cx="1075109" cy="297523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4FCCBCE7-F365-6338-8969-78938BCDE743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975395" y="5754108"/>
                  <a:ext cx="1112902" cy="33529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id="{918D3395-9018-39C6-205D-C1C82BAA1F4E}"/>
                    </a:ext>
                  </a:extLst>
                </p14:cNvPr>
                <p14:cNvContentPartPr/>
                <p14:nvPr/>
              </p14:nvContentPartPr>
              <p14:xfrm>
                <a:off x="8092080" y="2434680"/>
                <a:ext cx="1561294" cy="35661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918D3395-9018-39C6-205D-C1C82BAA1F4E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8074080" y="2417040"/>
                  <a:ext cx="1596933" cy="360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id="{A6EDF2F1-A596-2A0A-096F-628CE1924F4A}"/>
                    </a:ext>
                  </a:extLst>
                </p14:cNvPr>
                <p14:cNvContentPartPr/>
                <p14:nvPr/>
              </p14:nvContentPartPr>
              <p14:xfrm>
                <a:off x="6994471" y="6174013"/>
                <a:ext cx="1117827" cy="309345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A6EDF2F1-A596-2A0A-096F-628CE1924F4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975391" y="6154949"/>
                  <a:ext cx="1155628" cy="34711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id="{33412423-4B38-0915-5476-CFD2022FFE38}"/>
                    </a:ext>
                  </a:extLst>
                </p14:cNvPr>
                <p14:cNvContentPartPr/>
                <p14:nvPr/>
              </p14:nvContentPartPr>
              <p14:xfrm>
                <a:off x="10332234" y="2086023"/>
                <a:ext cx="1117827" cy="390578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33412423-4B38-0915-5476-CFD2022FFE3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10313154" y="2067321"/>
                  <a:ext cx="1155628" cy="42798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A2EDB8E4-8D18-FA40-3995-08EF9BEF1C82}"/>
                    </a:ext>
                  </a:extLst>
                </p14:cNvPr>
                <p14:cNvContentPartPr/>
                <p14:nvPr/>
              </p14:nvContentPartPr>
              <p14:xfrm>
                <a:off x="8154360" y="2480040"/>
                <a:ext cx="3081600" cy="38455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A2EDB8E4-8D18-FA40-3995-08EF9BEF1C82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135640" y="2461320"/>
                  <a:ext cx="3119400" cy="3883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24718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34361-B64F-8330-B7EA-B7A7D30E8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93837-A8AF-3269-8B62-0486F53D9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-6947"/>
            <a:ext cx="7345681" cy="996315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</a:pPr>
            <a:r>
              <a:rPr lang="ne-NP" sz="3200" b="1" u="sng" dirty="0"/>
              <a:t>प्रतिष्ठानको नामबीचमा सामञ्जस्यता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D632971-A9FA-B07D-6549-F659AD275C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442" y="1974689"/>
            <a:ext cx="7472798" cy="4267694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B5DA27-932A-3E04-DD77-16A9EA981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41E592-6338-365F-AC82-8F1C2C75C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A4AE004-0CBF-0BC6-4859-A39637D7ABC3}"/>
              </a:ext>
            </a:extLst>
          </p:cNvPr>
          <p:cNvSpPr txBox="1">
            <a:spLocks/>
          </p:cNvSpPr>
          <p:nvPr/>
        </p:nvSpPr>
        <p:spPr>
          <a:xfrm>
            <a:off x="520996" y="1361441"/>
            <a:ext cx="4315700" cy="442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ne-NP" sz="2400" b="1" dirty="0">
                <a:solidFill>
                  <a:prstClr val="black"/>
                </a:solidFill>
              </a:rPr>
              <a:t>सूचीक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रण फाराम</a:t>
            </a:r>
            <a:endParaRPr kumimoji="0" lang="ne-NP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FBFCB1D-E479-1DEB-0EF8-28B62E2B2C6D}"/>
              </a:ext>
            </a:extLst>
          </p:cNvPr>
          <p:cNvSpPr txBox="1">
            <a:spLocks/>
          </p:cNvSpPr>
          <p:nvPr/>
        </p:nvSpPr>
        <p:spPr>
          <a:xfrm>
            <a:off x="7720302" y="1046518"/>
            <a:ext cx="4076497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मुख्य</a:t>
            </a: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प्रश्नावली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2DB5DE-4C9E-EB37-8869-AFC59F58E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302" y="2543044"/>
            <a:ext cx="4471698" cy="1016052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CCBC3738-C567-9639-22BA-8D6E1AF4AAF9}"/>
              </a:ext>
            </a:extLst>
          </p:cNvPr>
          <p:cNvSpPr/>
          <p:nvPr/>
        </p:nvSpPr>
        <p:spPr>
          <a:xfrm>
            <a:off x="3648364" y="4800601"/>
            <a:ext cx="2100926" cy="48006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039CCD9-A482-F217-7126-25C2DF98204D}"/>
              </a:ext>
            </a:extLst>
          </p:cNvPr>
          <p:cNvSpPr/>
          <p:nvPr/>
        </p:nvSpPr>
        <p:spPr>
          <a:xfrm>
            <a:off x="10321290" y="3051070"/>
            <a:ext cx="1870710" cy="48006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urved Up 12">
            <a:extLst>
              <a:ext uri="{FF2B5EF4-FFF2-40B4-BE49-F238E27FC236}">
                <a16:creationId xmlns:a16="http://schemas.microsoft.com/office/drawing/2014/main" id="{A7C084C5-EF08-C08E-6468-C2E06631A223}"/>
              </a:ext>
            </a:extLst>
          </p:cNvPr>
          <p:cNvSpPr/>
          <p:nvPr/>
        </p:nvSpPr>
        <p:spPr>
          <a:xfrm rot="20525647">
            <a:off x="5587843" y="4312273"/>
            <a:ext cx="5652687" cy="850232"/>
          </a:xfrm>
          <a:prstGeom prst="curved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40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2D229-4EB2-7FC6-81D9-95592EFC0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A7DDB-E7CC-69E5-49F8-27863EB92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4450" y="-6947"/>
            <a:ext cx="9875253" cy="996315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50000"/>
              </a:lnSpc>
            </a:pPr>
            <a:r>
              <a:rPr lang="ne-NP" sz="3200" b="1" dirty="0"/>
              <a:t>प्रमुख आर्थिक क्रियाकलाप र </a:t>
            </a:r>
            <a:r>
              <a:rPr lang="en-US" sz="3200" b="1" dirty="0"/>
              <a:t>NSIC </a:t>
            </a:r>
            <a:r>
              <a:rPr lang="ne-NP" sz="3200" b="1" dirty="0"/>
              <a:t>कोडबीचको सामञ्जस्यता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DE2E2-8C26-DFA3-8350-F53819EE4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2E62C-5CA3-94A0-B41E-F7E14050C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B2859BF-950F-B760-2A2F-A8699B2C46DA}"/>
              </a:ext>
            </a:extLst>
          </p:cNvPr>
          <p:cNvSpPr txBox="1">
            <a:spLocks/>
          </p:cNvSpPr>
          <p:nvPr/>
        </p:nvSpPr>
        <p:spPr>
          <a:xfrm>
            <a:off x="0" y="1190324"/>
            <a:ext cx="1193291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F871D6-8C8B-985D-E410-0A1F6E183525}"/>
              </a:ext>
            </a:extLst>
          </p:cNvPr>
          <p:cNvSpPr txBox="1">
            <a:spLocks/>
          </p:cNvSpPr>
          <p:nvPr/>
        </p:nvSpPr>
        <p:spPr>
          <a:xfrm>
            <a:off x="6509484" y="1046518"/>
            <a:ext cx="5287315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मुख्य</a:t>
            </a:r>
            <a:r>
              <a:rPr kumimoji="0" lang="ne-NP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 </a:t>
            </a:r>
            <a:r>
              <a:rPr lang="ne-NP" sz="2400" b="1" dirty="0">
                <a:solidFill>
                  <a:prstClr val="black"/>
                </a:solidFill>
                <a:latin typeface="Calibri" panose="020F0502020204030204"/>
              </a:rPr>
              <a:t>प्रश्नावली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E46784B-7217-83AE-398C-05CAF1EAD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2778" y="1464644"/>
            <a:ext cx="1466925" cy="6667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0AD922C-E9EA-D40A-900A-1AAE3A644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71" y="1681814"/>
            <a:ext cx="7848217" cy="14842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9EB191F-D183-6980-938B-356219C6E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406" y="3166111"/>
            <a:ext cx="10894401" cy="257650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0BEC743-ED1C-6617-8F0A-D7F036FAB8C0}"/>
              </a:ext>
            </a:extLst>
          </p:cNvPr>
          <p:cNvSpPr/>
          <p:nvPr/>
        </p:nvSpPr>
        <p:spPr>
          <a:xfrm>
            <a:off x="395201" y="4480560"/>
            <a:ext cx="5978163" cy="106110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0162F6-37D6-BDE5-8BE1-ECE3B68B0F2C}"/>
              </a:ext>
            </a:extLst>
          </p:cNvPr>
          <p:cNvSpPr/>
          <p:nvPr/>
        </p:nvSpPr>
        <p:spPr>
          <a:xfrm>
            <a:off x="7555230" y="5205408"/>
            <a:ext cx="1055370" cy="48006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D6F68EE-1411-0CA1-9ACC-D14BEF648F72}"/>
              </a:ext>
            </a:extLst>
          </p:cNvPr>
          <p:cNvSpPr/>
          <p:nvPr/>
        </p:nvSpPr>
        <p:spPr>
          <a:xfrm>
            <a:off x="8761805" y="5215617"/>
            <a:ext cx="2679001" cy="48006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275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54DAD-573A-CD9C-80E6-31D94F110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22611-B722-3B3E-9F07-67BC61C2E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-6947"/>
            <a:ext cx="7345681" cy="996315"/>
          </a:xfrm>
        </p:spPr>
        <p:txBody>
          <a:bodyPr>
            <a:normAutofit/>
          </a:bodyPr>
          <a:lstStyle/>
          <a:p>
            <a:pPr lvl="0" algn="ctr">
              <a:spcBef>
                <a:spcPts val="1000"/>
              </a:spcBef>
              <a:defRPr/>
            </a:pPr>
            <a:r>
              <a:rPr lang="ne-NP" sz="3600" b="1" dirty="0">
                <a:solidFill>
                  <a:prstClr val="black"/>
                </a:solidFill>
                <a:latin typeface="Calibri" panose="020F0502020204030204"/>
              </a:rPr>
              <a:t>फड्को मार्ने </a:t>
            </a:r>
            <a:r>
              <a:rPr lang="en-US" sz="3600" b="1" dirty="0">
                <a:solidFill>
                  <a:prstClr val="black"/>
                </a:solidFill>
                <a:latin typeface="Calibri" panose="020F0502020204030204"/>
              </a:rPr>
              <a:t>(Skip)</a:t>
            </a:r>
            <a:endParaRPr lang="ne-NP" sz="3600" b="1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081B74-3FC9-4757-B76F-B4C44C877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36571-4A42-D6DA-5858-DB7E3DA7B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1ADC49-1365-AAD5-9B4B-DC46290F46AB}"/>
              </a:ext>
            </a:extLst>
          </p:cNvPr>
          <p:cNvSpPr txBox="1">
            <a:spLocks/>
          </p:cNvSpPr>
          <p:nvPr/>
        </p:nvSpPr>
        <p:spPr>
          <a:xfrm>
            <a:off x="606057" y="1190324"/>
            <a:ext cx="1064559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07E4D17-D255-295B-7D74-009A8B1863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0348" y="1901538"/>
            <a:ext cx="9861001" cy="2620593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18C1B0C-8692-A579-6F5B-BCA1DDFCA981}"/>
              </a:ext>
            </a:extLst>
          </p:cNvPr>
          <p:cNvSpPr txBox="1">
            <a:spLocks/>
          </p:cNvSpPr>
          <p:nvPr/>
        </p:nvSpPr>
        <p:spPr>
          <a:xfrm>
            <a:off x="2423159" y="1313871"/>
            <a:ext cx="4426265" cy="757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ne-NP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फड्को मार्ने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Kalimati" panose="00000400000000000000" pitchFamily="2"/>
              </a:rPr>
              <a:t>(Skip)</a:t>
            </a:r>
            <a:endParaRPr kumimoji="0" lang="ne-NP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08647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37E96-3194-1541-9FC8-221CE391F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8CC3F-4117-A17E-903A-0BD21749F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7063" y="108451"/>
            <a:ext cx="9369802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सूचीकरण फारम र मुख्य प्रश्नावली बिचको सम्बन्ध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0A25E-6773-4A97-AE47-CFEB7F17A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95" y="996314"/>
            <a:ext cx="11718530" cy="615951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400" dirty="0"/>
              <a:t>जम्मा संलग्न पुरूष संख्या, जम्मा संलग्न महिला संख्या, बिचमा तालमेल भएको हुनुपर्दछ।</a:t>
            </a:r>
            <a:endParaRPr lang="en-US" sz="2400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87F720-9BC2-D968-76F6-6F4BBE18F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106BA0-3423-DA17-5BAD-77B2FEB5B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C1CFC48-5508-38A8-4A9B-C9093AFC8562}"/>
              </a:ext>
            </a:extLst>
          </p:cNvPr>
          <p:cNvSpPr txBox="1">
            <a:spLocks/>
          </p:cNvSpPr>
          <p:nvPr/>
        </p:nvSpPr>
        <p:spPr>
          <a:xfrm>
            <a:off x="520995" y="1361440"/>
            <a:ext cx="10207965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470A8E-AD88-194A-B172-B31B42B74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94" y="2108822"/>
            <a:ext cx="11286195" cy="1733639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A0E73B4-08EC-48EF-2E09-84B0A8B656B8}"/>
              </a:ext>
            </a:extLst>
          </p:cNvPr>
          <p:cNvSpPr txBox="1">
            <a:spLocks/>
          </p:cNvSpPr>
          <p:nvPr/>
        </p:nvSpPr>
        <p:spPr>
          <a:xfrm>
            <a:off x="429944" y="1515731"/>
            <a:ext cx="11718530" cy="6159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ne-NP" sz="2400" dirty="0"/>
              <a:t>सूचीकरण फाराम</a:t>
            </a:r>
            <a:endParaRPr lang="en-US" sz="24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76867A-5A86-0707-9088-5EE52B9C6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43" y="4434840"/>
            <a:ext cx="10869357" cy="186436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7D5801F-A100-CE86-928B-142C52792102}"/>
              </a:ext>
            </a:extLst>
          </p:cNvPr>
          <p:cNvSpPr txBox="1">
            <a:spLocks/>
          </p:cNvSpPr>
          <p:nvPr/>
        </p:nvSpPr>
        <p:spPr>
          <a:xfrm>
            <a:off x="429943" y="3796372"/>
            <a:ext cx="11718530" cy="6159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ne-NP" sz="2400" dirty="0"/>
              <a:t>मुख्य प्रश्नावली फाराम</a:t>
            </a:r>
            <a:endParaRPr lang="en-US" sz="2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1CB329E6-0399-4AE2-0D91-E24B22CF468D}"/>
                  </a:ext>
                </a:extLst>
              </p14:cNvPr>
              <p14:cNvContentPartPr/>
              <p14:nvPr/>
            </p14:nvContentPartPr>
            <p14:xfrm>
              <a:off x="10298430" y="3563206"/>
              <a:ext cx="1463627" cy="411406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1CB329E6-0399-4AE2-0D91-E24B22CF468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279356" y="3544179"/>
                <a:ext cx="1501414" cy="4491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542B3C80-8666-65D7-A33D-D7228A352C2B}"/>
                  </a:ext>
                </a:extLst>
              </p14:cNvPr>
              <p14:cNvContentPartPr/>
              <p14:nvPr/>
            </p14:nvContentPartPr>
            <p14:xfrm>
              <a:off x="6233258" y="5739241"/>
              <a:ext cx="4962236" cy="559959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542B3C80-8666-65D7-A33D-D7228A352C2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4182" y="5720217"/>
                <a:ext cx="5000028" cy="59764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7682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136525"/>
            <a:ext cx="7882980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गणनामा सामाञ्जश्यता जाँच गर्नुपर्ने विषय...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06057" y="1190324"/>
            <a:ext cx="1064559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20995" y="1361440"/>
            <a:ext cx="10207965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" y="938463"/>
            <a:ext cx="12054840" cy="5919537"/>
          </a:xfrm>
        </p:spPr>
        <p:txBody>
          <a:bodyPr>
            <a:normAutofit fontScale="925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sz="2400" b="1" dirty="0"/>
              <a:t>(ग) </a:t>
            </a:r>
            <a:r>
              <a:rPr lang="ne-NP" sz="2600" b="1" dirty="0"/>
              <a:t>मुख्य प्रश्नावलीका विवरणहरू बीचको सामञ्जस्यता </a:t>
            </a:r>
            <a:endParaRPr lang="ne-NP" sz="2400" b="1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प्रश्नावलीका विभिन्न खण्डहरू भर्दा र परीक्षण गर्दा हेर्नुपर्ने मुख्य सामञ्जस्यताका विषयहरू</a:t>
            </a:r>
            <a:r>
              <a:rPr lang="ne-NP" sz="2600" dirty="0"/>
              <a:t>: </a:t>
            </a:r>
            <a:endParaRPr lang="en-US" sz="26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गणना </a:t>
            </a:r>
            <a:r>
              <a:rPr lang="ne-NP" sz="2600" dirty="0"/>
              <a:t>पुस्तिका </a:t>
            </a:r>
            <a:r>
              <a:rPr lang="hi-IN" sz="2600" dirty="0"/>
              <a:t>निर्देशिका वमोजिम गणना गर्न लागिएको प्रतिष्ठानहरूको प्रकृति अनुसार सबै प्रश्नको विवरण भनुपर्दछ</a:t>
            </a:r>
            <a:r>
              <a:rPr lang="ne-NP" sz="2600" dirty="0"/>
              <a:t>।</a:t>
            </a:r>
            <a:r>
              <a:rPr lang="hi-IN" sz="2600" dirty="0"/>
              <a:t> तसर्थ</a:t>
            </a:r>
            <a:r>
              <a:rPr lang="ne-NP" sz="2600" dirty="0"/>
              <a:t>,</a:t>
            </a:r>
            <a:r>
              <a:rPr lang="hi-IN" sz="2600" dirty="0"/>
              <a:t> कुनै विवरणहरू भर्न छुटे नछुटेको जाँच गर्नुपर्दछ</a:t>
            </a:r>
            <a:r>
              <a:rPr lang="ne-NP" sz="2600" dirty="0"/>
              <a:t>।</a:t>
            </a:r>
            <a:endParaRPr lang="en-US" sz="26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कुनै भर्नु नप</a:t>
            </a:r>
            <a:r>
              <a:rPr lang="ne-NP" sz="2600" dirty="0"/>
              <a:t>र्ने</a:t>
            </a:r>
            <a:r>
              <a:rPr lang="hi-IN" sz="2600" dirty="0"/>
              <a:t> प्रश्नहरूका लागि पनि विवरणहरू भरिएका छन</a:t>
            </a:r>
            <a:r>
              <a:rPr lang="ne-NP" sz="2600" dirty="0"/>
              <a:t>्</a:t>
            </a:r>
            <a:r>
              <a:rPr lang="hi-IN" sz="2600" dirty="0"/>
              <a:t> की जाँच गर्नुपर्</a:t>
            </a:r>
            <a:r>
              <a:rPr lang="ne-NP" sz="2600" dirty="0"/>
              <a:t>द</a:t>
            </a:r>
            <a:r>
              <a:rPr lang="hi-IN" sz="2600" dirty="0"/>
              <a:t>छ</a:t>
            </a:r>
            <a:r>
              <a:rPr lang="ne-NP" sz="2600" dirty="0"/>
              <a:t>।</a:t>
            </a:r>
            <a:endParaRPr lang="en-US" sz="2600" dirty="0"/>
          </a:p>
          <a:p>
            <a:pPr marL="914400" lvl="1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कुनै प्रश्नको </a:t>
            </a:r>
            <a:r>
              <a:rPr lang="ne-NP" sz="2600" dirty="0"/>
              <a:t>वि</a:t>
            </a:r>
            <a:r>
              <a:rPr lang="hi-IN" sz="2600" dirty="0"/>
              <a:t>कल्पमा फड्को मार्ने</a:t>
            </a:r>
            <a:r>
              <a:rPr lang="en-GB" sz="2600" dirty="0"/>
              <a:t> (Skip) </a:t>
            </a:r>
            <a:r>
              <a:rPr lang="ne-NP" sz="2600" dirty="0"/>
              <a:t>निर्देशन दिइएको छ भने विशेष ध्यान दिनुपर्दछ।</a:t>
            </a:r>
          </a:p>
          <a:p>
            <a:pPr marL="914400" lvl="1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प्रश्नावलीमा फड्को मारेर जानु पर्ने निर्देशन दिइएकोमा निर्देशन अनुसार जुन प्रश्नमा जानु पर्ने </a:t>
            </a:r>
            <a:r>
              <a:rPr lang="ne-NP" sz="2600" dirty="0" smtClean="0"/>
              <a:t>हो त्यस </a:t>
            </a:r>
            <a:r>
              <a:rPr lang="ne-NP" sz="2600" dirty="0"/>
              <a:t>प्रश्नको विवरण भर्नुपर्दछ।</a:t>
            </a:r>
            <a:endParaRPr lang="en-US" sz="2600" dirty="0"/>
          </a:p>
          <a:p>
            <a:pPr marL="914400" lvl="1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कार्यालय प्रयोजनका लागि उल्लेख गरिएको स्थानमा गणकले कुनै विवरण भर्नुपर्दैन</a:t>
            </a:r>
            <a:r>
              <a:rPr lang="ne-NP" sz="2600" dirty="0"/>
              <a:t>।</a:t>
            </a:r>
            <a:r>
              <a:rPr lang="hi-IN" sz="2600" dirty="0"/>
              <a:t> </a:t>
            </a:r>
            <a:endParaRPr lang="en-US" sz="2600" dirty="0"/>
          </a:p>
          <a:p>
            <a:pPr marL="0" indent="0" algn="just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4352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8869" y="79375"/>
            <a:ext cx="7893612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गणनामा सामाञ्जश्यता जाँच गर्नुपर्ने विषय...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52" y="1053465"/>
            <a:ext cx="11681460" cy="5360035"/>
          </a:xfrm>
        </p:spPr>
        <p:txBody>
          <a:bodyPr>
            <a:noAutofit/>
          </a:bodyPr>
          <a:lstStyle/>
          <a:p>
            <a:pPr marL="182880" lvl="1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800" b="1" dirty="0"/>
              <a:t>(ग) मुख्य प्रश्नावलीका विवरणहरू बीचको सामञ्जस्यता ...</a:t>
            </a:r>
          </a:p>
          <a:p>
            <a:pPr marL="64008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सामान्यतया: वर्षमा ७ महिना भन्दा बढी सञ्चालन भएका प्रतिष्ठान/व्यवसायहरू मौसमी व्यवसाय नहुन सक्दछन् स्पष्ट हुनुपर्दछ।</a:t>
            </a:r>
          </a:p>
          <a:p>
            <a:pPr marL="64008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खण्ड 3 को प्रश्न </a:t>
            </a:r>
            <a:r>
              <a:rPr lang="en-GB" sz="2800" dirty="0"/>
              <a:t>RI4.1 </a:t>
            </a:r>
            <a:r>
              <a:rPr lang="hi-IN" sz="2800" dirty="0"/>
              <a:t>को स्थायी लेखा नम्बर ९ डिजिटभन्दा बढी वा कम हुँदैन</a:t>
            </a:r>
            <a:r>
              <a:rPr lang="ne-NP" sz="2800" dirty="0"/>
              <a:t>।</a:t>
            </a:r>
            <a:endParaRPr lang="en-US" sz="2800" dirty="0"/>
          </a:p>
          <a:p>
            <a:pPr marL="64008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खण्ड 3 </a:t>
            </a:r>
            <a:r>
              <a:rPr lang="ne-NP" sz="2800" dirty="0"/>
              <a:t>वैधानिक स्थिति </a:t>
            </a:r>
            <a:r>
              <a:rPr lang="en-US" sz="2800" dirty="0"/>
              <a:t>(</a:t>
            </a:r>
            <a:r>
              <a:rPr lang="en-GB" sz="2800" dirty="0"/>
              <a:t>LS1) </a:t>
            </a:r>
            <a:r>
              <a:rPr lang="hi-IN" sz="2800" dirty="0"/>
              <a:t>मा प्राइभेट लिमिटेड </a:t>
            </a:r>
            <a:r>
              <a:rPr lang="ne-NP" sz="2800" dirty="0"/>
              <a:t>वा</a:t>
            </a:r>
            <a:r>
              <a:rPr lang="hi-IN" sz="2800" dirty="0"/>
              <a:t> पब्लिक लिमिटेड हुनका लागि अनिवार्य कम्पनी रजिष्ट्रारको कार्यालयमा दर्ता भएको हुनुपर्दछ</a:t>
            </a:r>
            <a:r>
              <a:rPr lang="ne-NP" sz="2800" dirty="0"/>
              <a:t>।</a:t>
            </a:r>
          </a:p>
          <a:p>
            <a:pPr marL="64008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खण्ड 3 </a:t>
            </a:r>
            <a:r>
              <a:rPr lang="ne-NP" sz="2800" dirty="0"/>
              <a:t>को प्रश्न </a:t>
            </a:r>
            <a:r>
              <a:rPr lang="en-GB" sz="2800" dirty="0"/>
              <a:t>LS3 </a:t>
            </a:r>
            <a:r>
              <a:rPr lang="ne-NP" sz="2800" dirty="0"/>
              <a:t>प्रतिष्ठान/व्यवसाय बहुराष्ट्रिय कम्पनी हुनका लागि </a:t>
            </a:r>
            <a:r>
              <a:rPr lang="en-GB" sz="2800" dirty="0"/>
              <a:t>LS1 </a:t>
            </a:r>
            <a:r>
              <a:rPr lang="ne-NP" sz="2800" dirty="0"/>
              <a:t>मा विकल्प </a:t>
            </a:r>
            <a:r>
              <a:rPr lang="en-GB" sz="2800" dirty="0"/>
              <a:t>3 </a:t>
            </a:r>
            <a:r>
              <a:rPr lang="ne-NP" sz="2800" dirty="0"/>
              <a:t>र </a:t>
            </a:r>
            <a:r>
              <a:rPr lang="en-GB" sz="2800" dirty="0"/>
              <a:t>4</a:t>
            </a:r>
            <a:r>
              <a:rPr lang="ne-NP" sz="2800" dirty="0"/>
              <a:t>मध्ये कुनै एकमा गोलो घेरा लगाएको हुनुपर्दछ। </a:t>
            </a:r>
            <a:endParaRPr lang="en-US" sz="2800" dirty="0"/>
          </a:p>
          <a:p>
            <a:pPr marL="182880" lvl="1" indent="0" algn="just">
              <a:lnSpc>
                <a:spcPct val="130000"/>
              </a:lnSpc>
              <a:spcBef>
                <a:spcPts val="600"/>
              </a:spcBef>
              <a:buNone/>
            </a:pPr>
            <a:endParaRPr lang="en-US" dirty="0"/>
          </a:p>
          <a:p>
            <a:pPr marL="182880" indent="0" algn="just">
              <a:lnSpc>
                <a:spcPct val="13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446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223024"/>
            <a:ext cx="10402743" cy="6047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sz="4800" b="1" dirty="0"/>
              <a:t>गणक तथा सुपरिवेक्षक तालिम</a:t>
            </a:r>
            <a:endParaRPr lang="ne-NP" b="1" dirty="0"/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३०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पाँचौ दिन- दोस्रो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3200" b="1" dirty="0"/>
              <a:t>सामञ्जश्यता जाँच</a:t>
            </a:r>
            <a:r>
              <a:rPr lang="en-US" sz="3200" b="1" dirty="0"/>
              <a:t>, </a:t>
            </a:r>
            <a:r>
              <a:rPr lang="ne-NP" sz="3200" b="1" dirty="0" smtClean="0"/>
              <a:t>गणना </a:t>
            </a:r>
            <a:r>
              <a:rPr lang="ne-NP" sz="3200" b="1" dirty="0"/>
              <a:t>सामग्री </a:t>
            </a:r>
            <a:r>
              <a:rPr lang="ne-NP" sz="3200" b="1" dirty="0" smtClean="0"/>
              <a:t>व्यवस्थापन र दैनिक रिपोर्टिङ</a:t>
            </a:r>
            <a:endParaRPr lang="ne-NP" sz="3200" b="1" dirty="0"/>
          </a:p>
          <a:p>
            <a:pPr marL="0" indent="0" algn="ctr">
              <a:buNone/>
            </a:pP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6BE64-E238-A134-2453-F340A669D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54E801-57DB-8BF7-FFF8-B003F1FD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ED9A00-20F1-42A9-FD49-23EDF27DA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B53B87-159D-A120-EE5F-447B29E68CA3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B00FF14-EB69-21DE-9565-B5843D4D43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90" y="998621"/>
            <a:ext cx="11907052" cy="5780003"/>
          </a:xfrm>
        </p:spPr>
        <p:txBody>
          <a:bodyPr>
            <a:normAutofit/>
          </a:bodyPr>
          <a:lstStyle/>
          <a:p>
            <a:pPr marL="365760" lv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b="1" dirty="0" smtClean="0"/>
              <a:t>सन्दर्भ </a:t>
            </a:r>
            <a:r>
              <a:rPr lang="ne-NP" b="1" dirty="0"/>
              <a:t>अवधि र मितिको सामञ्जस्यता :</a:t>
            </a:r>
            <a:endParaRPr lang="ne-NP" dirty="0"/>
          </a:p>
          <a:p>
            <a:pPr marL="914400" lvl="2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आय-व्ययसम्बन्धी विवरण (खण्ड 12) आर्थिक वर्ष २०८१/८२ को हुनुपर्दछ।तर प्रतिष्ठान संचालन भएको मिति अनुसार यो फरक पर्न सक्छ विचार गर्नुपर्छ।</a:t>
            </a:r>
            <a:endParaRPr lang="en-US" sz="2800" dirty="0"/>
          </a:p>
          <a:p>
            <a:pPr marL="914400" lvl="2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जनशक्तिसम्बन्धी विवरण (खण्ड 8) सन्दर्भ दिन २०८१ साल माघ १ गतेको हुनुपर्दछ।तर प्रतिष्ठान संचालन भएको मिति अनुसार यो फरक पर्न सक्छ विचार गर्नुपर्छ।</a:t>
            </a:r>
          </a:p>
          <a:p>
            <a:pPr marL="914400" lvl="2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यदि माघ १ गते बिदा परेको रहेछ भने त्यसको भोलिपल्ट (प्रतिष्ठान खुलेको दिन) को विवरण हुनुपर्दछ।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779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8043C-9495-9A72-157C-0997557F1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11FFB3-C09C-172A-59AE-72E82495B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444FB9-D152-1628-0AF8-8F2E95FB6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F3763E-6E34-EE69-485F-691B816E11AD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8DDE6D-D927-3A06-4EEE-238B601E2A97}"/>
              </a:ext>
            </a:extLst>
          </p:cNvPr>
          <p:cNvSpPr txBox="1"/>
          <p:nvPr/>
        </p:nvSpPr>
        <p:spPr>
          <a:xfrm>
            <a:off x="312821" y="1174554"/>
            <a:ext cx="11610474" cy="4641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sz="2800" b="1" dirty="0" smtClean="0">
                <a:cs typeface="Kalimati" panose="00000400000000000000" pitchFamily="2"/>
              </a:rPr>
              <a:t>जनशक्ति </a:t>
            </a:r>
            <a:r>
              <a:rPr lang="ne-NP" sz="2800" b="1" dirty="0">
                <a:cs typeface="Kalimati" panose="00000400000000000000" pitchFamily="2"/>
              </a:rPr>
              <a:t>र तलब </a:t>
            </a:r>
            <a:r>
              <a:rPr lang="ne-NP" sz="2800" b="1" dirty="0" smtClean="0">
                <a:cs typeface="Kalimati" panose="00000400000000000000" pitchFamily="2"/>
              </a:rPr>
              <a:t>खर्चबीचको </a:t>
            </a:r>
            <a:r>
              <a:rPr lang="ne-NP" sz="2800" b="1" dirty="0">
                <a:cs typeface="Kalimati" panose="00000400000000000000" pitchFamily="2"/>
              </a:rPr>
              <a:t>सम्बन्ध :</a:t>
            </a:r>
            <a:endParaRPr lang="en-US" sz="2800" b="1" dirty="0">
              <a:cs typeface="Kalimati" panose="00000400000000000000" pitchFamily="2"/>
            </a:endParaRPr>
          </a:p>
          <a:p>
            <a:pPr marL="822960" lvl="2" indent="-457200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खण्ड 8 को </a:t>
            </a:r>
            <a:r>
              <a:rPr lang="en-US" sz="2800" dirty="0">
                <a:cs typeface="Kalimati" panose="00000400000000000000" pitchFamily="2"/>
              </a:rPr>
              <a:t>PE1.3</a:t>
            </a:r>
            <a:r>
              <a:rPr lang="hi-IN" sz="2800" dirty="0">
                <a:cs typeface="Kalimati" panose="00000400000000000000" pitchFamily="2"/>
              </a:rPr>
              <a:t> (नियमित कर्मचारी) र </a:t>
            </a:r>
            <a:r>
              <a:rPr lang="en-US" sz="2800" dirty="0">
                <a:cs typeface="Kalimati" panose="00000400000000000000" pitchFamily="2"/>
              </a:rPr>
              <a:t>PE1.4</a:t>
            </a:r>
            <a:r>
              <a:rPr lang="hi-IN" sz="2800" dirty="0">
                <a:cs typeface="Kalimati" panose="00000400000000000000" pitchFamily="2"/>
              </a:rPr>
              <a:t> (अस्थायी कर्मचारी) मा संख्या उल्लेख छ भने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खण्ड 12 को </a:t>
            </a:r>
            <a:r>
              <a:rPr lang="en-US" sz="2800" dirty="0">
                <a:cs typeface="Kalimati" panose="00000400000000000000" pitchFamily="2"/>
              </a:rPr>
              <a:t>ES1</a:t>
            </a:r>
            <a:r>
              <a:rPr lang="hi-IN" sz="2800" dirty="0">
                <a:cs typeface="Kalimati" panose="00000400000000000000" pitchFamily="2"/>
              </a:rPr>
              <a:t> (वार्षिक तलब खर्च) मा अनिवार्य रूपमा रकम उल्लेख भएको </a:t>
            </a:r>
            <a:r>
              <a:rPr lang="ne-NP" sz="2800" dirty="0">
                <a:cs typeface="Kalimati" panose="00000400000000000000" pitchFamily="2"/>
              </a:rPr>
              <a:t>हुनुपर्दछ।</a:t>
            </a:r>
          </a:p>
          <a:p>
            <a:pPr marL="822960" lvl="2" indent="-457200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यदि खण्ड 12 </a:t>
            </a:r>
            <a:r>
              <a:rPr lang="ne-NP" sz="2800" dirty="0">
                <a:cs typeface="Kalimati" panose="00000400000000000000" pitchFamily="2"/>
              </a:rPr>
              <a:t>मा </a:t>
            </a:r>
            <a:r>
              <a:rPr lang="hi-IN" sz="2800" dirty="0">
                <a:cs typeface="Kalimati" panose="00000400000000000000" pitchFamily="2"/>
              </a:rPr>
              <a:t>तलब खर्च छ भने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खण्ड 8</a:t>
            </a:r>
            <a:r>
              <a:rPr lang="ne-NP" sz="2800" dirty="0">
                <a:cs typeface="Kalimati" panose="00000400000000000000" pitchFamily="2"/>
              </a:rPr>
              <a:t> मा कार्यरत तलबी कर्मचारी तथा कामदारहरूको </a:t>
            </a:r>
            <a:r>
              <a:rPr lang="hi-IN" sz="2800" dirty="0">
                <a:cs typeface="Kalimati" panose="00000400000000000000" pitchFamily="2"/>
              </a:rPr>
              <a:t>संख्या पनि </a:t>
            </a:r>
            <a:r>
              <a:rPr lang="ne-NP" sz="2800" dirty="0">
                <a:cs typeface="Kalimati" panose="00000400000000000000" pitchFamily="2"/>
              </a:rPr>
              <a:t>हुनुपर्दछ।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63195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B3C3B-5CAA-A5C2-A96C-046629611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2FD9C-8365-BDA4-2A05-2FDF33251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E03C99-243B-6398-9E36-49016889E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69CBCF-69DA-6285-8462-FDDFF91B84BC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1654CE-DB98-3800-2687-35F3C649543A}"/>
              </a:ext>
            </a:extLst>
          </p:cNvPr>
          <p:cNvSpPr txBox="1"/>
          <p:nvPr/>
        </p:nvSpPr>
        <p:spPr>
          <a:xfrm>
            <a:off x="156411" y="997517"/>
            <a:ext cx="12035589" cy="5106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ne-NP" sz="2400" b="1" dirty="0" smtClean="0">
                <a:cs typeface="Kalimati" panose="00000400000000000000" pitchFamily="2"/>
              </a:rPr>
              <a:t>कानूनी </a:t>
            </a:r>
            <a:r>
              <a:rPr lang="ne-NP" sz="2400" b="1" dirty="0">
                <a:cs typeface="Kalimati" panose="00000400000000000000" pitchFamily="2"/>
              </a:rPr>
              <a:t>हैसियत र लगानीकर्ता</a:t>
            </a:r>
            <a:r>
              <a:rPr lang="ne-NP" sz="2400" dirty="0">
                <a:cs typeface="Kalimati" panose="00000400000000000000" pitchFamily="2"/>
              </a:rPr>
              <a:t> (खण्ड </a:t>
            </a:r>
            <a:r>
              <a:rPr lang="en-GB" sz="2400" dirty="0">
                <a:cs typeface="Kalimati" panose="00000400000000000000" pitchFamily="2"/>
              </a:rPr>
              <a:t>4</a:t>
            </a:r>
            <a:r>
              <a:rPr lang="ne-NP" sz="2400" dirty="0" smtClean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– </a:t>
            </a:r>
            <a:r>
              <a:rPr lang="en-GB" sz="2400" dirty="0">
                <a:cs typeface="Kalimati" panose="00000400000000000000" pitchFamily="2"/>
              </a:rPr>
              <a:t>LS1, LS2</a:t>
            </a:r>
            <a:r>
              <a:rPr lang="ne-NP" sz="2400" dirty="0">
                <a:cs typeface="Kalimati" panose="00000400000000000000" pitchFamily="2"/>
              </a:rPr>
              <a:t> र </a:t>
            </a:r>
            <a:r>
              <a:rPr lang="en-GB" sz="2400" dirty="0">
                <a:cs typeface="Kalimati" panose="00000400000000000000" pitchFamily="2"/>
              </a:rPr>
              <a:t>LS3</a:t>
            </a:r>
            <a:r>
              <a:rPr lang="ne-NP" sz="2400" dirty="0">
                <a:cs typeface="Kalimati" panose="00000400000000000000" pitchFamily="2"/>
              </a:rPr>
              <a:t>):</a:t>
            </a:r>
            <a:endParaRPr lang="en-US" sz="2400" b="1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यदि कानूनी हैसियत (</a:t>
            </a:r>
            <a:r>
              <a:rPr lang="en-GB" sz="2400" dirty="0">
                <a:cs typeface="Kalimati" panose="00000400000000000000" pitchFamily="2"/>
              </a:rPr>
              <a:t>LS1</a:t>
            </a:r>
            <a:r>
              <a:rPr lang="ne-NP" sz="2400" dirty="0">
                <a:cs typeface="Kalimati" panose="00000400000000000000" pitchFamily="2"/>
              </a:rPr>
              <a:t>) मा साझेदारी (2)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प्राइभेट लिमिटेड (</a:t>
            </a:r>
            <a:r>
              <a:rPr lang="en-GB" sz="2400" dirty="0">
                <a:cs typeface="Kalimati" panose="00000400000000000000" pitchFamily="2"/>
              </a:rPr>
              <a:t>3</a:t>
            </a:r>
            <a:r>
              <a:rPr lang="ne-NP" sz="2400" dirty="0">
                <a:cs typeface="Kalimati" panose="00000400000000000000" pitchFamily="2"/>
              </a:rPr>
              <a:t>)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पब्लिक लिमिटेड (</a:t>
            </a:r>
            <a:r>
              <a:rPr lang="en-GB" sz="2400" dirty="0">
                <a:cs typeface="Kalimati" panose="00000400000000000000" pitchFamily="2"/>
              </a:rPr>
              <a:t>4</a:t>
            </a:r>
            <a:r>
              <a:rPr lang="ne-NP" sz="2400" dirty="0">
                <a:cs typeface="Kalimati" panose="00000400000000000000" pitchFamily="2"/>
              </a:rPr>
              <a:t>) वा सहकारी (</a:t>
            </a:r>
            <a:r>
              <a:rPr lang="en-GB" sz="2400" dirty="0">
                <a:cs typeface="Kalimati" panose="00000400000000000000" pitchFamily="2"/>
              </a:rPr>
              <a:t>5</a:t>
            </a:r>
            <a:r>
              <a:rPr lang="ne-NP" sz="2400" dirty="0">
                <a:cs typeface="Kalimati" panose="00000400000000000000" pitchFamily="2"/>
              </a:rPr>
              <a:t>) छनोट गरिएको छ भने मात्र </a:t>
            </a:r>
            <a:r>
              <a:rPr lang="en-GB" sz="2400" dirty="0">
                <a:cs typeface="Kalimati" panose="00000400000000000000" pitchFamily="2"/>
              </a:rPr>
              <a:t>'</a:t>
            </a:r>
            <a:r>
              <a:rPr lang="ne-NP" sz="2400" dirty="0">
                <a:cs typeface="Kalimati" panose="00000400000000000000" pitchFamily="2"/>
              </a:rPr>
              <a:t>संस्थापक लगानीकर्ताको संख्या</a:t>
            </a:r>
            <a:r>
              <a:rPr lang="en-GB" sz="2400" dirty="0">
                <a:cs typeface="Kalimati" panose="00000400000000000000" pitchFamily="2"/>
              </a:rPr>
              <a:t>' (LS2</a:t>
            </a:r>
            <a:r>
              <a:rPr lang="ne-NP" sz="2400" dirty="0">
                <a:cs typeface="Kalimati" panose="00000400000000000000" pitchFamily="2"/>
              </a:rPr>
              <a:t>) सोध्नुपर्छ।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यदि </a:t>
            </a:r>
            <a:r>
              <a:rPr lang="en-GB" sz="2400" dirty="0">
                <a:cs typeface="Kalimati" panose="00000400000000000000" pitchFamily="2"/>
              </a:rPr>
              <a:t>LS1</a:t>
            </a:r>
            <a:r>
              <a:rPr lang="ne-NP" sz="2400" dirty="0">
                <a:cs typeface="Kalimati" panose="00000400000000000000" pitchFamily="2"/>
              </a:rPr>
              <a:t> मा प्राइभेट (</a:t>
            </a:r>
            <a:r>
              <a:rPr lang="en-GB" sz="2400" dirty="0">
                <a:cs typeface="Kalimati" panose="00000400000000000000" pitchFamily="2"/>
              </a:rPr>
              <a:t>3</a:t>
            </a:r>
            <a:r>
              <a:rPr lang="ne-NP" sz="2400" dirty="0">
                <a:cs typeface="Kalimati" panose="00000400000000000000" pitchFamily="2"/>
              </a:rPr>
              <a:t>) वा पब्लिक लिमिटेड (</a:t>
            </a:r>
            <a:r>
              <a:rPr lang="en-GB" sz="2400" dirty="0">
                <a:cs typeface="Kalimati" panose="00000400000000000000" pitchFamily="2"/>
              </a:rPr>
              <a:t>4</a:t>
            </a:r>
            <a:r>
              <a:rPr lang="ne-NP" sz="2400" dirty="0">
                <a:cs typeface="Kalimati" panose="00000400000000000000" pitchFamily="2"/>
              </a:rPr>
              <a:t>) छ भने मात्र </a:t>
            </a:r>
            <a:r>
              <a:rPr lang="en-GB" sz="2400" dirty="0">
                <a:cs typeface="Kalimati" panose="00000400000000000000" pitchFamily="2"/>
              </a:rPr>
              <a:t>'</a:t>
            </a:r>
            <a:r>
              <a:rPr lang="ne-NP" sz="2400" dirty="0">
                <a:cs typeface="Kalimati" panose="00000400000000000000" pitchFamily="2"/>
              </a:rPr>
              <a:t>बहुराष्ट्रिय कम्पनी</a:t>
            </a:r>
            <a:r>
              <a:rPr lang="en-GB" sz="2400" dirty="0">
                <a:cs typeface="Kalimati" panose="00000400000000000000" pitchFamily="2"/>
              </a:rPr>
              <a:t>' (LS3</a:t>
            </a:r>
            <a:r>
              <a:rPr lang="ne-NP" sz="2400" dirty="0">
                <a:cs typeface="Kalimati" panose="00000400000000000000" pitchFamily="2"/>
              </a:rPr>
              <a:t>) हो वा होइन भन्ने विवरण भर्नुपर्छ।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प्रश्न </a:t>
            </a:r>
            <a:r>
              <a:rPr lang="en-US" sz="2400" dirty="0">
                <a:cs typeface="Kalimati" panose="00000400000000000000" pitchFamily="2"/>
              </a:rPr>
              <a:t>LS1</a:t>
            </a:r>
            <a:r>
              <a:rPr lang="hi-IN" sz="2400" dirty="0">
                <a:cs typeface="Kalimati" panose="00000400000000000000" pitchFamily="2"/>
              </a:rPr>
              <a:t> अन्तर्गत सहकारी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सरकारी निकाय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गैरसरकारी संस्था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उपभोक्ता समिति उत्तर आएमा खण्ड </a:t>
            </a:r>
            <a:r>
              <a:rPr lang="en-US" sz="2400" dirty="0">
                <a:cs typeface="Kalimati" panose="00000400000000000000" pitchFamily="2"/>
              </a:rPr>
              <a:t>4</a:t>
            </a:r>
            <a:r>
              <a:rPr lang="hi-IN" sz="2400" dirty="0">
                <a:cs typeface="Kalimati" panose="00000400000000000000" pitchFamily="2"/>
              </a:rPr>
              <a:t> को प्रश्न </a:t>
            </a:r>
            <a:r>
              <a:rPr lang="en-US" sz="2400" dirty="0">
                <a:cs typeface="Kalimati" panose="00000400000000000000" pitchFamily="2"/>
              </a:rPr>
              <a:t>OM1</a:t>
            </a:r>
            <a:r>
              <a:rPr lang="hi-IN" sz="2400" dirty="0">
                <a:cs typeface="Kalimati" panose="00000400000000000000" pitchFamily="2"/>
              </a:rPr>
              <a:t> मा व्यवसायधनीको </a:t>
            </a:r>
            <a:r>
              <a:rPr lang="ne-NP" sz="2400" dirty="0">
                <a:cs typeface="Kalimati" panose="00000400000000000000" pitchFamily="2"/>
              </a:rPr>
              <a:t>लिङ्ग,</a:t>
            </a:r>
            <a:r>
              <a:rPr lang="hi-IN" sz="2400" dirty="0">
                <a:cs typeface="Kalimati" panose="00000400000000000000" pitchFamily="2"/>
              </a:rPr>
              <a:t> उमेर र शैक्षिक योग्यता लागु नहुने </a:t>
            </a:r>
            <a:r>
              <a:rPr lang="hi-IN" sz="2400" dirty="0" smtClean="0">
                <a:cs typeface="Kalimati" panose="00000400000000000000" pitchFamily="2"/>
              </a:rPr>
              <a:t>हुन्छ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696422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88C20-17D6-C02B-7DF7-30623D35A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B76ADE-0453-7756-30FE-8AFAC945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49F819-84B9-289D-08AD-75CA4C253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0E6086-511B-3634-C6F7-DB2D33A1C268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6B03DF-81C1-8C8F-D62D-C2737EAF3EBC}"/>
              </a:ext>
            </a:extLst>
          </p:cNvPr>
          <p:cNvSpPr txBox="1"/>
          <p:nvPr/>
        </p:nvSpPr>
        <p:spPr>
          <a:xfrm>
            <a:off x="156411" y="997517"/>
            <a:ext cx="11802977" cy="5533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hi-IN" sz="2800" b="1" dirty="0" smtClean="0">
                <a:cs typeface="Kalimati" panose="00000400000000000000" pitchFamily="2"/>
              </a:rPr>
              <a:t>सङ्गठनात्मक </a:t>
            </a:r>
            <a:r>
              <a:rPr lang="hi-IN" sz="2800" b="1" dirty="0">
                <a:cs typeface="Kalimati" panose="00000400000000000000" pitchFamily="2"/>
              </a:rPr>
              <a:t>अवस्था र विवरणको दायरा</a:t>
            </a:r>
            <a:r>
              <a:rPr lang="ar-SA" sz="2800" b="1" dirty="0"/>
              <a:t>:</a:t>
            </a:r>
            <a:r>
              <a:rPr lang="ne-NP" sz="2800" b="1" dirty="0">
                <a:cs typeface="Kalimati" panose="00000400000000000000" pitchFamily="2"/>
              </a:rPr>
              <a:t> (खण्ड ६, ७ र ८)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यदि प्रतिष्ठान मुख्य कार्यालय (खण्ड </a:t>
            </a:r>
            <a:r>
              <a:rPr lang="en-US" sz="2800" dirty="0">
                <a:cs typeface="Kalimati" panose="00000400000000000000" pitchFamily="2"/>
              </a:rPr>
              <a:t>6</a:t>
            </a:r>
            <a:r>
              <a:rPr lang="ne-NP" sz="2800" dirty="0">
                <a:cs typeface="Kalimati" panose="00000400000000000000" pitchFamily="2"/>
              </a:rPr>
              <a:t> मा </a:t>
            </a:r>
            <a:r>
              <a:rPr lang="en-US" sz="2800" dirty="0">
                <a:cs typeface="Kalimati" panose="00000400000000000000" pitchFamily="2"/>
              </a:rPr>
              <a:t>OS1</a:t>
            </a:r>
            <a:r>
              <a:rPr lang="ne-NP" sz="2800" dirty="0">
                <a:cs typeface="Kalimati" panose="00000400000000000000" pitchFamily="2"/>
              </a:rPr>
              <a:t>=</a:t>
            </a:r>
            <a:r>
              <a:rPr lang="en-US" sz="2800" dirty="0">
                <a:cs typeface="Kalimati" panose="00000400000000000000" pitchFamily="2"/>
              </a:rPr>
              <a:t>2</a:t>
            </a:r>
            <a:r>
              <a:rPr lang="ne-NP" sz="2800" dirty="0">
                <a:cs typeface="Kalimati" panose="00000400000000000000" pitchFamily="2"/>
              </a:rPr>
              <a:t>) हो भने खण्ड </a:t>
            </a:r>
            <a:r>
              <a:rPr lang="en-US" sz="2800" dirty="0">
                <a:cs typeface="Kalimati" panose="00000400000000000000" pitchFamily="2"/>
              </a:rPr>
              <a:t>8</a:t>
            </a:r>
            <a:r>
              <a:rPr lang="ne-NP" sz="2800" dirty="0">
                <a:cs typeface="Kalimati" panose="00000400000000000000" pitchFamily="2"/>
              </a:rPr>
              <a:t> (जनशक्ति) मा शाखा तथा उपशाखामा रहेका कर्मचारी विवरण समावेश गर्नुहुदैन। </a:t>
            </a:r>
            <a:endParaRPr lang="en-US" sz="28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मुख्य कार्यालय (खण्ड </a:t>
            </a:r>
            <a:r>
              <a:rPr lang="en-US" sz="2800" dirty="0">
                <a:cs typeface="Kalimati" panose="00000400000000000000" pitchFamily="2"/>
              </a:rPr>
              <a:t>6</a:t>
            </a:r>
            <a:r>
              <a:rPr lang="ne-NP" sz="2800" dirty="0">
                <a:cs typeface="Kalimati" panose="00000400000000000000" pitchFamily="2"/>
              </a:rPr>
              <a:t> मा </a:t>
            </a:r>
            <a:r>
              <a:rPr lang="en-GB" sz="2800" dirty="0">
                <a:cs typeface="Kalimati" panose="00000400000000000000" pitchFamily="2"/>
              </a:rPr>
              <a:t>OS1</a:t>
            </a:r>
            <a:r>
              <a:rPr lang="ne-NP" sz="2800" dirty="0">
                <a:cs typeface="Kalimati" panose="00000400000000000000" pitchFamily="2"/>
              </a:rPr>
              <a:t>=</a:t>
            </a:r>
            <a:r>
              <a:rPr lang="en-GB" sz="2800" dirty="0">
                <a:cs typeface="Kalimati" panose="00000400000000000000" pitchFamily="2"/>
              </a:rPr>
              <a:t>2</a:t>
            </a:r>
            <a:r>
              <a:rPr lang="ne-NP" sz="2800" dirty="0">
                <a:cs typeface="Kalimati" panose="00000400000000000000" pitchFamily="2"/>
              </a:rPr>
              <a:t>) को विवरण भर्दा त्यस अन्तर्गतका सबै शाखा/उपशाखाको एकीकृत विवरण </a:t>
            </a:r>
            <a:r>
              <a:rPr lang="ne-NP" sz="2800" dirty="0" smtClean="0">
                <a:cs typeface="Kalimati" panose="00000400000000000000" pitchFamily="2"/>
              </a:rPr>
              <a:t>खण्ड </a:t>
            </a:r>
            <a:r>
              <a:rPr lang="en-US" sz="2800" b="1" dirty="0">
                <a:cs typeface="Kalimati" panose="00000400000000000000" pitchFamily="2"/>
              </a:rPr>
              <a:t>7</a:t>
            </a:r>
            <a:r>
              <a:rPr lang="ne-NP" sz="2800" b="1" dirty="0">
                <a:cs typeface="Kalimati" panose="00000400000000000000" pitchFamily="2"/>
              </a:rPr>
              <a:t> </a:t>
            </a:r>
            <a:r>
              <a:rPr lang="en-US" sz="2800" b="1" dirty="0">
                <a:cs typeface="Kalimati" panose="00000400000000000000" pitchFamily="2"/>
              </a:rPr>
              <a:t>(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शाखा तथा उपशाखा कार्यालयको संख्या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,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शाखा तथा उपशाखामा कार्यरत जनशक्ति संख्या</a:t>
            </a:r>
            <a:r>
              <a:rPr lang="en-US" sz="2800" b="1" dirty="0">
                <a:cs typeface="Kalimati" panose="00000400000000000000" pitchFamily="2"/>
              </a:rPr>
              <a:t>)</a:t>
            </a:r>
            <a:r>
              <a:rPr lang="ne-NP" sz="2800" dirty="0">
                <a:cs typeface="Kalimati" panose="00000400000000000000" pitchFamily="2"/>
              </a:rPr>
              <a:t> र खण्ड </a:t>
            </a:r>
            <a:r>
              <a:rPr lang="en-US" sz="2800" dirty="0">
                <a:cs typeface="Kalimati" panose="00000400000000000000" pitchFamily="2"/>
              </a:rPr>
              <a:t>12</a:t>
            </a:r>
            <a:r>
              <a:rPr lang="en-US" sz="3200" b="1" dirty="0">
                <a:cs typeface="Kalimati" panose="00000400000000000000" pitchFamily="2"/>
              </a:rPr>
              <a:t> (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वार्षिक सञ्चालन खर्च र बिक्री</a:t>
            </a:r>
            <a:r>
              <a:rPr lang="en-US" sz="3200" b="1" dirty="0">
                <a:cs typeface="Kalimati" panose="00000400000000000000" pitchFamily="2"/>
              </a:rPr>
              <a:t>)</a:t>
            </a:r>
            <a:r>
              <a:rPr lang="ne-NP" sz="2800" dirty="0">
                <a:cs typeface="Kalimati" panose="00000400000000000000" pitchFamily="2"/>
              </a:rPr>
              <a:t> मा समावेश हुनुपर्छ।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828010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04BB6-F9FF-E14D-D496-222B083EC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001144-303D-8FA0-7060-179E06576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FE5E0-A509-51B0-0F32-CE371CC57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7B8E1C-E03A-055A-EEB4-7FCE5F75A97A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201883-3C36-05F2-2B9F-5130E23B0D98}"/>
              </a:ext>
            </a:extLst>
          </p:cNvPr>
          <p:cNvSpPr txBox="1"/>
          <p:nvPr/>
        </p:nvSpPr>
        <p:spPr>
          <a:xfrm>
            <a:off x="152705" y="985485"/>
            <a:ext cx="11722464" cy="470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ne-NP" sz="2800" b="1" dirty="0" smtClean="0">
                <a:cs typeface="Kalimati" panose="00000400000000000000" pitchFamily="2"/>
              </a:rPr>
              <a:t>जम्मा संलग्न व्यक्तिः </a:t>
            </a:r>
            <a:r>
              <a:rPr lang="ne-NP" sz="2800" b="1" dirty="0">
                <a:cs typeface="Kalimati" panose="00000400000000000000" pitchFamily="2"/>
              </a:rPr>
              <a:t>(खण्ड ८ </a:t>
            </a:r>
            <a:r>
              <a:rPr lang="en-US" sz="2800" b="1" dirty="0">
                <a:cs typeface="Kalimati" panose="00000400000000000000" pitchFamily="2"/>
              </a:rPr>
              <a:t>PE</a:t>
            </a:r>
            <a:r>
              <a:rPr lang="ne-NP" sz="2800" b="1" dirty="0">
                <a:cs typeface="Kalimati" panose="00000400000000000000" pitchFamily="2"/>
              </a:rPr>
              <a:t>)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लहर </a:t>
            </a:r>
            <a:r>
              <a:rPr lang="en-US" sz="2800" dirty="0">
                <a:cs typeface="Kalimati" panose="00000400000000000000" pitchFamily="2"/>
              </a:rPr>
              <a:t>PE1 </a:t>
            </a:r>
            <a:r>
              <a:rPr lang="ne-NP" sz="2800" dirty="0">
                <a:cs typeface="Kalimati" panose="00000400000000000000" pitchFamily="2"/>
              </a:rPr>
              <a:t>मा भएका हरेक सख्या अर्थात कूल संलग्न व्यक्ति (</a:t>
            </a:r>
            <a:r>
              <a:rPr lang="en-GB" sz="2800" dirty="0">
                <a:cs typeface="Kalimati" panose="00000400000000000000" pitchFamily="2"/>
              </a:rPr>
              <a:t>PE1</a:t>
            </a:r>
            <a:r>
              <a:rPr lang="ne-NP" sz="2800" dirty="0">
                <a:cs typeface="Kalimati" panose="00000400000000000000" pitchFamily="2"/>
              </a:rPr>
              <a:t>) को सख्या = बेतलबी व्यवसायी (</a:t>
            </a:r>
            <a:r>
              <a:rPr lang="en-GB" sz="2800" dirty="0">
                <a:cs typeface="Kalimati" panose="00000400000000000000" pitchFamily="2"/>
              </a:rPr>
              <a:t>PE1</a:t>
            </a:r>
            <a:r>
              <a:rPr lang="ne-NP" sz="2800" dirty="0">
                <a:cs typeface="Kalimati" panose="00000400000000000000" pitchFamily="2"/>
              </a:rPr>
              <a:t>.</a:t>
            </a:r>
            <a:r>
              <a:rPr lang="en-GB" sz="2800" dirty="0">
                <a:cs typeface="Kalimati" panose="00000400000000000000" pitchFamily="2"/>
              </a:rPr>
              <a:t>1</a:t>
            </a:r>
            <a:r>
              <a:rPr lang="ne-NP" sz="2800" dirty="0">
                <a:cs typeface="Kalimati" panose="00000400000000000000" pitchFamily="2"/>
              </a:rPr>
              <a:t>) + बेतलबी परिवार सदस्य (</a:t>
            </a:r>
            <a:r>
              <a:rPr lang="en-GB" sz="2800" dirty="0">
                <a:cs typeface="Kalimati" panose="00000400000000000000" pitchFamily="2"/>
              </a:rPr>
              <a:t>PE1.2</a:t>
            </a:r>
            <a:r>
              <a:rPr lang="ne-NP" sz="2800" dirty="0">
                <a:cs typeface="Kalimati" panose="00000400000000000000" pitchFamily="2"/>
              </a:rPr>
              <a:t>) + नियमित कर्मचारी (</a:t>
            </a:r>
            <a:r>
              <a:rPr lang="en-GB" sz="2800" dirty="0">
                <a:cs typeface="Kalimati" panose="00000400000000000000" pitchFamily="2"/>
              </a:rPr>
              <a:t>PE1.3</a:t>
            </a:r>
            <a:r>
              <a:rPr lang="ne-NP" sz="2800" dirty="0">
                <a:cs typeface="Kalimati" panose="00000400000000000000" pitchFamily="2"/>
              </a:rPr>
              <a:t>) + अस्थायी कर्मचारी (</a:t>
            </a:r>
            <a:r>
              <a:rPr lang="en-GB" sz="2800" dirty="0">
                <a:cs typeface="Kalimati" panose="00000400000000000000" pitchFamily="2"/>
              </a:rPr>
              <a:t>PE1.4</a:t>
            </a:r>
            <a:r>
              <a:rPr lang="ne-NP" sz="2800" dirty="0">
                <a:cs typeface="Kalimati" panose="00000400000000000000" pitchFamily="2"/>
              </a:rPr>
              <a:t>) को योगफलसँग मिल्नुपर्छ।</a:t>
            </a:r>
            <a:endParaRPr lang="en-US" sz="28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अपाङ्गता भएका जनशक्ति (</a:t>
            </a:r>
            <a:r>
              <a:rPr lang="en-GB" sz="2800" dirty="0">
                <a:cs typeface="Kalimati" panose="00000400000000000000" pitchFamily="2"/>
              </a:rPr>
              <a:t>PE1.5</a:t>
            </a:r>
            <a:r>
              <a:rPr lang="ne-NP" sz="2800" dirty="0">
                <a:cs typeface="Kalimati" panose="00000400000000000000" pitchFamily="2"/>
              </a:rPr>
              <a:t>) को संख्या कूल संलग्न जनशक्ति (</a:t>
            </a:r>
            <a:r>
              <a:rPr lang="en-GB" sz="2800" dirty="0">
                <a:cs typeface="Kalimati" panose="00000400000000000000" pitchFamily="2"/>
              </a:rPr>
              <a:t>PE1</a:t>
            </a:r>
            <a:r>
              <a:rPr lang="ne-NP" sz="2800" dirty="0">
                <a:cs typeface="Kalimati" panose="00000400000000000000" pitchFamily="2"/>
              </a:rPr>
              <a:t>) भन्दा बढी हुनुहुँदैन।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6539932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2CCDB-4ADD-C664-C787-921F96285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DFA0B7-F280-4916-BEF1-9AEE771C9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57DAEA-63ED-3090-848B-F08EF80E4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AE1A01-8100-50A7-49A3-5985DC6809E2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48D917-DF41-1864-BBE6-9FEB961A6D79}"/>
              </a:ext>
            </a:extLst>
          </p:cNvPr>
          <p:cNvSpPr txBox="1"/>
          <p:nvPr/>
        </p:nvSpPr>
        <p:spPr>
          <a:xfrm>
            <a:off x="368968" y="1294870"/>
            <a:ext cx="11454063" cy="276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spcBef>
                <a:spcPts val="600"/>
              </a:spcBef>
            </a:pPr>
            <a:r>
              <a:rPr lang="hi-IN" sz="2800" b="1" dirty="0" smtClean="0">
                <a:cs typeface="Kalimati" panose="00000400000000000000" pitchFamily="2"/>
              </a:rPr>
              <a:t>दर्ता </a:t>
            </a:r>
            <a:r>
              <a:rPr lang="hi-IN" sz="2800" b="1" dirty="0">
                <a:cs typeface="Kalimati" panose="00000400000000000000" pitchFamily="2"/>
              </a:rPr>
              <a:t>र स्थायी लेखा नम्बर</a:t>
            </a:r>
            <a:r>
              <a:rPr lang="ne-NP" sz="2800" b="1" dirty="0">
                <a:cs typeface="Kalimati" panose="00000400000000000000" pitchFamily="2"/>
              </a:rPr>
              <a:t> विवरणः (खण्ड ३ </a:t>
            </a:r>
            <a:r>
              <a:rPr lang="en-US" sz="2800" b="1" dirty="0">
                <a:cs typeface="Kalimati" panose="00000400000000000000" pitchFamily="2"/>
              </a:rPr>
              <a:t>RI</a:t>
            </a:r>
            <a:r>
              <a:rPr lang="ne-NP" sz="2800" b="1" dirty="0">
                <a:cs typeface="Kalimati" panose="00000400000000000000" pitchFamily="2"/>
              </a:rPr>
              <a:t>):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यदि दर्ता भएको (</a:t>
            </a:r>
            <a:r>
              <a:rPr lang="en-GB" sz="2800" dirty="0">
                <a:cs typeface="Kalimati" panose="00000400000000000000" pitchFamily="2"/>
              </a:rPr>
              <a:t>RI1</a:t>
            </a:r>
            <a:r>
              <a:rPr lang="ne-NP" sz="2800" dirty="0">
                <a:cs typeface="Kalimati" panose="00000400000000000000" pitchFamily="2"/>
              </a:rPr>
              <a:t>=</a:t>
            </a:r>
            <a:r>
              <a:rPr lang="en-GB" sz="2800" dirty="0">
                <a:cs typeface="Kalimati" panose="00000400000000000000" pitchFamily="2"/>
              </a:rPr>
              <a:t>1</a:t>
            </a:r>
            <a:r>
              <a:rPr lang="ne-NP" sz="2800" dirty="0">
                <a:cs typeface="Kalimati" panose="00000400000000000000" pitchFamily="2"/>
              </a:rPr>
              <a:t>) छ भने दर्ता मिति (</a:t>
            </a:r>
            <a:r>
              <a:rPr lang="en-GB" sz="2800" dirty="0">
                <a:cs typeface="Kalimati" panose="00000400000000000000" pitchFamily="2"/>
              </a:rPr>
              <a:t>RI3</a:t>
            </a:r>
            <a:r>
              <a:rPr lang="ne-NP" sz="2800" dirty="0">
                <a:cs typeface="Kalimati" panose="00000400000000000000" pitchFamily="2"/>
              </a:rPr>
              <a:t>) उल्लेख हुनुपर्छ।</a:t>
            </a:r>
            <a:endParaRPr lang="en-US" sz="28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यदि स्थायी लेखा नम्बर (</a:t>
            </a:r>
            <a:r>
              <a:rPr lang="en-GB" sz="2800" dirty="0">
                <a:cs typeface="Kalimati" panose="00000400000000000000" pitchFamily="2"/>
              </a:rPr>
              <a:t>PAN) </a:t>
            </a:r>
            <a:r>
              <a:rPr lang="ne-NP" sz="2800" dirty="0">
                <a:cs typeface="Kalimati" panose="00000400000000000000" pitchFamily="2"/>
              </a:rPr>
              <a:t>छ (</a:t>
            </a:r>
            <a:r>
              <a:rPr lang="en-GB" sz="2800" dirty="0">
                <a:cs typeface="Kalimati" panose="00000400000000000000" pitchFamily="2"/>
              </a:rPr>
              <a:t>RI4</a:t>
            </a:r>
            <a:r>
              <a:rPr lang="ne-NP" sz="2800" dirty="0">
                <a:cs typeface="Kalimati" panose="00000400000000000000" pitchFamily="2"/>
              </a:rPr>
              <a:t>=</a:t>
            </a:r>
            <a:r>
              <a:rPr lang="en-GB" sz="2800" dirty="0">
                <a:cs typeface="Kalimati" panose="00000400000000000000" pitchFamily="2"/>
              </a:rPr>
              <a:t>1</a:t>
            </a:r>
            <a:r>
              <a:rPr lang="ne-NP" sz="2800" dirty="0">
                <a:cs typeface="Kalimati" panose="00000400000000000000" pitchFamily="2"/>
              </a:rPr>
              <a:t>) भनिएको छ भने </a:t>
            </a:r>
            <a:r>
              <a:rPr lang="en-GB" sz="2800" dirty="0">
                <a:cs typeface="Kalimati" panose="00000400000000000000" pitchFamily="2"/>
              </a:rPr>
              <a:t>RI4</a:t>
            </a:r>
            <a:r>
              <a:rPr lang="ne-NP" sz="2800" dirty="0">
                <a:cs typeface="Kalimati" panose="00000400000000000000" pitchFamily="2"/>
              </a:rPr>
              <a:t>.</a:t>
            </a:r>
            <a:r>
              <a:rPr lang="en-GB" sz="2800" dirty="0">
                <a:cs typeface="Kalimati" panose="00000400000000000000" pitchFamily="2"/>
              </a:rPr>
              <a:t>1</a:t>
            </a:r>
            <a:r>
              <a:rPr lang="ne-NP" sz="2800" dirty="0">
                <a:cs typeface="Kalimati" panose="00000400000000000000" pitchFamily="2"/>
              </a:rPr>
              <a:t> मा </a:t>
            </a:r>
            <a:r>
              <a:rPr lang="en-GB" sz="2800" dirty="0">
                <a:cs typeface="Kalimati" panose="00000400000000000000" pitchFamily="2"/>
              </a:rPr>
              <a:t>PAN</a:t>
            </a:r>
            <a:r>
              <a:rPr lang="ne-NP" sz="2800" dirty="0">
                <a:cs typeface="Kalimati" panose="00000400000000000000" pitchFamily="2"/>
              </a:rPr>
              <a:t> नम्बर अनिवार्य हुनुपर्छ।</a:t>
            </a:r>
          </a:p>
        </p:txBody>
      </p:sp>
    </p:spTree>
    <p:extLst>
      <p:ext uri="{BB962C8B-B14F-4D97-AF65-F5344CB8AC3E}">
        <p14:creationId xmlns:p14="http://schemas.microsoft.com/office/powerpoint/2010/main" val="3119246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EA926-1EF8-1DFF-4828-099B8DFD1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2992D0-EF38-4EB8-C7AA-822BF14D7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D5F2DE-9691-839D-7D2F-8E9AD7A62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46F23D-47DC-9C45-EC3B-442E229A9A11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C1DF1A-6053-9275-2FB8-0FDB7523FEF3}"/>
              </a:ext>
            </a:extLst>
          </p:cNvPr>
          <p:cNvSpPr txBox="1"/>
          <p:nvPr/>
        </p:nvSpPr>
        <p:spPr>
          <a:xfrm>
            <a:off x="222736" y="1044480"/>
            <a:ext cx="11746527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dirty="0" smtClean="0">
                <a:cs typeface="Kalimati" panose="00000400000000000000" pitchFamily="2"/>
              </a:rPr>
              <a:t> </a:t>
            </a:r>
            <a:r>
              <a:rPr lang="hi-IN" sz="2800" b="1" dirty="0">
                <a:cs typeface="Kalimati" panose="00000400000000000000" pitchFamily="2"/>
              </a:rPr>
              <a:t>आर्थिक क्रियाकलाप र कोड</a:t>
            </a:r>
            <a:r>
              <a:rPr lang="ne-NP" sz="2800" b="1" dirty="0">
                <a:cs typeface="Kalimati" panose="00000400000000000000" pitchFamily="2"/>
              </a:rPr>
              <a:t>ः (खण्ड </a:t>
            </a:r>
            <a:r>
              <a:rPr lang="en-US" sz="2800" b="1" dirty="0" smtClean="0">
                <a:cs typeface="Kalimati" panose="00000400000000000000" pitchFamily="2"/>
              </a:rPr>
              <a:t>2:</a:t>
            </a:r>
            <a:r>
              <a:rPr lang="ne-NP" sz="2800" b="1" dirty="0" smtClean="0">
                <a:cs typeface="Kalimati" panose="00000400000000000000" pitchFamily="2"/>
              </a:rPr>
              <a:t> </a:t>
            </a:r>
            <a:r>
              <a:rPr lang="en-US" sz="2800" b="1" dirty="0">
                <a:cs typeface="Kalimati" panose="00000400000000000000" pitchFamily="2"/>
              </a:rPr>
              <a:t>EI3)</a:t>
            </a:r>
          </a:p>
          <a:p>
            <a:pPr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प्रतिष्ठानले गर्ने मुख्य आर्थिक क्रियाकलापको विस्तृत विवरण र त्यसको लागि दिइएको </a:t>
            </a:r>
            <a:r>
              <a:rPr lang="en-US" sz="2800" dirty="0">
                <a:cs typeface="Kalimati" panose="00000400000000000000" pitchFamily="2"/>
              </a:rPr>
              <a:t>NSIC (4 Digit Code</a:t>
            </a:r>
            <a:r>
              <a:rPr lang="ne-NP" sz="2800" dirty="0">
                <a:cs typeface="Kalimati" panose="00000400000000000000" pitchFamily="2"/>
              </a:rPr>
              <a:t>) बीच तालमेल हुनुपर्छ।</a:t>
            </a:r>
          </a:p>
          <a:p>
            <a:pPr marL="0" lvl="1" algn="just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cs typeface="Kalimati" panose="00000400000000000000" pitchFamily="2"/>
              </a:rPr>
              <a:t>8. </a:t>
            </a:r>
            <a:r>
              <a:rPr lang="hi-IN" sz="2800" b="1" dirty="0">
                <a:cs typeface="Kalimati" panose="00000400000000000000" pitchFamily="2"/>
              </a:rPr>
              <a:t>भौतिक अवस्थिति (खण्ड </a:t>
            </a:r>
            <a:r>
              <a:rPr lang="ne-NP" sz="2800" dirty="0">
                <a:cs typeface="Kalimati" panose="00000400000000000000" pitchFamily="2"/>
              </a:rPr>
              <a:t>10</a:t>
            </a:r>
            <a:r>
              <a:rPr lang="hi-IN" sz="2800" b="1" dirty="0">
                <a:cs typeface="Kalimati" panose="00000400000000000000" pitchFamily="2"/>
              </a:rPr>
              <a:t> – </a:t>
            </a:r>
            <a:r>
              <a:rPr lang="en-GB" sz="2800" b="1" dirty="0">
                <a:cs typeface="Kalimati" panose="00000400000000000000" pitchFamily="2"/>
              </a:rPr>
              <a:t>BP</a:t>
            </a:r>
            <a:r>
              <a:rPr lang="en-US" sz="2800" b="1" dirty="0">
                <a:cs typeface="Kalimati" panose="00000400000000000000" pitchFamily="2"/>
              </a:rPr>
              <a:t>3</a:t>
            </a:r>
            <a:r>
              <a:rPr lang="hi-IN" sz="2800" b="1" dirty="0">
                <a:cs typeface="Kalimati" panose="00000400000000000000" pitchFamily="2"/>
              </a:rPr>
              <a:t>):</a:t>
            </a:r>
            <a:endParaRPr lang="en-US" sz="2800" dirty="0">
              <a:cs typeface="Kalimati" panose="00000400000000000000" pitchFamily="2"/>
            </a:endParaRP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यदि व्यवसायी बसोबास गर्ने घर र प्रतिष्ठान सञ्चालन गर्ने घर एउटै हो (</a:t>
            </a:r>
            <a:r>
              <a:rPr lang="en-US" sz="2800" dirty="0">
                <a:cs typeface="Kalimati" panose="00000400000000000000" pitchFamily="2"/>
              </a:rPr>
              <a:t>BP3 </a:t>
            </a:r>
            <a:r>
              <a:rPr lang="ne-NP" sz="2800" dirty="0">
                <a:cs typeface="Kalimati" panose="00000400000000000000" pitchFamily="2"/>
              </a:rPr>
              <a:t>=</a:t>
            </a:r>
            <a:r>
              <a:rPr lang="en-US" sz="2800" dirty="0">
                <a:cs typeface="Kalimati" panose="00000400000000000000" pitchFamily="2"/>
              </a:rPr>
              <a:t>1</a:t>
            </a:r>
            <a:r>
              <a:rPr lang="ne-NP" sz="2800" dirty="0">
                <a:cs typeface="Kalimati" panose="00000400000000000000" pitchFamily="2"/>
              </a:rPr>
              <a:t>) भने खण्ड </a:t>
            </a:r>
            <a:r>
              <a:rPr lang="en-US" sz="2800" dirty="0">
                <a:cs typeface="Kalimati" panose="00000400000000000000" pitchFamily="2"/>
              </a:rPr>
              <a:t>11</a:t>
            </a:r>
            <a:r>
              <a:rPr lang="ne-NP" sz="2800" dirty="0">
                <a:cs typeface="Kalimati" panose="00000400000000000000" pitchFamily="2"/>
              </a:rPr>
              <a:t> को बिमासम्बन्धी विवरण भर्दा मुख्यतया </a:t>
            </a:r>
            <a:r>
              <a:rPr lang="ne-NP" sz="2800" dirty="0" smtClean="0">
                <a:cs typeface="Kalimati" panose="00000400000000000000" pitchFamily="2"/>
              </a:rPr>
              <a:t>आवासको </a:t>
            </a:r>
            <a:r>
              <a:rPr lang="ne-NP" sz="2800" dirty="0">
                <a:cs typeface="Kalimati" panose="00000400000000000000" pitchFamily="2"/>
              </a:rPr>
              <a:t>लागि प्रयोग भएको हो र घरको बिमा छ भने यसको आधारमा मात्र व्यवसाय बिमाको गरेको छ भन्न मिल्दैन।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40956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0FF19-84DA-1ED2-65D8-43762A015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82EDFF-24CE-BA6E-D2DD-79B51A1CD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0B6AE-74FC-9407-8428-C8AC32CA5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5880C1-A050-C1C0-DBE7-5B61146D9E47}"/>
              </a:ext>
            </a:extLst>
          </p:cNvPr>
          <p:cNvSpPr txBox="1"/>
          <p:nvPr/>
        </p:nvSpPr>
        <p:spPr>
          <a:xfrm>
            <a:off x="1455822" y="207417"/>
            <a:ext cx="96974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ग) मुख्य प्रश्नावलीका विवरणहरू बीचको सामञ्जस्यता ...</a:t>
            </a:r>
            <a:endParaRPr lang="en-US" sz="32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4D5DFC-264B-23FD-D369-CA0490064174}"/>
              </a:ext>
            </a:extLst>
          </p:cNvPr>
          <p:cNvSpPr txBox="1"/>
          <p:nvPr/>
        </p:nvSpPr>
        <p:spPr>
          <a:xfrm>
            <a:off x="220378" y="1035130"/>
            <a:ext cx="11454063" cy="522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600"/>
              </a:spcBef>
            </a:pPr>
            <a:r>
              <a:rPr lang="hi-IN" sz="2800" b="1" dirty="0" smtClean="0">
                <a:cs typeface="Kalimati" panose="00000400000000000000" pitchFamily="2"/>
              </a:rPr>
              <a:t>लेखा </a:t>
            </a:r>
            <a:r>
              <a:rPr lang="hi-IN" sz="2800" b="1" dirty="0">
                <a:cs typeface="Kalimati" panose="00000400000000000000" pitchFamily="2"/>
              </a:rPr>
              <a:t>स्रेस्ता र प्रकार</a:t>
            </a:r>
            <a:r>
              <a:rPr lang="ne-NP" sz="2800" b="1" dirty="0">
                <a:cs typeface="Kalimati" panose="00000400000000000000" pitchFamily="2"/>
              </a:rPr>
              <a:t>ः (खण्ड </a:t>
            </a:r>
            <a:r>
              <a:rPr lang="en-US" sz="2800" b="1" dirty="0" smtClean="0">
                <a:cs typeface="Kalimati" panose="00000400000000000000" pitchFamily="2"/>
              </a:rPr>
              <a:t>11</a:t>
            </a:r>
            <a:r>
              <a:rPr lang="ne-NP" sz="2800" b="1" dirty="0" smtClean="0">
                <a:cs typeface="Kalimati" panose="00000400000000000000" pitchFamily="2"/>
              </a:rPr>
              <a:t> </a:t>
            </a:r>
            <a:r>
              <a:rPr lang="en-US" sz="2800" b="1" dirty="0">
                <a:cs typeface="Kalimati" panose="00000400000000000000" pitchFamily="2"/>
              </a:rPr>
              <a:t>AR1 </a:t>
            </a:r>
            <a:r>
              <a:rPr lang="ne-NP" sz="2800" b="1" dirty="0">
                <a:cs typeface="Kalimati" panose="00000400000000000000" pitchFamily="2"/>
              </a:rPr>
              <a:t>र</a:t>
            </a:r>
            <a:r>
              <a:rPr lang="en-US" sz="2800" b="1" dirty="0">
                <a:cs typeface="Kalimati" panose="00000400000000000000" pitchFamily="2"/>
              </a:rPr>
              <a:t> AR2)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500" dirty="0">
                <a:cs typeface="Kalimati" panose="00000400000000000000" pitchFamily="2"/>
              </a:rPr>
              <a:t>एकल एकाइ (</a:t>
            </a:r>
            <a:r>
              <a:rPr lang="en-GB" sz="2500" dirty="0">
                <a:cs typeface="Kalimati" panose="00000400000000000000" pitchFamily="2"/>
              </a:rPr>
              <a:t>OS1</a:t>
            </a:r>
            <a:r>
              <a:rPr lang="ne-NP" sz="2500" dirty="0">
                <a:cs typeface="Kalimati" panose="00000400000000000000" pitchFamily="2"/>
              </a:rPr>
              <a:t>=</a:t>
            </a:r>
            <a:r>
              <a:rPr lang="en-GB" sz="2500" dirty="0">
                <a:cs typeface="Kalimati" panose="00000400000000000000" pitchFamily="2"/>
              </a:rPr>
              <a:t>1</a:t>
            </a:r>
            <a:r>
              <a:rPr lang="ne-NP" sz="2500" dirty="0">
                <a:cs typeface="Kalimati" panose="00000400000000000000" pitchFamily="2"/>
              </a:rPr>
              <a:t>) र मुख्य कार्यालय (</a:t>
            </a:r>
            <a:r>
              <a:rPr lang="en-GB" sz="2500" dirty="0">
                <a:cs typeface="Kalimati" panose="00000400000000000000" pitchFamily="2"/>
              </a:rPr>
              <a:t>OS1</a:t>
            </a:r>
            <a:r>
              <a:rPr lang="ne-NP" sz="2500" dirty="0">
                <a:cs typeface="Kalimati" panose="00000400000000000000" pitchFamily="2"/>
              </a:rPr>
              <a:t>=</a:t>
            </a:r>
            <a:r>
              <a:rPr lang="en-GB" sz="2500" dirty="0">
                <a:cs typeface="Kalimati" panose="00000400000000000000" pitchFamily="2"/>
              </a:rPr>
              <a:t>2</a:t>
            </a:r>
            <a:r>
              <a:rPr lang="ne-NP" sz="2500" dirty="0">
                <a:cs typeface="Kalimati" panose="00000400000000000000" pitchFamily="2"/>
              </a:rPr>
              <a:t>) को हकमा मात्र खण्ड </a:t>
            </a:r>
            <a:r>
              <a:rPr lang="en-US" sz="2500" b="1" dirty="0">
                <a:cs typeface="Kalimati" panose="00000400000000000000" pitchFamily="2"/>
              </a:rPr>
              <a:t>11</a:t>
            </a:r>
            <a:r>
              <a:rPr lang="ne-NP" sz="2500" dirty="0">
                <a:cs typeface="Kalimati" panose="00000400000000000000" pitchFamily="2"/>
              </a:rPr>
              <a:t> देखि खण्ड </a:t>
            </a:r>
            <a:r>
              <a:rPr lang="en-US" sz="2500" dirty="0">
                <a:cs typeface="Kalimati" panose="00000400000000000000" pitchFamily="2"/>
              </a:rPr>
              <a:t>14</a:t>
            </a:r>
            <a:r>
              <a:rPr lang="ne-NP" sz="2500" dirty="0">
                <a:cs typeface="Kalimati" panose="00000400000000000000" pitchFamily="2"/>
              </a:rPr>
              <a:t> सम्मका विस्तृत विवरणहरू भर्नुपर्छ।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500" dirty="0">
                <a:cs typeface="Kalimati" panose="00000400000000000000" pitchFamily="2"/>
              </a:rPr>
              <a:t>यदि लेखा स्रेस्ता राख्ने गरेको (</a:t>
            </a:r>
            <a:r>
              <a:rPr lang="en-US" sz="2500" dirty="0">
                <a:cs typeface="Kalimati" panose="00000400000000000000" pitchFamily="2"/>
              </a:rPr>
              <a:t>AR1</a:t>
            </a:r>
            <a:r>
              <a:rPr lang="ne-NP" sz="2500" dirty="0">
                <a:cs typeface="Kalimati" panose="00000400000000000000" pitchFamily="2"/>
              </a:rPr>
              <a:t>=</a:t>
            </a:r>
            <a:r>
              <a:rPr lang="en-US" sz="2500" dirty="0">
                <a:cs typeface="Kalimati" panose="00000400000000000000" pitchFamily="2"/>
              </a:rPr>
              <a:t>1</a:t>
            </a:r>
            <a:r>
              <a:rPr lang="ne-NP" sz="2500" dirty="0">
                <a:cs typeface="Kalimati" panose="00000400000000000000" pitchFamily="2"/>
              </a:rPr>
              <a:t>) छ भने मात्र लेखाको प्रकार (</a:t>
            </a:r>
            <a:r>
              <a:rPr lang="en-US" sz="2500" dirty="0">
                <a:cs typeface="Kalimati" panose="00000400000000000000" pitchFamily="2"/>
              </a:rPr>
              <a:t>AR2</a:t>
            </a:r>
            <a:r>
              <a:rPr lang="ne-NP" sz="2500" dirty="0">
                <a:cs typeface="Kalimati" panose="00000400000000000000" pitchFamily="2"/>
              </a:rPr>
              <a:t>) छनोट गर्नुपर्छ। यदि छैन (</a:t>
            </a:r>
            <a:r>
              <a:rPr lang="en-US" sz="2500" dirty="0">
                <a:cs typeface="Kalimati" panose="00000400000000000000" pitchFamily="2"/>
              </a:rPr>
              <a:t>AR1</a:t>
            </a:r>
            <a:r>
              <a:rPr lang="ne-NP" sz="2500" dirty="0">
                <a:cs typeface="Kalimati" panose="00000400000000000000" pitchFamily="2"/>
              </a:rPr>
              <a:t>=</a:t>
            </a:r>
            <a:r>
              <a:rPr lang="en-US" sz="2500" dirty="0">
                <a:cs typeface="Kalimati" panose="00000400000000000000" pitchFamily="2"/>
              </a:rPr>
              <a:t>2</a:t>
            </a:r>
            <a:r>
              <a:rPr lang="ne-NP" sz="2500" dirty="0">
                <a:cs typeface="Kalimati" panose="00000400000000000000" pitchFamily="2"/>
              </a:rPr>
              <a:t>) भने सिधै </a:t>
            </a:r>
            <a:r>
              <a:rPr lang="en-US" sz="2500" dirty="0">
                <a:cs typeface="Kalimati" panose="00000400000000000000" pitchFamily="2"/>
              </a:rPr>
              <a:t>AR3</a:t>
            </a:r>
            <a:r>
              <a:rPr lang="ne-NP" sz="2500" dirty="0">
                <a:cs typeface="Kalimati" panose="00000400000000000000" pitchFamily="2"/>
              </a:rPr>
              <a:t> मा जानुपर्छ।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 smtClean="0">
                <a:cs typeface="Kalimati" panose="00000400000000000000" pitchFamily="2"/>
              </a:rPr>
              <a:t>खरिद</a:t>
            </a:r>
            <a:r>
              <a:rPr lang="ne-NP" sz="2800" b="1" dirty="0" smtClean="0">
                <a:cs typeface="Kalimati" panose="00000400000000000000" pitchFamily="2"/>
              </a:rPr>
              <a:t> </a:t>
            </a:r>
            <a:r>
              <a:rPr lang="ne-NP" sz="2800" b="1" dirty="0">
                <a:cs typeface="Kalimati" panose="00000400000000000000" pitchFamily="2"/>
              </a:rPr>
              <a:t>गरिएकै हालतमा बिक्री भएको वस्तुः </a:t>
            </a:r>
            <a:r>
              <a:rPr lang="en-US" sz="2800" b="1" dirty="0">
                <a:cs typeface="Kalimati" panose="00000400000000000000" pitchFamily="2"/>
              </a:rPr>
              <a:t>(</a:t>
            </a:r>
            <a:r>
              <a:rPr lang="ne-NP" sz="2800" b="1" dirty="0">
                <a:cs typeface="Kalimati" panose="00000400000000000000" pitchFamily="2"/>
              </a:rPr>
              <a:t>खण्ड </a:t>
            </a:r>
            <a:r>
              <a:rPr lang="en-US" sz="2800" b="1" dirty="0">
                <a:cs typeface="Kalimati" panose="00000400000000000000" pitchFamily="2"/>
              </a:rPr>
              <a:t>11 - ES2 </a:t>
            </a:r>
            <a:r>
              <a:rPr lang="ne-NP" sz="2800" b="1" dirty="0">
                <a:cs typeface="Kalimati" panose="00000400000000000000" pitchFamily="2"/>
              </a:rPr>
              <a:t>र </a:t>
            </a:r>
            <a:r>
              <a:rPr lang="en-US" sz="2800" b="1" dirty="0">
                <a:cs typeface="Kalimati" panose="00000400000000000000" pitchFamily="2"/>
              </a:rPr>
              <a:t>ES4)</a:t>
            </a:r>
            <a:endParaRPr lang="en-US" sz="2800" dirty="0">
              <a:cs typeface="Kalimati" panose="00000400000000000000" pitchFamily="2"/>
            </a:endParaRPr>
          </a:p>
          <a:p>
            <a:pPr marL="137160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खरिद गरिएकै हालतमा बिक्री भएको वस्तुको बिक्री रकम भएमा खरिद रकम पनि हुनैपर्छ।</a:t>
            </a:r>
            <a:endParaRPr lang="en-US" sz="25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380957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5"/>
            <a:ext cx="7345681" cy="99631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>
                <a:solidFill>
                  <a:prstClr val="black"/>
                </a:solidFill>
                <a:latin typeface="Calibri" panose="020F0502020204030204"/>
              </a:rPr>
              <a:t>गणना सामग्री व्यवस्थापन</a:t>
            </a:r>
            <a:br>
              <a:rPr lang="ne-NP" sz="4000" b="1" dirty="0">
                <a:solidFill>
                  <a:prstClr val="black"/>
                </a:solidFill>
                <a:latin typeface="Calibri" panose="020F0502020204030204"/>
              </a:rPr>
            </a:b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047433"/>
            <a:ext cx="11887200" cy="567404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600" b="1" dirty="0"/>
              <a:t>गणक तथा सुपरिवेक्षकको लागि आवश्यक पर्ने </a:t>
            </a:r>
            <a:r>
              <a:rPr lang="hi-IN" sz="2600" b="1" dirty="0"/>
              <a:t>गणना सामग्री</a:t>
            </a:r>
            <a:r>
              <a:rPr lang="ne-NP" sz="2600" b="1" dirty="0"/>
              <a:t>ः </a:t>
            </a:r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सू</a:t>
            </a:r>
            <a:r>
              <a:rPr lang="hi-IN" sz="2600" dirty="0"/>
              <a:t>चीकरण फाराम</a:t>
            </a:r>
            <a:r>
              <a:rPr lang="ne-NP" sz="2600" dirty="0"/>
              <a:t>, </a:t>
            </a:r>
            <a:r>
              <a:rPr lang="hi-IN" sz="2600" dirty="0"/>
              <a:t>मुख्य प्रश्नावली</a:t>
            </a:r>
            <a:r>
              <a:rPr lang="ne-NP" sz="2600" dirty="0"/>
              <a:t>, गणना पुस्तिका</a:t>
            </a:r>
            <a:r>
              <a:rPr lang="pt-BR" sz="2600" dirty="0"/>
              <a:t>,</a:t>
            </a:r>
            <a:r>
              <a:rPr lang="ne-NP" sz="2600" dirty="0"/>
              <a:t> </a:t>
            </a:r>
            <a:r>
              <a:rPr lang="en-US" sz="2600" dirty="0"/>
              <a:t>NSIC </a:t>
            </a:r>
            <a:r>
              <a:rPr lang="ne-NP" sz="2600" dirty="0"/>
              <a:t>संक्षिप्त पुस्तिक, कन्ट्रोल फाराम, कार्य सम्पादन फाराम आदि।</a:t>
            </a:r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sz="2600" dirty="0"/>
              <a:t>अन्य सामग्री: राष्ट्रिय आर्थिक गणना, २०८२ लेखिएको ब्याज (Badge), नमूना प्रश्नावली,</a:t>
            </a:r>
            <a:r>
              <a:rPr lang="hi-IN" sz="2600" dirty="0"/>
              <a:t> नोट</a:t>
            </a:r>
            <a:r>
              <a:rPr lang="ne-NP" sz="2600" dirty="0"/>
              <a:t> </a:t>
            </a:r>
            <a:r>
              <a:rPr lang="hi-IN" sz="2600" dirty="0"/>
              <a:t>प्याड</a:t>
            </a:r>
            <a:r>
              <a:rPr lang="ne-NP" sz="2600" dirty="0"/>
              <a:t>, </a:t>
            </a:r>
            <a:r>
              <a:rPr lang="hi-IN" sz="2600" dirty="0"/>
              <a:t>स्टिकर (प्रतिष्ठानको संख्या)</a:t>
            </a:r>
            <a:r>
              <a:rPr lang="ne-NP" sz="2600" dirty="0"/>
              <a:t>, </a:t>
            </a:r>
            <a:r>
              <a:rPr lang="hi-IN" sz="2600" dirty="0"/>
              <a:t>क्याप</a:t>
            </a:r>
            <a:r>
              <a:rPr lang="ne-NP" sz="2600" dirty="0"/>
              <a:t>, </a:t>
            </a:r>
            <a:r>
              <a:rPr lang="hi-IN" sz="2600" dirty="0"/>
              <a:t>झोला</a:t>
            </a:r>
            <a:r>
              <a:rPr lang="ne-NP" sz="2600" dirty="0"/>
              <a:t>, </a:t>
            </a:r>
            <a:r>
              <a:rPr lang="hi-IN" sz="2600" dirty="0"/>
              <a:t>कर्मचारी परिचय पत्र (फिता र होल्डर सहित)</a:t>
            </a:r>
            <a:r>
              <a:rPr lang="ne-NP" sz="2600" dirty="0"/>
              <a:t>, </a:t>
            </a:r>
            <a:r>
              <a:rPr lang="hi-IN" sz="2600" dirty="0"/>
              <a:t>निलो डट्पेन</a:t>
            </a:r>
            <a:r>
              <a:rPr lang="ne-NP" sz="2600" dirty="0"/>
              <a:t>, </a:t>
            </a:r>
            <a:r>
              <a:rPr lang="hi-IN" sz="2600" dirty="0"/>
              <a:t>प्लाष्टिकका थैलाहरू</a:t>
            </a:r>
            <a:r>
              <a:rPr lang="en-GB" sz="2600" dirty="0"/>
              <a:t>, </a:t>
            </a:r>
            <a:r>
              <a:rPr lang="hi-IN" sz="2600" dirty="0"/>
              <a:t>डोरी (घामपानीबाट गणनाका सामाग्रीहरू बचाउन)</a:t>
            </a:r>
            <a:r>
              <a:rPr lang="ne-NP" sz="2600" dirty="0"/>
              <a:t>, </a:t>
            </a:r>
            <a:r>
              <a:rPr lang="hi-IN" sz="2600" dirty="0"/>
              <a:t>क्लीप बोर्ड (फाराम  अड्याउने)</a:t>
            </a:r>
            <a:r>
              <a:rPr lang="ne-NP" sz="2600" dirty="0"/>
              <a:t>, </a:t>
            </a:r>
            <a:r>
              <a:rPr lang="hi-IN" sz="2600" dirty="0"/>
              <a:t>पम्प्लेट पर्चा</a:t>
            </a:r>
            <a:r>
              <a:rPr lang="ne-NP" sz="2600" dirty="0"/>
              <a:t>, अनुरोधपत्र आदि </a:t>
            </a:r>
            <a:endParaRPr lang="en-US" sz="2600" dirty="0"/>
          </a:p>
          <a:p>
            <a:pPr marL="73152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गणक तथा सुपरिवेक्षकको लागि आवश्यक पर्ने गणना सामग्री रुजु गरी बुझ्नु पर्दछ।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477520" y="1188720"/>
            <a:ext cx="10906297" cy="5140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763235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52502-8270-8B16-56FC-C2CA25E46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3FB37-7DB5-3C0C-C313-32CDEF687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endParaRPr lang="en-US" sz="40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AAA512-B7BF-EF4A-5B74-779389117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FAE90E7-0296-F56C-2C71-A9A43D2DE07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3EE1175-BF25-47A7-5384-4B1E748BF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C71F18A-28E5-2346-A8FC-82755B94E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049611"/>
            <a:ext cx="11805920" cy="5605824"/>
          </a:xfrm>
        </p:spPr>
        <p:txBody>
          <a:bodyPr>
            <a:noAutofit/>
          </a:bodyPr>
          <a:lstStyle/>
          <a:p>
            <a:pPr marL="628650" lvl="1" indent="-6286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राष्ट्रिय आर्थिक गणना</a:t>
            </a:r>
            <a:r>
              <a:rPr lang="en-US" sz="2600" dirty="0"/>
              <a:t>,</a:t>
            </a:r>
            <a:r>
              <a:rPr lang="ne-NP" sz="2600" dirty="0"/>
              <a:t> २०८२ को कार्य</a:t>
            </a:r>
            <a:r>
              <a:rPr lang="en-US" sz="2600" dirty="0"/>
              <a:t> </a:t>
            </a:r>
            <a:r>
              <a:rPr lang="ne-NP" sz="2600" dirty="0"/>
              <a:t>प्रगतिको विवरण प्राप्त गर्ने विधिलाई व्यवस्थित, छिटो तथा प्रभावकारी बनाउन अनलाइन दैनिक प्रतिवेदन प्रणाली (</a:t>
            </a:r>
            <a:r>
              <a:rPr lang="en-US" sz="2600" dirty="0"/>
              <a:t>Online Daily Reporting System) </a:t>
            </a:r>
            <a:r>
              <a:rPr lang="ne-NP" sz="2600" dirty="0"/>
              <a:t>बनाइएको छ।</a:t>
            </a:r>
            <a:endParaRPr lang="en-US" sz="2600" dirty="0"/>
          </a:p>
          <a:p>
            <a:pPr marL="628650" lvl="1" indent="-6286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गणकले प्रत्येक दिन गणना कार्य सम्पन्न गरेपछि मोबाइल, ट्याबलेट वा कम्प्युटर प्रयोग गरी वेबपेजमा लगइन गरेर दैनिक प्रतिवेदन पेश गर्नुपर्छ।</a:t>
            </a:r>
            <a:endParaRPr lang="en-US" sz="2600" dirty="0"/>
          </a:p>
          <a:p>
            <a:pPr marL="628650" lvl="1" indent="-6286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लगइन गर्नका लागि प्रत्येक गणकलाई जिल्ला आर्थिक गणना कार्यालयले </a:t>
            </a:r>
            <a:r>
              <a:rPr lang="en-US" sz="2600" dirty="0"/>
              <a:t>Username </a:t>
            </a:r>
            <a:r>
              <a:rPr lang="ne-NP" sz="2600" dirty="0"/>
              <a:t>र </a:t>
            </a:r>
            <a:r>
              <a:rPr lang="en-US" sz="2600" dirty="0"/>
              <a:t>Password </a:t>
            </a:r>
            <a:r>
              <a:rPr lang="ne-NP" sz="2600" dirty="0"/>
              <a:t>उपलव्ध गराउनुपर्दछ।</a:t>
            </a:r>
          </a:p>
          <a:p>
            <a:pPr marL="628650" lvl="1" indent="-6286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गणकले हरेक दिन काम समाप्त भएपछि दैनिक प्रतिवेदन अनिवार्य रूपमा प्रविष्ट गर्नुपर्छ।</a:t>
            </a:r>
            <a:endParaRPr lang="en-US" sz="2600" dirty="0"/>
          </a:p>
          <a:p>
            <a:pPr marL="628650" lvl="1" indent="-628650" algn="just">
              <a:lnSpc>
                <a:spcPct val="150000"/>
              </a:lnSpc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90452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/>
              <a:t>प्रस्तुतिका विषय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39" y="1303975"/>
            <a:ext cx="9865360" cy="4177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3600" dirty="0"/>
              <a:t>सामञ्जस्यता जाँच </a:t>
            </a:r>
            <a:endParaRPr lang="en-US" sz="36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600" dirty="0" smtClean="0"/>
              <a:t>गणना </a:t>
            </a:r>
            <a:r>
              <a:rPr lang="ne-NP" sz="3600" dirty="0"/>
              <a:t>सामग्री व्यवस्थापन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रिपोर्टिंग विधि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7" name="Rectangle 6"/>
          <p:cNvSpPr/>
          <p:nvPr/>
        </p:nvSpPr>
        <p:spPr>
          <a:xfrm>
            <a:off x="193041" y="5857401"/>
            <a:ext cx="11897359" cy="5972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गणना पुस्तिका </a:t>
            </a:r>
            <a:r>
              <a:rPr lang="hi-IN" sz="2800" dirty="0">
                <a:cs typeface="Kalimati" panose="00000400000000000000" pitchFamily="2"/>
              </a:rPr>
              <a:t>भाग ८</a:t>
            </a:r>
            <a:r>
              <a:rPr lang="hi-IN" sz="2800" dirty="0"/>
              <a:t> </a:t>
            </a:r>
            <a:r>
              <a:rPr lang="en-US" sz="2800" dirty="0">
                <a:cs typeface="Kalimati" panose="00000400000000000000" pitchFamily="2"/>
              </a:rPr>
              <a:t>:</a:t>
            </a:r>
            <a:r>
              <a:rPr lang="ne-NP" sz="2800" dirty="0">
                <a:cs typeface="Kalimati" panose="00000400000000000000" pitchFamily="2"/>
              </a:rPr>
              <a:t> </a:t>
            </a:r>
            <a:r>
              <a:rPr lang="ne-NP" sz="2800" dirty="0" smtClean="0">
                <a:cs typeface="Kalimati" panose="00000400000000000000" pitchFamily="2"/>
              </a:rPr>
              <a:t>पेजः </a:t>
            </a:r>
            <a:r>
              <a:rPr lang="ne-NP" sz="2800" dirty="0" smtClean="0">
                <a:cs typeface="Kalimati" panose="00000400000000000000" pitchFamily="2"/>
              </a:rPr>
              <a:t>१२६-१३४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571766-8C13-2FBE-A161-17B5D3F28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9810" y="1885067"/>
            <a:ext cx="2015211" cy="306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8C21A-A6D5-6DE0-9AF3-3AC6D34FA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2316B-3C31-F4F4-A806-4DFAD905D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729978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r>
              <a:rPr lang="ne-NP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D8414-D99A-799A-144C-7A51BE14D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A83E81C-8BF3-5BBE-78B3-26F8311AA73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C6393E-0E4C-6128-85B4-BADAD3063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B8088BA-2C66-1FD8-5B0F-EF3CB603E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577" y="1155361"/>
            <a:ext cx="11706383" cy="462949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गणकका लागि अनलाइन दैनिक प्रतिवेदन विधिको महत्व</a:t>
            </a: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कार्यको दैनिक प्रगति सजिलै अनुगमन गर्न मद्दत गर्दछ।</a:t>
            </a: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गणनाको क्रममा देखिएका समस्या छिटो पहिचान गर्न र समाधान गर्न सहयोग गर्छ।</a:t>
            </a: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 smtClean="0"/>
              <a:t>राष्ट्रिय तथ्याङ्क </a:t>
            </a:r>
            <a:r>
              <a:rPr lang="ne-NP" sz="2800" dirty="0"/>
              <a:t>कार्यालयले देशभरको गणना प्रगति एकै ठाउँबाट हेर्न सक्ने सुविधा प्राप्त गर्छ।</a:t>
            </a:r>
          </a:p>
        </p:txBody>
      </p:sp>
    </p:spTree>
    <p:extLst>
      <p:ext uri="{BB962C8B-B14F-4D97-AF65-F5344CB8AC3E}">
        <p14:creationId xmlns:p14="http://schemas.microsoft.com/office/powerpoint/2010/main" val="34445289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2A02-57F8-FF96-B2FB-2A3B06FF6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A1B47-1A9F-A843-9DD5-8E47606EE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77352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r>
              <a:rPr lang="ne-NP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E9F0D-A6C8-F998-08B4-6B5FD4629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060224"/>
            <a:ext cx="11622442" cy="491947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u="sng" dirty="0"/>
              <a:t>जिल्ला आर्थिक गणनाको जिम्मेवारी</a:t>
            </a:r>
          </a:p>
          <a:p>
            <a:pPr marL="968375" lvl="1" indent="-511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हरेक गणकलाई युजरनेम पासवर्ड उपलव्ध गराउने।</a:t>
            </a:r>
          </a:p>
          <a:p>
            <a:pPr marL="968375" lvl="1" indent="-511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हरेक दिन प्रगतिको विश्लेषन गर्ने।</a:t>
            </a:r>
          </a:p>
          <a:p>
            <a:pPr marL="968375" lvl="1" indent="-511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अपेक्षा अनुसार प्रगती नभए आवश्यक कदम चाल्ने।</a:t>
            </a:r>
          </a:p>
          <a:p>
            <a:pPr marL="511175" indent="-511175">
              <a:lnSpc>
                <a:spcPct val="150000"/>
              </a:lnSpc>
              <a:buNone/>
            </a:pPr>
            <a:r>
              <a:rPr lang="ne-NP" b="1" u="sng" dirty="0"/>
              <a:t>गणकको जिम्मेवारी</a:t>
            </a:r>
          </a:p>
          <a:p>
            <a:pPr marL="968375" lvl="1" indent="-511175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हरेक दिन आफ्नो प्रगति प्रविष्ट गर्ने।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31B07-8581-456E-FE92-4E95B8326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7035ADE-7733-1FF0-4C1E-54184CFA7B2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D29B28-4343-0E83-FB8C-8D98772540D9}"/>
              </a:ext>
            </a:extLst>
          </p:cNvPr>
          <p:cNvSpPr txBox="1">
            <a:spLocks/>
          </p:cNvSpPr>
          <p:nvPr/>
        </p:nvSpPr>
        <p:spPr>
          <a:xfrm>
            <a:off x="376518" y="1477055"/>
            <a:ext cx="11713882" cy="4307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endParaRPr lang="ne-NP" sz="3600" dirty="0">
              <a:latin typeface="Times New Roman" panose="02020603050405020304" pitchFamily="18" charset="0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8E2A5F3-0067-412D-0BBC-6CDC9AE3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3222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8A113-F5E4-5E97-07F0-7A6546FD7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30AFB-9EC3-84CB-61B8-2F64D15E5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202565"/>
            <a:ext cx="11508874" cy="99631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r>
              <a:rPr lang="ne-NP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64A69-D963-4751-7B97-CACC46BF5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073150"/>
            <a:ext cx="7430770" cy="201678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अनलाइन लिङ्क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  http: //ecensus.nsonepal.gov.np:81</a:t>
            </a:r>
            <a:endParaRPr lang="en-US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Enumerator Username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:-  </a:t>
            </a:r>
            <a:r>
              <a:rPr lang="ne-NP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गणकको मोवाईल नम्बर</a:t>
            </a:r>
            <a:endParaRPr lang="en-US" sz="26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Password </a:t>
            </a:r>
            <a:r>
              <a:rPr lang="en-US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:- </a:t>
            </a:r>
            <a:r>
              <a:rPr lang="ne-NP" sz="3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जिल्ला</a:t>
            </a:r>
            <a:r>
              <a:rPr lang="ne-NP" sz="2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e-NP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आर्थिक </a:t>
            </a:r>
            <a:r>
              <a:rPr lang="ne-NP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गणना </a:t>
            </a:r>
            <a:r>
              <a:rPr lang="ne-NP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कार्यालयबाट </a:t>
            </a:r>
            <a:r>
              <a:rPr lang="ne-NP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दिएको हुन्छ ।</a:t>
            </a:r>
            <a:endParaRPr lang="ne-NP" sz="32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8D611E-3B44-360B-0412-30DF62548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B4B255-A17C-4083-4ADE-6646C664663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E8C37A2-62E7-22E2-9949-026FCDD5A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8D5494-1491-5888-BE8D-94F1B807E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6921" y="1352633"/>
            <a:ext cx="3844965" cy="44322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170DFE-3585-CE50-EBA7-3F5DF523F2A4}"/>
              </a:ext>
            </a:extLst>
          </p:cNvPr>
          <p:cNvSpPr txBox="1"/>
          <p:nvPr/>
        </p:nvSpPr>
        <p:spPr>
          <a:xfrm>
            <a:off x="3899451" y="4751537"/>
            <a:ext cx="305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cs typeface="Kalimati" panose="00000400000000000000" pitchFamily="2"/>
              </a:rPr>
              <a:t>Scan गर्नुहोस् </a:t>
            </a:r>
            <a:endParaRPr lang="en-US" sz="28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54" y="3133493"/>
            <a:ext cx="3864130" cy="31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034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864133-7FEB-603B-5D27-7783BD2E4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82CF8-06D2-A48A-9552-CC345072E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11239E-E552-46F6-88DE-28BC25D5B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6B5934-B4A0-C190-0F6A-711568D5EB81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4DBA7CB-2241-DD61-5092-8D9FB03E1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AC5064-94F2-0CE5-86CC-EE9D7B58A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4076" y="1217249"/>
            <a:ext cx="5638390" cy="4976721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गणकले आफ्नो युजरनेम पासवर्ड क्लिक गरिसकेछि </a:t>
            </a:r>
            <a:r>
              <a:rPr lang="en-US" dirty="0"/>
              <a:t>New Report </a:t>
            </a:r>
            <a:r>
              <a:rPr lang="ne-NP" dirty="0"/>
              <a:t>मा क्लिक 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त्यसपछी मागिएको सबै विवरण भरि आफ्नो दैनिक प्रगति प्रविष्ट 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गणकले आफ्नो प्रगति ड्यासबोर्डमा र </a:t>
            </a:r>
            <a:r>
              <a:rPr lang="en-US" dirty="0"/>
              <a:t>View Reports </a:t>
            </a:r>
            <a:r>
              <a:rPr lang="ne-NP" dirty="0"/>
              <a:t> मा क्लिक गरेर हेर्न सक्छन्।</a:t>
            </a:r>
            <a:endParaRPr lang="en-US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305998-2F11-725D-CA7C-2E849DA1B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027" y="1198880"/>
            <a:ext cx="2589340" cy="534035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4BBA10-80B5-3738-3374-8A0AE5FA4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505" y="1825398"/>
            <a:ext cx="1821852" cy="24633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6B68C2B-F6C8-8338-E958-F094AC7636DC}"/>
              </a:ext>
            </a:extLst>
          </p:cNvPr>
          <p:cNvCxnSpPr>
            <a:cxnSpLocks/>
          </p:cNvCxnSpPr>
          <p:nvPr/>
        </p:nvCxnSpPr>
        <p:spPr>
          <a:xfrm flipH="1">
            <a:off x="1529530" y="1741261"/>
            <a:ext cx="1625150" cy="9274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B263222-C9E6-0954-BA3D-E9DC3A91744E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7315200" y="3309257"/>
            <a:ext cx="1392827" cy="559799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5157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74C3-CB5F-5F48-C51D-C23E50C77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627E6-4CE8-5BDF-7E65-808254AB6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Daily Reporting System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F015B3-60FC-19B0-5A33-9297D7EB3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72E4427-872C-FDCA-D6FB-80AC21593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EA4C586-8F31-A813-DA9B-7692DF048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203" y="1812935"/>
            <a:ext cx="11815483" cy="1929415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कुनै कारणले प्रविष्ट गर्न समस्या आएमा तुरुन्तै सम्बन्धित जिल्ला आर्थिक गणना कार्यालयलाई जानकारी गराउनु आवश्यक हुन्छ।</a:t>
            </a:r>
            <a:endParaRPr lang="en-US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31834787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ne-NP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376518" y="1477055"/>
            <a:ext cx="11713882" cy="43077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r>
              <a:rPr lang="ne-NP" sz="3600" dirty="0"/>
              <a:t>सामञ्जस्यता जाँच गर्ने विषयहरू के के हुन्</a:t>
            </a:r>
            <a:r>
              <a:rPr lang="ne-NP" sz="3600" dirty="0" smtClean="0"/>
              <a:t>?</a:t>
            </a:r>
            <a:endParaRPr lang="en-US" sz="3600" dirty="0" smtClean="0"/>
          </a:p>
          <a:p>
            <a:pPr algn="just">
              <a:lnSpc>
                <a:spcPct val="160000"/>
              </a:lnSpc>
            </a:pPr>
            <a:r>
              <a:rPr lang="ne-NP" sz="3600" dirty="0" smtClean="0"/>
              <a:t>दैनिक रिपोटिङ कसरी </a:t>
            </a:r>
            <a:r>
              <a:rPr lang="ne-NP" sz="3600" dirty="0"/>
              <a:t>गर्ने?</a:t>
            </a:r>
            <a:endParaRPr lang="en-US" sz="3600" dirty="0"/>
          </a:p>
          <a:p>
            <a:pPr algn="just">
              <a:lnSpc>
                <a:spcPct val="160000"/>
              </a:lnSpc>
            </a:pPr>
            <a:endParaRPr lang="ne-NP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E3D83-CA4F-C3DA-4126-CB1DBD5C8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7283C-BFAF-280A-854D-9FF2811EE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7204" y="1365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>
                <a:solidFill>
                  <a:prstClr val="black"/>
                </a:solidFill>
                <a:latin typeface="Calibri" panose="020F0502020204030204"/>
              </a:rPr>
              <a:t>पुनरावलोकन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09985-CD19-31B4-4462-723F3C74E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6419B6-AB9B-6D18-D58B-B54650CF9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E297EE-D4CB-267F-FDBF-846F634A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7153F0D-CC49-A01D-363B-E64F6E82E27D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07F1C-DF97-2992-5C82-6D45D8ED25BD}"/>
              </a:ext>
            </a:extLst>
          </p:cNvPr>
          <p:cNvSpPr txBox="1">
            <a:spLocks/>
          </p:cNvSpPr>
          <p:nvPr/>
        </p:nvSpPr>
        <p:spPr>
          <a:xfrm>
            <a:off x="285750" y="1361440"/>
            <a:ext cx="11681459" cy="5273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ne-NP" dirty="0">
                <a:solidFill>
                  <a:prstClr val="black"/>
                </a:solidFill>
                <a:latin typeface="Calibri" panose="020F0502020204030204"/>
              </a:rPr>
              <a:t>गणना गर्दा सूचीकरण फाराम र मुख्य प्रश्नावलीबीचमा सामञ्जस्यता हुनुपर्ने विवरणहरू कुन कुन हुन्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ne-NP" dirty="0">
                <a:solidFill>
                  <a:prstClr val="black"/>
                </a:solidFill>
              </a:rPr>
              <a:t>गणना मुख्य प्रश्नावलीमा भरिएका कुन कुन विवरणहरू बीचमा सामञ्जस्यता हुनुपर्दछ </a:t>
            </a:r>
            <a:r>
              <a:rPr lang="en-US" dirty="0">
                <a:solidFill>
                  <a:prstClr val="black"/>
                </a:solidFill>
              </a:rPr>
              <a:t>?</a:t>
            </a:r>
            <a:endParaRPr lang="ne-NP" dirty="0">
              <a:solidFill>
                <a:prstClr val="black"/>
              </a:solidFill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ne-NP" dirty="0" smtClean="0">
                <a:solidFill>
                  <a:prstClr val="black"/>
                </a:solidFill>
              </a:rPr>
              <a:t>दैनिक रिपोर्टिङ किन आवश्यक छ </a:t>
            </a:r>
            <a:r>
              <a:rPr lang="en-US" dirty="0">
                <a:solidFill>
                  <a:prstClr val="black"/>
                </a:solidFill>
              </a:rPr>
              <a:t>?</a:t>
            </a:r>
            <a:endParaRPr lang="ne-NP">
              <a:solidFill>
                <a:prstClr val="black"/>
              </a:solidFill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endParaRPr lang="ne-NP" dirty="0">
              <a:solidFill>
                <a:prstClr val="black"/>
              </a:solidFill>
            </a:endParaRPr>
          </a:p>
          <a:p>
            <a:pPr marL="400050" marR="0" lvl="0" indent="-40005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2855684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50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FB9F7-27A6-0874-29AC-77DE93377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4D57F-5CDF-A08E-941E-BF492766B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3159" y="0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सामञ्जस्यता जाँच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94A3FE-FEDE-C16F-34E2-97623ED0F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AC3A9B-54B7-6AC7-D000-7990B7916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C750EBC-0341-101D-F832-0C984960D433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73DC6B7-C2F7-0425-9859-123B87620694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7C84BD9-416E-F090-C4E8-0300D87E44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49" y="1228725"/>
            <a:ext cx="9324975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440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FED2E-6E52-8D73-9D0D-221D3B492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57267-3B19-C55C-D8A5-2F92C0BE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 </a:t>
            </a:r>
            <a:r>
              <a:rPr lang="hi-IN" sz="3600" b="1" dirty="0"/>
              <a:t>सामञ्जस्यता जाँच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95C24-C6AC-75DF-4101-04343D528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" y="1001659"/>
            <a:ext cx="11884660" cy="51200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hi-IN" sz="2600" b="1" u="sng" dirty="0"/>
              <a:t>सामञ्जस्यता जाँच</a:t>
            </a:r>
            <a:r>
              <a:rPr lang="ne-NP" sz="2600" b="1" u="sng" dirty="0"/>
              <a:t> भनेको के हो</a:t>
            </a:r>
            <a:r>
              <a:rPr lang="en-US" sz="2600" b="1" u="sng" dirty="0"/>
              <a:t>?</a:t>
            </a:r>
            <a:endParaRPr lang="ne-NP" sz="2600" b="1" u="sng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संकलन गरिएका विवरणहरू र सम्बन्धित प्रतिष्ठानको अवस्था बीचको सम्बन्धको परीक्षणलाई सामञ्जश्यता जाँच भनिन्छ।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प्रश्नावली</a:t>
            </a:r>
            <a:r>
              <a:rPr lang="ne-NP" sz="2600" dirty="0"/>
              <a:t>को</a:t>
            </a:r>
            <a:r>
              <a:rPr lang="hi-IN" sz="2600" dirty="0"/>
              <a:t> सामञ्जस्यता जाँच भन्नाले उत्तरदाताले दिएका विभिन्न उत्तरहरू एकआपसमा बाझिएका </a:t>
            </a:r>
            <a:r>
              <a:rPr lang="ne-NP" sz="2600" dirty="0"/>
              <a:t>वा </a:t>
            </a:r>
            <a:r>
              <a:rPr lang="hi-IN" sz="2600" dirty="0"/>
              <a:t>तार्किक रूपमा मिलेका छन् कि छैनन् भनी गरिने परीक्षणलाई बुझिन्छ। </a:t>
            </a:r>
            <a:endParaRPr lang="ne-NP" sz="2600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संकलित </a:t>
            </a:r>
            <a:r>
              <a:rPr lang="ne-NP" sz="2600" dirty="0"/>
              <a:t>विवरण</a:t>
            </a:r>
            <a:r>
              <a:rPr lang="hi-IN" sz="2600" dirty="0"/>
              <a:t>को शुद्धता र विश्वसनीयता सुनिश्चित गर्न तथा उत्तरदाताले दिएका </a:t>
            </a:r>
            <a:r>
              <a:rPr lang="ne-NP" sz="2600" dirty="0" smtClean="0"/>
              <a:t>जवाफबी</a:t>
            </a:r>
            <a:r>
              <a:rPr lang="hi-IN" sz="2600" dirty="0" smtClean="0"/>
              <a:t>चको </a:t>
            </a:r>
            <a:r>
              <a:rPr lang="hi-IN" sz="2600" dirty="0"/>
              <a:t>तालमेल भए नभएको परीक्षण गर्न सामञ्जस्यता जाँच गरिन्छ।</a:t>
            </a: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081168-1D98-ABD8-C6AB-44D00EF4D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EBA879A-3719-8B83-482A-E16B2A34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420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02F86-E0AF-84E9-2C28-5FEAC27C3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CBD14-69D5-B025-AF90-F642E28B7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 </a:t>
            </a:r>
            <a:r>
              <a:rPr lang="hi-IN" sz="3600" b="1" dirty="0"/>
              <a:t>सामञ्जस्यता जाँच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FC6F6-7FA0-11C9-64DE-BA6C12897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49" y="1081669"/>
            <a:ext cx="11452302" cy="51200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hi-IN" b="1" dirty="0"/>
              <a:t>सामञ्जस्यता</a:t>
            </a:r>
            <a:r>
              <a:rPr lang="ne-NP" b="1" dirty="0"/>
              <a:t> </a:t>
            </a:r>
            <a:r>
              <a:rPr lang="hi-IN" b="1" dirty="0"/>
              <a:t>जाँच </a:t>
            </a:r>
            <a:r>
              <a:rPr lang="ne-NP" b="1" dirty="0"/>
              <a:t>कसरी गरिन्छ</a:t>
            </a:r>
            <a:r>
              <a:rPr lang="en-US" b="1" dirty="0"/>
              <a:t>?</a:t>
            </a:r>
            <a:endParaRPr lang="ne-NP" b="1" u="sng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एउटा प्रश्नको उत्तरलाई अर्को सम्बन्धित प्रश्नको उत्तरसँग तुलना गरेर उत्तरहरू तोकिएको सीमा वा दायराभित्र भए/नभएको जाँचेर र विवरणहरूको तार्किक प्रवाह मिलेको सुनिश्चित गरेर यो जाँच गरिन्छ।</a:t>
            </a:r>
            <a:endParaRPr lang="ne-NP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यदि प्रश्नावलीमा यस्तो जाँच गरिएन भने तथ्याङ्क विश्लेषणबाट प्राप्त हुने नतिजा त्रुटिपूर्ण र </a:t>
            </a:r>
            <a:r>
              <a:rPr lang="ne-NP" dirty="0" smtClean="0"/>
              <a:t>अविश्वसनीय</a:t>
            </a:r>
            <a:r>
              <a:rPr lang="hi-IN" dirty="0" smtClean="0"/>
              <a:t> हुनसक्छ </a:t>
            </a:r>
            <a:r>
              <a:rPr lang="hi-IN" dirty="0"/>
              <a:t>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F9A6A-CA9C-EE16-14AA-AA557857A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95ABDAD-FF28-818D-F134-622134A02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175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6A069-B11D-D920-2FA5-DFB2468C0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424C0-33CF-D31D-96D5-5DD9C8E4F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r>
              <a:rPr lang="hi-IN" sz="3200" b="1" dirty="0"/>
              <a:t>सामञ्जस्यता जाँच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9D03F2-42F3-5902-2076-CDCA94E43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" y="1008878"/>
            <a:ext cx="11907520" cy="5120016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hi-IN" sz="2400" b="1" dirty="0"/>
              <a:t>सामञ्जस्यता</a:t>
            </a:r>
            <a:r>
              <a:rPr lang="ne-NP" sz="2400" b="1" dirty="0"/>
              <a:t> जाँचको आवश्यकता र महत्व उदेश्य</a:t>
            </a:r>
            <a:r>
              <a:rPr lang="en-US" sz="2400" b="1" dirty="0"/>
              <a:t> : </a:t>
            </a:r>
            <a:endParaRPr lang="ne-NP" sz="2400" b="1" dirty="0"/>
          </a:p>
          <a:p>
            <a:pPr marL="800100" lvl="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तथ्याङ्कको शुद्धता सुनिश्चित गर्न: गणना</a:t>
            </a:r>
            <a:r>
              <a:rPr lang="ne-NP" sz="2400" dirty="0"/>
              <a:t>मा</a:t>
            </a:r>
            <a:r>
              <a:rPr lang="hi-IN" sz="2400" dirty="0"/>
              <a:t> </a:t>
            </a:r>
            <a:r>
              <a:rPr lang="ne-NP" sz="2400" dirty="0"/>
              <a:t>हुनसक्ने </a:t>
            </a:r>
            <a:r>
              <a:rPr lang="hi-IN" sz="2400" dirty="0"/>
              <a:t>गणितीय गल्तीहरू पत्ता लगा</a:t>
            </a:r>
            <a:r>
              <a:rPr lang="ne-NP" sz="2400" dirty="0"/>
              <a:t>ई सच्याउन,</a:t>
            </a:r>
            <a:endParaRPr lang="en-US" sz="24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तार्किक विरोधाभास हटाउन</a:t>
            </a:r>
            <a:r>
              <a:rPr lang="ne-NP" sz="2400" dirty="0"/>
              <a:t>ु</a:t>
            </a:r>
            <a:r>
              <a:rPr lang="hi-IN" sz="2400" dirty="0"/>
              <a:t>: कहिलेकाँही एउटा तथ्याङ्कले अर्को तथ्याङ्कसँग मेल खाँदैन (जस्तै: जम्मा कामदारको सङ्ख्या भन्दा महिला कामदारको सङ्ख्या बढी हुनुहुँदैन)। यस्ता विरोधाभास हटाउन </a:t>
            </a:r>
            <a:endParaRPr lang="ne-NP" sz="24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मानवीय र प्राविधिक त्रुट</a:t>
            </a:r>
            <a:r>
              <a:rPr lang="ne-NP" sz="2400" dirty="0"/>
              <a:t>ी</a:t>
            </a:r>
            <a:r>
              <a:rPr lang="hi-IN" sz="2400" dirty="0"/>
              <a:t> </a:t>
            </a:r>
            <a:r>
              <a:rPr lang="ne-NP" sz="2400" dirty="0"/>
              <a:t>कम </a:t>
            </a:r>
            <a:r>
              <a:rPr lang="hi-IN" sz="2400" dirty="0"/>
              <a:t>गर्न</a:t>
            </a:r>
            <a:r>
              <a:rPr lang="ne-NP" sz="2400" dirty="0"/>
              <a:t>ु</a:t>
            </a:r>
            <a:r>
              <a:rPr lang="hi-IN" sz="2400" dirty="0"/>
              <a:t>: सङ्कल</a:t>
            </a:r>
            <a:r>
              <a:rPr lang="ne-NP" sz="2400" dirty="0"/>
              <a:t>ित विवरणमा </a:t>
            </a:r>
            <a:r>
              <a:rPr lang="hi-IN" sz="2400" dirty="0"/>
              <a:t>अन्जानमा भएका गल्तीहरू पत्ता </a:t>
            </a:r>
            <a:r>
              <a:rPr lang="ne-NP" sz="2400" dirty="0"/>
              <a:t> </a:t>
            </a:r>
            <a:r>
              <a:rPr lang="hi-IN" sz="2400" dirty="0"/>
              <a:t>लगा</a:t>
            </a:r>
            <a:r>
              <a:rPr lang="ne-NP" sz="2400" dirty="0"/>
              <a:t>ई सच्याउन</a:t>
            </a:r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नतिजा</a:t>
            </a:r>
            <a:r>
              <a:rPr lang="ne-NP" sz="2400" dirty="0"/>
              <a:t>लाई</a:t>
            </a:r>
            <a:r>
              <a:rPr lang="hi-IN" sz="2400" dirty="0"/>
              <a:t> त्रुट</a:t>
            </a:r>
            <a:r>
              <a:rPr lang="ne-NP" sz="2400" dirty="0"/>
              <a:t>ी</a:t>
            </a:r>
            <a:r>
              <a:rPr lang="hi-IN" sz="2400" dirty="0"/>
              <a:t>पूर्ण र </a:t>
            </a:r>
            <a:r>
              <a:rPr lang="ne-NP" sz="2400" dirty="0" smtClean="0"/>
              <a:t>अविश्वसनीय</a:t>
            </a:r>
            <a:r>
              <a:rPr lang="hi-IN" sz="2400" dirty="0" smtClean="0"/>
              <a:t> </a:t>
            </a:r>
            <a:r>
              <a:rPr lang="hi-IN" sz="2400" dirty="0"/>
              <a:t>हुन</a:t>
            </a:r>
            <a:r>
              <a:rPr lang="ne-NP" sz="2400" dirty="0"/>
              <a:t>बाट</a:t>
            </a:r>
            <a:r>
              <a:rPr lang="hi-IN" sz="2400" dirty="0"/>
              <a:t> </a:t>
            </a:r>
            <a:r>
              <a:rPr lang="ne-NP" sz="2400" dirty="0"/>
              <a:t>रोक्नु</a:t>
            </a:r>
            <a:r>
              <a:rPr lang="en-US" sz="2400" dirty="0"/>
              <a:t>,</a:t>
            </a:r>
            <a:r>
              <a:rPr lang="hi-IN" sz="2400" dirty="0"/>
              <a:t> 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BE2527-B8C5-B585-E79F-F7181F5EF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4DD838D-7C2E-5887-EC5E-003433A83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587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DEEA6-518C-FFB3-2331-B395B6674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588C5-A229-6386-E4C8-63DC5D387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 </a:t>
            </a:r>
            <a:r>
              <a:rPr lang="hi-IN" sz="3600" b="1" dirty="0"/>
              <a:t>सामञ्जस्यता जाँच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156AA-310A-6225-7011-7BB4553EB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081669"/>
            <a:ext cx="11988800" cy="4765678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hi-IN" sz="2400" b="1" u="sng" dirty="0"/>
              <a:t>सामञ्जस्यता</a:t>
            </a:r>
            <a:r>
              <a:rPr lang="ne-NP" sz="2400" b="1" u="sng" dirty="0"/>
              <a:t> जाँचको उदेश्य</a:t>
            </a:r>
            <a:r>
              <a:rPr lang="en-US" sz="2400" b="1" u="sng" dirty="0"/>
              <a:t> : </a:t>
            </a:r>
            <a:r>
              <a:rPr lang="en-US" sz="2400" b="1" dirty="0"/>
              <a:t>…</a:t>
            </a:r>
            <a:endParaRPr lang="ne-NP" sz="2400" b="1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संकलित विवरणको </a:t>
            </a:r>
            <a:r>
              <a:rPr lang="ne-NP" sz="2400" dirty="0" smtClean="0"/>
              <a:t>विश्वसनीयता </a:t>
            </a:r>
            <a:r>
              <a:rPr lang="hi-IN" sz="2400" dirty="0"/>
              <a:t>र पारदर्शिता कायम गर्न</a:t>
            </a:r>
            <a:r>
              <a:rPr lang="ne-NP" sz="2400" dirty="0"/>
              <a:t> बढाउनु र गुणस्तर कायम राख्नु</a:t>
            </a:r>
            <a:r>
              <a:rPr lang="en-US" sz="2400" dirty="0"/>
              <a:t>,</a:t>
            </a:r>
            <a:endParaRPr lang="ne-NP" sz="24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गणनामा एकरूपता र शुद्धता </a:t>
            </a:r>
            <a:r>
              <a:rPr lang="hi-IN" sz="2400" dirty="0" smtClean="0"/>
              <a:t>ल्याउन</a:t>
            </a:r>
            <a:r>
              <a:rPr lang="ne-NP" sz="2400" dirty="0" smtClean="0"/>
              <a:t>,</a:t>
            </a:r>
            <a:endParaRPr lang="ne-NP" sz="20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 smtClean="0"/>
              <a:t>तथ्याङ्क </a:t>
            </a:r>
            <a:r>
              <a:rPr lang="hi-IN" sz="2400" dirty="0"/>
              <a:t>सङ्कलनको गुणस्तर बढाउ</a:t>
            </a:r>
            <a:r>
              <a:rPr lang="ne-NP" sz="2400" dirty="0"/>
              <a:t>नु</a:t>
            </a:r>
            <a:r>
              <a:rPr lang="en-US" sz="2400" dirty="0"/>
              <a:t>,</a:t>
            </a:r>
            <a:r>
              <a:rPr lang="hi-IN" sz="2400" dirty="0"/>
              <a:t> </a:t>
            </a:r>
            <a:endParaRPr lang="ne-NP" sz="24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सामञ्जस्यता जाँच गरी गणनामा हुनसक्ने त्रुटिहरू रोक्न र</a:t>
            </a:r>
            <a:r>
              <a:rPr lang="ne-NP" sz="2400" dirty="0"/>
              <a:t> </a:t>
            </a:r>
            <a:r>
              <a:rPr lang="hi-IN" sz="2400" dirty="0"/>
              <a:t>स्रोत साधन</a:t>
            </a:r>
            <a:r>
              <a:rPr lang="ne-NP" sz="2400" dirty="0"/>
              <a:t> र </a:t>
            </a:r>
            <a:r>
              <a:rPr lang="hi-IN" sz="2400" dirty="0"/>
              <a:t>समयको बचत गर्न</a:t>
            </a:r>
            <a:r>
              <a:rPr lang="en-US" sz="2400" dirty="0"/>
              <a:t>,</a:t>
            </a:r>
            <a:r>
              <a:rPr lang="hi-IN" sz="2400" dirty="0"/>
              <a:t> </a:t>
            </a:r>
            <a:endParaRPr lang="ne-NP" sz="2400" dirty="0"/>
          </a:p>
          <a:p>
            <a:pPr marL="8001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प्राप्त नतिजालाई अन्तर्राष्ट्रिय वा राष्ट्रिय मापदण्डअनुसारको </a:t>
            </a:r>
            <a:r>
              <a:rPr lang="hi-IN" sz="2400" dirty="0" smtClean="0"/>
              <a:t>बनाउन</a:t>
            </a:r>
            <a:r>
              <a:rPr lang="ne-NP" sz="2400" dirty="0" smtClean="0"/>
              <a:t>।</a:t>
            </a: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8FB5A1-493F-91A1-0F71-FFCF2DCB8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0A2C9EF-D685-C489-FC4E-3149F932F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26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6120" y="35592"/>
            <a:ext cx="9008315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आर्थिक गणनामा सामाञ्जश्यता जाँच गर्नुपर्ने विषय</a:t>
            </a:r>
            <a:endParaRPr lang="en-US" sz="3600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959" y="1316337"/>
            <a:ext cx="12075041" cy="4723515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sz="2600" b="1" dirty="0"/>
              <a:t>(क)	गणना कार्य समय र गणना </a:t>
            </a:r>
            <a:r>
              <a:rPr lang="ne-NP" sz="2600" b="1" dirty="0" smtClean="0"/>
              <a:t>क्षेत्रबीचको </a:t>
            </a:r>
            <a:r>
              <a:rPr lang="ne-NP" sz="2600" b="1" dirty="0"/>
              <a:t>सामञ्जश्यता</a:t>
            </a:r>
            <a:endParaRPr lang="en-US" sz="26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नक्शामा उल्लिखित सिमानाभित्र रहेका सबै प्रतिष्ठान/व्यवसायको गणना गरिएको हुनपर्दछ।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नक्शामा उल्लिखित सिमाना प्रतिष्ठान/व्यवसाय रहेको गणना क्षेत्र</a:t>
            </a:r>
            <a:r>
              <a:rPr lang="en-US" dirty="0"/>
              <a:t>/</a:t>
            </a:r>
            <a:r>
              <a:rPr lang="ne-NP" dirty="0"/>
              <a:t>गणना उपक्षेत्र नम्बरबीच तालमेल हुनपर्दछ।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भित्र साँझ वा बिहान मात्र खुल्ने पसलहरू दिउँसोमा गणना गर्न जाँदा छुट्न सक्ने भएकाले उपयुक्त समयमा गणना गर्नुपर्दछ।</a:t>
            </a:r>
            <a:endParaRPr lang="en-US" dirty="0"/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51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5102</TotalTime>
  <Words>2200</Words>
  <Application>Microsoft Office PowerPoint</Application>
  <PresentationFormat>Widescreen</PresentationFormat>
  <Paragraphs>236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Calibri</vt:lpstr>
      <vt:lpstr>Calibri Light</vt:lpstr>
      <vt:lpstr>Fontasy Himali</vt:lpstr>
      <vt:lpstr>Kalimati</vt:lpstr>
      <vt:lpstr>Mangal</vt:lpstr>
      <vt:lpstr>Times New Roman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सामञ्जस्यता जाँच</vt:lpstr>
      <vt:lpstr> सामञ्जस्यता जाँच</vt:lpstr>
      <vt:lpstr> सामञ्जस्यता जाँच</vt:lpstr>
      <vt:lpstr> सामञ्जस्यता जाँच</vt:lpstr>
      <vt:lpstr> सामञ्जस्यता जाँच</vt:lpstr>
      <vt:lpstr>आर्थिक गणनामा सामाञ्जश्यता जाँच गर्नुपर्ने विषय</vt:lpstr>
      <vt:lpstr>गणनामा सामाञ्जश्यता जाँच गर्नुपर्ने विषय...</vt:lpstr>
      <vt:lpstr>सामञ्जस्यताका उदाहरणहरू</vt:lpstr>
      <vt:lpstr>सामञ्जस्याताका उदाहरणहरू</vt:lpstr>
      <vt:lpstr>सामञ्जस्याताका उदाहरणहरू</vt:lpstr>
      <vt:lpstr>प्रतिष्ठानको नामबीचमा सामञ्जस्यता</vt:lpstr>
      <vt:lpstr>प्रमुख आर्थिक क्रियाकलाप र NSIC कोडबीचको सामञ्जस्यता</vt:lpstr>
      <vt:lpstr>फड्को मार्ने (Skip)</vt:lpstr>
      <vt:lpstr>सूचीकरण फारम र मुख्य प्रश्नावली बिचको सम्बन्ध </vt:lpstr>
      <vt:lpstr>गणनामा सामाञ्जश्यता जाँच गर्नुपर्ने विषय...</vt:lpstr>
      <vt:lpstr>गणनामा सामाञ्जश्यता जाँच गर्नुपर्ने विषय...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गणना सामग्री व्यवस्थापन </vt:lpstr>
      <vt:lpstr>Daily Reporting System</vt:lpstr>
      <vt:lpstr>Daily Reporting System...</vt:lpstr>
      <vt:lpstr>Daily Reporting System...</vt:lpstr>
      <vt:lpstr>Daily Reporting System...</vt:lpstr>
      <vt:lpstr>Daily Reporting System</vt:lpstr>
      <vt:lpstr>Daily Reporting System</vt:lpstr>
      <vt:lpstr>सत्र पुनरावलोकन</vt:lpstr>
      <vt:lpstr>पुनरावलोकन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226</cp:revision>
  <dcterms:created xsi:type="dcterms:W3CDTF">2025-12-12T08:42:46Z</dcterms:created>
  <dcterms:modified xsi:type="dcterms:W3CDTF">2026-04-03T09:23:23Z</dcterms:modified>
</cp:coreProperties>
</file>